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4"/>
    <p:sldMasterId id="2147484528" r:id="rId5"/>
    <p:sldMasterId id="2147484530" r:id="rId6"/>
    <p:sldMasterId id="2147484598" r:id="rId7"/>
    <p:sldMasterId id="2147484622" r:id="rId8"/>
    <p:sldMasterId id="2147484636" r:id="rId9"/>
    <p:sldMasterId id="2147484648" r:id="rId10"/>
    <p:sldMasterId id="2147484660" r:id="rId11"/>
    <p:sldMasterId id="2147484672" r:id="rId12"/>
    <p:sldMasterId id="2147484684" r:id="rId13"/>
    <p:sldMasterId id="2147484696" r:id="rId14"/>
    <p:sldMasterId id="2147484710" r:id="rId15"/>
  </p:sldMasterIdLst>
  <p:notesMasterIdLst>
    <p:notesMasterId r:id="rId32"/>
  </p:notesMasterIdLst>
  <p:handoutMasterIdLst>
    <p:handoutMasterId r:id="rId33"/>
  </p:handoutMasterIdLst>
  <p:sldIdLst>
    <p:sldId id="409" r:id="rId16"/>
    <p:sldId id="514" r:id="rId17"/>
    <p:sldId id="493" r:id="rId18"/>
    <p:sldId id="474" r:id="rId19"/>
    <p:sldId id="517" r:id="rId20"/>
    <p:sldId id="494" r:id="rId21"/>
    <p:sldId id="503" r:id="rId22"/>
    <p:sldId id="508" r:id="rId23"/>
    <p:sldId id="470" r:id="rId24"/>
    <p:sldId id="519" r:id="rId25"/>
    <p:sldId id="481" r:id="rId26"/>
    <p:sldId id="518" r:id="rId27"/>
    <p:sldId id="515" r:id="rId28"/>
    <p:sldId id="516" r:id="rId29"/>
    <p:sldId id="504" r:id="rId30"/>
    <p:sldId id="475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0079C1"/>
        </a:solidFill>
        <a:latin typeface="Arial" charset="0"/>
        <a:ea typeface="ＭＳ Ｐゴシック"/>
        <a:cs typeface="ＭＳ Ｐゴシック"/>
      </a:defRPr>
    </a:lvl1pPr>
    <a:lvl2pPr marL="455613" indent="1588" algn="l" rtl="0" fontAlgn="base">
      <a:spcBef>
        <a:spcPct val="0"/>
      </a:spcBef>
      <a:spcAft>
        <a:spcPct val="0"/>
      </a:spcAft>
      <a:defRPr sz="2800" kern="1200">
        <a:solidFill>
          <a:srgbClr val="0079C1"/>
        </a:solidFill>
        <a:latin typeface="Arial" charset="0"/>
        <a:ea typeface="ＭＳ Ｐゴシック"/>
        <a:cs typeface="ＭＳ Ｐゴシック"/>
      </a:defRPr>
    </a:lvl2pPr>
    <a:lvl3pPr marL="912813" indent="1588" algn="l" rtl="0" fontAlgn="base">
      <a:spcBef>
        <a:spcPct val="0"/>
      </a:spcBef>
      <a:spcAft>
        <a:spcPct val="0"/>
      </a:spcAft>
      <a:defRPr sz="2800" kern="1200">
        <a:solidFill>
          <a:srgbClr val="0079C1"/>
        </a:solidFill>
        <a:latin typeface="Arial" charset="0"/>
        <a:ea typeface="ＭＳ Ｐゴシック"/>
        <a:cs typeface="ＭＳ Ｐゴシック"/>
      </a:defRPr>
    </a:lvl3pPr>
    <a:lvl4pPr marL="1370013" indent="1588" algn="l" rtl="0" fontAlgn="base">
      <a:spcBef>
        <a:spcPct val="0"/>
      </a:spcBef>
      <a:spcAft>
        <a:spcPct val="0"/>
      </a:spcAft>
      <a:defRPr sz="2800" kern="1200">
        <a:solidFill>
          <a:srgbClr val="0079C1"/>
        </a:solidFill>
        <a:latin typeface="Arial" charset="0"/>
        <a:ea typeface="ＭＳ Ｐゴシック"/>
        <a:cs typeface="ＭＳ Ｐゴシック"/>
      </a:defRPr>
    </a:lvl4pPr>
    <a:lvl5pPr marL="1825625" indent="3175" algn="l" rtl="0" fontAlgn="base">
      <a:spcBef>
        <a:spcPct val="0"/>
      </a:spcBef>
      <a:spcAft>
        <a:spcPct val="0"/>
      </a:spcAft>
      <a:defRPr sz="2800" kern="1200">
        <a:solidFill>
          <a:srgbClr val="0079C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800" kern="1200">
        <a:solidFill>
          <a:srgbClr val="0079C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800" kern="1200">
        <a:solidFill>
          <a:srgbClr val="0079C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800" kern="1200">
        <a:solidFill>
          <a:srgbClr val="0079C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800" kern="1200">
        <a:solidFill>
          <a:srgbClr val="0079C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C1"/>
    <a:srgbClr val="164E86"/>
    <a:srgbClr val="1E639E"/>
    <a:srgbClr val="0C233D"/>
    <a:srgbClr val="F88244"/>
    <a:srgbClr val="154082"/>
    <a:srgbClr val="47B046"/>
    <a:srgbClr val="1865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448" autoAdjust="0"/>
  </p:normalViewPr>
  <p:slideViewPr>
    <p:cSldViewPr snapToGrid="0">
      <p:cViewPr>
        <p:scale>
          <a:sx n="90" d="100"/>
          <a:sy n="90" d="100"/>
        </p:scale>
        <p:origin x="384" y="19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80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DE958C-AE5E-441E-AF2B-57790BD28B7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466E9C-8FA7-4352-92CA-79096E56D600}">
      <dgm:prSet phldrT="[Text]" custT="1"/>
      <dgm:spPr/>
      <dgm:t>
        <a:bodyPr/>
        <a:lstStyle/>
        <a:p>
          <a:r>
            <a:rPr lang="en-US" sz="1600" dirty="0" smtClean="0"/>
            <a:t>10 Year Comprehensive Grid Mod Plan</a:t>
          </a:r>
          <a:endParaRPr lang="en-US" sz="1600" dirty="0"/>
        </a:p>
      </dgm:t>
    </dgm:pt>
    <dgm:pt modelId="{15E95D37-FDB7-46AC-BAAE-FB43547594DF}" type="parTrans" cxnId="{DC3CC73B-7D1F-48AC-8E62-6C0F166D5EB1}">
      <dgm:prSet/>
      <dgm:spPr/>
      <dgm:t>
        <a:bodyPr/>
        <a:lstStyle/>
        <a:p>
          <a:endParaRPr lang="en-US"/>
        </a:p>
      </dgm:t>
    </dgm:pt>
    <dgm:pt modelId="{1E2FA125-20C0-4B06-87F7-A783BB2D4B87}" type="sibTrans" cxnId="{DC3CC73B-7D1F-48AC-8E62-6C0F166D5EB1}">
      <dgm:prSet/>
      <dgm:spPr/>
      <dgm:t>
        <a:bodyPr/>
        <a:lstStyle/>
        <a:p>
          <a:endParaRPr lang="en-US"/>
        </a:p>
      </dgm:t>
    </dgm:pt>
    <dgm:pt modelId="{30511BC3-7F43-4CDC-B644-3CBF81FBAD1C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100" dirty="0" smtClean="0"/>
            <a:t>GMPs updated every 5 years</a:t>
          </a:r>
          <a:endParaRPr lang="en-US" sz="1100" dirty="0"/>
        </a:p>
      </dgm:t>
    </dgm:pt>
    <dgm:pt modelId="{AB8A8302-7FCA-4D1C-A13D-AB6067E90E88}" type="parTrans" cxnId="{7745DED9-84D9-4DF7-96B2-B4FD2BEA9AEF}">
      <dgm:prSet/>
      <dgm:spPr/>
      <dgm:t>
        <a:bodyPr/>
        <a:lstStyle/>
        <a:p>
          <a:endParaRPr lang="en-US"/>
        </a:p>
      </dgm:t>
    </dgm:pt>
    <dgm:pt modelId="{6A5E9EC0-DDD9-439C-A25B-56DD9C4F65D7}" type="sibTrans" cxnId="{7745DED9-84D9-4DF7-96B2-B4FD2BEA9AEF}">
      <dgm:prSet/>
      <dgm:spPr/>
      <dgm:t>
        <a:bodyPr/>
        <a:lstStyle/>
        <a:p>
          <a:endParaRPr lang="en-US"/>
        </a:p>
      </dgm:t>
    </dgm:pt>
    <dgm:pt modelId="{00C2C7AA-0B52-4F87-A195-368602A04106}">
      <dgm:prSet phldrT="[Text]" custT="1"/>
      <dgm:spPr/>
      <dgm:t>
        <a:bodyPr/>
        <a:lstStyle/>
        <a:p>
          <a:r>
            <a:rPr lang="en-US" sz="1600" dirty="0" smtClean="0"/>
            <a:t>DPU Objectives</a:t>
          </a:r>
          <a:endParaRPr lang="en-US" sz="1600" dirty="0"/>
        </a:p>
      </dgm:t>
    </dgm:pt>
    <dgm:pt modelId="{76D4ED3F-54DA-42A5-89CB-5A847B40902D}" type="parTrans" cxnId="{B358B98A-E1D4-4BF0-AFC9-07C69E8FECC1}">
      <dgm:prSet/>
      <dgm:spPr/>
      <dgm:t>
        <a:bodyPr/>
        <a:lstStyle/>
        <a:p>
          <a:endParaRPr lang="en-US"/>
        </a:p>
      </dgm:t>
    </dgm:pt>
    <dgm:pt modelId="{612339DA-60CC-4B16-9690-8868C46A542D}" type="sibTrans" cxnId="{B358B98A-E1D4-4BF0-AFC9-07C69E8FECC1}">
      <dgm:prSet/>
      <dgm:spPr/>
      <dgm:t>
        <a:bodyPr/>
        <a:lstStyle/>
        <a:p>
          <a:endParaRPr lang="en-US"/>
        </a:p>
      </dgm:t>
    </dgm:pt>
    <dgm:pt modelId="{D603D920-98CF-488C-AB69-ABA619E1CDB1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100" dirty="0" smtClean="0"/>
            <a:t>Reduce the effect of outages</a:t>
          </a:r>
          <a:endParaRPr lang="en-US" sz="1100" dirty="0"/>
        </a:p>
      </dgm:t>
    </dgm:pt>
    <dgm:pt modelId="{E14575C9-F329-4B41-A8CB-3D4584D9C457}" type="parTrans" cxnId="{248A438F-F1B3-4D82-B372-37DB1B7BC853}">
      <dgm:prSet/>
      <dgm:spPr/>
      <dgm:t>
        <a:bodyPr/>
        <a:lstStyle/>
        <a:p>
          <a:endParaRPr lang="en-US"/>
        </a:p>
      </dgm:t>
    </dgm:pt>
    <dgm:pt modelId="{B774757B-B890-4D2B-83B8-7A74674FD110}" type="sibTrans" cxnId="{248A438F-F1B3-4D82-B372-37DB1B7BC853}">
      <dgm:prSet/>
      <dgm:spPr/>
      <dgm:t>
        <a:bodyPr/>
        <a:lstStyle/>
        <a:p>
          <a:endParaRPr lang="en-US"/>
        </a:p>
      </dgm:t>
    </dgm:pt>
    <dgm:pt modelId="{1B9A27FF-DE22-498C-A602-03BA4F21DAA5}">
      <dgm:prSet phldrT="[Text]" custT="1"/>
      <dgm:spPr/>
      <dgm:t>
        <a:bodyPr/>
        <a:lstStyle/>
        <a:p>
          <a:r>
            <a:rPr lang="en-US" sz="1600" dirty="0" smtClean="0"/>
            <a:t>Plan Elements</a:t>
          </a:r>
          <a:endParaRPr lang="en-US" sz="1600" dirty="0"/>
        </a:p>
      </dgm:t>
    </dgm:pt>
    <dgm:pt modelId="{4CF7768D-35F4-44D9-9105-49E621A98BCA}" type="parTrans" cxnId="{6919F3C4-9A58-45C5-A2BC-BF9F81822CEF}">
      <dgm:prSet/>
      <dgm:spPr/>
      <dgm:t>
        <a:bodyPr/>
        <a:lstStyle/>
        <a:p>
          <a:endParaRPr lang="en-US"/>
        </a:p>
      </dgm:t>
    </dgm:pt>
    <dgm:pt modelId="{9EC77B59-152A-42BA-BD8C-263026E6E97A}" type="sibTrans" cxnId="{6919F3C4-9A58-45C5-A2BC-BF9F81822CEF}">
      <dgm:prSet/>
      <dgm:spPr/>
      <dgm:t>
        <a:bodyPr/>
        <a:lstStyle/>
        <a:p>
          <a:endParaRPr lang="en-US"/>
        </a:p>
      </dgm:t>
    </dgm:pt>
    <dgm:pt modelId="{3425D1A8-B65D-4DC5-A9E7-A04B451F1A54}">
      <dgm:prSet phldrT="[Text]" custT="1"/>
      <dgm:spPr/>
      <dgm:t>
        <a:bodyPr/>
        <a:lstStyle/>
        <a:p>
          <a:r>
            <a:rPr lang="en-US" sz="1600" dirty="0" smtClean="0"/>
            <a:t>Cost Recovery</a:t>
          </a:r>
          <a:endParaRPr lang="en-US" sz="1600" dirty="0"/>
        </a:p>
      </dgm:t>
    </dgm:pt>
    <dgm:pt modelId="{D3A1B334-4C3E-4243-820A-7982B897235E}" type="parTrans" cxnId="{974AC06F-6AC8-4FBE-A061-FB49F3B4C7E2}">
      <dgm:prSet/>
      <dgm:spPr/>
      <dgm:t>
        <a:bodyPr/>
        <a:lstStyle/>
        <a:p>
          <a:endParaRPr lang="en-US"/>
        </a:p>
      </dgm:t>
    </dgm:pt>
    <dgm:pt modelId="{E0128AD2-6437-4B96-B193-A670BAC60082}" type="sibTrans" cxnId="{974AC06F-6AC8-4FBE-A061-FB49F3B4C7E2}">
      <dgm:prSet/>
      <dgm:spPr/>
      <dgm:t>
        <a:bodyPr/>
        <a:lstStyle/>
        <a:p>
          <a:endParaRPr lang="en-US"/>
        </a:p>
      </dgm:t>
    </dgm:pt>
    <dgm:pt modelId="{81D22138-A259-4471-9F07-F95459353E38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US" sz="1100" dirty="0" smtClean="0"/>
            <a:t>First filing due August 5th</a:t>
          </a:r>
          <a:endParaRPr lang="en-US" sz="1100" dirty="0"/>
        </a:p>
      </dgm:t>
    </dgm:pt>
    <dgm:pt modelId="{BF362572-6C00-4463-A44C-1A00243C2775}" type="parTrans" cxnId="{E0FF7727-3B1E-43C9-886C-40F1A1C9D619}">
      <dgm:prSet/>
      <dgm:spPr/>
      <dgm:t>
        <a:bodyPr/>
        <a:lstStyle/>
        <a:p>
          <a:endParaRPr lang="en-US"/>
        </a:p>
      </dgm:t>
    </dgm:pt>
    <dgm:pt modelId="{B0E4E42E-3B1A-483F-8596-C7EA67D660CF}" type="sibTrans" cxnId="{E0FF7727-3B1E-43C9-886C-40F1A1C9D619}">
      <dgm:prSet/>
      <dgm:spPr/>
      <dgm:t>
        <a:bodyPr/>
        <a:lstStyle/>
        <a:p>
          <a:endParaRPr lang="en-US"/>
        </a:p>
      </dgm:t>
    </dgm:pt>
    <dgm:pt modelId="{32C14519-50AD-41B7-B041-666A63E9127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100" dirty="0" smtClean="0"/>
            <a:t>Integrate distributed resources</a:t>
          </a:r>
          <a:endParaRPr lang="en-US" sz="1100" dirty="0"/>
        </a:p>
      </dgm:t>
    </dgm:pt>
    <dgm:pt modelId="{A79E8327-09DB-4A53-9725-51C6586D2DDE}" type="parTrans" cxnId="{0C3D278C-D99E-42E0-BCEA-426768977EFC}">
      <dgm:prSet/>
      <dgm:spPr/>
      <dgm:t>
        <a:bodyPr/>
        <a:lstStyle/>
        <a:p>
          <a:endParaRPr lang="en-US"/>
        </a:p>
      </dgm:t>
    </dgm:pt>
    <dgm:pt modelId="{7D5D0F75-0652-49DB-8820-B80BA0AEEDF6}" type="sibTrans" cxnId="{0C3D278C-D99E-42E0-BCEA-426768977EFC}">
      <dgm:prSet/>
      <dgm:spPr/>
      <dgm:t>
        <a:bodyPr/>
        <a:lstStyle/>
        <a:p>
          <a:endParaRPr lang="en-US"/>
        </a:p>
      </dgm:t>
    </dgm:pt>
    <dgm:pt modelId="{84F67A5D-ECEB-4085-B0D0-205F75AC9B2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100" dirty="0" smtClean="0"/>
            <a:t>Improve workforce and asset management</a:t>
          </a:r>
          <a:endParaRPr lang="en-US" sz="1100" dirty="0"/>
        </a:p>
      </dgm:t>
    </dgm:pt>
    <dgm:pt modelId="{3E18A84E-1AAD-4D44-9EFC-9A1E1AA311D8}" type="parTrans" cxnId="{A98EC42A-D65B-4BF7-82FC-65221AF43A7E}">
      <dgm:prSet/>
      <dgm:spPr/>
      <dgm:t>
        <a:bodyPr/>
        <a:lstStyle/>
        <a:p>
          <a:endParaRPr lang="en-US"/>
        </a:p>
      </dgm:t>
    </dgm:pt>
    <dgm:pt modelId="{184C208B-65E7-4F93-B087-37ACE8438979}" type="sibTrans" cxnId="{A98EC42A-D65B-4BF7-82FC-65221AF43A7E}">
      <dgm:prSet/>
      <dgm:spPr/>
      <dgm:t>
        <a:bodyPr/>
        <a:lstStyle/>
        <a:p>
          <a:endParaRPr lang="en-US"/>
        </a:p>
      </dgm:t>
    </dgm:pt>
    <dgm:pt modelId="{BE28CC1E-7F3E-431B-AF5F-6CE090BB5E0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100" dirty="0" smtClean="0"/>
            <a:t>Timing and priority for all grid mod planning and investment over 10 years</a:t>
          </a:r>
          <a:endParaRPr lang="en-US" sz="1100" dirty="0"/>
        </a:p>
      </dgm:t>
    </dgm:pt>
    <dgm:pt modelId="{CC98F7B6-175D-4639-B60F-043C6E7F235E}" type="parTrans" cxnId="{24C14483-48EB-4272-A162-51EDA00C47A9}">
      <dgm:prSet/>
      <dgm:spPr/>
      <dgm:t>
        <a:bodyPr/>
        <a:lstStyle/>
        <a:p>
          <a:endParaRPr lang="en-US"/>
        </a:p>
      </dgm:t>
    </dgm:pt>
    <dgm:pt modelId="{CA0FF817-ED15-445F-A22B-A5375650F35E}" type="sibTrans" cxnId="{24C14483-48EB-4272-A162-51EDA00C47A9}">
      <dgm:prSet/>
      <dgm:spPr/>
      <dgm:t>
        <a:bodyPr/>
        <a:lstStyle/>
        <a:p>
          <a:endParaRPr lang="en-US"/>
        </a:p>
      </dgm:t>
    </dgm:pt>
    <dgm:pt modelId="{464B2D07-261B-4193-8749-7598C026B1C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100" dirty="0" smtClean="0"/>
            <a:t>Tracker for incremental STIP </a:t>
          </a:r>
          <a:r>
            <a:rPr lang="en-US" sz="1100" dirty="0" err="1" smtClean="0"/>
            <a:t>CapEx</a:t>
          </a:r>
          <a:r>
            <a:rPr lang="en-US" sz="1100" dirty="0" smtClean="0"/>
            <a:t>; if Company is proposing to achieve AMF, then other incremental capital investments in the first 5 years can be included in </a:t>
          </a:r>
          <a:r>
            <a:rPr lang="en-US" sz="1100" dirty="0" err="1" smtClean="0"/>
            <a:t>CapEx</a:t>
          </a:r>
          <a:r>
            <a:rPr lang="en-US" sz="1100" dirty="0" smtClean="0"/>
            <a:t> tracker</a:t>
          </a:r>
          <a:endParaRPr lang="en-US" sz="1100" dirty="0"/>
        </a:p>
      </dgm:t>
    </dgm:pt>
    <dgm:pt modelId="{81B545E1-03DF-44B1-8E5C-4791A90399A1}" type="parTrans" cxnId="{3FD582A6-0DEB-47B1-B847-A8F544E7195C}">
      <dgm:prSet/>
      <dgm:spPr/>
      <dgm:t>
        <a:bodyPr/>
        <a:lstStyle/>
        <a:p>
          <a:endParaRPr lang="en-US"/>
        </a:p>
      </dgm:t>
    </dgm:pt>
    <dgm:pt modelId="{AA8FB3DA-E72B-49C2-9262-836C925CCB0E}" type="sibTrans" cxnId="{3FD582A6-0DEB-47B1-B847-A8F544E7195C}">
      <dgm:prSet/>
      <dgm:spPr/>
      <dgm:t>
        <a:bodyPr/>
        <a:lstStyle/>
        <a:p>
          <a:endParaRPr lang="en-US"/>
        </a:p>
      </dgm:t>
    </dgm:pt>
    <dgm:pt modelId="{F956C16E-33FC-4458-91CA-02C88C0656E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100" dirty="0" smtClean="0"/>
            <a:t>Optimize demand, including reducing system and customer costs</a:t>
          </a:r>
          <a:endParaRPr lang="en-US" sz="1100" dirty="0"/>
        </a:p>
      </dgm:t>
    </dgm:pt>
    <dgm:pt modelId="{6BDED0C8-F724-4722-92D0-A7E4D8C7569E}" type="parTrans" cxnId="{2AE3140B-53D7-483C-9D50-C6DF2921260C}">
      <dgm:prSet/>
      <dgm:spPr/>
      <dgm:t>
        <a:bodyPr/>
        <a:lstStyle/>
        <a:p>
          <a:endParaRPr lang="en-US"/>
        </a:p>
      </dgm:t>
    </dgm:pt>
    <dgm:pt modelId="{59A739AA-8772-4D79-BF05-81DF44C5EBAA}" type="sibTrans" cxnId="{2AE3140B-53D7-483C-9D50-C6DF2921260C}">
      <dgm:prSet/>
      <dgm:spPr/>
      <dgm:t>
        <a:bodyPr/>
        <a:lstStyle/>
        <a:p>
          <a:endParaRPr lang="en-US"/>
        </a:p>
      </dgm:t>
    </dgm:pt>
    <dgm:pt modelId="{BBF8AE85-96C8-4F18-8BB7-E96613956E46}">
      <dgm:prSet custT="1"/>
      <dgm:spPr/>
      <dgm:t>
        <a:bodyPr/>
        <a:lstStyle/>
        <a:p>
          <a:r>
            <a:rPr lang="en-US" sz="1100" dirty="0" smtClean="0"/>
            <a:t>5-year STIP which includes advanced metering functionality; must analyze STIP using business case cost-benefit model from DPU</a:t>
          </a:r>
          <a:endParaRPr lang="en-US" sz="1100" dirty="0"/>
        </a:p>
      </dgm:t>
    </dgm:pt>
    <dgm:pt modelId="{6AEA9AE7-08E7-4F68-B5B9-E346B32004B2}" type="parTrans" cxnId="{571AABD2-8B2D-4503-8949-73576C8D19F5}">
      <dgm:prSet/>
      <dgm:spPr/>
      <dgm:t>
        <a:bodyPr/>
        <a:lstStyle/>
        <a:p>
          <a:endParaRPr lang="en-US"/>
        </a:p>
      </dgm:t>
    </dgm:pt>
    <dgm:pt modelId="{B6445EA2-DDF3-4166-8600-B42CCC3D0F05}" type="sibTrans" cxnId="{571AABD2-8B2D-4503-8949-73576C8D19F5}">
      <dgm:prSet/>
      <dgm:spPr/>
      <dgm:t>
        <a:bodyPr/>
        <a:lstStyle/>
        <a:p>
          <a:endParaRPr lang="en-US"/>
        </a:p>
      </dgm:t>
    </dgm:pt>
    <dgm:pt modelId="{21441AD6-C2EA-4310-950F-2859AB19FE71}">
      <dgm:prSet custT="1"/>
      <dgm:spPr/>
      <dgm:t>
        <a:bodyPr/>
        <a:lstStyle/>
        <a:p>
          <a:r>
            <a:rPr lang="en-US" sz="1100" dirty="0" smtClean="0"/>
            <a:t>Marketing, education and outreach plan; statewide and company-specific</a:t>
          </a:r>
          <a:endParaRPr lang="en-US" sz="1100" dirty="0"/>
        </a:p>
      </dgm:t>
    </dgm:pt>
    <dgm:pt modelId="{38D12903-43C0-49CD-81FE-4A0BEC579450}" type="parTrans" cxnId="{101C9003-51F9-4375-8F2E-F714B0AC9D6F}">
      <dgm:prSet/>
      <dgm:spPr/>
      <dgm:t>
        <a:bodyPr/>
        <a:lstStyle/>
        <a:p>
          <a:endParaRPr lang="en-US"/>
        </a:p>
      </dgm:t>
    </dgm:pt>
    <dgm:pt modelId="{8229FD79-8D25-42A0-A74A-80D9DF7956C3}" type="sibTrans" cxnId="{101C9003-51F9-4375-8F2E-F714B0AC9D6F}">
      <dgm:prSet/>
      <dgm:spPr/>
      <dgm:t>
        <a:bodyPr/>
        <a:lstStyle/>
        <a:p>
          <a:endParaRPr lang="en-US"/>
        </a:p>
      </dgm:t>
    </dgm:pt>
    <dgm:pt modelId="{3E14ADF2-9565-4FEF-B73D-15F697A0CE3E}">
      <dgm:prSet custT="1"/>
      <dgm:spPr/>
      <dgm:t>
        <a:bodyPr/>
        <a:lstStyle/>
        <a:p>
          <a:r>
            <a:rPr lang="en-US" sz="1100" dirty="0" smtClean="0"/>
            <a:t>Infrastructure and performance metrics (statewide and company-specific); RD&amp;D; cybersecurity, privacy, and meter data access</a:t>
          </a:r>
          <a:endParaRPr lang="en-US" sz="1100" dirty="0"/>
        </a:p>
      </dgm:t>
    </dgm:pt>
    <dgm:pt modelId="{23788A6B-3082-41C1-88FA-E22F164E1CD8}" type="parTrans" cxnId="{FC85FBD5-971E-4EF2-94B6-478EB0011569}">
      <dgm:prSet/>
      <dgm:spPr/>
      <dgm:t>
        <a:bodyPr/>
        <a:lstStyle/>
        <a:p>
          <a:endParaRPr lang="en-US"/>
        </a:p>
      </dgm:t>
    </dgm:pt>
    <dgm:pt modelId="{9A1ECDE7-DE6F-4B5F-A244-17CA6C4F38DB}" type="sibTrans" cxnId="{FC85FBD5-971E-4EF2-94B6-478EB0011569}">
      <dgm:prSet/>
      <dgm:spPr/>
      <dgm:t>
        <a:bodyPr/>
        <a:lstStyle/>
        <a:p>
          <a:endParaRPr lang="en-US"/>
        </a:p>
      </dgm:t>
    </dgm:pt>
    <dgm:pt modelId="{F9A60C40-82BA-4750-ACEE-3F8C2A3E3A37}">
      <dgm:prSet custT="1"/>
      <dgm:spPr/>
      <dgm:t>
        <a:bodyPr/>
        <a:lstStyle/>
        <a:p>
          <a:r>
            <a:rPr lang="en-US" sz="1100" dirty="0" smtClean="0"/>
            <a:t>Stakeholder engagement required</a:t>
          </a:r>
          <a:endParaRPr lang="en-US" sz="1100" dirty="0"/>
        </a:p>
      </dgm:t>
    </dgm:pt>
    <dgm:pt modelId="{71DA1A36-A535-46A2-B169-F89EECFAF734}" type="parTrans" cxnId="{CECAC231-BF30-45B0-8696-F525BCF296AF}">
      <dgm:prSet/>
      <dgm:spPr/>
      <dgm:t>
        <a:bodyPr/>
        <a:lstStyle/>
        <a:p>
          <a:endParaRPr lang="en-US"/>
        </a:p>
      </dgm:t>
    </dgm:pt>
    <dgm:pt modelId="{332D0AAF-300E-4F94-9427-CB2B83C8C213}" type="sibTrans" cxnId="{CECAC231-BF30-45B0-8696-F525BCF296AF}">
      <dgm:prSet/>
      <dgm:spPr/>
      <dgm:t>
        <a:bodyPr/>
        <a:lstStyle/>
        <a:p>
          <a:endParaRPr lang="en-US"/>
        </a:p>
      </dgm:t>
    </dgm:pt>
    <dgm:pt modelId="{6CD070C1-957F-484F-91BF-A346AE93750E}" type="pres">
      <dgm:prSet presAssocID="{FADE958C-AE5E-441E-AF2B-57790BD28B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4EFE82-0EC9-462F-AA6F-19DF0F55A520}" type="pres">
      <dgm:prSet presAssocID="{4C466E9C-8FA7-4352-92CA-79096E56D600}" presName="linNode" presStyleCnt="0"/>
      <dgm:spPr/>
    </dgm:pt>
    <dgm:pt modelId="{E049A5EB-83A3-42D8-8F64-8B953905BBE3}" type="pres">
      <dgm:prSet presAssocID="{4C466E9C-8FA7-4352-92CA-79096E56D600}" presName="parentText" presStyleLbl="node1" presStyleIdx="0" presStyleCnt="4" custScaleX="750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68CC1-E76E-4143-AC10-0A9F85119B8D}" type="pres">
      <dgm:prSet presAssocID="{4C466E9C-8FA7-4352-92CA-79096E56D600}" presName="descendantText" presStyleLbl="alignAccFollowNode1" presStyleIdx="0" presStyleCnt="4" custScaleX="112729" custLinFactNeighborX="-1105" custLinFactNeighborY="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CA2DD-3C43-43A5-A0C5-B13BF85E60B7}" type="pres">
      <dgm:prSet presAssocID="{1E2FA125-20C0-4B06-87F7-A783BB2D4B87}" presName="sp" presStyleCnt="0"/>
      <dgm:spPr/>
    </dgm:pt>
    <dgm:pt modelId="{C84EB1F5-1503-4FCC-B238-A30D2F00FD39}" type="pres">
      <dgm:prSet presAssocID="{00C2C7AA-0B52-4F87-A195-368602A04106}" presName="linNode" presStyleCnt="0"/>
      <dgm:spPr/>
    </dgm:pt>
    <dgm:pt modelId="{E78C0D1F-4077-4986-ABE1-0AB7BA194A89}" type="pres">
      <dgm:prSet presAssocID="{00C2C7AA-0B52-4F87-A195-368602A04106}" presName="parentText" presStyleLbl="node1" presStyleIdx="1" presStyleCnt="4" custScaleX="750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90802-4C5C-4236-8428-D4083537B619}" type="pres">
      <dgm:prSet presAssocID="{00C2C7AA-0B52-4F87-A195-368602A04106}" presName="descendantText" presStyleLbl="alignAccFollowNode1" presStyleIdx="1" presStyleCnt="4" custScaleX="112729" custLinFactNeighborX="-1105" custLinFactNeighborY="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3FB8C-A208-4CAD-AB72-BBF851E50468}" type="pres">
      <dgm:prSet presAssocID="{612339DA-60CC-4B16-9690-8868C46A542D}" presName="sp" presStyleCnt="0"/>
      <dgm:spPr/>
    </dgm:pt>
    <dgm:pt modelId="{F71D3FB0-83A3-4798-AE04-BB87BFCE2730}" type="pres">
      <dgm:prSet presAssocID="{1B9A27FF-DE22-498C-A602-03BA4F21DAA5}" presName="linNode" presStyleCnt="0"/>
      <dgm:spPr/>
    </dgm:pt>
    <dgm:pt modelId="{9EDCAAFC-3616-4813-BF6B-77788D2827C8}" type="pres">
      <dgm:prSet presAssocID="{1B9A27FF-DE22-498C-A602-03BA4F21DAA5}" presName="parentText" presStyleLbl="node1" presStyleIdx="2" presStyleCnt="4" custScaleX="771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8001D-A005-4457-870A-4EF72C69ED4A}" type="pres">
      <dgm:prSet presAssocID="{1B9A27FF-DE22-498C-A602-03BA4F21DAA5}" presName="descendantText" presStyleLbl="alignAccFollowNode1" presStyleIdx="2" presStyleCnt="4" custScaleX="111462" custScaleY="164570" custLinFactNeighborX="-1106" custLinFactNeighborY="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4FBA9-74D7-4A6D-8CA1-59365674F469}" type="pres">
      <dgm:prSet presAssocID="{9EC77B59-152A-42BA-BD8C-263026E6E97A}" presName="sp" presStyleCnt="0"/>
      <dgm:spPr/>
    </dgm:pt>
    <dgm:pt modelId="{331A863C-D4DA-4453-86FC-3E82BDAF5F32}" type="pres">
      <dgm:prSet presAssocID="{3425D1A8-B65D-4DC5-A9E7-A04B451F1A54}" presName="linNode" presStyleCnt="0"/>
      <dgm:spPr/>
    </dgm:pt>
    <dgm:pt modelId="{C99C47AD-1585-40D5-BC42-F16F9B6134CA}" type="pres">
      <dgm:prSet presAssocID="{3425D1A8-B65D-4DC5-A9E7-A04B451F1A54}" presName="parentText" presStyleLbl="node1" presStyleIdx="3" presStyleCnt="4" custScaleX="771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6971B-B131-4490-9E20-391CDC7D2467}" type="pres">
      <dgm:prSet presAssocID="{3425D1A8-B65D-4DC5-A9E7-A04B451F1A54}" presName="descendantText" presStyleLbl="alignAccFollowNode1" presStyleIdx="3" presStyleCnt="4" custScaleX="110196" custLinFactNeighborX="-1105" custLinFactNeighborY="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6B68C5-F088-4EE2-A839-14AABE6841B5}" type="presOf" srcId="{D603D920-98CF-488C-AB69-ABA619E1CDB1}" destId="{E6E90802-4C5C-4236-8428-D4083537B619}" srcOrd="0" destOrd="0" presId="urn:microsoft.com/office/officeart/2005/8/layout/vList5"/>
    <dgm:cxn modelId="{50AEA8B5-A9F0-4768-AEDE-E8BDA78DC2E4}" type="presOf" srcId="{81D22138-A259-4471-9F07-F95459353E38}" destId="{CE268CC1-E76E-4143-AC10-0A9F85119B8D}" srcOrd="0" destOrd="1" presId="urn:microsoft.com/office/officeart/2005/8/layout/vList5"/>
    <dgm:cxn modelId="{CECAC231-BF30-45B0-8696-F525BCF296AF}" srcId="{1B9A27FF-DE22-498C-A602-03BA4F21DAA5}" destId="{F9A60C40-82BA-4750-ACEE-3F8C2A3E3A37}" srcOrd="4" destOrd="0" parTransId="{71DA1A36-A535-46A2-B169-F89EECFAF734}" sibTransId="{332D0AAF-300E-4F94-9427-CB2B83C8C213}"/>
    <dgm:cxn modelId="{CE180B98-F51D-45E1-89A3-C8CBE5E49B8B}" type="presOf" srcId="{BE28CC1E-7F3E-431B-AF5F-6CE090BB5E06}" destId="{83A8001D-A005-4457-870A-4EF72C69ED4A}" srcOrd="0" destOrd="0" presId="urn:microsoft.com/office/officeart/2005/8/layout/vList5"/>
    <dgm:cxn modelId="{2AE3140B-53D7-483C-9D50-C6DF2921260C}" srcId="{00C2C7AA-0B52-4F87-A195-368602A04106}" destId="{F956C16E-33FC-4458-91CA-02C88C0656E5}" srcOrd="1" destOrd="0" parTransId="{6BDED0C8-F724-4722-92D0-A7E4D8C7569E}" sibTransId="{59A739AA-8772-4D79-BF05-81DF44C5EBAA}"/>
    <dgm:cxn modelId="{2B28546F-183F-40A7-A5D7-B109DE64549F}" type="presOf" srcId="{FADE958C-AE5E-441E-AF2B-57790BD28B7D}" destId="{6CD070C1-957F-484F-91BF-A346AE93750E}" srcOrd="0" destOrd="0" presId="urn:microsoft.com/office/officeart/2005/8/layout/vList5"/>
    <dgm:cxn modelId="{6551B916-5CB5-43EB-83F9-531C80CB6517}" type="presOf" srcId="{30511BC3-7F43-4CDC-B644-3CBF81FBAD1C}" destId="{CE268CC1-E76E-4143-AC10-0A9F85119B8D}" srcOrd="0" destOrd="0" presId="urn:microsoft.com/office/officeart/2005/8/layout/vList5"/>
    <dgm:cxn modelId="{974AC06F-6AC8-4FBE-A061-FB49F3B4C7E2}" srcId="{FADE958C-AE5E-441E-AF2B-57790BD28B7D}" destId="{3425D1A8-B65D-4DC5-A9E7-A04B451F1A54}" srcOrd="3" destOrd="0" parTransId="{D3A1B334-4C3E-4243-820A-7982B897235E}" sibTransId="{E0128AD2-6437-4B96-B193-A670BAC60082}"/>
    <dgm:cxn modelId="{50F1E479-8F85-4843-B45E-AA5FD9EDC6F5}" type="presOf" srcId="{3E14ADF2-9565-4FEF-B73D-15F697A0CE3E}" destId="{83A8001D-A005-4457-870A-4EF72C69ED4A}" srcOrd="0" destOrd="3" presId="urn:microsoft.com/office/officeart/2005/8/layout/vList5"/>
    <dgm:cxn modelId="{188E51BF-ADB6-4E64-817A-37AEFAC7A71A}" type="presOf" srcId="{3425D1A8-B65D-4DC5-A9E7-A04B451F1A54}" destId="{C99C47AD-1585-40D5-BC42-F16F9B6134CA}" srcOrd="0" destOrd="0" presId="urn:microsoft.com/office/officeart/2005/8/layout/vList5"/>
    <dgm:cxn modelId="{A98EC42A-D65B-4BF7-82FC-65221AF43A7E}" srcId="{00C2C7AA-0B52-4F87-A195-368602A04106}" destId="{84F67A5D-ECEB-4085-B0D0-205F75AC9B28}" srcOrd="3" destOrd="0" parTransId="{3E18A84E-1AAD-4D44-9EFC-9A1E1AA311D8}" sibTransId="{184C208B-65E7-4F93-B087-37ACE8438979}"/>
    <dgm:cxn modelId="{E0FF7727-3B1E-43C9-886C-40F1A1C9D619}" srcId="{4C466E9C-8FA7-4352-92CA-79096E56D600}" destId="{81D22138-A259-4471-9F07-F95459353E38}" srcOrd="1" destOrd="0" parTransId="{BF362572-6C00-4463-A44C-1A00243C2775}" sibTransId="{B0E4E42E-3B1A-483F-8596-C7EA67D660CF}"/>
    <dgm:cxn modelId="{FC85FBD5-971E-4EF2-94B6-478EB0011569}" srcId="{1B9A27FF-DE22-498C-A602-03BA4F21DAA5}" destId="{3E14ADF2-9565-4FEF-B73D-15F697A0CE3E}" srcOrd="3" destOrd="0" parTransId="{23788A6B-3082-41C1-88FA-E22F164E1CD8}" sibTransId="{9A1ECDE7-DE6F-4B5F-A244-17CA6C4F38DB}"/>
    <dgm:cxn modelId="{101C9003-51F9-4375-8F2E-F714B0AC9D6F}" srcId="{1B9A27FF-DE22-498C-A602-03BA4F21DAA5}" destId="{21441AD6-C2EA-4310-950F-2859AB19FE71}" srcOrd="2" destOrd="0" parTransId="{38D12903-43C0-49CD-81FE-4A0BEC579450}" sibTransId="{8229FD79-8D25-42A0-A74A-80D9DF7956C3}"/>
    <dgm:cxn modelId="{4B7306C4-6FAE-484C-A8AE-B781E19917F8}" type="presOf" srcId="{F956C16E-33FC-4458-91CA-02C88C0656E5}" destId="{E6E90802-4C5C-4236-8428-D4083537B619}" srcOrd="0" destOrd="1" presId="urn:microsoft.com/office/officeart/2005/8/layout/vList5"/>
    <dgm:cxn modelId="{A1F311AD-8136-41E9-ACA6-3C9A3686B646}" type="presOf" srcId="{464B2D07-261B-4193-8749-7598C026B1CE}" destId="{B9C6971B-B131-4490-9E20-391CDC7D2467}" srcOrd="0" destOrd="0" presId="urn:microsoft.com/office/officeart/2005/8/layout/vList5"/>
    <dgm:cxn modelId="{3FD582A6-0DEB-47B1-B847-A8F544E7195C}" srcId="{3425D1A8-B65D-4DC5-A9E7-A04B451F1A54}" destId="{464B2D07-261B-4193-8749-7598C026B1CE}" srcOrd="0" destOrd="0" parTransId="{81B545E1-03DF-44B1-8E5C-4791A90399A1}" sibTransId="{AA8FB3DA-E72B-49C2-9262-836C925CCB0E}"/>
    <dgm:cxn modelId="{24C14483-48EB-4272-A162-51EDA00C47A9}" srcId="{1B9A27FF-DE22-498C-A602-03BA4F21DAA5}" destId="{BE28CC1E-7F3E-431B-AF5F-6CE090BB5E06}" srcOrd="0" destOrd="0" parTransId="{CC98F7B6-175D-4639-B60F-043C6E7F235E}" sibTransId="{CA0FF817-ED15-445F-A22B-A5375650F35E}"/>
    <dgm:cxn modelId="{497145F1-CC26-4915-B838-B25AFD57C3DD}" type="presOf" srcId="{4C466E9C-8FA7-4352-92CA-79096E56D600}" destId="{E049A5EB-83A3-42D8-8F64-8B953905BBE3}" srcOrd="0" destOrd="0" presId="urn:microsoft.com/office/officeart/2005/8/layout/vList5"/>
    <dgm:cxn modelId="{636C49D2-C991-44F9-85D0-8986288ED534}" type="presOf" srcId="{F9A60C40-82BA-4750-ACEE-3F8C2A3E3A37}" destId="{83A8001D-A005-4457-870A-4EF72C69ED4A}" srcOrd="0" destOrd="4" presId="urn:microsoft.com/office/officeart/2005/8/layout/vList5"/>
    <dgm:cxn modelId="{DC3CC73B-7D1F-48AC-8E62-6C0F166D5EB1}" srcId="{FADE958C-AE5E-441E-AF2B-57790BD28B7D}" destId="{4C466E9C-8FA7-4352-92CA-79096E56D600}" srcOrd="0" destOrd="0" parTransId="{15E95D37-FDB7-46AC-BAAE-FB43547594DF}" sibTransId="{1E2FA125-20C0-4B06-87F7-A783BB2D4B87}"/>
    <dgm:cxn modelId="{7745DED9-84D9-4DF7-96B2-B4FD2BEA9AEF}" srcId="{4C466E9C-8FA7-4352-92CA-79096E56D600}" destId="{30511BC3-7F43-4CDC-B644-3CBF81FBAD1C}" srcOrd="0" destOrd="0" parTransId="{AB8A8302-7FCA-4D1C-A13D-AB6067E90E88}" sibTransId="{6A5E9EC0-DDD9-439C-A25B-56DD9C4F65D7}"/>
    <dgm:cxn modelId="{69B5864B-1E19-404C-B851-327E41F3E1DC}" type="presOf" srcId="{00C2C7AA-0B52-4F87-A195-368602A04106}" destId="{E78C0D1F-4077-4986-ABE1-0AB7BA194A89}" srcOrd="0" destOrd="0" presId="urn:microsoft.com/office/officeart/2005/8/layout/vList5"/>
    <dgm:cxn modelId="{571AABD2-8B2D-4503-8949-73576C8D19F5}" srcId="{1B9A27FF-DE22-498C-A602-03BA4F21DAA5}" destId="{BBF8AE85-96C8-4F18-8BB7-E96613956E46}" srcOrd="1" destOrd="0" parTransId="{6AEA9AE7-08E7-4F68-B5B9-E346B32004B2}" sibTransId="{B6445EA2-DDF3-4166-8600-B42CCC3D0F05}"/>
    <dgm:cxn modelId="{F30558C1-1E65-4C73-A87D-32305C371C4D}" type="presOf" srcId="{32C14519-50AD-41B7-B041-666A63E91274}" destId="{E6E90802-4C5C-4236-8428-D4083537B619}" srcOrd="0" destOrd="2" presId="urn:microsoft.com/office/officeart/2005/8/layout/vList5"/>
    <dgm:cxn modelId="{6919F3C4-9A58-45C5-A2BC-BF9F81822CEF}" srcId="{FADE958C-AE5E-441E-AF2B-57790BD28B7D}" destId="{1B9A27FF-DE22-498C-A602-03BA4F21DAA5}" srcOrd="2" destOrd="0" parTransId="{4CF7768D-35F4-44D9-9105-49E621A98BCA}" sibTransId="{9EC77B59-152A-42BA-BD8C-263026E6E97A}"/>
    <dgm:cxn modelId="{14D90675-652D-4172-B879-D15579410153}" type="presOf" srcId="{21441AD6-C2EA-4310-950F-2859AB19FE71}" destId="{83A8001D-A005-4457-870A-4EF72C69ED4A}" srcOrd="0" destOrd="2" presId="urn:microsoft.com/office/officeart/2005/8/layout/vList5"/>
    <dgm:cxn modelId="{CC6DA49E-D427-4C28-ACA2-82423CA94F23}" type="presOf" srcId="{1B9A27FF-DE22-498C-A602-03BA4F21DAA5}" destId="{9EDCAAFC-3616-4813-BF6B-77788D2827C8}" srcOrd="0" destOrd="0" presId="urn:microsoft.com/office/officeart/2005/8/layout/vList5"/>
    <dgm:cxn modelId="{248A438F-F1B3-4D82-B372-37DB1B7BC853}" srcId="{00C2C7AA-0B52-4F87-A195-368602A04106}" destId="{D603D920-98CF-488C-AB69-ABA619E1CDB1}" srcOrd="0" destOrd="0" parTransId="{E14575C9-F329-4B41-A8CB-3D4584D9C457}" sibTransId="{B774757B-B890-4D2B-83B8-7A74674FD110}"/>
    <dgm:cxn modelId="{9FA1E376-9629-4AB7-A86A-316007B88055}" type="presOf" srcId="{BBF8AE85-96C8-4F18-8BB7-E96613956E46}" destId="{83A8001D-A005-4457-870A-4EF72C69ED4A}" srcOrd="0" destOrd="1" presId="urn:microsoft.com/office/officeart/2005/8/layout/vList5"/>
    <dgm:cxn modelId="{2003460D-7EB3-41DD-8A4B-FD4025B93794}" type="presOf" srcId="{84F67A5D-ECEB-4085-B0D0-205F75AC9B28}" destId="{E6E90802-4C5C-4236-8428-D4083537B619}" srcOrd="0" destOrd="3" presId="urn:microsoft.com/office/officeart/2005/8/layout/vList5"/>
    <dgm:cxn modelId="{B358B98A-E1D4-4BF0-AFC9-07C69E8FECC1}" srcId="{FADE958C-AE5E-441E-AF2B-57790BD28B7D}" destId="{00C2C7AA-0B52-4F87-A195-368602A04106}" srcOrd="1" destOrd="0" parTransId="{76D4ED3F-54DA-42A5-89CB-5A847B40902D}" sibTransId="{612339DA-60CC-4B16-9690-8868C46A542D}"/>
    <dgm:cxn modelId="{0C3D278C-D99E-42E0-BCEA-426768977EFC}" srcId="{00C2C7AA-0B52-4F87-A195-368602A04106}" destId="{32C14519-50AD-41B7-B041-666A63E91274}" srcOrd="2" destOrd="0" parTransId="{A79E8327-09DB-4A53-9725-51C6586D2DDE}" sibTransId="{7D5D0F75-0652-49DB-8820-B80BA0AEEDF6}"/>
    <dgm:cxn modelId="{45B1F26A-6B75-4E85-B0E6-97627EFD4A4E}" type="presParOf" srcId="{6CD070C1-957F-484F-91BF-A346AE93750E}" destId="{AE4EFE82-0EC9-462F-AA6F-19DF0F55A520}" srcOrd="0" destOrd="0" presId="urn:microsoft.com/office/officeart/2005/8/layout/vList5"/>
    <dgm:cxn modelId="{E7836F21-33D1-41E5-84CD-1EA8A1F4AB1E}" type="presParOf" srcId="{AE4EFE82-0EC9-462F-AA6F-19DF0F55A520}" destId="{E049A5EB-83A3-42D8-8F64-8B953905BBE3}" srcOrd="0" destOrd="0" presId="urn:microsoft.com/office/officeart/2005/8/layout/vList5"/>
    <dgm:cxn modelId="{29A00481-5FF4-49E5-92A6-E0524DB535F9}" type="presParOf" srcId="{AE4EFE82-0EC9-462F-AA6F-19DF0F55A520}" destId="{CE268CC1-E76E-4143-AC10-0A9F85119B8D}" srcOrd="1" destOrd="0" presId="urn:microsoft.com/office/officeart/2005/8/layout/vList5"/>
    <dgm:cxn modelId="{8DD60731-1892-44C0-9697-B76396825260}" type="presParOf" srcId="{6CD070C1-957F-484F-91BF-A346AE93750E}" destId="{8FACA2DD-3C43-43A5-A0C5-B13BF85E60B7}" srcOrd="1" destOrd="0" presId="urn:microsoft.com/office/officeart/2005/8/layout/vList5"/>
    <dgm:cxn modelId="{518394EE-F95B-4198-B64D-2666C8B72092}" type="presParOf" srcId="{6CD070C1-957F-484F-91BF-A346AE93750E}" destId="{C84EB1F5-1503-4FCC-B238-A30D2F00FD39}" srcOrd="2" destOrd="0" presId="urn:microsoft.com/office/officeart/2005/8/layout/vList5"/>
    <dgm:cxn modelId="{8F800FA6-E323-4EE6-AF60-6A419FED0857}" type="presParOf" srcId="{C84EB1F5-1503-4FCC-B238-A30D2F00FD39}" destId="{E78C0D1F-4077-4986-ABE1-0AB7BA194A89}" srcOrd="0" destOrd="0" presId="urn:microsoft.com/office/officeart/2005/8/layout/vList5"/>
    <dgm:cxn modelId="{06C6185E-996D-4436-8829-61A038A3C571}" type="presParOf" srcId="{C84EB1F5-1503-4FCC-B238-A30D2F00FD39}" destId="{E6E90802-4C5C-4236-8428-D4083537B619}" srcOrd="1" destOrd="0" presId="urn:microsoft.com/office/officeart/2005/8/layout/vList5"/>
    <dgm:cxn modelId="{AA89DF55-6644-44CA-AECF-EAEE2E0EC862}" type="presParOf" srcId="{6CD070C1-957F-484F-91BF-A346AE93750E}" destId="{71D3FB8C-A208-4CAD-AB72-BBF851E50468}" srcOrd="3" destOrd="0" presId="urn:microsoft.com/office/officeart/2005/8/layout/vList5"/>
    <dgm:cxn modelId="{3874872A-EF63-4877-A95C-1EA91A6DF8FB}" type="presParOf" srcId="{6CD070C1-957F-484F-91BF-A346AE93750E}" destId="{F71D3FB0-83A3-4798-AE04-BB87BFCE2730}" srcOrd="4" destOrd="0" presId="urn:microsoft.com/office/officeart/2005/8/layout/vList5"/>
    <dgm:cxn modelId="{459593A2-803D-40EC-B5F0-8AECAEB3E084}" type="presParOf" srcId="{F71D3FB0-83A3-4798-AE04-BB87BFCE2730}" destId="{9EDCAAFC-3616-4813-BF6B-77788D2827C8}" srcOrd="0" destOrd="0" presId="urn:microsoft.com/office/officeart/2005/8/layout/vList5"/>
    <dgm:cxn modelId="{791D64D7-F515-4D1F-B7E7-5AEDA82A4593}" type="presParOf" srcId="{F71D3FB0-83A3-4798-AE04-BB87BFCE2730}" destId="{83A8001D-A005-4457-870A-4EF72C69ED4A}" srcOrd="1" destOrd="0" presId="urn:microsoft.com/office/officeart/2005/8/layout/vList5"/>
    <dgm:cxn modelId="{432F12CD-29E7-4079-80F0-102FD90CA5CB}" type="presParOf" srcId="{6CD070C1-957F-484F-91BF-A346AE93750E}" destId="{EE34FBA9-74D7-4A6D-8CA1-59365674F469}" srcOrd="5" destOrd="0" presId="urn:microsoft.com/office/officeart/2005/8/layout/vList5"/>
    <dgm:cxn modelId="{301F86B6-67F6-4942-B34F-4E53E4937833}" type="presParOf" srcId="{6CD070C1-957F-484F-91BF-A346AE93750E}" destId="{331A863C-D4DA-4453-86FC-3E82BDAF5F32}" srcOrd="6" destOrd="0" presId="urn:microsoft.com/office/officeart/2005/8/layout/vList5"/>
    <dgm:cxn modelId="{E4B0C722-AC77-4685-8C4A-9E661F8034BE}" type="presParOf" srcId="{331A863C-D4DA-4453-86FC-3E82BDAF5F32}" destId="{C99C47AD-1585-40D5-BC42-F16F9B6134CA}" srcOrd="0" destOrd="0" presId="urn:microsoft.com/office/officeart/2005/8/layout/vList5"/>
    <dgm:cxn modelId="{84C10BD2-B30E-4344-B5D4-64B9CE967331}" type="presParOf" srcId="{331A863C-D4DA-4453-86FC-3E82BDAF5F32}" destId="{B9C6971B-B131-4490-9E20-391CDC7D246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68CC1-E76E-4143-AC10-0A9F85119B8D}">
      <dsp:nvSpPr>
        <dsp:cNvPr id="0" name=""/>
        <dsp:cNvSpPr/>
      </dsp:nvSpPr>
      <dsp:spPr>
        <a:xfrm rot="5400000">
          <a:off x="4598662" y="-2348233"/>
          <a:ext cx="805204" cy="571747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GMPs updated every 5 years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First filing due August 5th</a:t>
          </a:r>
          <a:endParaRPr lang="en-US" sz="1100" kern="1200" dirty="0"/>
        </a:p>
      </dsp:txBody>
      <dsp:txXfrm rot="-5400000">
        <a:off x="2142530" y="147206"/>
        <a:ext cx="5678163" cy="726590"/>
      </dsp:txXfrm>
    </dsp:sp>
    <dsp:sp modelId="{E049A5EB-83A3-42D8-8F64-8B953905BBE3}">
      <dsp:nvSpPr>
        <dsp:cNvPr id="0" name=""/>
        <dsp:cNvSpPr/>
      </dsp:nvSpPr>
      <dsp:spPr>
        <a:xfrm>
          <a:off x="33274" y="90"/>
          <a:ext cx="2140780" cy="1006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10 Year Comprehensive Grid Mod Plan</a:t>
          </a:r>
          <a:endParaRPr lang="en-US" sz="1600" kern="1200" dirty="0"/>
        </a:p>
      </dsp:txBody>
      <dsp:txXfrm>
        <a:off x="82408" y="49224"/>
        <a:ext cx="2042512" cy="908238"/>
      </dsp:txXfrm>
    </dsp:sp>
    <dsp:sp modelId="{E6E90802-4C5C-4236-8428-D4083537B619}">
      <dsp:nvSpPr>
        <dsp:cNvPr id="0" name=""/>
        <dsp:cNvSpPr/>
      </dsp:nvSpPr>
      <dsp:spPr>
        <a:xfrm rot="5400000">
          <a:off x="4598662" y="-1291402"/>
          <a:ext cx="805204" cy="571747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Reduce the effect of outages</a:t>
          </a:r>
          <a:endParaRPr lang="en-US" sz="1100" kern="1200" dirty="0"/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Optimize demand, including reducing system and customer costs</a:t>
          </a:r>
          <a:endParaRPr lang="en-US" sz="1100" kern="1200" dirty="0"/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Integrate distributed resources</a:t>
          </a:r>
          <a:endParaRPr lang="en-US" sz="1100" kern="1200" dirty="0"/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Improve workforce and asset management</a:t>
          </a:r>
          <a:endParaRPr lang="en-US" sz="1100" kern="1200" dirty="0"/>
        </a:p>
      </dsp:txBody>
      <dsp:txXfrm rot="-5400000">
        <a:off x="2142530" y="1204037"/>
        <a:ext cx="5678163" cy="726590"/>
      </dsp:txXfrm>
    </dsp:sp>
    <dsp:sp modelId="{E78C0D1F-4077-4986-ABE1-0AB7BA194A89}">
      <dsp:nvSpPr>
        <dsp:cNvPr id="0" name=""/>
        <dsp:cNvSpPr/>
      </dsp:nvSpPr>
      <dsp:spPr>
        <a:xfrm>
          <a:off x="33274" y="1056921"/>
          <a:ext cx="2140780" cy="1006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DPU Objectives</a:t>
          </a:r>
          <a:endParaRPr lang="en-US" sz="1600" kern="1200" dirty="0"/>
        </a:p>
      </dsp:txBody>
      <dsp:txXfrm>
        <a:off x="82408" y="1106055"/>
        <a:ext cx="2042512" cy="908238"/>
      </dsp:txXfrm>
    </dsp:sp>
    <dsp:sp modelId="{83A8001D-A005-4457-870A-4EF72C69ED4A}">
      <dsp:nvSpPr>
        <dsp:cNvPr id="0" name=""/>
        <dsp:cNvSpPr/>
      </dsp:nvSpPr>
      <dsp:spPr>
        <a:xfrm rot="5400000">
          <a:off x="4362459" y="-40370"/>
          <a:ext cx="1325125" cy="56476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Timing and priority for all grid mod planning and investment over 10 years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5-year STIP which includes advanced metering functionality; must analyze STIP using business case cost-benefit model from DPU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Marketing, education and outreach plan; statewide and company-specific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Infrastructure and performance metrics (statewide and company-specific); RD&amp;D; cybersecurity, privacy, and meter data access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Stakeholder engagement required</a:t>
          </a:r>
          <a:endParaRPr lang="en-US" sz="1100" kern="1200" dirty="0"/>
        </a:p>
      </dsp:txBody>
      <dsp:txXfrm rot="-5400000">
        <a:off x="2201178" y="2185598"/>
        <a:ext cx="5583002" cy="1195751"/>
      </dsp:txXfrm>
    </dsp:sp>
    <dsp:sp modelId="{9EDCAAFC-3616-4813-BF6B-77788D2827C8}">
      <dsp:nvSpPr>
        <dsp:cNvPr id="0" name=""/>
        <dsp:cNvSpPr/>
      </dsp:nvSpPr>
      <dsp:spPr>
        <a:xfrm>
          <a:off x="33274" y="2273062"/>
          <a:ext cx="2199426" cy="1006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Plan Elements</a:t>
          </a:r>
          <a:endParaRPr lang="en-US" sz="1600" kern="1200" dirty="0"/>
        </a:p>
      </dsp:txBody>
      <dsp:txXfrm>
        <a:off x="82408" y="2322196"/>
        <a:ext cx="2101158" cy="908238"/>
      </dsp:txXfrm>
    </dsp:sp>
    <dsp:sp modelId="{B9C6971B-B131-4490-9E20-391CDC7D2467}">
      <dsp:nvSpPr>
        <dsp:cNvPr id="0" name=""/>
        <dsp:cNvSpPr/>
      </dsp:nvSpPr>
      <dsp:spPr>
        <a:xfrm rot="5400000">
          <a:off x="4595223" y="1205114"/>
          <a:ext cx="805204" cy="55890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Tracker for incremental STIP </a:t>
          </a:r>
          <a:r>
            <a:rPr lang="en-US" sz="1100" kern="1200" dirty="0" err="1" smtClean="0"/>
            <a:t>CapEx</a:t>
          </a:r>
          <a:r>
            <a:rPr lang="en-US" sz="1100" kern="1200" dirty="0" smtClean="0"/>
            <a:t>; if Company is proposing to achieve AMF, then other incremental capital investments in the first 5 years can be included in </a:t>
          </a:r>
          <a:r>
            <a:rPr lang="en-US" sz="1100" kern="1200" dirty="0" err="1" smtClean="0"/>
            <a:t>CapEx</a:t>
          </a:r>
          <a:r>
            <a:rPr lang="en-US" sz="1100" kern="1200" dirty="0" smtClean="0"/>
            <a:t> tracker</a:t>
          </a:r>
          <a:endParaRPr lang="en-US" sz="1100" kern="1200" dirty="0"/>
        </a:p>
      </dsp:txBody>
      <dsp:txXfrm rot="-5400000">
        <a:off x="2203326" y="3636319"/>
        <a:ext cx="5549693" cy="726590"/>
      </dsp:txXfrm>
    </dsp:sp>
    <dsp:sp modelId="{C99C47AD-1585-40D5-BC42-F16F9B6134CA}">
      <dsp:nvSpPr>
        <dsp:cNvPr id="0" name=""/>
        <dsp:cNvSpPr/>
      </dsp:nvSpPr>
      <dsp:spPr>
        <a:xfrm>
          <a:off x="33274" y="3489203"/>
          <a:ext cx="2201576" cy="1006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Cost Recovery</a:t>
          </a:r>
          <a:endParaRPr lang="en-US" sz="1600" kern="1200" dirty="0"/>
        </a:p>
      </dsp:txBody>
      <dsp:txXfrm>
        <a:off x="82408" y="3538337"/>
        <a:ext cx="2103308" cy="908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13" tIns="44058" rIns="88113" bIns="44058" numCol="1" anchor="t" anchorCtr="0" compatLnSpc="1">
            <a:prstTxWarp prst="textNoShape">
              <a:avLst/>
            </a:prstTxWarp>
          </a:bodyPr>
          <a:lstStyle>
            <a:lvl1pPr defTabSz="881063">
              <a:defRPr sz="1200" b="1"/>
            </a:lvl1pPr>
          </a:lstStyle>
          <a:p>
            <a:endParaRPr lang="en-US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13" tIns="44058" rIns="88113" bIns="44058" numCol="1" anchor="t" anchorCtr="0" compatLnSpc="1">
            <a:prstTxWarp prst="textNoShape">
              <a:avLst/>
            </a:prstTxWarp>
          </a:bodyPr>
          <a:lstStyle>
            <a:lvl1pPr algn="r" defTabSz="881063">
              <a:defRPr sz="1200" b="1"/>
            </a:lvl1pPr>
          </a:lstStyle>
          <a:p>
            <a:endParaRPr lang="en-US"/>
          </a:p>
        </p:txBody>
      </p:sp>
      <p:sp>
        <p:nvSpPr>
          <p:cNvPr id="92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13" tIns="44058" rIns="88113" bIns="44058" numCol="1" anchor="b" anchorCtr="0" compatLnSpc="1">
            <a:prstTxWarp prst="textNoShape">
              <a:avLst/>
            </a:prstTxWarp>
          </a:bodyPr>
          <a:lstStyle>
            <a:lvl1pPr defTabSz="881063">
              <a:defRPr sz="1200" b="1"/>
            </a:lvl1pPr>
          </a:lstStyle>
          <a:p>
            <a:endParaRPr lang="en-US"/>
          </a:p>
        </p:txBody>
      </p:sp>
      <p:sp>
        <p:nvSpPr>
          <p:cNvPr id="92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13" tIns="44058" rIns="88113" bIns="44058" numCol="1" anchor="b" anchorCtr="0" compatLnSpc="1">
            <a:prstTxWarp prst="textNoShape">
              <a:avLst/>
            </a:prstTxWarp>
          </a:bodyPr>
          <a:lstStyle>
            <a:lvl1pPr algn="r" defTabSz="881063">
              <a:defRPr sz="1200" b="1"/>
            </a:lvl1pPr>
          </a:lstStyle>
          <a:p>
            <a:fld id="{6A2AF261-C80A-4041-943A-EA9F8B76F54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4243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13" tIns="44058" rIns="88113" bIns="44058" numCol="1" anchor="t" anchorCtr="0" compatLnSpc="1">
            <a:prstTxWarp prst="textNoShape">
              <a:avLst/>
            </a:prstTxWarp>
          </a:bodyPr>
          <a:lstStyle>
            <a:lvl1pPr defTabSz="881063">
              <a:defRPr sz="1200" b="1"/>
            </a:lvl1pPr>
          </a:lstStyle>
          <a:p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13" tIns="44058" rIns="88113" bIns="44058" numCol="1" anchor="t" anchorCtr="0" compatLnSpc="1">
            <a:prstTxWarp prst="textNoShape">
              <a:avLst/>
            </a:prstTxWarp>
          </a:bodyPr>
          <a:lstStyle>
            <a:lvl1pPr algn="r" defTabSz="881063">
              <a:defRPr sz="1200" b="1"/>
            </a:lvl1pPr>
          </a:lstStyle>
          <a:p>
            <a:fld id="{F0D7AC68-3D00-48A3-8A59-35928B083171}" type="datetimeFigureOut">
              <a:rPr lang="en-US"/>
              <a:pPr/>
              <a:t>9/24/2015</a:t>
            </a:fld>
            <a:endParaRPr lang="en-US"/>
          </a:p>
        </p:txBody>
      </p:sp>
      <p:sp>
        <p:nvSpPr>
          <p:cNvPr id="153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13" tIns="44058" rIns="88113" bIns="440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13" tIns="44058" rIns="88113" bIns="44058" numCol="1" anchor="b" anchorCtr="0" compatLnSpc="1">
            <a:prstTxWarp prst="textNoShape">
              <a:avLst/>
            </a:prstTxWarp>
          </a:bodyPr>
          <a:lstStyle>
            <a:lvl1pPr defTabSz="881063">
              <a:defRPr sz="1200" b="1"/>
            </a:lvl1pPr>
          </a:lstStyle>
          <a:p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13" tIns="44058" rIns="88113" bIns="44058" numCol="1" anchor="b" anchorCtr="0" compatLnSpc="1">
            <a:prstTxWarp prst="textNoShape">
              <a:avLst/>
            </a:prstTxWarp>
          </a:bodyPr>
          <a:lstStyle>
            <a:lvl1pPr algn="r" defTabSz="881063">
              <a:defRPr sz="1200" b="1"/>
            </a:lvl1pPr>
          </a:lstStyle>
          <a:p>
            <a:fld id="{4E249450-5DA6-4FCD-934B-771816E9C6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309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5pPr>
    <a:lvl6pPr marL="2283911" algn="l" defTabSz="9135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696" algn="l" defTabSz="9135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475" algn="l" defTabSz="9135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259" algn="l" defTabSz="9135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667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F886B0-F544-4080-9534-E2417F9BA3C8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486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-177800">
              <a:buFontTx/>
              <a:buChar char="-"/>
            </a:pPr>
            <a:r>
              <a:rPr lang="en-US" dirty="0" smtClean="0">
                <a:ea typeface="ＭＳ Ｐゴシック"/>
                <a:cs typeface="ＭＳ Ｐゴシック"/>
              </a:rPr>
              <a:t>Opt in assumes 1-2% adoption rate</a:t>
            </a:r>
          </a:p>
          <a:p>
            <a:pPr marL="177800" indent="-177800">
              <a:buFontTx/>
              <a:buChar char="-"/>
            </a:pPr>
            <a:r>
              <a:rPr lang="en-US" dirty="0" smtClean="0">
                <a:ea typeface="ＭＳ Ｐゴシック"/>
                <a:cs typeface="ＭＳ Ｐゴシック"/>
              </a:rPr>
              <a:t>Opt-out assumes 6% opt-out rate based on SES [although research shows more of a 0.5%-1% opt-out]</a:t>
            </a:r>
          </a:p>
          <a:p>
            <a:pPr marL="177800" indent="-177800">
              <a:buFontTx/>
              <a:buChar char="-"/>
            </a:pPr>
            <a:r>
              <a:rPr lang="en-US" dirty="0" smtClean="0">
                <a:ea typeface="ＭＳ Ｐゴシック"/>
                <a:cs typeface="ＭＳ Ｐゴシック"/>
              </a:rPr>
              <a:t>Option 5 – assumes 400K customers are offered opt out around feeders with ADA /VVO</a:t>
            </a:r>
          </a:p>
        </p:txBody>
      </p:sp>
      <p:sp>
        <p:nvSpPr>
          <p:cNvPr id="164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8BE784-AC04-4AA8-A061-93FE071EEB6A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691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-177800">
              <a:buFontTx/>
              <a:buChar char="-"/>
            </a:pPr>
            <a:r>
              <a:rPr lang="en-US" smtClean="0">
                <a:ea typeface="ＭＳ Ｐゴシック"/>
                <a:cs typeface="ＭＳ Ｐゴシック"/>
              </a:rPr>
              <a:t>Opt in assumes 1-2% adoption rate</a:t>
            </a:r>
          </a:p>
          <a:p>
            <a:pPr marL="177800" indent="-177800">
              <a:buFontTx/>
              <a:buChar char="-"/>
            </a:pPr>
            <a:r>
              <a:rPr lang="en-US" smtClean="0">
                <a:ea typeface="ＭＳ Ｐゴシック"/>
                <a:cs typeface="ＭＳ Ｐゴシック"/>
              </a:rPr>
              <a:t>Opt-out assumes 6% opt-out rate based on SES [although research shows more of a 0.5%-1% opt-out]</a:t>
            </a:r>
          </a:p>
          <a:p>
            <a:pPr marL="177800" indent="-177800">
              <a:buFontTx/>
              <a:buChar char="-"/>
            </a:pPr>
            <a:r>
              <a:rPr lang="en-US" smtClean="0">
                <a:ea typeface="ＭＳ Ｐゴシック"/>
                <a:cs typeface="ＭＳ Ｐゴシック"/>
              </a:rPr>
              <a:t>Option 5 – assumes 400K customers are offered opt out around feeders with ADA /VVO</a:t>
            </a:r>
          </a:p>
        </p:txBody>
      </p:sp>
      <p:sp>
        <p:nvSpPr>
          <p:cNvPr id="166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877C86-BBE6-44D9-898B-DEC6D1147BF3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227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-177800">
              <a:buFontTx/>
              <a:buChar char="-"/>
            </a:pPr>
            <a:r>
              <a:rPr lang="en-US" smtClean="0">
                <a:ea typeface="ＭＳ Ｐゴシック"/>
                <a:cs typeface="ＭＳ Ｐゴシック"/>
              </a:rPr>
              <a:t>Opt in assumes 1-2% adoption rate</a:t>
            </a:r>
          </a:p>
          <a:p>
            <a:pPr marL="177800" indent="-177800">
              <a:buFontTx/>
              <a:buChar char="-"/>
            </a:pPr>
            <a:r>
              <a:rPr lang="en-US" smtClean="0">
                <a:ea typeface="ＭＳ Ｐゴシック"/>
                <a:cs typeface="ＭＳ Ｐゴシック"/>
              </a:rPr>
              <a:t>Opt-out assumes 6% opt-out rate based on SES [although research shows more of a 0.5%-1% opt-out]</a:t>
            </a:r>
          </a:p>
          <a:p>
            <a:pPr marL="177800" indent="-177800">
              <a:buFontTx/>
              <a:buChar char="-"/>
            </a:pPr>
            <a:r>
              <a:rPr lang="en-US" smtClean="0">
                <a:ea typeface="ＭＳ Ｐゴシック"/>
                <a:cs typeface="ＭＳ Ｐゴシック"/>
              </a:rPr>
              <a:t>Option 5 – assumes 400K customers are offered opt out around feeders with ADA /VVO</a:t>
            </a:r>
          </a:p>
        </p:txBody>
      </p:sp>
      <p:sp>
        <p:nvSpPr>
          <p:cNvPr id="182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4B8160-D2CA-437D-BBB6-540A06F6F2D9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81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- </a:t>
            </a:r>
          </a:p>
        </p:txBody>
      </p:sp>
      <p:sp>
        <p:nvSpPr>
          <p:cNvPr id="178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065DAE-5E8D-4D1E-866F-9421CD278E79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81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- </a:t>
            </a:r>
          </a:p>
        </p:txBody>
      </p:sp>
      <p:sp>
        <p:nvSpPr>
          <p:cNvPr id="178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065DAE-5E8D-4D1E-866F-9421CD278E79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022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- </a:t>
            </a:r>
          </a:p>
        </p:txBody>
      </p:sp>
      <p:sp>
        <p:nvSpPr>
          <p:cNvPr id="180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B06B29-8DB2-4196-8F6C-23315DE5569C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358" tIns="45678" rIns="91358" bIns="4567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35209"/>
            <a:ext cx="8534400" cy="526791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/>
          <a:p>
            <a:pPr lvl="0"/>
            <a:r>
              <a:rPr lang="en-GB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6393" y="1066800"/>
            <a:ext cx="1046275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1" y="1066800"/>
            <a:ext cx="5932488" cy="4724400"/>
          </a:xfrm>
        </p:spPr>
        <p:txBody>
          <a:bodyPr vert="eaVert" lIns="91358" tIns="45678" rIns="91358" bIns="4567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A50BA-D8C6-4CE5-B186-E2ABDCBA5A4B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D75F4-5784-4F8C-950A-416ED6B2C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D0A38-1B78-48FC-8787-15A8EE9B8621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1F748-83BB-4C0D-B308-700C0F510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6388" y="800100"/>
            <a:ext cx="2027237" cy="4991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800100"/>
            <a:ext cx="5932488" cy="4991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C86C0-A37C-4099-A455-C59F671A28F0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D1EDA-ED54-499B-80C5-52D1EC036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9159875" cy="2400300"/>
          </a:xfrm>
          <a:custGeom>
            <a:avLst/>
            <a:gdLst>
              <a:gd name="T0" fmla="*/ 0 w 5760"/>
              <a:gd name="T1" fmla="*/ 0 h 1512"/>
              <a:gd name="T2" fmla="*/ 0 w 5760"/>
              <a:gd name="T3" fmla="*/ 2147483647 h 1512"/>
              <a:gd name="T4" fmla="*/ 2147483647 w 5760"/>
              <a:gd name="T5" fmla="*/ 2147483647 h 1512"/>
              <a:gd name="T6" fmla="*/ 2147483647 w 5760"/>
              <a:gd name="T7" fmla="*/ 2147483647 h 1512"/>
              <a:gd name="T8" fmla="*/ 2147483647 w 5760"/>
              <a:gd name="T9" fmla="*/ 2147483647 h 1512"/>
              <a:gd name="T10" fmla="*/ 2147483647 w 5760"/>
              <a:gd name="T11" fmla="*/ 2147483647 h 1512"/>
              <a:gd name="T12" fmla="*/ 2147483647 w 5760"/>
              <a:gd name="T13" fmla="*/ 0 h 1512"/>
              <a:gd name="T14" fmla="*/ 0 w 5760"/>
              <a:gd name="T15" fmla="*/ 0 h 15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US" sz="1500" b="1"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7" descr="National_Grid_logo_blu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279525"/>
            <a:ext cx="8043863" cy="639763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2882900"/>
            <a:ext cx="8043863" cy="503238"/>
          </a:xfrm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E7404FB9-C5D2-4CF5-AEED-83BA1D758439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62500C57-C77D-487F-83EE-D3B55571D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79B88168-3628-4FAC-8919-DD26D2E68507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62748B9D-FFC4-4892-8676-4E2D829C5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80E71717-2F7E-4FEB-8828-0DFDB144D53B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9C8DFA3C-5735-4254-A304-A38DEA8AE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C2CC1FB7-DA0F-4CB0-A786-CF75172BDB19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F35EBBA5-4046-4921-A9BF-CE3841165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859E9694-E622-47CD-B67F-FA50C4E9AB89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4D0B0189-155D-437B-BCC3-B1A18B662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B726C680-CF9D-4632-9D78-2182DAFBE1C2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9DE94671-790D-455A-837A-65534B53E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5943600"/>
          </a:xfrm>
        </p:spPr>
        <p:txBody>
          <a:bodyPr lIns="91358" tIns="45678" rIns="91358" bIns="4567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78334A95-95EC-4BF9-967A-EFB9ADAA3673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3289C903-86B1-4B8C-8A44-46FEEE2F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F613105D-F18B-4868-9F58-1E0A2699E36D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0EB48567-1F8E-4100-8736-12480F80B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014FA643-E8BE-4EDB-A4E2-5C2F73791038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45BFFEA2-65DC-4378-93AC-A2D5AA7D2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762000"/>
            <a:ext cx="2022475" cy="537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8200" cy="537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2B4C65F2-E96C-4BA1-9E71-67D66D3BB2DE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707570E0-1BF0-4265-8891-890A3725F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54" name="Rectangle 46"/>
          <p:cNvSpPr>
            <a:spLocks noGrp="1" noChangeArrowheads="1"/>
          </p:cNvSpPr>
          <p:nvPr>
            <p:ph type="ctrTitle" sz="quarter"/>
          </p:nvPr>
        </p:nvSpPr>
        <p:spPr>
          <a:xfrm>
            <a:off x="533400" y="2739559"/>
            <a:ext cx="8534400" cy="523220"/>
          </a:xfrm>
          <a:extLst/>
        </p:spPr>
        <p:txBody>
          <a:bodyPr anchor="ctr">
            <a:sp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43084" name="Rectangle 7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3400" y="3336925"/>
            <a:ext cx="8537812" cy="396875"/>
          </a:xfrm>
          <a:extLst/>
        </p:spPr>
        <p:txBody>
          <a:bodyPr>
            <a:spAutoFit/>
          </a:bodyPr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0D3EC9B-7DB5-4A23-ACBD-47AFF7120B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F12BCE0-AB9C-4032-8920-072A1012E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143000"/>
            <a:ext cx="4038600" cy="4953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4038600" cy="4953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49122A8-DDFA-4441-8AA7-5956D4C54F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59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25712"/>
            <a:ext cx="4040188" cy="3570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859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25712"/>
            <a:ext cx="4041775" cy="3570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7778572-A1E7-4D89-A2CC-897DFF00E5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7D1A42B-FD27-4DA6-978E-98E0E8FE8D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9159875" cy="2400300"/>
          </a:xfrm>
          <a:custGeom>
            <a:avLst/>
            <a:gdLst>
              <a:gd name="T0" fmla="*/ 0 w 5760"/>
              <a:gd name="T1" fmla="*/ 0 h 1512"/>
              <a:gd name="T2" fmla="*/ 0 w 5760"/>
              <a:gd name="T3" fmla="*/ 2171700 h 1512"/>
              <a:gd name="T4" fmla="*/ 1602978 w 5760"/>
              <a:gd name="T5" fmla="*/ 2171700 h 1512"/>
              <a:gd name="T6" fmla="*/ 1831975 w 5760"/>
              <a:gd name="T7" fmla="*/ 2400300 h 1512"/>
              <a:gd name="T8" fmla="*/ 2060972 w 5760"/>
              <a:gd name="T9" fmla="*/ 2171700 h 1512"/>
              <a:gd name="T10" fmla="*/ 9159875 w 5760"/>
              <a:gd name="T11" fmla="*/ 2171700 h 1512"/>
              <a:gd name="T12" fmla="*/ 9159875 w 5760"/>
              <a:gd name="T13" fmla="*/ 0 h 1512"/>
              <a:gd name="T14" fmla="*/ 0 w 5760"/>
              <a:gd name="T15" fmla="*/ 0 h 15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91358" tIns="45678" rIns="91358" bIns="45678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6858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/>
        </p:spPr>
        <p:txBody>
          <a:bodyPr lIns="91358" tIns="45678" rIns="91358" bIns="45678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4003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/>
        </p:spPr>
        <p:txBody>
          <a:bodyPr lIns="91358" tIns="45678" rIns="91358" bIns="45678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6858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/>
        </p:spPr>
        <p:txBody>
          <a:bodyPr lIns="91358" tIns="45678" rIns="91358" bIns="45678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24003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/>
        </p:spPr>
        <p:txBody>
          <a:bodyPr lIns="91358" tIns="45678" rIns="91358" bIns="45678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28700" y="3216275"/>
            <a:ext cx="1439863" cy="12922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17983" tIns="10800" rIns="17983" bIns="10800">
            <a:spAutoFit/>
          </a:bodyPr>
          <a:lstStyle>
            <a:lvl1pPr eaLnBrk="0" hangingPunct="0">
              <a:defRPr sz="2800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="1">
                <a:solidFill>
                  <a:schemeClr val="tx2"/>
                </a:solidFill>
                <a:cs typeface="+mn-cs"/>
              </a:rPr>
              <a:t>Place your chosen image here. The four corners must just cover the arrow tips. For covers, the three pictures should be the same size and in a straight line.   </a:t>
            </a:r>
            <a:endParaRPr lang="en-US" b="1">
              <a:cs typeface="+mn-cs"/>
            </a:endParaRPr>
          </a:p>
        </p:txBody>
      </p:sp>
      <p:pic>
        <p:nvPicPr>
          <p:cNvPr id="10" name="Picture 10" descr="National_Grid_logo_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593738" y="1336011"/>
            <a:ext cx="8043863" cy="526791"/>
          </a:xfrm>
          <a:extLst/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8" y="5164138"/>
            <a:ext cx="8043863" cy="503237"/>
          </a:xfrm>
          <a:extLst/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FB129F8-A1C8-4F28-88F4-6950832F79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1CB2ED0-2D58-4531-9E6F-8FC2D5CF5C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3001"/>
            <a:ext cx="5486400" cy="35845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C5C4DCC-259A-46D8-970A-18EF1530DF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21EC9E2-B8B0-42F1-9FC2-E764CE9594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6388" y="1066800"/>
            <a:ext cx="2027237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066800"/>
            <a:ext cx="5932488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3311EF1-4B72-4900-8F1F-BE35EA93A5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62D7AFD-2927-4128-B1F4-DE3C30D4EA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57150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b="1">
              <a:solidFill>
                <a:srgbClr val="1D1757"/>
              </a:solidFill>
              <a:latin typeface="Arial"/>
              <a:cs typeface="+mn-cs"/>
            </a:endParaRPr>
          </a:p>
        </p:txBody>
      </p:sp>
      <p:pic>
        <p:nvPicPr>
          <p:cNvPr id="5" name="Picture 10" descr="PPT_ba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6057900"/>
            <a:ext cx="89154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NG_HWHFY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820863"/>
            <a:ext cx="7940675" cy="519112"/>
          </a:xfrm>
          <a:extLst/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90550" y="5029200"/>
            <a:ext cx="7943850" cy="396875"/>
          </a:xfrm>
          <a:extLst/>
        </p:spPr>
        <p:txBody>
          <a:bodyPr>
            <a:spAutoFit/>
          </a:bodyPr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58AE405-B564-4D2B-BDCD-1E1DE0C20DF0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8D97146-9049-4753-A975-A9BA90C61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1FE7CD0-F5BE-4DC8-A033-021AE8B2823B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9FBAF95-8985-401A-B548-D6C3479E3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3DD8EBF-5D9A-4BC0-AF62-F38F1AC42617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7388761-1646-48F4-9DD7-4280B708E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9F975-A430-425D-B713-D3DD2E14480D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F823C-E3EC-47C8-88EB-4747FE2E0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EF1CA85-731A-4187-9FEA-D91AABA991E2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2C42121-D89B-4AA9-96D4-B3A1959B8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21B41FB-FE3A-47D8-B318-C82F29263E6A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66A2AF2-C9BF-4EF0-A8F3-91F1D9C03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EC7C2CB-84B9-4AC5-A340-F1242717A763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7EE0383-6A47-4175-99EC-F4071D0B4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8322273-2668-425C-A9DC-A64E9BB8389C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E3885B6-96A9-4C09-B98F-A882AF020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C0EF0DD-21FF-45B3-A394-CB3F5D62FFCD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B627F05-7B36-4382-8257-E112C5156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C161C93-2318-452F-AB3D-BD308CE7F9A6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7F59949-3CF6-4BEC-9BA4-5E49553B3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6388" y="800100"/>
            <a:ext cx="2027237" cy="4991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800100"/>
            <a:ext cx="5932488" cy="4991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EE1FD24-26A1-4BFA-95A3-80E23EF6E5EB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BD187E8-DBCD-4B40-93DB-831A2C2E0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84" indent="0">
              <a:buNone/>
              <a:defRPr sz="1800"/>
            </a:lvl2pPr>
            <a:lvl3pPr marL="913568" indent="0">
              <a:buNone/>
              <a:defRPr sz="1600"/>
            </a:lvl3pPr>
            <a:lvl4pPr marL="1370348" indent="0">
              <a:buNone/>
              <a:defRPr sz="1400"/>
            </a:lvl4pPr>
            <a:lvl5pPr marL="1827130" indent="0">
              <a:buNone/>
              <a:defRPr sz="1400"/>
            </a:lvl5pPr>
            <a:lvl6pPr marL="2283911" indent="0">
              <a:buNone/>
              <a:defRPr sz="1400"/>
            </a:lvl6pPr>
            <a:lvl7pPr marL="2740696" indent="0">
              <a:buNone/>
              <a:defRPr sz="1400"/>
            </a:lvl7pPr>
            <a:lvl8pPr marL="3197475" indent="0">
              <a:buNone/>
              <a:defRPr sz="1400"/>
            </a:lvl8pPr>
            <a:lvl9pPr marL="365425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D56D5-B557-4D66-BFA5-110BDBBCF3D0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AFC36-E009-4AAF-881B-482F22B9B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30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A7E39-4A5B-44B1-84D0-C8D9FADC52AD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950C2-DC13-4C28-8015-7BEB012FE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0855"/>
            <a:ext cx="8229600" cy="5267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84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8" indent="0">
              <a:buNone/>
              <a:defRPr sz="1600" b="1"/>
            </a:lvl4pPr>
            <a:lvl5pPr marL="1827130" indent="0">
              <a:buNone/>
              <a:defRPr sz="1600" b="1"/>
            </a:lvl5pPr>
            <a:lvl6pPr marL="2283911" indent="0">
              <a:buNone/>
              <a:defRPr sz="1600" b="1"/>
            </a:lvl6pPr>
            <a:lvl7pPr marL="2740696" indent="0">
              <a:buNone/>
              <a:defRPr sz="1600" b="1"/>
            </a:lvl7pPr>
            <a:lvl8pPr marL="3197475" indent="0">
              <a:buNone/>
              <a:defRPr sz="1600" b="1"/>
            </a:lvl8pPr>
            <a:lvl9pPr marL="36542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84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8" indent="0">
              <a:buNone/>
              <a:defRPr sz="1600" b="1"/>
            </a:lvl4pPr>
            <a:lvl5pPr marL="1827130" indent="0">
              <a:buNone/>
              <a:defRPr sz="1600" b="1"/>
            </a:lvl5pPr>
            <a:lvl6pPr marL="2283911" indent="0">
              <a:buNone/>
              <a:defRPr sz="1600" b="1"/>
            </a:lvl6pPr>
            <a:lvl7pPr marL="2740696" indent="0">
              <a:buNone/>
              <a:defRPr sz="1600" b="1"/>
            </a:lvl7pPr>
            <a:lvl8pPr marL="3197475" indent="0">
              <a:buNone/>
              <a:defRPr sz="1600" b="1"/>
            </a:lvl8pPr>
            <a:lvl9pPr marL="36542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76D32-114D-4D95-9BE7-9F88F7810B85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5C874-6E0B-435B-805F-834096895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34CA-E53F-4F2A-8F3D-98A555717B50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C5C7C-49E2-413A-89B6-4916D23F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211BE-AB46-43FA-9832-BF7A2C326271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23950-00C2-4C13-A706-9B704948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706330"/>
            <a:ext cx="3008313" cy="72876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84" indent="0">
              <a:buNone/>
              <a:defRPr sz="1200"/>
            </a:lvl2pPr>
            <a:lvl3pPr marL="913568" indent="0">
              <a:buNone/>
              <a:defRPr sz="1000"/>
            </a:lvl3pPr>
            <a:lvl4pPr marL="1370348" indent="0">
              <a:buNone/>
              <a:defRPr sz="900"/>
            </a:lvl4pPr>
            <a:lvl5pPr marL="1827130" indent="0">
              <a:buNone/>
              <a:defRPr sz="900"/>
            </a:lvl5pPr>
            <a:lvl6pPr marL="2283911" indent="0">
              <a:buNone/>
              <a:defRPr sz="900"/>
            </a:lvl6pPr>
            <a:lvl7pPr marL="2740696" indent="0">
              <a:buNone/>
              <a:defRPr sz="900"/>
            </a:lvl7pPr>
            <a:lvl8pPr marL="3197475" indent="0">
              <a:buNone/>
              <a:defRPr sz="900"/>
            </a:lvl8pPr>
            <a:lvl9pPr marL="36542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EA371-D417-4703-A2B7-891520CE18C3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ECA79-0658-4827-8CF5-4D98A734C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6"/>
            <a:ext cx="7772400" cy="1500187"/>
          </a:xfrm>
        </p:spPr>
        <p:txBody>
          <a:bodyPr lIns="91358" tIns="45678" rIns="91358" bIns="45678" anchor="b"/>
          <a:lstStyle>
            <a:lvl1pPr marL="0" indent="0">
              <a:buNone/>
              <a:defRPr sz="2000"/>
            </a:lvl1pPr>
            <a:lvl2pPr marL="456784" indent="0">
              <a:buNone/>
              <a:defRPr sz="1800"/>
            </a:lvl2pPr>
            <a:lvl3pPr marL="913568" indent="0">
              <a:buNone/>
              <a:defRPr sz="1600"/>
            </a:lvl3pPr>
            <a:lvl4pPr marL="1370348" indent="0">
              <a:buNone/>
              <a:defRPr sz="1400"/>
            </a:lvl4pPr>
            <a:lvl5pPr marL="1827130" indent="0">
              <a:buNone/>
              <a:defRPr sz="1400"/>
            </a:lvl5pPr>
            <a:lvl6pPr marL="2283911" indent="0">
              <a:buNone/>
              <a:defRPr sz="1400"/>
            </a:lvl6pPr>
            <a:lvl7pPr marL="2740696" indent="0">
              <a:buNone/>
              <a:defRPr sz="1400"/>
            </a:lvl7pPr>
            <a:lvl8pPr marL="3197475" indent="0">
              <a:buNone/>
              <a:defRPr sz="1400"/>
            </a:lvl8pPr>
            <a:lvl9pPr marL="365425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5963"/>
            <a:ext cx="5486400" cy="4113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84" indent="0">
              <a:buNone/>
              <a:defRPr sz="2800"/>
            </a:lvl2pPr>
            <a:lvl3pPr marL="913568" indent="0">
              <a:buNone/>
              <a:defRPr sz="2400"/>
            </a:lvl3pPr>
            <a:lvl4pPr marL="1370348" indent="0">
              <a:buNone/>
              <a:defRPr sz="2000"/>
            </a:lvl4pPr>
            <a:lvl5pPr marL="1827130" indent="0">
              <a:buNone/>
              <a:defRPr sz="2000"/>
            </a:lvl5pPr>
            <a:lvl6pPr marL="2283911" indent="0">
              <a:buNone/>
              <a:defRPr sz="2000"/>
            </a:lvl6pPr>
            <a:lvl7pPr marL="2740696" indent="0">
              <a:buNone/>
              <a:defRPr sz="2000"/>
            </a:lvl7pPr>
            <a:lvl8pPr marL="3197475" indent="0">
              <a:buNone/>
              <a:defRPr sz="2000"/>
            </a:lvl8pPr>
            <a:lvl9pPr marL="365425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84" indent="0">
              <a:buNone/>
              <a:defRPr sz="1200"/>
            </a:lvl2pPr>
            <a:lvl3pPr marL="913568" indent="0">
              <a:buNone/>
              <a:defRPr sz="1000"/>
            </a:lvl3pPr>
            <a:lvl4pPr marL="1370348" indent="0">
              <a:buNone/>
              <a:defRPr sz="900"/>
            </a:lvl4pPr>
            <a:lvl5pPr marL="1827130" indent="0">
              <a:buNone/>
              <a:defRPr sz="900"/>
            </a:lvl5pPr>
            <a:lvl6pPr marL="2283911" indent="0">
              <a:buNone/>
              <a:defRPr sz="900"/>
            </a:lvl6pPr>
            <a:lvl7pPr marL="2740696" indent="0">
              <a:buNone/>
              <a:defRPr sz="900"/>
            </a:lvl7pPr>
            <a:lvl8pPr marL="3197475" indent="0">
              <a:buNone/>
              <a:defRPr sz="900"/>
            </a:lvl8pPr>
            <a:lvl9pPr marL="36542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36CFD-6273-425F-8135-EA7C992C9B8C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D7380-6816-4400-B72C-31B2840F4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59C72-A19E-44E0-A8B7-CC816EAA8934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6D0AA-B00C-47B3-ABE8-18F11D629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32" y="762000"/>
            <a:ext cx="615388" cy="537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8200" cy="537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ADCDE-24D9-4764-B27B-B7C74BE4EFD7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33A94-FCE4-481D-B3FD-3B1FD871B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9159875" cy="2400300"/>
          </a:xfrm>
          <a:custGeom>
            <a:avLst/>
            <a:gdLst>
              <a:gd name="T0" fmla="*/ 0 w 5760"/>
              <a:gd name="T1" fmla="*/ 0 h 1512"/>
              <a:gd name="T2" fmla="*/ 0 w 5760"/>
              <a:gd name="T3" fmla="*/ 2171700 h 1512"/>
              <a:gd name="T4" fmla="*/ 1602978 w 5760"/>
              <a:gd name="T5" fmla="*/ 2171700 h 1512"/>
              <a:gd name="T6" fmla="*/ 1831975 w 5760"/>
              <a:gd name="T7" fmla="*/ 2400300 h 1512"/>
              <a:gd name="T8" fmla="*/ 2060972 w 5760"/>
              <a:gd name="T9" fmla="*/ 2171700 h 1512"/>
              <a:gd name="T10" fmla="*/ 9159875 w 5760"/>
              <a:gd name="T11" fmla="*/ 2171700 h 1512"/>
              <a:gd name="T12" fmla="*/ 9159875 w 5760"/>
              <a:gd name="T13" fmla="*/ 0 h 1512"/>
              <a:gd name="T14" fmla="*/ 0 w 5760"/>
              <a:gd name="T15" fmla="*/ 0 h 15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91358" tIns="45678" rIns="91358" bIns="45678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5" descr="National_Grid_logo_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593738" y="1336011"/>
            <a:ext cx="8043863" cy="526791"/>
          </a:xfrm>
          <a:extLst/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8" y="2882900"/>
            <a:ext cx="8043863" cy="503238"/>
          </a:xfrm>
          <a:extLst/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B030-91EC-438D-9545-93B43DC58899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81260-68DD-4293-B769-77503BC3E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84" indent="0">
              <a:buNone/>
              <a:defRPr sz="1800"/>
            </a:lvl2pPr>
            <a:lvl3pPr marL="913568" indent="0">
              <a:buNone/>
              <a:defRPr sz="1600"/>
            </a:lvl3pPr>
            <a:lvl4pPr marL="1370348" indent="0">
              <a:buNone/>
              <a:defRPr sz="1400"/>
            </a:lvl4pPr>
            <a:lvl5pPr marL="1827130" indent="0">
              <a:buNone/>
              <a:defRPr sz="1400"/>
            </a:lvl5pPr>
            <a:lvl6pPr marL="2283911" indent="0">
              <a:buNone/>
              <a:defRPr sz="1400"/>
            </a:lvl6pPr>
            <a:lvl7pPr marL="2740696" indent="0">
              <a:buNone/>
              <a:defRPr sz="1400"/>
            </a:lvl7pPr>
            <a:lvl8pPr marL="3197475" indent="0">
              <a:buNone/>
              <a:defRPr sz="1400"/>
            </a:lvl8pPr>
            <a:lvl9pPr marL="365425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4D15E-5568-4C3C-8A38-0A2B46B33FDE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33A43-A498-497D-8F97-E4366CC35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30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5B9AE-EE5E-4FAF-8085-B44776314DED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BB54A-BD71-4FB8-9732-F4B79EEE9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0855"/>
            <a:ext cx="8229600" cy="5267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84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8" indent="0">
              <a:buNone/>
              <a:defRPr sz="1600" b="1"/>
            </a:lvl4pPr>
            <a:lvl5pPr marL="1827130" indent="0">
              <a:buNone/>
              <a:defRPr sz="1600" b="1"/>
            </a:lvl5pPr>
            <a:lvl6pPr marL="2283911" indent="0">
              <a:buNone/>
              <a:defRPr sz="1600" b="1"/>
            </a:lvl6pPr>
            <a:lvl7pPr marL="2740696" indent="0">
              <a:buNone/>
              <a:defRPr sz="1600" b="1"/>
            </a:lvl7pPr>
            <a:lvl8pPr marL="3197475" indent="0">
              <a:buNone/>
              <a:defRPr sz="1600" b="1"/>
            </a:lvl8pPr>
            <a:lvl9pPr marL="36542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84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8" indent="0">
              <a:buNone/>
              <a:defRPr sz="1600" b="1"/>
            </a:lvl4pPr>
            <a:lvl5pPr marL="1827130" indent="0">
              <a:buNone/>
              <a:defRPr sz="1600" b="1"/>
            </a:lvl5pPr>
            <a:lvl6pPr marL="2283911" indent="0">
              <a:buNone/>
              <a:defRPr sz="1600" b="1"/>
            </a:lvl6pPr>
            <a:lvl7pPr marL="2740696" indent="0">
              <a:buNone/>
              <a:defRPr sz="1600" b="1"/>
            </a:lvl7pPr>
            <a:lvl8pPr marL="3197475" indent="0">
              <a:buNone/>
              <a:defRPr sz="1600" b="1"/>
            </a:lvl8pPr>
            <a:lvl9pPr marL="36542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41ADF-D00E-42C3-A91C-E9B4EA236DD7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BCD09-466B-4B9E-8642-929BE04F9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3054E-7C66-4066-9FBA-27CA11D5A0A9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5AB41-5172-45A2-906A-156B212A9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3D2A-6E2E-4AFF-A422-57E272016B22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95C5F-35C2-4EE8-9359-68D3F2699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143000"/>
            <a:ext cx="4038600" cy="4953000"/>
          </a:xfrm>
        </p:spPr>
        <p:txBody>
          <a:bodyPr lIns="91358" tIns="45678" rIns="91358" bIns="45678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4038600" cy="4953000"/>
          </a:xfrm>
        </p:spPr>
        <p:txBody>
          <a:bodyPr lIns="91358" tIns="45678" rIns="91358" bIns="45678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35209"/>
            <a:ext cx="8534400" cy="526791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/>
          <a:p>
            <a:pPr lvl="0"/>
            <a:r>
              <a:rPr lang="en-GB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706330"/>
            <a:ext cx="3008313" cy="72876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84" indent="0">
              <a:buNone/>
              <a:defRPr sz="1200"/>
            </a:lvl2pPr>
            <a:lvl3pPr marL="913568" indent="0">
              <a:buNone/>
              <a:defRPr sz="1000"/>
            </a:lvl3pPr>
            <a:lvl4pPr marL="1370348" indent="0">
              <a:buNone/>
              <a:defRPr sz="900"/>
            </a:lvl4pPr>
            <a:lvl5pPr marL="1827130" indent="0">
              <a:buNone/>
              <a:defRPr sz="900"/>
            </a:lvl5pPr>
            <a:lvl6pPr marL="2283911" indent="0">
              <a:buNone/>
              <a:defRPr sz="900"/>
            </a:lvl6pPr>
            <a:lvl7pPr marL="2740696" indent="0">
              <a:buNone/>
              <a:defRPr sz="900"/>
            </a:lvl7pPr>
            <a:lvl8pPr marL="3197475" indent="0">
              <a:buNone/>
              <a:defRPr sz="900"/>
            </a:lvl8pPr>
            <a:lvl9pPr marL="36542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DB6FF-05AC-492D-856A-DBCE29768FCF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9E8D9-C0AD-473A-AA1D-C66351F4B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5963"/>
            <a:ext cx="5486400" cy="4113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84" indent="0">
              <a:buNone/>
              <a:defRPr sz="2800"/>
            </a:lvl2pPr>
            <a:lvl3pPr marL="913568" indent="0">
              <a:buNone/>
              <a:defRPr sz="2400"/>
            </a:lvl3pPr>
            <a:lvl4pPr marL="1370348" indent="0">
              <a:buNone/>
              <a:defRPr sz="2000"/>
            </a:lvl4pPr>
            <a:lvl5pPr marL="1827130" indent="0">
              <a:buNone/>
              <a:defRPr sz="2000"/>
            </a:lvl5pPr>
            <a:lvl6pPr marL="2283911" indent="0">
              <a:buNone/>
              <a:defRPr sz="2000"/>
            </a:lvl6pPr>
            <a:lvl7pPr marL="2740696" indent="0">
              <a:buNone/>
              <a:defRPr sz="2000"/>
            </a:lvl7pPr>
            <a:lvl8pPr marL="3197475" indent="0">
              <a:buNone/>
              <a:defRPr sz="2000"/>
            </a:lvl8pPr>
            <a:lvl9pPr marL="365425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84" indent="0">
              <a:buNone/>
              <a:defRPr sz="1200"/>
            </a:lvl2pPr>
            <a:lvl3pPr marL="913568" indent="0">
              <a:buNone/>
              <a:defRPr sz="1000"/>
            </a:lvl3pPr>
            <a:lvl4pPr marL="1370348" indent="0">
              <a:buNone/>
              <a:defRPr sz="900"/>
            </a:lvl4pPr>
            <a:lvl5pPr marL="1827130" indent="0">
              <a:buNone/>
              <a:defRPr sz="900"/>
            </a:lvl5pPr>
            <a:lvl6pPr marL="2283911" indent="0">
              <a:buNone/>
              <a:defRPr sz="900"/>
            </a:lvl6pPr>
            <a:lvl7pPr marL="2740696" indent="0">
              <a:buNone/>
              <a:defRPr sz="900"/>
            </a:lvl7pPr>
            <a:lvl8pPr marL="3197475" indent="0">
              <a:buNone/>
              <a:defRPr sz="900"/>
            </a:lvl8pPr>
            <a:lvl9pPr marL="36542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7008B-AC94-4228-91B4-6BD79AC351BD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4D078-5E2B-4F5E-BD16-4AB3883AE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22D02-E8C9-4C67-8912-DEAB057E7A6B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572B6-3FB2-44A2-B51B-CB0841012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32" y="762000"/>
            <a:ext cx="615388" cy="537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8200" cy="537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C4C89-EB32-4DE2-8396-B7178FA65CEC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054CE-57BB-4FFF-8EB3-20DCD10C8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9159875" cy="2400300"/>
          </a:xfrm>
          <a:custGeom>
            <a:avLst/>
            <a:gdLst>
              <a:gd name="T0" fmla="*/ 0 w 5760"/>
              <a:gd name="T1" fmla="*/ 0 h 1512"/>
              <a:gd name="T2" fmla="*/ 0 w 5760"/>
              <a:gd name="T3" fmla="*/ 2147483647 h 1512"/>
              <a:gd name="T4" fmla="*/ 2147483647 w 5760"/>
              <a:gd name="T5" fmla="*/ 2147483647 h 1512"/>
              <a:gd name="T6" fmla="*/ 2147483647 w 5760"/>
              <a:gd name="T7" fmla="*/ 2147483647 h 1512"/>
              <a:gd name="T8" fmla="*/ 2147483647 w 5760"/>
              <a:gd name="T9" fmla="*/ 2147483647 h 1512"/>
              <a:gd name="T10" fmla="*/ 2147483647 w 5760"/>
              <a:gd name="T11" fmla="*/ 2147483647 h 1512"/>
              <a:gd name="T12" fmla="*/ 2147483647 w 5760"/>
              <a:gd name="T13" fmla="*/ 0 h 1512"/>
              <a:gd name="T14" fmla="*/ 0 w 5760"/>
              <a:gd name="T15" fmla="*/ 0 h 15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91358" tIns="45678" rIns="91358" bIns="45678"/>
          <a:lstStyle/>
          <a:p>
            <a:pPr>
              <a:defRPr/>
            </a:pPr>
            <a:endParaRPr lang="en-US" sz="1500" b="1" dirty="0">
              <a:latin typeface="Arial"/>
              <a:cs typeface="+mn-cs"/>
            </a:endParaRPr>
          </a:p>
        </p:txBody>
      </p:sp>
      <p:pic>
        <p:nvPicPr>
          <p:cNvPr id="5" name="Picture 7" descr="National_Grid_logo_blu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593738" y="1336011"/>
            <a:ext cx="8043863" cy="526791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8" y="2882900"/>
            <a:ext cx="8043863" cy="503238"/>
          </a:xfrm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55B8CCE-4440-4C12-8136-E930C0141466}" type="datetime1">
              <a:rPr lang="en-US"/>
              <a:pPr>
                <a:defRPr/>
              </a:pPr>
              <a:t>9/24/2015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BF88364-9CBA-42E1-A3F9-32763B2261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84" indent="0">
              <a:buNone/>
              <a:defRPr sz="1800"/>
            </a:lvl2pPr>
            <a:lvl3pPr marL="913568" indent="0">
              <a:buNone/>
              <a:defRPr sz="1600"/>
            </a:lvl3pPr>
            <a:lvl4pPr marL="1370348" indent="0">
              <a:buNone/>
              <a:defRPr sz="1400"/>
            </a:lvl4pPr>
            <a:lvl5pPr marL="1827130" indent="0">
              <a:buNone/>
              <a:defRPr sz="1400"/>
            </a:lvl5pPr>
            <a:lvl6pPr marL="2283911" indent="0">
              <a:buNone/>
              <a:defRPr sz="1400"/>
            </a:lvl6pPr>
            <a:lvl7pPr marL="2740696" indent="0">
              <a:buNone/>
              <a:defRPr sz="1400"/>
            </a:lvl7pPr>
            <a:lvl8pPr marL="3197475" indent="0">
              <a:buNone/>
              <a:defRPr sz="1400"/>
            </a:lvl8pPr>
            <a:lvl9pPr marL="365425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43AA96D-EC66-47F1-BFBF-6DB95E623AD8}" type="datetime1">
              <a:rPr lang="en-US"/>
              <a:pPr>
                <a:defRPr/>
              </a:pPr>
              <a:t>9/24/2015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69482BC-D481-408E-8CB7-0CA2BF817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30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944DBE3-29C2-461B-8716-9E00BF016661}" type="datetime1">
              <a:rPr lang="en-US"/>
              <a:pPr>
                <a:defRPr/>
              </a:pPr>
              <a:t>9/24/2015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48F9B9C-59D5-4D94-9CD6-251BB78FF3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0855"/>
            <a:ext cx="8229600" cy="5267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84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8" indent="0">
              <a:buNone/>
              <a:defRPr sz="1600" b="1"/>
            </a:lvl4pPr>
            <a:lvl5pPr marL="1827130" indent="0">
              <a:buNone/>
              <a:defRPr sz="1600" b="1"/>
            </a:lvl5pPr>
            <a:lvl6pPr marL="2283911" indent="0">
              <a:buNone/>
              <a:defRPr sz="1600" b="1"/>
            </a:lvl6pPr>
            <a:lvl7pPr marL="2740696" indent="0">
              <a:buNone/>
              <a:defRPr sz="1600" b="1"/>
            </a:lvl7pPr>
            <a:lvl8pPr marL="3197475" indent="0">
              <a:buNone/>
              <a:defRPr sz="1600" b="1"/>
            </a:lvl8pPr>
            <a:lvl9pPr marL="36542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84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8" indent="0">
              <a:buNone/>
              <a:defRPr sz="1600" b="1"/>
            </a:lvl4pPr>
            <a:lvl5pPr marL="1827130" indent="0">
              <a:buNone/>
              <a:defRPr sz="1600" b="1"/>
            </a:lvl5pPr>
            <a:lvl6pPr marL="2283911" indent="0">
              <a:buNone/>
              <a:defRPr sz="1600" b="1"/>
            </a:lvl6pPr>
            <a:lvl7pPr marL="2740696" indent="0">
              <a:buNone/>
              <a:defRPr sz="1600" b="1"/>
            </a:lvl7pPr>
            <a:lvl8pPr marL="3197475" indent="0">
              <a:buNone/>
              <a:defRPr sz="1600" b="1"/>
            </a:lvl8pPr>
            <a:lvl9pPr marL="36542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D03844-5077-4774-B67E-1490B85B4BB5}" type="datetime1">
              <a:rPr lang="en-US"/>
              <a:pPr>
                <a:defRPr/>
              </a:pPr>
              <a:t>9/24/2015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292A02E-2261-4D0B-A1A3-B4D56385AF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1D86F10-E313-4663-8783-B50FF5B4D5F8}" type="datetime1">
              <a:rPr lang="en-US"/>
              <a:pPr>
                <a:defRPr/>
              </a:pPr>
              <a:t>9/24/2015</a:t>
            </a:fld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14E360C-6C33-48E1-9148-8359B140D8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85952"/>
            <a:ext cx="4040188" cy="639762"/>
          </a:xfrm>
        </p:spPr>
        <p:txBody>
          <a:bodyPr lIns="91358" tIns="45678" rIns="91358" bIns="45678" anchor="b"/>
          <a:lstStyle>
            <a:lvl1pPr marL="0" indent="0">
              <a:buNone/>
              <a:defRPr sz="2400" b="1"/>
            </a:lvl1pPr>
            <a:lvl2pPr marL="456784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8" indent="0">
              <a:buNone/>
              <a:defRPr sz="1600" b="1"/>
            </a:lvl4pPr>
            <a:lvl5pPr marL="1827130" indent="0">
              <a:buNone/>
              <a:defRPr sz="1600" b="1"/>
            </a:lvl5pPr>
            <a:lvl6pPr marL="2283911" indent="0">
              <a:buNone/>
              <a:defRPr sz="1600" b="1"/>
            </a:lvl6pPr>
            <a:lvl7pPr marL="2740696" indent="0">
              <a:buNone/>
              <a:defRPr sz="1600" b="1"/>
            </a:lvl7pPr>
            <a:lvl8pPr marL="3197475" indent="0">
              <a:buNone/>
              <a:defRPr sz="1600" b="1"/>
            </a:lvl8pPr>
            <a:lvl9pPr marL="36542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525714"/>
            <a:ext cx="4040188" cy="3570288"/>
          </a:xfrm>
        </p:spPr>
        <p:txBody>
          <a:bodyPr lIns="91358" tIns="45678" rIns="91358" bIns="4567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885952"/>
            <a:ext cx="4041775" cy="639762"/>
          </a:xfrm>
        </p:spPr>
        <p:txBody>
          <a:bodyPr lIns="91358" tIns="45678" rIns="91358" bIns="45678" anchor="b"/>
          <a:lstStyle>
            <a:lvl1pPr marL="0" indent="0">
              <a:buNone/>
              <a:defRPr sz="2400" b="1"/>
            </a:lvl1pPr>
            <a:lvl2pPr marL="456784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8" indent="0">
              <a:buNone/>
              <a:defRPr sz="1600" b="1"/>
            </a:lvl4pPr>
            <a:lvl5pPr marL="1827130" indent="0">
              <a:buNone/>
              <a:defRPr sz="1600" b="1"/>
            </a:lvl5pPr>
            <a:lvl6pPr marL="2283911" indent="0">
              <a:buNone/>
              <a:defRPr sz="1600" b="1"/>
            </a:lvl6pPr>
            <a:lvl7pPr marL="2740696" indent="0">
              <a:buNone/>
              <a:defRPr sz="1600" b="1"/>
            </a:lvl7pPr>
            <a:lvl8pPr marL="3197475" indent="0">
              <a:buNone/>
              <a:defRPr sz="1600" b="1"/>
            </a:lvl8pPr>
            <a:lvl9pPr marL="36542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525714"/>
            <a:ext cx="4041775" cy="3570288"/>
          </a:xfrm>
        </p:spPr>
        <p:txBody>
          <a:bodyPr lIns="91358" tIns="45678" rIns="91358" bIns="4567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35209"/>
            <a:ext cx="8534400" cy="526791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/>
          <a:p>
            <a:pPr lvl="0"/>
            <a:r>
              <a:rPr lang="en-GB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DA762D7-D7FF-4FE3-80EB-58BF302E72BA}" type="datetime1">
              <a:rPr lang="en-US"/>
              <a:pPr>
                <a:defRPr/>
              </a:pPr>
              <a:t>9/24/2015</a:t>
            </a:fld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E6B3A2E-9389-4BFD-BBDA-65E8024C48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706330"/>
            <a:ext cx="3008313" cy="72876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84" indent="0">
              <a:buNone/>
              <a:defRPr sz="1200"/>
            </a:lvl2pPr>
            <a:lvl3pPr marL="913568" indent="0">
              <a:buNone/>
              <a:defRPr sz="1000"/>
            </a:lvl3pPr>
            <a:lvl4pPr marL="1370348" indent="0">
              <a:buNone/>
              <a:defRPr sz="900"/>
            </a:lvl4pPr>
            <a:lvl5pPr marL="1827130" indent="0">
              <a:buNone/>
              <a:defRPr sz="900"/>
            </a:lvl5pPr>
            <a:lvl6pPr marL="2283911" indent="0">
              <a:buNone/>
              <a:defRPr sz="900"/>
            </a:lvl6pPr>
            <a:lvl7pPr marL="2740696" indent="0">
              <a:buNone/>
              <a:defRPr sz="900"/>
            </a:lvl7pPr>
            <a:lvl8pPr marL="3197475" indent="0">
              <a:buNone/>
              <a:defRPr sz="900"/>
            </a:lvl8pPr>
            <a:lvl9pPr marL="36542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77D406C-615B-4AAB-8A09-1E11B1AE12CB}" type="datetime1">
              <a:rPr lang="en-US"/>
              <a:pPr>
                <a:defRPr/>
              </a:pPr>
              <a:t>9/24/2015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5083684-3B06-4869-AF82-7DE3F0C11A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5963"/>
            <a:ext cx="5486400" cy="4113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84" indent="0">
              <a:buNone/>
              <a:defRPr sz="2800"/>
            </a:lvl2pPr>
            <a:lvl3pPr marL="913568" indent="0">
              <a:buNone/>
              <a:defRPr sz="2400"/>
            </a:lvl3pPr>
            <a:lvl4pPr marL="1370348" indent="0">
              <a:buNone/>
              <a:defRPr sz="2000"/>
            </a:lvl4pPr>
            <a:lvl5pPr marL="1827130" indent="0">
              <a:buNone/>
              <a:defRPr sz="2000"/>
            </a:lvl5pPr>
            <a:lvl6pPr marL="2283911" indent="0">
              <a:buNone/>
              <a:defRPr sz="2000"/>
            </a:lvl6pPr>
            <a:lvl7pPr marL="2740696" indent="0">
              <a:buNone/>
              <a:defRPr sz="2000"/>
            </a:lvl7pPr>
            <a:lvl8pPr marL="3197475" indent="0">
              <a:buNone/>
              <a:defRPr sz="2000"/>
            </a:lvl8pPr>
            <a:lvl9pPr marL="365425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84" indent="0">
              <a:buNone/>
              <a:defRPr sz="1200"/>
            </a:lvl2pPr>
            <a:lvl3pPr marL="913568" indent="0">
              <a:buNone/>
              <a:defRPr sz="1000"/>
            </a:lvl3pPr>
            <a:lvl4pPr marL="1370348" indent="0">
              <a:buNone/>
              <a:defRPr sz="900"/>
            </a:lvl4pPr>
            <a:lvl5pPr marL="1827130" indent="0">
              <a:buNone/>
              <a:defRPr sz="900"/>
            </a:lvl5pPr>
            <a:lvl6pPr marL="2283911" indent="0">
              <a:buNone/>
              <a:defRPr sz="900"/>
            </a:lvl6pPr>
            <a:lvl7pPr marL="2740696" indent="0">
              <a:buNone/>
              <a:defRPr sz="900"/>
            </a:lvl7pPr>
            <a:lvl8pPr marL="3197475" indent="0">
              <a:buNone/>
              <a:defRPr sz="900"/>
            </a:lvl8pPr>
            <a:lvl9pPr marL="36542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6285D6A-0C0C-476B-9E10-19EE1C256AF8}" type="datetime1">
              <a:rPr lang="en-US"/>
              <a:pPr>
                <a:defRPr/>
              </a:pPr>
              <a:t>9/24/2015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C537893-74A0-499E-B918-C4E9D7A740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758FD1-6351-47BC-B635-52CDB06485D7}" type="datetime1">
              <a:rPr lang="en-US"/>
              <a:pPr>
                <a:defRPr/>
              </a:pPr>
              <a:t>9/24/2015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0A35EF3-ACEB-4D0E-BD1D-3192F3D74C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32" y="762000"/>
            <a:ext cx="615388" cy="537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8200" cy="537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50F87C1-5E24-4608-87CB-BCE1866A1D8B}" type="datetime1">
              <a:rPr lang="en-US"/>
              <a:pPr>
                <a:defRPr/>
              </a:pPr>
              <a:t>9/24/2015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CBD904E-F74B-400E-AB55-1FB64592C5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9159875" cy="2400300"/>
          </a:xfrm>
          <a:custGeom>
            <a:avLst/>
            <a:gdLst>
              <a:gd name="T0" fmla="*/ 0 w 5760"/>
              <a:gd name="T1" fmla="*/ 0 h 1512"/>
              <a:gd name="T2" fmla="*/ 0 w 5760"/>
              <a:gd name="T3" fmla="*/ 2147483647 h 1512"/>
              <a:gd name="T4" fmla="*/ 2147483647 w 5760"/>
              <a:gd name="T5" fmla="*/ 2147483647 h 1512"/>
              <a:gd name="T6" fmla="*/ 2147483647 w 5760"/>
              <a:gd name="T7" fmla="*/ 2147483647 h 1512"/>
              <a:gd name="T8" fmla="*/ 2147483647 w 5760"/>
              <a:gd name="T9" fmla="*/ 2147483647 h 1512"/>
              <a:gd name="T10" fmla="*/ 2147483647 w 5760"/>
              <a:gd name="T11" fmla="*/ 2147483647 h 1512"/>
              <a:gd name="T12" fmla="*/ 2147483647 w 5760"/>
              <a:gd name="T13" fmla="*/ 0 h 1512"/>
              <a:gd name="T14" fmla="*/ 0 w 5760"/>
              <a:gd name="T15" fmla="*/ 0 h 15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91358" tIns="45678" rIns="91358" bIns="45678"/>
          <a:lstStyle/>
          <a:p>
            <a:pPr>
              <a:defRPr/>
            </a:pPr>
            <a:endParaRPr lang="en-US" sz="1800" b="1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9" descr="NG logo small.ai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6388" y="265113"/>
            <a:ext cx="21717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 flipH="1" flipV="1">
            <a:off x="6858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/>
        </p:spPr>
        <p:txBody>
          <a:bodyPr lIns="91358" tIns="45678" rIns="91358" bIns="45678"/>
          <a:lstStyle/>
          <a:p>
            <a:pPr>
              <a:defRPr/>
            </a:pPr>
            <a:endParaRPr lang="en-US" sz="1800" b="1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4003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/>
        </p:spPr>
        <p:txBody>
          <a:bodyPr lIns="91358" tIns="45678" rIns="91358" bIns="45678"/>
          <a:lstStyle/>
          <a:p>
            <a:pPr>
              <a:defRPr/>
            </a:pPr>
            <a:endParaRPr lang="en-US" sz="1800" b="1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6858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/>
        </p:spPr>
        <p:txBody>
          <a:bodyPr lIns="91358" tIns="45678" rIns="91358" bIns="45678"/>
          <a:lstStyle/>
          <a:p>
            <a:pPr>
              <a:defRPr/>
            </a:pPr>
            <a:endParaRPr lang="en-US" sz="1800" b="1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24003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/>
        </p:spPr>
        <p:txBody>
          <a:bodyPr lIns="91358" tIns="45678" rIns="91358" bIns="45678"/>
          <a:lstStyle/>
          <a:p>
            <a:pPr>
              <a:defRPr/>
            </a:pPr>
            <a:endParaRPr lang="en-US" sz="1800" b="1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28700" y="3216275"/>
            <a:ext cx="1439863" cy="12922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17960" tIns="10778" rIns="17960" bIns="10778">
            <a:spAutoFit/>
          </a:bodyPr>
          <a:lstStyle>
            <a:lvl1pPr eaLnBrk="0" hangingPunct="0">
              <a:defRPr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solidFill>
                  <a:srgbClr val="000000"/>
                </a:solidFill>
                <a:cs typeface="+mn-cs"/>
              </a:rPr>
              <a:t>Place your chosen image here. The four corners must just cover the arrow tips. For covers, the three pictures should be the same size and in a straight line.   </a:t>
            </a:r>
            <a:endParaRPr lang="en-US" dirty="0" smtClean="0"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593738" y="1336080"/>
            <a:ext cx="8043863" cy="526666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8" y="5164138"/>
            <a:ext cx="8043863" cy="503237"/>
          </a:xfrm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5FEF78AB-9D56-41B4-B07B-8CA1EC461E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84" indent="0">
              <a:buNone/>
              <a:defRPr sz="1800"/>
            </a:lvl2pPr>
            <a:lvl3pPr marL="913568" indent="0">
              <a:buNone/>
              <a:defRPr sz="1600"/>
            </a:lvl3pPr>
            <a:lvl4pPr marL="1370348" indent="0">
              <a:buNone/>
              <a:defRPr sz="1400"/>
            </a:lvl4pPr>
            <a:lvl5pPr marL="1827130" indent="0">
              <a:buNone/>
              <a:defRPr sz="1400"/>
            </a:lvl5pPr>
            <a:lvl6pPr marL="2283911" indent="0">
              <a:buNone/>
              <a:defRPr sz="1400"/>
            </a:lvl6pPr>
            <a:lvl7pPr marL="2740696" indent="0">
              <a:buNone/>
              <a:defRPr sz="1400"/>
            </a:lvl7pPr>
            <a:lvl8pPr marL="3197475" indent="0">
              <a:buNone/>
              <a:defRPr sz="1400"/>
            </a:lvl8pPr>
            <a:lvl9pPr marL="365425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BB4CDB2C-D717-4A65-85E6-65EE8D6430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30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4AB76187-A8EB-45A9-BA6D-A28835EF6A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0972"/>
            <a:ext cx="8229600" cy="5266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84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8" indent="0">
              <a:buNone/>
              <a:defRPr sz="1600" b="1"/>
            </a:lvl4pPr>
            <a:lvl5pPr marL="1827130" indent="0">
              <a:buNone/>
              <a:defRPr sz="1600" b="1"/>
            </a:lvl5pPr>
            <a:lvl6pPr marL="2283911" indent="0">
              <a:buNone/>
              <a:defRPr sz="1600" b="1"/>
            </a:lvl6pPr>
            <a:lvl7pPr marL="2740696" indent="0">
              <a:buNone/>
              <a:defRPr sz="1600" b="1"/>
            </a:lvl7pPr>
            <a:lvl8pPr marL="3197475" indent="0">
              <a:buNone/>
              <a:defRPr sz="1600" b="1"/>
            </a:lvl8pPr>
            <a:lvl9pPr marL="36542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84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8" indent="0">
              <a:buNone/>
              <a:defRPr sz="1600" b="1"/>
            </a:lvl4pPr>
            <a:lvl5pPr marL="1827130" indent="0">
              <a:buNone/>
              <a:defRPr sz="1600" b="1"/>
            </a:lvl5pPr>
            <a:lvl6pPr marL="2283911" indent="0">
              <a:buNone/>
              <a:defRPr sz="1600" b="1"/>
            </a:lvl6pPr>
            <a:lvl7pPr marL="2740696" indent="0">
              <a:buNone/>
              <a:defRPr sz="1600" b="1"/>
            </a:lvl7pPr>
            <a:lvl8pPr marL="3197475" indent="0">
              <a:buNone/>
              <a:defRPr sz="1600" b="1"/>
            </a:lvl8pPr>
            <a:lvl9pPr marL="36542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63AE681-B6AE-48F6-8D1C-51CA709BFB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2F865781-EAA2-46D2-905D-85DF74D39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1E7DBD40-5393-4B18-9EED-316C02BD6A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706467"/>
            <a:ext cx="3008313" cy="72864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84" indent="0">
              <a:buNone/>
              <a:defRPr sz="1200"/>
            </a:lvl2pPr>
            <a:lvl3pPr marL="913568" indent="0">
              <a:buNone/>
              <a:defRPr sz="1000"/>
            </a:lvl3pPr>
            <a:lvl4pPr marL="1370348" indent="0">
              <a:buNone/>
              <a:defRPr sz="900"/>
            </a:lvl4pPr>
            <a:lvl5pPr marL="1827130" indent="0">
              <a:buNone/>
              <a:defRPr sz="900"/>
            </a:lvl5pPr>
            <a:lvl6pPr marL="2283911" indent="0">
              <a:buNone/>
              <a:defRPr sz="900"/>
            </a:lvl6pPr>
            <a:lvl7pPr marL="2740696" indent="0">
              <a:buNone/>
              <a:defRPr sz="900"/>
            </a:lvl7pPr>
            <a:lvl8pPr marL="3197475" indent="0">
              <a:buNone/>
              <a:defRPr sz="900"/>
            </a:lvl8pPr>
            <a:lvl9pPr marL="365425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B5AE512B-2E00-43C1-8048-EC4710CA9B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6089"/>
            <a:ext cx="5486400" cy="41124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84" indent="0">
              <a:buNone/>
              <a:defRPr sz="2800"/>
            </a:lvl2pPr>
            <a:lvl3pPr marL="913568" indent="0">
              <a:buNone/>
              <a:defRPr sz="2400"/>
            </a:lvl3pPr>
            <a:lvl4pPr marL="1370348" indent="0">
              <a:buNone/>
              <a:defRPr sz="2000"/>
            </a:lvl4pPr>
            <a:lvl5pPr marL="1827130" indent="0">
              <a:buNone/>
              <a:defRPr sz="2000"/>
            </a:lvl5pPr>
            <a:lvl6pPr marL="2283911" indent="0">
              <a:buNone/>
              <a:defRPr sz="2000"/>
            </a:lvl6pPr>
            <a:lvl7pPr marL="2740696" indent="0">
              <a:buNone/>
              <a:defRPr sz="2000"/>
            </a:lvl7pPr>
            <a:lvl8pPr marL="3197475" indent="0">
              <a:buNone/>
              <a:defRPr sz="2000"/>
            </a:lvl8pPr>
            <a:lvl9pPr marL="365425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84" indent="0">
              <a:buNone/>
              <a:defRPr sz="1200"/>
            </a:lvl2pPr>
            <a:lvl3pPr marL="913568" indent="0">
              <a:buNone/>
              <a:defRPr sz="1000"/>
            </a:lvl3pPr>
            <a:lvl4pPr marL="1370348" indent="0">
              <a:buNone/>
              <a:defRPr sz="900"/>
            </a:lvl4pPr>
            <a:lvl5pPr marL="1827130" indent="0">
              <a:buNone/>
              <a:defRPr sz="900"/>
            </a:lvl5pPr>
            <a:lvl6pPr marL="2283911" indent="0">
              <a:buNone/>
              <a:defRPr sz="900"/>
            </a:lvl6pPr>
            <a:lvl7pPr marL="2740696" indent="0">
              <a:buNone/>
              <a:defRPr sz="900"/>
            </a:lvl7pPr>
            <a:lvl8pPr marL="3197475" indent="0">
              <a:buNone/>
              <a:defRPr sz="900"/>
            </a:lvl8pPr>
            <a:lvl9pPr marL="365425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2B30EF6C-F60D-4CDB-86EA-71758723FB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85F8D24E-F408-469A-883C-C8F0920F2C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6" y="762000"/>
            <a:ext cx="615117" cy="5372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7" y="762000"/>
            <a:ext cx="5915025" cy="5372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956B594B-CCB6-422C-873B-279B27B00C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38" y="754455"/>
            <a:ext cx="6149975" cy="5266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30" y="1485900"/>
            <a:ext cx="396875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4875" y="1485900"/>
            <a:ext cx="396875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14875" y="3886200"/>
            <a:ext cx="396875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44CE5457-3BA3-4A79-B702-7D2977E58B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38" y="754455"/>
            <a:ext cx="6149975" cy="5266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93725" y="1485900"/>
            <a:ext cx="8089900" cy="4648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8AFB9D33-571F-4D28-B724-F55EE7A3FB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9159875" cy="2400300"/>
          </a:xfrm>
          <a:custGeom>
            <a:avLst/>
            <a:gdLst>
              <a:gd name="T0" fmla="*/ 0 w 5760"/>
              <a:gd name="T1" fmla="*/ 0 h 1512"/>
              <a:gd name="T2" fmla="*/ 0 w 5760"/>
              <a:gd name="T3" fmla="*/ 2147483647 h 1512"/>
              <a:gd name="T4" fmla="*/ 2147483647 w 5760"/>
              <a:gd name="T5" fmla="*/ 2147483647 h 1512"/>
              <a:gd name="T6" fmla="*/ 2147483647 w 5760"/>
              <a:gd name="T7" fmla="*/ 2147483647 h 1512"/>
              <a:gd name="T8" fmla="*/ 2147483647 w 5760"/>
              <a:gd name="T9" fmla="*/ 2147483647 h 1512"/>
              <a:gd name="T10" fmla="*/ 2147483647 w 5760"/>
              <a:gd name="T11" fmla="*/ 2147483647 h 1512"/>
              <a:gd name="T12" fmla="*/ 2147483647 w 5760"/>
              <a:gd name="T13" fmla="*/ 0 h 1512"/>
              <a:gd name="T14" fmla="*/ 0 w 5760"/>
              <a:gd name="T15" fmla="*/ 0 h 15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91358" tIns="45678" rIns="91358" bIns="45678"/>
          <a:lstStyle/>
          <a:p>
            <a:pPr>
              <a:defRPr/>
            </a:pPr>
            <a:endParaRPr lang="en-US" sz="1500" b="1" dirty="0">
              <a:latin typeface="Arial"/>
              <a:cs typeface="+mn-cs"/>
            </a:endParaRPr>
          </a:p>
        </p:txBody>
      </p:sp>
      <p:pic>
        <p:nvPicPr>
          <p:cNvPr id="5" name="Picture 7" descr="National_Grid_logo_blu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593738" y="1336011"/>
            <a:ext cx="8043863" cy="526791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8" y="2882900"/>
            <a:ext cx="8043863" cy="503238"/>
          </a:xfrm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55B8CCE-4440-4C12-8136-E930C0141466}" type="datetime1">
              <a:rPr lang="en-US"/>
              <a:pPr>
                <a:defRPr/>
              </a:pPr>
              <a:t>9/24/2015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44F5A78-E929-4FAD-A17F-4470003AB2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84" indent="0">
              <a:buNone/>
              <a:defRPr sz="1800"/>
            </a:lvl2pPr>
            <a:lvl3pPr marL="913568" indent="0">
              <a:buNone/>
              <a:defRPr sz="1600"/>
            </a:lvl3pPr>
            <a:lvl4pPr marL="1370348" indent="0">
              <a:buNone/>
              <a:defRPr sz="1400"/>
            </a:lvl4pPr>
            <a:lvl5pPr marL="1827130" indent="0">
              <a:buNone/>
              <a:defRPr sz="1400"/>
            </a:lvl5pPr>
            <a:lvl6pPr marL="2283911" indent="0">
              <a:buNone/>
              <a:defRPr sz="1400"/>
            </a:lvl6pPr>
            <a:lvl7pPr marL="2740696" indent="0">
              <a:buNone/>
              <a:defRPr sz="1400"/>
            </a:lvl7pPr>
            <a:lvl8pPr marL="3197475" indent="0">
              <a:buNone/>
              <a:defRPr sz="1400"/>
            </a:lvl8pPr>
            <a:lvl9pPr marL="365425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43AA96D-EC66-47F1-BFBF-6DB95E623AD8}" type="datetime1">
              <a:rPr lang="en-US"/>
              <a:pPr>
                <a:defRPr/>
              </a:pPr>
              <a:t>9/24/2015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53F54A9-3CA3-4408-9D88-BFCE75992A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30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944DBE3-29C2-461B-8716-9E00BF016661}" type="datetime1">
              <a:rPr lang="en-US"/>
              <a:pPr>
                <a:defRPr/>
              </a:pPr>
              <a:t>9/24/2015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B9DE6AE-7FD0-4148-A19F-655575C5C7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0855"/>
            <a:ext cx="8229600" cy="5267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84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8" indent="0">
              <a:buNone/>
              <a:defRPr sz="1600" b="1"/>
            </a:lvl4pPr>
            <a:lvl5pPr marL="1827130" indent="0">
              <a:buNone/>
              <a:defRPr sz="1600" b="1"/>
            </a:lvl5pPr>
            <a:lvl6pPr marL="2283911" indent="0">
              <a:buNone/>
              <a:defRPr sz="1600" b="1"/>
            </a:lvl6pPr>
            <a:lvl7pPr marL="2740696" indent="0">
              <a:buNone/>
              <a:defRPr sz="1600" b="1"/>
            </a:lvl7pPr>
            <a:lvl8pPr marL="3197475" indent="0">
              <a:buNone/>
              <a:defRPr sz="1600" b="1"/>
            </a:lvl8pPr>
            <a:lvl9pPr marL="36542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84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8" indent="0">
              <a:buNone/>
              <a:defRPr sz="1600" b="1"/>
            </a:lvl4pPr>
            <a:lvl5pPr marL="1827130" indent="0">
              <a:buNone/>
              <a:defRPr sz="1600" b="1"/>
            </a:lvl5pPr>
            <a:lvl6pPr marL="2283911" indent="0">
              <a:buNone/>
              <a:defRPr sz="1600" b="1"/>
            </a:lvl6pPr>
            <a:lvl7pPr marL="2740696" indent="0">
              <a:buNone/>
              <a:defRPr sz="1600" b="1"/>
            </a:lvl7pPr>
            <a:lvl8pPr marL="3197475" indent="0">
              <a:buNone/>
              <a:defRPr sz="1600" b="1"/>
            </a:lvl8pPr>
            <a:lvl9pPr marL="36542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D03844-5077-4774-B67E-1490B85B4BB5}" type="datetime1">
              <a:rPr lang="en-US"/>
              <a:pPr>
                <a:defRPr/>
              </a:pPr>
              <a:t>9/24/2015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95FDEB5-5CEC-475F-ADF8-3FF1DB88BA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1D86F10-E313-4663-8783-B50FF5B4D5F8}" type="datetime1">
              <a:rPr lang="en-US"/>
              <a:pPr>
                <a:defRPr/>
              </a:pPr>
              <a:t>9/24/2015</a:t>
            </a:fld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8EDCAE6-B997-47FC-B895-092D2CAB57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DA762D7-D7FF-4FE3-80EB-58BF302E72BA}" type="datetime1">
              <a:rPr lang="en-US"/>
              <a:pPr>
                <a:defRPr/>
              </a:pPr>
              <a:t>9/24/2015</a:t>
            </a:fld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016ED57-08BE-4094-863B-9879A9215E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706330"/>
            <a:ext cx="3008313" cy="72876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84" indent="0">
              <a:buNone/>
              <a:defRPr sz="1200"/>
            </a:lvl2pPr>
            <a:lvl3pPr marL="913568" indent="0">
              <a:buNone/>
              <a:defRPr sz="1000"/>
            </a:lvl3pPr>
            <a:lvl4pPr marL="1370348" indent="0">
              <a:buNone/>
              <a:defRPr sz="900"/>
            </a:lvl4pPr>
            <a:lvl5pPr marL="1827130" indent="0">
              <a:buNone/>
              <a:defRPr sz="900"/>
            </a:lvl5pPr>
            <a:lvl6pPr marL="2283911" indent="0">
              <a:buNone/>
              <a:defRPr sz="900"/>
            </a:lvl6pPr>
            <a:lvl7pPr marL="2740696" indent="0">
              <a:buNone/>
              <a:defRPr sz="900"/>
            </a:lvl7pPr>
            <a:lvl8pPr marL="3197475" indent="0">
              <a:buNone/>
              <a:defRPr sz="900"/>
            </a:lvl8pPr>
            <a:lvl9pPr marL="36542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77D406C-615B-4AAB-8A09-1E11B1AE12CB}" type="datetime1">
              <a:rPr lang="en-US"/>
              <a:pPr>
                <a:defRPr/>
              </a:pPr>
              <a:t>9/24/2015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52F3995-6366-493B-9541-FE49FBEF52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5963"/>
            <a:ext cx="5486400" cy="4113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84" indent="0">
              <a:buNone/>
              <a:defRPr sz="2800"/>
            </a:lvl2pPr>
            <a:lvl3pPr marL="913568" indent="0">
              <a:buNone/>
              <a:defRPr sz="2400"/>
            </a:lvl3pPr>
            <a:lvl4pPr marL="1370348" indent="0">
              <a:buNone/>
              <a:defRPr sz="2000"/>
            </a:lvl4pPr>
            <a:lvl5pPr marL="1827130" indent="0">
              <a:buNone/>
              <a:defRPr sz="2000"/>
            </a:lvl5pPr>
            <a:lvl6pPr marL="2283911" indent="0">
              <a:buNone/>
              <a:defRPr sz="2000"/>
            </a:lvl6pPr>
            <a:lvl7pPr marL="2740696" indent="0">
              <a:buNone/>
              <a:defRPr sz="2000"/>
            </a:lvl7pPr>
            <a:lvl8pPr marL="3197475" indent="0">
              <a:buNone/>
              <a:defRPr sz="2000"/>
            </a:lvl8pPr>
            <a:lvl9pPr marL="365425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84" indent="0">
              <a:buNone/>
              <a:defRPr sz="1200"/>
            </a:lvl2pPr>
            <a:lvl3pPr marL="913568" indent="0">
              <a:buNone/>
              <a:defRPr sz="1000"/>
            </a:lvl3pPr>
            <a:lvl4pPr marL="1370348" indent="0">
              <a:buNone/>
              <a:defRPr sz="900"/>
            </a:lvl4pPr>
            <a:lvl5pPr marL="1827130" indent="0">
              <a:buNone/>
              <a:defRPr sz="900"/>
            </a:lvl5pPr>
            <a:lvl6pPr marL="2283911" indent="0">
              <a:buNone/>
              <a:defRPr sz="900"/>
            </a:lvl6pPr>
            <a:lvl7pPr marL="2740696" indent="0">
              <a:buNone/>
              <a:defRPr sz="900"/>
            </a:lvl7pPr>
            <a:lvl8pPr marL="3197475" indent="0">
              <a:buNone/>
              <a:defRPr sz="900"/>
            </a:lvl8pPr>
            <a:lvl9pPr marL="36542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6285D6A-0C0C-476B-9E10-19EE1C256AF8}" type="datetime1">
              <a:rPr lang="en-US"/>
              <a:pPr>
                <a:defRPr/>
              </a:pPr>
              <a:t>9/24/2015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1AA4757-9265-42B0-9E29-F711553113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758FD1-6351-47BC-B635-52CDB06485D7}" type="datetime1">
              <a:rPr lang="en-US"/>
              <a:pPr>
                <a:defRPr/>
              </a:pPr>
              <a:t>9/24/2015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4782217-5C61-42FF-AA9E-7B1D78FA61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32" y="762000"/>
            <a:ext cx="615388" cy="537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8200" cy="537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50F87C1-5E24-4608-87CB-BCE1866A1D8B}" type="datetime1">
              <a:rPr lang="en-US"/>
              <a:pPr>
                <a:defRPr/>
              </a:pPr>
              <a:t>9/24/2015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FF313BF-1681-4B42-80C2-C2AC8D9077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57150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b="1">
              <a:solidFill>
                <a:srgbClr val="1D1757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10" descr="PPT_ba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6057900"/>
            <a:ext cx="89154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NG_HWHFY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820863"/>
            <a:ext cx="7940675" cy="519112"/>
          </a:xfrm>
          <a:extLst/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90550" y="5029200"/>
            <a:ext cx="7943850" cy="396875"/>
          </a:xfrm>
          <a:extLst/>
        </p:spPr>
        <p:txBody>
          <a:bodyPr>
            <a:spAutoFit/>
          </a:bodyPr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1195286"/>
            <a:ext cx="3008313" cy="72876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</p:spPr>
        <p:txBody>
          <a:bodyPr lIns="91358" tIns="45678" rIns="91358" bIns="4567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981200"/>
            <a:ext cx="3008313" cy="4144963"/>
          </a:xfrm>
        </p:spPr>
        <p:txBody>
          <a:bodyPr lIns="91358" tIns="45678" rIns="91358" bIns="45678"/>
          <a:lstStyle>
            <a:lvl1pPr marL="0" indent="0">
              <a:buNone/>
              <a:defRPr sz="1400"/>
            </a:lvl1pPr>
            <a:lvl2pPr marL="456784" indent="0">
              <a:buNone/>
              <a:defRPr sz="1200"/>
            </a:lvl2pPr>
            <a:lvl3pPr marL="913568" indent="0">
              <a:buNone/>
              <a:defRPr sz="1000"/>
            </a:lvl3pPr>
            <a:lvl4pPr marL="1370348" indent="0">
              <a:buNone/>
              <a:defRPr sz="900"/>
            </a:lvl4pPr>
            <a:lvl5pPr marL="1827130" indent="0">
              <a:buNone/>
              <a:defRPr sz="900"/>
            </a:lvl5pPr>
            <a:lvl6pPr marL="2283911" indent="0">
              <a:buNone/>
              <a:defRPr sz="900"/>
            </a:lvl6pPr>
            <a:lvl7pPr marL="2740696" indent="0">
              <a:buNone/>
              <a:defRPr sz="900"/>
            </a:lvl7pPr>
            <a:lvl8pPr marL="3197475" indent="0">
              <a:buNone/>
              <a:defRPr sz="900"/>
            </a:lvl8pPr>
            <a:lvl9pPr marL="365425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4E627-A601-4B32-9532-51876397282C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62F3B-C68D-44FC-887E-0C21115C1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4E627-A601-4B32-9532-51876397282C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E6AFF-EADA-4A76-A513-9C6036295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4E627-A601-4B32-9532-51876397282C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25A6E-94C9-4899-BBEE-3FAB6FE71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4E627-A601-4B32-9532-51876397282C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11802-BFC5-42FA-ACA7-9E93FA047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4E627-A601-4B32-9532-51876397282C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BA7D9-0A98-430A-9D3F-D208C4661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4E627-A601-4B32-9532-51876397282C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B8C69-D6B6-48DE-9655-8768E1C66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4E627-A601-4B32-9532-51876397282C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0FBB-7750-42CF-87FD-EBB81EC20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4E627-A601-4B32-9532-51876397282C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BDC94-5E1A-4397-8E67-3DAC1C265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4E627-A601-4B32-9532-51876397282C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C221C-DAD7-4563-9210-E8247B473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6388" y="800100"/>
            <a:ext cx="2027237" cy="4991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800100"/>
            <a:ext cx="5932488" cy="4991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4E627-A601-4B32-9532-51876397282C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094D7-83FB-4E89-BC7E-70BEE1C71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5963"/>
            <a:ext cx="5486400" cy="4113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3001"/>
            <a:ext cx="5486400" cy="3584574"/>
          </a:xfrm>
        </p:spPr>
        <p:txBody>
          <a:bodyPr vert="horz" wrap="square" lIns="91358" tIns="45678" rIns="91358" bIns="45678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6784" indent="0">
              <a:buNone/>
              <a:defRPr sz="2800"/>
            </a:lvl2pPr>
            <a:lvl3pPr marL="913568" indent="0">
              <a:buNone/>
              <a:defRPr sz="2400"/>
            </a:lvl3pPr>
            <a:lvl4pPr marL="1370348" indent="0">
              <a:buNone/>
              <a:defRPr sz="2000"/>
            </a:lvl4pPr>
            <a:lvl5pPr marL="1827130" indent="0">
              <a:buNone/>
              <a:defRPr sz="2000"/>
            </a:lvl5pPr>
            <a:lvl6pPr marL="2283911" indent="0">
              <a:buNone/>
              <a:defRPr sz="2000"/>
            </a:lvl6pPr>
            <a:lvl7pPr marL="2740696" indent="0">
              <a:buNone/>
              <a:defRPr sz="2000"/>
            </a:lvl7pPr>
            <a:lvl8pPr marL="3197475" indent="0">
              <a:buNone/>
              <a:defRPr sz="2000"/>
            </a:lvl8pPr>
            <a:lvl9pPr marL="365425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 lIns="91358" tIns="45678" rIns="91358" bIns="45678"/>
          <a:lstStyle>
            <a:lvl1pPr marL="0" indent="0">
              <a:buNone/>
              <a:defRPr sz="1400"/>
            </a:lvl1pPr>
            <a:lvl2pPr marL="456784" indent="0">
              <a:buNone/>
              <a:defRPr sz="1200"/>
            </a:lvl2pPr>
            <a:lvl3pPr marL="913568" indent="0">
              <a:buNone/>
              <a:defRPr sz="1000"/>
            </a:lvl3pPr>
            <a:lvl4pPr marL="1370348" indent="0">
              <a:buNone/>
              <a:defRPr sz="900"/>
            </a:lvl4pPr>
            <a:lvl5pPr marL="1827130" indent="0">
              <a:buNone/>
              <a:defRPr sz="900"/>
            </a:lvl5pPr>
            <a:lvl6pPr marL="2283911" indent="0">
              <a:buNone/>
              <a:defRPr sz="900"/>
            </a:lvl6pPr>
            <a:lvl7pPr marL="2740696" indent="0">
              <a:buNone/>
              <a:defRPr sz="900"/>
            </a:lvl7pPr>
            <a:lvl8pPr marL="3197475" indent="0">
              <a:buNone/>
              <a:defRPr sz="900"/>
            </a:lvl8pPr>
            <a:lvl9pPr marL="36542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00100"/>
            <a:ext cx="5981700" cy="5191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93725" y="1905000"/>
            <a:ext cx="80899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4E627-A601-4B32-9532-51876397282C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9FB82-CECD-45FD-84B4-9BDC4BDBA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57150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b="1">
              <a:solidFill>
                <a:srgbClr val="1D1757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5" name="Picture 10" descr="PPT_ba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6057900"/>
            <a:ext cx="89154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NG_HWHFY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820863"/>
            <a:ext cx="7940675" cy="519112"/>
          </a:xfrm>
          <a:extLst/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90550" y="5029200"/>
            <a:ext cx="7943850" cy="396875"/>
          </a:xfrm>
          <a:extLst/>
        </p:spPr>
        <p:txBody>
          <a:bodyPr>
            <a:spAutoFit/>
          </a:bodyPr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4AA65-108B-4769-BA97-DFF9D56C0AB2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7A4E5-0F51-4E54-8493-A139BA01C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325DE-D1B9-4500-AFB5-C6B75F375B00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27B45-A823-44C4-A8B4-3380AD7D0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B2BB-63C5-45BF-9677-631C27152A07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8ADF8-4B96-49EA-9A87-3BF60EA26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8E857-F832-4339-8CEB-74EA7FB39A85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91C6E-35A4-40C3-9AE6-9BDFBCB21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F07A4-D422-4570-B532-E4DAA851495A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25143-4E4A-47AB-934B-6A257A49C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6EB97-F628-4C43-84EF-5B5BA0DDB451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81072-0137-49B6-ABC7-B6457C18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24CAF-68A2-4ABC-9084-1502FA3C3AD1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C222D-3BA9-477C-A7D5-31EAEF3AA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EC6FE-E114-4DBF-896C-D55879141EFD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92F2D-66B4-440E-8DC3-817B66751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358" tIns="45678" rIns="91358" bIns="4567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AA29B-E1FD-4FE9-B58A-DC06F6BE20B0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80B2C-889F-4566-8313-DD6374CC1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6388" y="800100"/>
            <a:ext cx="2027237" cy="4991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800100"/>
            <a:ext cx="5932488" cy="4991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E138D-E8B7-4213-8061-14A858A122E8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E8D00-09E3-46B2-96E0-5993E4045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57150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b="1">
              <a:solidFill>
                <a:srgbClr val="1D1757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10" descr="PPT_ba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6057900"/>
            <a:ext cx="89154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NG_HWHFY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820863"/>
            <a:ext cx="7940675" cy="519112"/>
          </a:xfrm>
          <a:extLst/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90550" y="5029200"/>
            <a:ext cx="7943850" cy="396875"/>
          </a:xfrm>
          <a:extLst/>
        </p:spPr>
        <p:txBody>
          <a:bodyPr>
            <a:spAutoFit/>
          </a:bodyPr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BB242-7557-4BA0-9D75-1504A207640E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AC56D-06F9-437E-AFEF-4BF3F8637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37682-2C58-4399-B6E0-AFFF078D7CBE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F2FE-B3D5-4677-9604-B81164E73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B9052-95EE-4867-89FA-8144C1B43B8B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95287-3DB4-4FBC-99BE-A0655B3C0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59B4A-7E90-4FA6-9FD5-CD7CB38B6B47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D71DD-EB26-4176-9E1D-681C90FB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C10D0-DD26-4F6D-A315-2192C4F72300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28443-0E71-4302-B9C8-425E582B1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BDAAE-B66D-4637-9A3D-6E85B5E07445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86C78-071A-41E4-85D2-7A2AF3815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812F6-A315-44BE-9E82-D1D5D2602588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6A7D-1D25-43CE-9831-2DC00C2C0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image" Target="../media/image5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image" Target="../media/image4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4.wmf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4.w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4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00088" y="1382713"/>
            <a:ext cx="7999412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754063"/>
            <a:ext cx="80930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8" tIns="45678" rIns="91358" bIns="45678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8" name="Picture 8" descr="National_Grid_logo_blu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96" r:id="rId1"/>
    <p:sldLayoutId id="2147484795" r:id="rId2"/>
    <p:sldLayoutId id="2147484794" r:id="rId3"/>
    <p:sldLayoutId id="2147484793" r:id="rId4"/>
    <p:sldLayoutId id="2147484792" r:id="rId5"/>
    <p:sldLayoutId id="2147484791" r:id="rId6"/>
    <p:sldLayoutId id="2147484790" r:id="rId7"/>
    <p:sldLayoutId id="2147484789" r:id="rId8"/>
    <p:sldLayoutId id="2147484788" r:id="rId9"/>
    <p:sldLayoutId id="2147484787" r:id="rId10"/>
    <p:sldLayoutId id="214748478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  <a:cs typeface="ＭＳ Ｐゴシック" charset="0"/>
        </a:defRPr>
      </a:lvl5pPr>
      <a:lvl6pPr marL="456784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</a:defRPr>
      </a:lvl6pPr>
      <a:lvl7pPr marL="913568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</a:defRPr>
      </a:lvl7pPr>
      <a:lvl8pPr marL="1370348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</a:defRPr>
      </a:lvl8pPr>
      <a:lvl9pPr marL="182713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</a:defRPr>
      </a:lvl9pPr>
    </p:titleStyle>
    <p:bodyStyle>
      <a:lvl1pPr marL="341313" indent="-341313" algn="l" rtl="0" eaLnBrk="0" fontAlgn="base" hangingPunct="0">
        <a:spcBef>
          <a:spcPts val="600"/>
        </a:spcBef>
        <a:spcAft>
          <a:spcPts val="600"/>
        </a:spcAft>
        <a:buClr>
          <a:srgbClr val="0C233D"/>
        </a:buClr>
        <a:buSzPct val="90000"/>
        <a:buFont typeface="Wingdings 2" pitchFamily="18" charset="2"/>
        <a:defRPr sz="1600" b="1">
          <a:solidFill>
            <a:srgbClr val="0C233D"/>
          </a:solidFill>
          <a:latin typeface="+mn-lt"/>
          <a:ea typeface="+mn-ea"/>
          <a:cs typeface="ＭＳ Ｐゴシック" charset="0"/>
        </a:defRPr>
      </a:lvl1pPr>
      <a:lvl2pPr marL="741363" indent="-284163" algn="l" rtl="0" eaLnBrk="0" fontAlgn="base" hangingPunct="0">
        <a:spcBef>
          <a:spcPts val="288"/>
        </a:spcBef>
        <a:spcAft>
          <a:spcPts val="288"/>
        </a:spcAft>
        <a:buClr>
          <a:srgbClr val="0C233D"/>
        </a:buClr>
        <a:buSzPct val="90000"/>
        <a:buFont typeface="Wingdings 2" pitchFamily="18" charset="2"/>
        <a:defRPr sz="1400" b="1">
          <a:solidFill>
            <a:schemeClr val="tx2"/>
          </a:solidFill>
          <a:latin typeface="+mn-lt"/>
          <a:ea typeface="+mn-ea"/>
          <a:cs typeface="ＭＳ Ｐゴシック"/>
        </a:defRPr>
      </a:lvl2pPr>
      <a:lvl3pPr marL="1141413" indent="-227013" algn="l" rtl="0" eaLnBrk="0" fontAlgn="base" hangingPunct="0">
        <a:spcBef>
          <a:spcPts val="288"/>
        </a:spcBef>
        <a:spcAft>
          <a:spcPts val="288"/>
        </a:spcAft>
        <a:buClr>
          <a:srgbClr val="0C233D"/>
        </a:buClr>
        <a:buSzPct val="90000"/>
        <a:buFont typeface="Wingdings 2" pitchFamily="18" charset="2"/>
        <a:defRPr sz="1200">
          <a:solidFill>
            <a:schemeClr val="tx2"/>
          </a:solidFill>
          <a:latin typeface="+mn-lt"/>
          <a:ea typeface="+mn-ea"/>
          <a:cs typeface="ＭＳ Ｐゴシック"/>
        </a:defRPr>
      </a:lvl3pPr>
      <a:lvl4pPr marL="222250" indent="-222250" algn="l" rtl="0" eaLnBrk="0" fontAlgn="base" hangingPunct="0">
        <a:spcBef>
          <a:spcPts val="288"/>
        </a:spcBef>
        <a:spcAft>
          <a:spcPts val="288"/>
        </a:spcAft>
        <a:buClr>
          <a:srgbClr val="0C233D"/>
        </a:buClr>
        <a:buSzPct val="90000"/>
        <a:buFont typeface="Wingdings 2" pitchFamily="18" charset="2"/>
        <a:buChar char="¾"/>
        <a:defRPr sz="1200">
          <a:solidFill>
            <a:schemeClr val="tx2"/>
          </a:solidFill>
          <a:latin typeface="+mn-lt"/>
          <a:ea typeface="+mn-ea"/>
          <a:cs typeface="ＭＳ Ｐゴシック"/>
        </a:defRPr>
      </a:lvl4pPr>
      <a:lvl5pPr marL="461963" indent="-238125" algn="l" rtl="0" eaLnBrk="0" fontAlgn="base" hangingPunct="0">
        <a:spcBef>
          <a:spcPts val="288"/>
        </a:spcBef>
        <a:spcAft>
          <a:spcPts val="288"/>
        </a:spcAft>
        <a:buClr>
          <a:srgbClr val="0C233D"/>
        </a:buClr>
        <a:buSzPct val="90000"/>
        <a:buFont typeface="Lucida Grande"/>
        <a:buChar char="-"/>
        <a:defRPr sz="1200">
          <a:solidFill>
            <a:schemeClr val="tx2"/>
          </a:solidFill>
          <a:latin typeface="+mn-lt"/>
          <a:ea typeface="+mn-ea"/>
          <a:cs typeface="ＭＳ Ｐゴシック"/>
        </a:defRPr>
      </a:lvl5pPr>
      <a:lvl6pPr marL="2512305" indent="-228392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69084" indent="-228392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5867" indent="-228392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2649" indent="-228392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84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3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11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96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75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59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8D42C198-C378-42B9-8CD5-4552011E243E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EBF4C18F-5221-4D59-9151-17FFC0E42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700088" y="1382713"/>
            <a:ext cx="7999412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71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762000"/>
            <a:ext cx="8093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57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15720" name="Picture 11" descr="National_Grid_logo_blu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89" r:id="rId1"/>
    <p:sldLayoutId id="2147484890" r:id="rId2"/>
    <p:sldLayoutId id="2147484891" r:id="rId3"/>
    <p:sldLayoutId id="2147484892" r:id="rId4"/>
    <p:sldLayoutId id="2147484893" r:id="rId5"/>
    <p:sldLayoutId id="2147484894" r:id="rId6"/>
    <p:sldLayoutId id="2147484895" r:id="rId7"/>
    <p:sldLayoutId id="2147484896" r:id="rId8"/>
    <p:sldLayoutId id="2147484897" r:id="rId9"/>
    <p:sldLayoutId id="2147484898" r:id="rId10"/>
    <p:sldLayoutId id="214748489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>
          <a:solidFill>
            <a:schemeClr val="tx2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4025" y="1143000"/>
            <a:ext cx="82359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800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443663"/>
            <a:ext cx="381000" cy="254000"/>
          </a:xfrm>
          <a:prstGeom prst="rect">
            <a:avLst/>
          </a:prstGeom>
          <a:solidFill>
            <a:srgbClr val="0C233D"/>
          </a:solidFill>
          <a:ln w="0" cmpd="sng">
            <a:solidFill>
              <a:srgbClr val="0C233D"/>
            </a:solidFill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FFFFFF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8E4392C6-4A17-4691-B028-6992D90AA5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0" r:id="rId1"/>
    <p:sldLayoutId id="2147484901" r:id="rId2"/>
    <p:sldLayoutId id="2147484902" r:id="rId3"/>
    <p:sldLayoutId id="2147484903" r:id="rId4"/>
    <p:sldLayoutId id="2147484904" r:id="rId5"/>
    <p:sldLayoutId id="2147484905" r:id="rId6"/>
    <p:sldLayoutId id="2147484906" r:id="rId7"/>
    <p:sldLayoutId id="2147484907" r:id="rId8"/>
    <p:sldLayoutId id="2147484908" r:id="rId9"/>
    <p:sldLayoutId id="2147484909" r:id="rId10"/>
    <p:sldLayoutId id="2147484910" r:id="rId11"/>
    <p:sldLayoutId id="214748491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C233D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C233D"/>
          </a:solidFill>
          <a:latin typeface="Arial" charset="0"/>
          <a:ea typeface="ＭＳ Ｐゴシック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C233D"/>
          </a:solidFill>
          <a:latin typeface="Arial" charset="0"/>
          <a:ea typeface="ＭＳ Ｐゴシック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C233D"/>
          </a:solidFill>
          <a:latin typeface="Arial" charset="0"/>
          <a:ea typeface="ＭＳ Ｐゴシック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C233D"/>
          </a:solidFill>
          <a:latin typeface="Arial" charset="0"/>
          <a:ea typeface="ＭＳ Ｐゴシック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600"/>
        </a:spcAft>
        <a:buClr>
          <a:srgbClr val="0C233D"/>
        </a:buClr>
        <a:buSzPct val="90000"/>
        <a:buFont typeface="Wingdings 2" pitchFamily="18" charset="2"/>
        <a:defRPr sz="1600" b="1">
          <a:solidFill>
            <a:srgbClr val="0C233D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ts val="288"/>
        </a:spcBef>
        <a:spcAft>
          <a:spcPts val="288"/>
        </a:spcAft>
        <a:buClr>
          <a:srgbClr val="0C233D"/>
        </a:buClr>
        <a:buSzPct val="90000"/>
        <a:buFont typeface="Wingdings 2" pitchFamily="18" charset="2"/>
        <a:defRPr sz="1400" b="1">
          <a:solidFill>
            <a:schemeClr val="tx2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ts val="288"/>
        </a:spcBef>
        <a:spcAft>
          <a:spcPts val="288"/>
        </a:spcAft>
        <a:buClr>
          <a:srgbClr val="0C233D"/>
        </a:buClr>
        <a:buSzPct val="90000"/>
        <a:buFont typeface="Wingdings 2" pitchFamily="18" charset="2"/>
        <a:defRPr sz="1200">
          <a:solidFill>
            <a:schemeClr val="tx2"/>
          </a:solidFill>
          <a:latin typeface="+mn-lt"/>
          <a:ea typeface="+mn-ea"/>
          <a:cs typeface="ＭＳ Ｐゴシック"/>
        </a:defRPr>
      </a:lvl3pPr>
      <a:lvl4pPr marL="223838" indent="-223838" algn="l" rtl="0" eaLnBrk="0" fontAlgn="base" hangingPunct="0">
        <a:spcBef>
          <a:spcPts val="288"/>
        </a:spcBef>
        <a:spcAft>
          <a:spcPts val="288"/>
        </a:spcAft>
        <a:buClr>
          <a:srgbClr val="0C233D"/>
        </a:buClr>
        <a:buSzPct val="90000"/>
        <a:buFont typeface="Wingdings 2" pitchFamily="18" charset="2"/>
        <a:buChar char="¾"/>
        <a:defRPr sz="1200">
          <a:solidFill>
            <a:schemeClr val="tx2"/>
          </a:solidFill>
          <a:latin typeface="+mn-lt"/>
          <a:ea typeface="+mn-ea"/>
          <a:cs typeface="ＭＳ Ｐゴシック"/>
        </a:defRPr>
      </a:lvl4pPr>
      <a:lvl5pPr marL="463550" indent="-239713" algn="l" rtl="0" eaLnBrk="0" fontAlgn="base" hangingPunct="0">
        <a:spcBef>
          <a:spcPts val="288"/>
        </a:spcBef>
        <a:spcAft>
          <a:spcPts val="288"/>
        </a:spcAft>
        <a:buClr>
          <a:srgbClr val="0C233D"/>
        </a:buClr>
        <a:buSzPct val="90000"/>
        <a:buFont typeface="Lucida Grande"/>
        <a:buChar char="-"/>
        <a:defRPr sz="1200">
          <a:solidFill>
            <a:schemeClr val="tx2"/>
          </a:solidFill>
          <a:latin typeface="+mn-lt"/>
          <a:ea typeface="+mn-ea"/>
          <a:cs typeface="ＭＳ Ｐゴシック"/>
        </a:defRPr>
      </a:lvl5pPr>
      <a:lvl6pPr marL="25146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Arial"/>
                <a:cs typeface="+mn-cs"/>
              </a:defRPr>
            </a:lvl1pPr>
          </a:lstStyle>
          <a:p>
            <a:pPr>
              <a:defRPr/>
            </a:pPr>
            <a:fld id="{B8F4E627-A601-4B32-9532-51876397282C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96050"/>
            <a:ext cx="2133600" cy="361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/>
                <a:cs typeface="+mn-cs"/>
              </a:defRPr>
            </a:lvl1pPr>
          </a:lstStyle>
          <a:p>
            <a:pPr>
              <a:defRPr/>
            </a:pPr>
            <a:fld id="{BF327B56-C1EC-4A15-99D0-AD49C0868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131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905000"/>
            <a:ext cx="80899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228600" y="228600"/>
            <a:ext cx="8686800" cy="13716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+mn-cs"/>
            </a:endParaRPr>
          </a:p>
        </p:txBody>
      </p:sp>
      <p:sp>
        <p:nvSpPr>
          <p:cNvPr id="14131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800100"/>
            <a:ext cx="5981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141320" name="Picture 9" descr="PPT_bars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4300" y="5918200"/>
            <a:ext cx="89154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1" name="Picture 10" descr="NG_HWHFY_whi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12" r:id="rId1"/>
    <p:sldLayoutId id="2147484913" r:id="rId2"/>
    <p:sldLayoutId id="2147484914" r:id="rId3"/>
    <p:sldLayoutId id="2147484915" r:id="rId4"/>
    <p:sldLayoutId id="2147484916" r:id="rId5"/>
    <p:sldLayoutId id="2147484917" r:id="rId6"/>
    <p:sldLayoutId id="2147484918" r:id="rId7"/>
    <p:sldLayoutId id="2147484919" r:id="rId8"/>
    <p:sldLayoutId id="2147484920" r:id="rId9"/>
    <p:sldLayoutId id="2147484921" r:id="rId10"/>
    <p:sldLayoutId id="214748492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58" tIns="45678" rIns="91358" bIns="45678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E2E9B57-9EA3-4DFD-A122-E32A2593E20A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58" tIns="45678" rIns="91358" bIns="45678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81750"/>
            <a:ext cx="2133600" cy="361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58" tIns="45678" rIns="91358" bIns="45678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D8385DC-09B3-4A90-A53E-12AD5CB8F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700088" y="1382713"/>
            <a:ext cx="7999412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1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754063"/>
            <a:ext cx="80930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8" tIns="45678" rIns="91358" bIns="45678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8" tIns="45678" rIns="91358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3320" name="Picture 9" descr="National_Grid_logo_blu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48" r:id="rId1"/>
    <p:sldLayoutId id="2147484806" r:id="rId2"/>
    <p:sldLayoutId id="2147484805" r:id="rId3"/>
    <p:sldLayoutId id="2147484804" r:id="rId4"/>
    <p:sldLayoutId id="2147484803" r:id="rId5"/>
    <p:sldLayoutId id="2147484802" r:id="rId6"/>
    <p:sldLayoutId id="2147484801" r:id="rId7"/>
    <p:sldLayoutId id="2147484800" r:id="rId8"/>
    <p:sldLayoutId id="2147484799" r:id="rId9"/>
    <p:sldLayoutId id="2147484798" r:id="rId10"/>
    <p:sldLayoutId id="21474847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  <a:cs typeface="ＭＳ Ｐゴシック"/>
        </a:defRPr>
      </a:lvl5pPr>
      <a:lvl6pPr marL="456784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6pPr>
      <a:lvl7pPr marL="913568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7pPr>
      <a:lvl8pPr marL="1370348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8pPr>
      <a:lvl9pPr marL="182713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1313" indent="-341313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>
          <a:solidFill>
            <a:schemeClr val="tx2"/>
          </a:solidFill>
          <a:latin typeface="+mn-lt"/>
          <a:ea typeface="+mn-ea"/>
          <a:cs typeface="ＭＳ Ｐゴシック"/>
        </a:defRPr>
      </a:lvl1pPr>
      <a:lvl2pPr marL="741363" indent="-284163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ＭＳ Ｐゴシック"/>
        </a:defRPr>
      </a:lvl2pPr>
      <a:lvl3pPr marL="1141413" indent="-227013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  <a:cs typeface="ＭＳ Ｐゴシック"/>
        </a:defRPr>
      </a:lvl3pPr>
      <a:lvl4pPr marL="1598613" indent="-227013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  <a:cs typeface="ＭＳ Ｐゴシック"/>
        </a:defRPr>
      </a:lvl4pPr>
      <a:lvl5pPr marL="2054225" indent="-227013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  <a:cs typeface="ＭＳ Ｐゴシック"/>
        </a:defRPr>
      </a:lvl5pPr>
      <a:lvl6pPr marL="2512305" indent="-228392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69084" indent="-228392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5867" indent="-228392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2649" indent="-228392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84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3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11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96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75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59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58" tIns="45678" rIns="91358" bIns="45678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2E38CEE-C27D-490A-9B64-6E2539115922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58" tIns="45678" rIns="91358" bIns="45678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58" tIns="45678" rIns="91358" bIns="45678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F460714-2D3D-4CE5-AD3E-349650AC5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700088" y="1382713"/>
            <a:ext cx="7999412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754063"/>
            <a:ext cx="80930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8" tIns="45678" rIns="91358" bIns="45678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8" tIns="45678" rIns="91358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5608" name="Picture 8" descr="National_Grid_logo_blu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16" r:id="rId2"/>
    <p:sldLayoutId id="2147484815" r:id="rId3"/>
    <p:sldLayoutId id="2147484814" r:id="rId4"/>
    <p:sldLayoutId id="2147484813" r:id="rId5"/>
    <p:sldLayoutId id="2147484812" r:id="rId6"/>
    <p:sldLayoutId id="2147484811" r:id="rId7"/>
    <p:sldLayoutId id="2147484810" r:id="rId8"/>
    <p:sldLayoutId id="2147484809" r:id="rId9"/>
    <p:sldLayoutId id="2147484808" r:id="rId10"/>
    <p:sldLayoutId id="21474848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  <a:cs typeface="ＭＳ Ｐゴシック"/>
        </a:defRPr>
      </a:lvl5pPr>
      <a:lvl6pPr marL="456784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6pPr>
      <a:lvl7pPr marL="913568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7pPr>
      <a:lvl8pPr marL="1370348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8pPr>
      <a:lvl9pPr marL="182713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1313" indent="-341313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>
          <a:solidFill>
            <a:schemeClr val="tx2"/>
          </a:solidFill>
          <a:latin typeface="+mn-lt"/>
          <a:ea typeface="+mn-ea"/>
          <a:cs typeface="ＭＳ Ｐゴシック"/>
        </a:defRPr>
      </a:lvl1pPr>
      <a:lvl2pPr marL="741363" indent="-284163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ＭＳ Ｐゴシック"/>
        </a:defRPr>
      </a:lvl2pPr>
      <a:lvl3pPr marL="1141413" indent="-227013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  <a:cs typeface="ＭＳ Ｐゴシック"/>
        </a:defRPr>
      </a:lvl3pPr>
      <a:lvl4pPr marL="1598613" indent="-227013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  <a:cs typeface="ＭＳ Ｐゴシック"/>
        </a:defRPr>
      </a:lvl4pPr>
      <a:lvl5pPr marL="2054225" indent="-227013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  <a:cs typeface="ＭＳ Ｐゴシック"/>
        </a:defRPr>
      </a:lvl5pPr>
      <a:lvl6pPr marL="2512305" indent="-228392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69084" indent="-228392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5867" indent="-228392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2649" indent="-228392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84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3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11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96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75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59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8" rIns="91358" bIns="45678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12868184-EA1A-4371-B3D0-AFF074B9E4BD}" type="datetime1">
              <a:rPr lang="en-US"/>
              <a:pPr>
                <a:defRPr/>
              </a:pPr>
              <a:t>9/24/2015</a:t>
            </a:fld>
            <a:endParaRPr 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8" rIns="91358" bIns="45678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8" rIns="91358" bIns="45678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460BA9D1-F715-4191-B5E1-468C00D018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00088" y="1382713"/>
            <a:ext cx="7999412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754063"/>
            <a:ext cx="80930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8" tIns="45678" rIns="91358" bIns="45678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78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8" tIns="45678" rIns="91358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7896" name="Picture 11" descr="National_Grid_logo_blu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50" r:id="rId1"/>
    <p:sldLayoutId id="2147484851" r:id="rId2"/>
    <p:sldLayoutId id="2147484852" r:id="rId3"/>
    <p:sldLayoutId id="2147484853" r:id="rId4"/>
    <p:sldLayoutId id="2147484854" r:id="rId5"/>
    <p:sldLayoutId id="2147484855" r:id="rId6"/>
    <p:sldLayoutId id="2147484856" r:id="rId7"/>
    <p:sldLayoutId id="2147484857" r:id="rId8"/>
    <p:sldLayoutId id="2147484858" r:id="rId9"/>
    <p:sldLayoutId id="2147484859" r:id="rId10"/>
    <p:sldLayoutId id="214748486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  <a:cs typeface="ＭＳ Ｐゴシック"/>
        </a:defRPr>
      </a:lvl5pPr>
      <a:lvl6pPr marL="456784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913568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370348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82713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341313" indent="-341313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>
          <a:solidFill>
            <a:schemeClr val="tx2"/>
          </a:solidFill>
          <a:latin typeface="+mn-lt"/>
          <a:ea typeface="+mn-ea"/>
          <a:cs typeface="ＭＳ Ｐゴシック"/>
        </a:defRPr>
      </a:lvl1pPr>
      <a:lvl2pPr marL="741363" indent="-284163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ＭＳ Ｐゴシック"/>
        </a:defRPr>
      </a:lvl2pPr>
      <a:lvl3pPr marL="1141413" indent="-227013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  <a:cs typeface="ＭＳ Ｐゴシック"/>
        </a:defRPr>
      </a:lvl3pPr>
      <a:lvl4pPr marL="1598613" indent="-227013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  <a:cs typeface="ＭＳ Ｐゴシック"/>
        </a:defRPr>
      </a:lvl4pPr>
      <a:lvl5pPr marL="2054225" indent="-227013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  <a:cs typeface="ＭＳ Ｐゴシック"/>
        </a:defRPr>
      </a:lvl5pPr>
      <a:lvl6pPr marL="2512305" indent="-228392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69084" indent="-228392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5867" indent="-228392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2649" indent="-228392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84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3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11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96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75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59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4" tIns="45617" rIns="91224" bIns="45617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4" tIns="45617" rIns="91224" bIns="45617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81750"/>
            <a:ext cx="2133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4" tIns="45617" rIns="91224" bIns="45617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8088DC-8171-41DF-BBB3-AB722D1C06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00088" y="1382713"/>
            <a:ext cx="7999412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182" name="Picture 4" descr="NG logo small.ai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656388" y="265113"/>
            <a:ext cx="21717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754063"/>
            <a:ext cx="61499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24" tIns="45617" rIns="91224" bIns="45617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24" tIns="45617" rIns="91224" bIns="45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1" r:id="rId1"/>
    <p:sldLayoutId id="2147484862" r:id="rId2"/>
    <p:sldLayoutId id="2147484863" r:id="rId3"/>
    <p:sldLayoutId id="2147484864" r:id="rId4"/>
    <p:sldLayoutId id="2147484865" r:id="rId5"/>
    <p:sldLayoutId id="2147484866" r:id="rId6"/>
    <p:sldLayoutId id="2147484867" r:id="rId7"/>
    <p:sldLayoutId id="2147484868" r:id="rId8"/>
    <p:sldLayoutId id="2147484869" r:id="rId9"/>
    <p:sldLayoutId id="2147484870" r:id="rId10"/>
    <p:sldLayoutId id="2147484871" r:id="rId11"/>
    <p:sldLayoutId id="2147484872" r:id="rId12"/>
    <p:sldLayoutId id="2147484873" r:id="rId13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  <a:cs typeface="ＭＳ Ｐゴシック"/>
        </a:defRPr>
      </a:lvl5pPr>
      <a:lvl6pPr marL="456784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913568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370348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82713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341313" indent="-341313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>
          <a:solidFill>
            <a:schemeClr val="tx2"/>
          </a:solidFill>
          <a:latin typeface="+mn-lt"/>
          <a:ea typeface="+mn-ea"/>
          <a:cs typeface="ＭＳ Ｐゴシック"/>
        </a:defRPr>
      </a:lvl1pPr>
      <a:lvl2pPr marL="741363" indent="-284163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ＭＳ Ｐゴシック"/>
        </a:defRPr>
      </a:lvl2pPr>
      <a:lvl3pPr marL="1141413" indent="-227013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  <a:cs typeface="ＭＳ Ｐゴシック"/>
        </a:defRPr>
      </a:lvl3pPr>
      <a:lvl4pPr marL="1598613" indent="-227013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  <a:cs typeface="ＭＳ Ｐゴシック"/>
        </a:defRPr>
      </a:lvl4pPr>
      <a:lvl5pPr marL="2054225" indent="-227013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  <a:cs typeface="ＭＳ Ｐゴシック"/>
        </a:defRPr>
      </a:lvl5pPr>
      <a:lvl6pPr marL="2512305" indent="-228392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69084" indent="-228392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5867" indent="-228392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2649" indent="-228392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84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3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11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96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75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59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8" rIns="91358" bIns="45678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12868184-EA1A-4371-B3D0-AFF074B9E4BD}" type="datetime1">
              <a:rPr lang="en-US"/>
              <a:pPr>
                <a:defRPr/>
              </a:pPr>
              <a:t>9/24/2015</a:t>
            </a:fld>
            <a:endParaRPr 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8" rIns="91358" bIns="45678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8" rIns="91358" bIns="45678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98A9DD07-FC25-478F-9356-CB90E22C73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00088" y="1382713"/>
            <a:ext cx="7999412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51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754063"/>
            <a:ext cx="80930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8" tIns="45678" rIns="91358" bIns="45678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45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8" tIns="45678" rIns="91358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64520" name="Picture 11" descr="National_Grid_logo_blu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74" r:id="rId1"/>
    <p:sldLayoutId id="2147484875" r:id="rId2"/>
    <p:sldLayoutId id="2147484876" r:id="rId3"/>
    <p:sldLayoutId id="2147484877" r:id="rId4"/>
    <p:sldLayoutId id="2147484878" r:id="rId5"/>
    <p:sldLayoutId id="2147484879" r:id="rId6"/>
    <p:sldLayoutId id="2147484880" r:id="rId7"/>
    <p:sldLayoutId id="2147484881" r:id="rId8"/>
    <p:sldLayoutId id="2147484882" r:id="rId9"/>
    <p:sldLayoutId id="2147484883" r:id="rId10"/>
    <p:sldLayoutId id="214748488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  <a:cs typeface="ＭＳ Ｐゴシック"/>
        </a:defRPr>
      </a:lvl5pPr>
      <a:lvl6pPr marL="456784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913568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370348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82713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341313" indent="-341313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>
          <a:solidFill>
            <a:schemeClr val="tx2"/>
          </a:solidFill>
          <a:latin typeface="+mn-lt"/>
          <a:ea typeface="+mn-ea"/>
          <a:cs typeface="ＭＳ Ｐゴシック"/>
        </a:defRPr>
      </a:lvl1pPr>
      <a:lvl2pPr marL="741363" indent="-284163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ＭＳ Ｐゴシック"/>
        </a:defRPr>
      </a:lvl2pPr>
      <a:lvl3pPr marL="1141413" indent="-227013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  <a:cs typeface="ＭＳ Ｐゴシック"/>
        </a:defRPr>
      </a:lvl3pPr>
      <a:lvl4pPr marL="1598613" indent="-227013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  <a:cs typeface="ＭＳ Ｐゴシック"/>
        </a:defRPr>
      </a:lvl4pPr>
      <a:lvl5pPr marL="2054225" indent="-227013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  <a:cs typeface="ＭＳ Ｐゴシック"/>
        </a:defRPr>
      </a:lvl5pPr>
      <a:lvl6pPr marL="2512305" indent="-228392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69084" indent="-228392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5867" indent="-228392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2649" indent="-228392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84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3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11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96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75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59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8F4E627-A601-4B32-9532-51876397282C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96050"/>
            <a:ext cx="2133600" cy="361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79D1865-238E-46D0-A015-7D12E2B0E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905000"/>
            <a:ext cx="80899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228600" y="228600"/>
            <a:ext cx="8686800" cy="13716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680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800100"/>
            <a:ext cx="5981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76808" name="Picture 9" descr="PPT_bars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4300" y="5918200"/>
            <a:ext cx="89154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9" name="Picture 10" descr="NG_HWHFY_whit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85" r:id="rId1"/>
    <p:sldLayoutId id="2147484827" r:id="rId2"/>
    <p:sldLayoutId id="2147484826" r:id="rId3"/>
    <p:sldLayoutId id="2147484825" r:id="rId4"/>
    <p:sldLayoutId id="2147484824" r:id="rId5"/>
    <p:sldLayoutId id="2147484823" r:id="rId6"/>
    <p:sldLayoutId id="2147484822" r:id="rId7"/>
    <p:sldLayoutId id="2147484821" r:id="rId8"/>
    <p:sldLayoutId id="2147484820" r:id="rId9"/>
    <p:sldLayoutId id="2147484819" r:id="rId10"/>
    <p:sldLayoutId id="2147484818" r:id="rId11"/>
    <p:sldLayoutId id="214748481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3B4EAC4-C71F-4830-B4FB-4A3F90E322BD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96050"/>
            <a:ext cx="2133600" cy="361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0F089B9-FF55-48E4-89F0-0BE434B6A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905000"/>
            <a:ext cx="80899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228600" y="228600"/>
            <a:ext cx="8686800" cy="13716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114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800100"/>
            <a:ext cx="5981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91144" name="Picture 9" descr="PPT_bars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4300" y="5918200"/>
            <a:ext cx="89154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5" name="Picture 10" descr="NG_HWHFY_whi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87" r:id="rId1"/>
    <p:sldLayoutId id="2147484837" r:id="rId2"/>
    <p:sldLayoutId id="2147484836" r:id="rId3"/>
    <p:sldLayoutId id="2147484835" r:id="rId4"/>
    <p:sldLayoutId id="2147484834" r:id="rId5"/>
    <p:sldLayoutId id="2147484833" r:id="rId6"/>
    <p:sldLayoutId id="2147484832" r:id="rId7"/>
    <p:sldLayoutId id="2147484831" r:id="rId8"/>
    <p:sldLayoutId id="2147484830" r:id="rId9"/>
    <p:sldLayoutId id="2147484829" r:id="rId10"/>
    <p:sldLayoutId id="21474848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102ECFE-ED11-419B-9B38-A5C1F33AA844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96050"/>
            <a:ext cx="2133600" cy="361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1E3BF0F-201E-4364-9BC7-D4331D304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905000"/>
            <a:ext cx="80899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228600" y="228600"/>
            <a:ext cx="8686800" cy="13716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343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800100"/>
            <a:ext cx="5981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103432" name="Picture 9" descr="PPT_bars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4300" y="5918200"/>
            <a:ext cx="89154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3" name="Picture 10" descr="NG_HWHFY_whi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88" r:id="rId1"/>
    <p:sldLayoutId id="2147484847" r:id="rId2"/>
    <p:sldLayoutId id="2147484846" r:id="rId3"/>
    <p:sldLayoutId id="2147484845" r:id="rId4"/>
    <p:sldLayoutId id="2147484844" r:id="rId5"/>
    <p:sldLayoutId id="2147484843" r:id="rId6"/>
    <p:sldLayoutId id="2147484842" r:id="rId7"/>
    <p:sldLayoutId id="2147484841" r:id="rId8"/>
    <p:sldLayoutId id="2147484840" r:id="rId9"/>
    <p:sldLayoutId id="2147484839" r:id="rId10"/>
    <p:sldLayoutId id="214748483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49" name="Picture 6" descr="Picture1"/>
          <p:cNvPicPr>
            <a:picLocks noChangeAspect="1" noChangeArrowheads="1"/>
          </p:cNvPicPr>
          <p:nvPr/>
        </p:nvPicPr>
        <p:blipFill>
          <a:blip r:embed="rId3"/>
          <a:srcRect l="23399" r="23000" b="63333"/>
          <a:stretch>
            <a:fillRect/>
          </a:stretch>
        </p:blipFill>
        <p:spPr bwMode="auto">
          <a:xfrm>
            <a:off x="1143000" y="2438400"/>
            <a:ext cx="65532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417622"/>
            <a:ext cx="8043863" cy="181588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MA Grid Modernization</a:t>
            </a:r>
            <a:br>
              <a:rPr lang="en-US" sz="3200" dirty="0" smtClean="0"/>
            </a:br>
            <a:r>
              <a:rPr lang="en-US" sz="2400" b="0" dirty="0" smtClean="0"/>
              <a:t>Restructuring Roundtable </a:t>
            </a:r>
            <a:br>
              <a:rPr lang="en-US" sz="2400" b="0" dirty="0" smtClean="0"/>
            </a:br>
            <a:r>
              <a:rPr lang="en-US" sz="2400" b="0" dirty="0" smtClean="0"/>
              <a:t>September 25, 2015</a:t>
            </a:r>
            <a:r>
              <a:rPr lang="en-US" sz="3200" b="0" dirty="0" smtClean="0"/>
              <a:t/>
            </a:r>
            <a:br>
              <a:rPr lang="en-US" sz="3200" b="0" dirty="0" smtClean="0"/>
            </a:br>
            <a:endParaRPr lang="en-US" sz="32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Title 1"/>
          <p:cNvSpPr>
            <a:spLocks noGrp="1"/>
          </p:cNvSpPr>
          <p:nvPr>
            <p:ph type="title"/>
          </p:nvPr>
        </p:nvSpPr>
        <p:spPr>
          <a:xfrm>
            <a:off x="381000" y="795993"/>
            <a:ext cx="6400800" cy="523220"/>
          </a:xfrm>
        </p:spPr>
        <p:txBody>
          <a:bodyPr/>
          <a:lstStyle/>
          <a:p>
            <a:r>
              <a:rPr lang="en-US" dirty="0" smtClean="0"/>
              <a:t>Grid Mod Plan: Time-Varying Rates</a:t>
            </a:r>
          </a:p>
        </p:txBody>
      </p:sp>
      <p:sp>
        <p:nvSpPr>
          <p:cNvPr id="177154" name="Content Placeholder 2"/>
          <p:cNvSpPr>
            <a:spLocks noGrp="1"/>
          </p:cNvSpPr>
          <p:nvPr>
            <p:ph idx="1"/>
          </p:nvPr>
        </p:nvSpPr>
        <p:spPr>
          <a:xfrm>
            <a:off x="593725" y="1676400"/>
            <a:ext cx="8089900" cy="4572000"/>
          </a:xfrm>
        </p:spPr>
        <p:txBody>
          <a:bodyPr/>
          <a:lstStyle/>
          <a:p>
            <a:pPr lvl="1"/>
            <a:endParaRPr lang="en-US" sz="2000" smtClean="0"/>
          </a:p>
          <a:p>
            <a:pPr lvl="1"/>
            <a:endParaRPr lang="en-US" sz="2000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B0963EC-CDB0-41AC-B654-37E469D65AE1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10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28599" y="1508051"/>
            <a:ext cx="8467725" cy="4648200"/>
          </a:xfrm>
          <a:prstGeom prst="rect">
            <a:avLst/>
          </a:prstGeom>
          <a:noFill/>
          <a:ln>
            <a:noFill/>
          </a:ln>
          <a:extLst/>
        </p:spPr>
        <p:txBody>
          <a:bodyPr lIns="91358" tIns="45678" rIns="91358" bIns="45678"/>
          <a:lstStyle>
            <a:lvl1pPr marL="342587" indent="-342587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268" indent="-285489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1953" indent="-228392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598737" indent="-228392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800">
                <a:solidFill>
                  <a:schemeClr val="tx2"/>
                </a:solidFill>
                <a:latin typeface="+mn-lt"/>
                <a:ea typeface="+mn-ea"/>
              </a:defRPr>
            </a:lvl4pPr>
            <a:lvl5pPr marL="2055520" indent="-228392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800">
                <a:solidFill>
                  <a:schemeClr val="tx2"/>
                </a:solidFill>
                <a:latin typeface="+mn-lt"/>
                <a:ea typeface="+mn-ea"/>
              </a:defRPr>
            </a:lvl5pPr>
            <a:lvl6pPr marL="2512305" indent="-228392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800">
                <a:solidFill>
                  <a:schemeClr val="tx2"/>
                </a:solidFill>
                <a:latin typeface="+mn-lt"/>
                <a:ea typeface="+mn-ea"/>
              </a:defRPr>
            </a:lvl6pPr>
            <a:lvl7pPr marL="2969084" indent="-228392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800">
                <a:solidFill>
                  <a:schemeClr val="tx2"/>
                </a:solidFill>
                <a:latin typeface="+mn-lt"/>
                <a:ea typeface="+mn-ea"/>
              </a:defRPr>
            </a:lvl7pPr>
            <a:lvl8pPr marL="3425867" indent="-228392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800">
                <a:solidFill>
                  <a:schemeClr val="tx2"/>
                </a:solidFill>
                <a:latin typeface="+mn-lt"/>
                <a:ea typeface="+mn-ea"/>
              </a:defRPr>
            </a:lvl8pPr>
            <a:lvl9pPr marL="3882649" indent="-228392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8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 marL="0" indent="0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685118" lvl="1" indent="-285750"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  <a:cs typeface="+mn-cs"/>
              </a:rPr>
              <a:t>Proposal follows Smart Energy Solutions pricing approach</a:t>
            </a:r>
            <a:endParaRPr lang="en-US" sz="1400" dirty="0" smtClean="0">
              <a:solidFill>
                <a:srgbClr val="000000"/>
              </a:solidFill>
              <a:cs typeface="+mn-cs"/>
            </a:endParaRPr>
          </a:p>
          <a:p>
            <a:pPr marL="685118" lvl="1" indent="-285750"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cs typeface="+mn-cs"/>
            </a:endParaRPr>
          </a:p>
          <a:p>
            <a:pPr marL="685118" lvl="1" indent="-285750"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  <a:cs typeface="+mn-cs"/>
              </a:rPr>
              <a:t>Variable Critical Peak Pricing </a:t>
            </a:r>
          </a:p>
          <a:p>
            <a:pPr marL="685118" lvl="1" indent="-285750"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cs typeface="+mn-cs"/>
            </a:endParaRPr>
          </a:p>
          <a:p>
            <a:pPr marL="685118" lvl="1" indent="-285750"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  <a:cs typeface="+mn-cs"/>
              </a:rPr>
              <a:t>Basic Service re-designed into CPP using ISO-NE energy prices and Forward Capacity Market value for generation</a:t>
            </a:r>
          </a:p>
          <a:p>
            <a:pPr marL="685118" lvl="1" indent="-285750"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cs typeface="+mn-cs"/>
            </a:endParaRPr>
          </a:p>
          <a:p>
            <a:pPr marL="685118" lvl="1" indent="-285750"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  <a:cs typeface="+mn-cs"/>
              </a:rPr>
              <a:t>Peak events with highest prices called max of 175 hours or 30 days with no more than 8 hours at a time </a:t>
            </a:r>
          </a:p>
          <a:p>
            <a:pPr marL="685118" lvl="1" indent="-285750"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cs typeface="+mn-cs"/>
            </a:endParaRPr>
          </a:p>
          <a:p>
            <a:pPr lvl="1" indent="-342900"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  <a:cs typeface="+mn-cs"/>
              </a:rPr>
              <a:t>Peak event prices can be 5 times the </a:t>
            </a:r>
            <a:r>
              <a:rPr lang="en-US" sz="1800" dirty="0" err="1" smtClean="0">
                <a:solidFill>
                  <a:srgbClr val="000000"/>
                </a:solidFill>
                <a:cs typeface="+mn-cs"/>
              </a:rPr>
              <a:t>onpeak</a:t>
            </a:r>
            <a:r>
              <a:rPr lang="en-US" sz="1800" dirty="0" smtClean="0">
                <a:solidFill>
                  <a:srgbClr val="000000"/>
                </a:solidFill>
                <a:cs typeface="+mn-cs"/>
              </a:rPr>
              <a:t> rate for other hours</a:t>
            </a:r>
          </a:p>
          <a:p>
            <a:pPr lvl="1" indent="-342900"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cs typeface="+mn-cs"/>
            </a:endParaRPr>
          </a:p>
          <a:p>
            <a:pPr lvl="1" indent="-342900"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  <a:cs typeface="+mn-cs"/>
              </a:rPr>
              <a:t>Investigating potential to have suppliers bid to provide this type of pricing structure</a:t>
            </a:r>
          </a:p>
          <a:p>
            <a:pPr marL="399368" lvl="1" indent="0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800" dirty="0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26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Title 1"/>
          <p:cNvSpPr>
            <a:spLocks noGrp="1"/>
          </p:cNvSpPr>
          <p:nvPr>
            <p:ph type="title"/>
          </p:nvPr>
        </p:nvSpPr>
        <p:spPr>
          <a:xfrm>
            <a:off x="381000" y="795338"/>
            <a:ext cx="6400800" cy="523875"/>
          </a:xfrm>
        </p:spPr>
        <p:txBody>
          <a:bodyPr/>
          <a:lstStyle/>
          <a:p>
            <a:r>
              <a:rPr lang="en-US" smtClean="0"/>
              <a:t>Rate Design Proposals</a:t>
            </a:r>
          </a:p>
        </p:txBody>
      </p:sp>
      <p:sp>
        <p:nvSpPr>
          <p:cNvPr id="179202" name="Content Placeholder 2"/>
          <p:cNvSpPr>
            <a:spLocks noGrp="1"/>
          </p:cNvSpPr>
          <p:nvPr>
            <p:ph idx="1"/>
          </p:nvPr>
        </p:nvSpPr>
        <p:spPr>
          <a:xfrm>
            <a:off x="593725" y="1676400"/>
            <a:ext cx="8089900" cy="4572000"/>
          </a:xfrm>
        </p:spPr>
        <p:txBody>
          <a:bodyPr/>
          <a:lstStyle/>
          <a:p>
            <a:pPr lvl="1"/>
            <a:endParaRPr lang="en-US" sz="2000" smtClean="0"/>
          </a:p>
          <a:p>
            <a:pPr lvl="1"/>
            <a:endParaRPr lang="en-US" sz="2000" smtClean="0"/>
          </a:p>
        </p:txBody>
      </p:sp>
      <p:sp>
        <p:nvSpPr>
          <p:cNvPr id="1792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07EEDD6-A109-4CC3-8749-E0BAA56D7505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11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28600" y="1752600"/>
            <a:ext cx="8467725" cy="4648200"/>
          </a:xfrm>
          <a:prstGeom prst="rect">
            <a:avLst/>
          </a:prstGeom>
          <a:noFill/>
          <a:ln>
            <a:noFill/>
          </a:ln>
          <a:extLst/>
        </p:spPr>
        <p:txBody>
          <a:bodyPr lIns="91358" tIns="45678" rIns="91358" bIns="45678"/>
          <a:lstStyle>
            <a:lvl1pPr marL="342587" indent="-342587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268" indent="-285489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1953" indent="-228392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598737" indent="-228392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800">
                <a:solidFill>
                  <a:schemeClr val="tx2"/>
                </a:solidFill>
                <a:latin typeface="+mn-lt"/>
                <a:ea typeface="+mn-ea"/>
              </a:defRPr>
            </a:lvl4pPr>
            <a:lvl5pPr marL="2055520" indent="-228392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800">
                <a:solidFill>
                  <a:schemeClr val="tx2"/>
                </a:solidFill>
                <a:latin typeface="+mn-lt"/>
                <a:ea typeface="+mn-ea"/>
              </a:defRPr>
            </a:lvl5pPr>
            <a:lvl6pPr marL="2512305" indent="-228392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800">
                <a:solidFill>
                  <a:schemeClr val="tx2"/>
                </a:solidFill>
                <a:latin typeface="+mn-lt"/>
                <a:ea typeface="+mn-ea"/>
              </a:defRPr>
            </a:lvl6pPr>
            <a:lvl7pPr marL="2969084" indent="-228392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800">
                <a:solidFill>
                  <a:schemeClr val="tx2"/>
                </a:solidFill>
                <a:latin typeface="+mn-lt"/>
                <a:ea typeface="+mn-ea"/>
              </a:defRPr>
            </a:lvl7pPr>
            <a:lvl8pPr marL="3425867" indent="-228392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800">
                <a:solidFill>
                  <a:schemeClr val="tx2"/>
                </a:solidFill>
                <a:latin typeface="+mn-lt"/>
                <a:ea typeface="+mn-ea"/>
              </a:defRPr>
            </a:lvl8pPr>
            <a:lvl9pPr marL="3882649" indent="-228392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8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 marL="0" indent="0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Rate designs are proposed to move towards fair and equitable recovery of costs for a sustainable future grid</a:t>
            </a:r>
          </a:p>
          <a:p>
            <a:pPr marL="0" indent="0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lvl="1" indent="-342900"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  <a:cs typeface="+mn-cs"/>
              </a:rPr>
              <a:t>Inclining customer/minimum charge for Residential and small commercial  to reflect size of customer </a:t>
            </a:r>
          </a:p>
          <a:p>
            <a:pPr lvl="2" indent="-342900"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  <a:cs typeface="+mn-cs"/>
              </a:rPr>
              <a:t>Limit impact to +/-5% on bills</a:t>
            </a:r>
          </a:p>
          <a:p>
            <a:pPr lvl="1" indent="-342900"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cs typeface="+mn-cs"/>
            </a:endParaRPr>
          </a:p>
          <a:p>
            <a:pPr lvl="1" indent="-342900"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  <a:cs typeface="+mn-cs"/>
              </a:rPr>
              <a:t>No change to G-2 and G-3 demand rates</a:t>
            </a:r>
          </a:p>
          <a:p>
            <a:pPr lvl="1" indent="-342900"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cs typeface="+mn-cs"/>
            </a:endParaRPr>
          </a:p>
          <a:p>
            <a:pPr lvl="1" indent="-342900"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  <a:cs typeface="+mn-cs"/>
              </a:rPr>
              <a:t>Stand-alone Distributed Generation tariff proposal</a:t>
            </a:r>
          </a:p>
          <a:p>
            <a:pPr lvl="2" indent="-342900"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  <a:cs typeface="+mn-cs"/>
              </a:rPr>
              <a:t>Reflects fair allocation of costs based upon value from DG using grid for market access</a:t>
            </a:r>
          </a:p>
          <a:p>
            <a:pPr lvl="2" indent="-342900"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  <a:cs typeface="+mn-cs"/>
              </a:rPr>
              <a:t>Distribution costs, not interconnection costs (Tracker issue)</a:t>
            </a:r>
          </a:p>
          <a:p>
            <a:pPr lvl="2" indent="-342900"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  <a:cs typeface="+mn-cs"/>
              </a:rPr>
              <a:t>Long-term fold these customers into the rate class as appropriate and assess interconnection costs through Contribution In Aid of Construction policies.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65106"/>
            <a:ext cx="5981700" cy="954107"/>
          </a:xfrm>
        </p:spPr>
        <p:txBody>
          <a:bodyPr/>
          <a:lstStyle/>
          <a:p>
            <a:r>
              <a:rPr lang="en-US" dirty="0" smtClean="0"/>
              <a:t>Appendix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BA7D9-0A98-430A-9D3F-D208C4661A1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65106"/>
            <a:ext cx="5981700" cy="954107"/>
          </a:xfrm>
        </p:spPr>
        <p:txBody>
          <a:bodyPr/>
          <a:lstStyle/>
          <a:p>
            <a:r>
              <a:rPr lang="en-US" dirty="0" smtClean="0"/>
              <a:t>Development of GMP - Stakeholder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5" y="1752600"/>
            <a:ext cx="80899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key themes that stakeholders </a:t>
            </a:r>
            <a:r>
              <a:rPr lang="en-US" dirty="0" smtClean="0"/>
              <a:t>focused on included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sz="1600" dirty="0"/>
              <a:t>K</a:t>
            </a:r>
            <a:r>
              <a:rPr lang="en-US" sz="1600" dirty="0" smtClean="0"/>
              <a:t>eeping </a:t>
            </a:r>
            <a:r>
              <a:rPr lang="en-US" sz="1600" dirty="0"/>
              <a:t>the environment at the </a:t>
            </a:r>
            <a:r>
              <a:rPr lang="en-US" sz="1600" dirty="0" smtClean="0"/>
              <a:t>forefront: However, customer research suggests otherwise</a:t>
            </a:r>
          </a:p>
          <a:p>
            <a:r>
              <a:rPr lang="en-US" sz="1600" dirty="0"/>
              <a:t>E</a:t>
            </a:r>
            <a:r>
              <a:rPr lang="en-US" sz="1600" dirty="0" smtClean="0"/>
              <a:t>nabling </a:t>
            </a:r>
            <a:r>
              <a:rPr lang="en-US" sz="1600" dirty="0"/>
              <a:t>third party participation through vendors and other partners by designing a modernized grid that allows third parties to interact with the utility and with </a:t>
            </a:r>
            <a:r>
              <a:rPr lang="en-US" sz="1600" dirty="0" smtClean="0"/>
              <a:t>customers </a:t>
            </a:r>
          </a:p>
          <a:p>
            <a:r>
              <a:rPr lang="en-US" sz="1600" dirty="0"/>
              <a:t>F</a:t>
            </a:r>
            <a:r>
              <a:rPr lang="en-US" sz="1600" dirty="0" smtClean="0"/>
              <a:t>ocus </a:t>
            </a:r>
            <a:r>
              <a:rPr lang="en-US" sz="1600" dirty="0"/>
              <a:t>on the importance of marketing, outreach and </a:t>
            </a:r>
            <a:r>
              <a:rPr lang="en-US" sz="1600" dirty="0" smtClean="0"/>
              <a:t>education</a:t>
            </a:r>
          </a:p>
          <a:p>
            <a:r>
              <a:rPr lang="en-US" sz="1600" dirty="0"/>
              <a:t>L</a:t>
            </a:r>
            <a:r>
              <a:rPr lang="en-US" sz="1600" dirty="0" smtClean="0"/>
              <a:t>everaging </a:t>
            </a:r>
            <a:r>
              <a:rPr lang="en-US" sz="1600" dirty="0"/>
              <a:t>energy efficiency programs to incorporate smart </a:t>
            </a:r>
            <a:r>
              <a:rPr lang="en-US" sz="1600" dirty="0" smtClean="0"/>
              <a:t>devices </a:t>
            </a:r>
          </a:p>
          <a:p>
            <a:r>
              <a:rPr lang="en-US" sz="1600" dirty="0"/>
              <a:t>P</a:t>
            </a:r>
            <a:r>
              <a:rPr lang="en-US" sz="1600" dirty="0" smtClean="0"/>
              <a:t>roviding </a:t>
            </a:r>
            <a:r>
              <a:rPr lang="en-US" sz="1600" dirty="0"/>
              <a:t>customers with pricing </a:t>
            </a:r>
            <a:r>
              <a:rPr lang="en-US" sz="1600" dirty="0" smtClean="0"/>
              <a:t>signals </a:t>
            </a:r>
          </a:p>
          <a:p>
            <a:r>
              <a:rPr lang="en-US" sz="1600" dirty="0"/>
              <a:t>B</a:t>
            </a:r>
            <a:r>
              <a:rPr lang="en-US" sz="1600" dirty="0" smtClean="0"/>
              <a:t>uilding </a:t>
            </a:r>
            <a:r>
              <a:rPr lang="en-US" sz="1600" dirty="0"/>
              <a:t>trust by improving outage response and sharing accurate estimated times of </a:t>
            </a:r>
            <a:r>
              <a:rPr lang="en-US" sz="1600" dirty="0" smtClean="0"/>
              <a:t>restoration </a:t>
            </a:r>
          </a:p>
          <a:p>
            <a:r>
              <a:rPr lang="en-US" sz="1600" dirty="0"/>
              <a:t>D</a:t>
            </a:r>
            <a:r>
              <a:rPr lang="en-US" sz="1600" dirty="0" smtClean="0"/>
              <a:t>eveloping </a:t>
            </a:r>
            <a:r>
              <a:rPr lang="en-US" sz="1600" dirty="0"/>
              <a:t>demonstration </a:t>
            </a:r>
            <a:r>
              <a:rPr lang="en-US" sz="1600" dirty="0" smtClean="0"/>
              <a:t>projects and phasing </a:t>
            </a:r>
            <a:r>
              <a:rPr lang="en-US" sz="1600" dirty="0"/>
              <a:t>deployment.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6FCE4-8619-47D1-A364-301EB8BA75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7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65106"/>
            <a:ext cx="5981700" cy="954107"/>
          </a:xfrm>
        </p:spPr>
        <p:txBody>
          <a:bodyPr/>
          <a:lstStyle/>
          <a:p>
            <a:r>
              <a:rPr lang="en-US" dirty="0" smtClean="0"/>
              <a:t>Development of GMP – </a:t>
            </a:r>
            <a:br>
              <a:rPr lang="en-US" dirty="0" smtClean="0"/>
            </a:br>
            <a:r>
              <a:rPr lang="en-US" dirty="0" smtClean="0"/>
              <a:t>Pilot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In developing the GMP, the Company took into account relevant pilot lessons </a:t>
            </a:r>
            <a:r>
              <a:rPr lang="en-US" sz="1600" dirty="0"/>
              <a:t>l</a:t>
            </a:r>
            <a:r>
              <a:rPr lang="en-US" sz="1600" dirty="0" smtClean="0"/>
              <a:t>earned such as:</a:t>
            </a:r>
          </a:p>
          <a:p>
            <a:r>
              <a:rPr lang="en-US" sz="1600" dirty="0" smtClean="0"/>
              <a:t>Worcester </a:t>
            </a:r>
            <a:r>
              <a:rPr lang="en-US" sz="1600" dirty="0"/>
              <a:t>Smart Energy Solutions: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Vendor </a:t>
            </a:r>
            <a:r>
              <a:rPr lang="en-US" sz="1600" dirty="0"/>
              <a:t>management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RF/Cell Wireless Communications design is important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Efficiency of Part Time resources vs. Full Time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Strong Project Management Office necessary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Importance of a strong Outreach and Education plan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Criticality of Over the Air (OTA) software updates</a:t>
            </a:r>
          </a:p>
          <a:p>
            <a:pPr marL="0" indent="0"/>
            <a:r>
              <a:rPr lang="en-US" sz="1600" dirty="0" smtClean="0"/>
              <a:t>    Rhode </a:t>
            </a:r>
            <a:r>
              <a:rPr lang="en-US" sz="1600" dirty="0"/>
              <a:t>Island VVO/CVR Pilot: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sz="1600" dirty="0"/>
              <a:t>Integration of RF and grid design stages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sz="1600" dirty="0"/>
              <a:t>Phased design and deployment from inside out.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6FCE4-8619-47D1-A364-301EB8BA75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1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Title 1"/>
          <p:cNvSpPr>
            <a:spLocks noGrp="1"/>
          </p:cNvSpPr>
          <p:nvPr>
            <p:ph type="title"/>
          </p:nvPr>
        </p:nvSpPr>
        <p:spPr>
          <a:xfrm>
            <a:off x="571500" y="365125"/>
            <a:ext cx="5981700" cy="954088"/>
          </a:xfrm>
        </p:spPr>
        <p:txBody>
          <a:bodyPr/>
          <a:lstStyle/>
          <a:p>
            <a:r>
              <a:rPr lang="en-US" smtClean="0"/>
              <a:t>Grid Deployment Prioritization: Example District</a:t>
            </a:r>
          </a:p>
        </p:txBody>
      </p:sp>
      <p:sp>
        <p:nvSpPr>
          <p:cNvPr id="161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B16693D-CBFF-46DA-A9F5-F087773FB230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15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pic>
        <p:nvPicPr>
          <p:cNvPr id="161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43075"/>
            <a:ext cx="81724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Flexible GMP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5" y="1676400"/>
            <a:ext cx="8089900" cy="3886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600" b="1" kern="1200" dirty="0">
                <a:solidFill>
                  <a:srgbClr val="000000"/>
                </a:solidFill>
                <a:cs typeface="+mn-cs"/>
              </a:rPr>
              <a:t>Research, Development and Demonstration (RD&amp;D)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600" kern="1200" dirty="0">
                <a:solidFill>
                  <a:srgbClr val="000000"/>
                </a:solidFill>
                <a:cs typeface="+mn-cs"/>
              </a:rPr>
              <a:t>Potential examples include </a:t>
            </a:r>
            <a:r>
              <a:rPr lang="en-US" sz="1600" kern="1200" dirty="0" err="1">
                <a:solidFill>
                  <a:srgbClr val="000000"/>
                </a:solidFill>
                <a:cs typeface="+mn-cs"/>
              </a:rPr>
              <a:t>Microgrids</a:t>
            </a:r>
            <a:r>
              <a:rPr lang="en-US" sz="1600" kern="1200" dirty="0">
                <a:solidFill>
                  <a:srgbClr val="000000"/>
                </a:solidFill>
                <a:cs typeface="+mn-cs"/>
              </a:rPr>
              <a:t>, Energy Storage, Next Generation technologies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600" kern="1200" dirty="0">
                <a:solidFill>
                  <a:srgbClr val="000000"/>
                </a:solidFill>
                <a:cs typeface="+mn-cs"/>
              </a:rPr>
              <a:t>Joint Utility knowledge sharing mechanism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600" kern="1200" dirty="0">
                <a:solidFill>
                  <a:srgbClr val="000000"/>
                </a:solidFill>
                <a:cs typeface="+mn-cs"/>
              </a:rPr>
              <a:t>Leverage work through other organizations such as EPRI and CEATI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600" kern="1200" dirty="0">
                <a:solidFill>
                  <a:srgbClr val="000000"/>
                </a:solidFill>
                <a:cs typeface="+mn-cs"/>
              </a:rPr>
              <a:t>Separate tracker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600" b="1" kern="1200" dirty="0">
                <a:solidFill>
                  <a:srgbClr val="000000"/>
                </a:solidFill>
                <a:cs typeface="+mn-cs"/>
              </a:rPr>
              <a:t>Distributed Generation Investments (DG)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600" kern="1200" dirty="0">
                <a:solidFill>
                  <a:srgbClr val="000000"/>
                </a:solidFill>
                <a:cs typeface="+mn-cs"/>
              </a:rPr>
              <a:t>Proactive System upgrades to accommodate more DG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600" kern="1200" dirty="0">
                <a:solidFill>
                  <a:srgbClr val="000000"/>
                </a:solidFill>
                <a:cs typeface="+mn-cs"/>
              </a:rPr>
              <a:t>Application Management Tools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600" kern="1200" dirty="0">
                <a:solidFill>
                  <a:srgbClr val="000000"/>
                </a:solidFill>
                <a:cs typeface="+mn-cs"/>
              </a:rPr>
              <a:t>Advanced Analytics and Forecasting Capabilities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600" kern="1200" dirty="0">
                <a:solidFill>
                  <a:srgbClr val="000000"/>
                </a:solidFill>
                <a:cs typeface="+mn-cs"/>
              </a:rPr>
              <a:t>Customer Portals and Outreach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600" kern="1200" dirty="0">
                <a:solidFill>
                  <a:srgbClr val="000000"/>
                </a:solidFill>
                <a:cs typeface="+mn-cs"/>
              </a:rPr>
              <a:t>Not included in the STIP; will ask for rate changes that allow for recovery 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sz="1600" dirty="0">
              <a:cs typeface="+mn-cs"/>
            </a:endParaRPr>
          </a:p>
        </p:txBody>
      </p:sp>
      <p:sp>
        <p:nvSpPr>
          <p:cNvPr id="162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BC7F33-D041-4958-828C-18E37A8A7931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16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95993"/>
            <a:ext cx="5981700" cy="523220"/>
          </a:xfrm>
        </p:spPr>
        <p:txBody>
          <a:bodyPr/>
          <a:lstStyle/>
          <a:p>
            <a:r>
              <a:rPr lang="en-US" dirty="0" smtClean="0"/>
              <a:t>DPU Grid </a:t>
            </a:r>
            <a:r>
              <a:rPr lang="en-US" dirty="0"/>
              <a:t>Modernization Order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6FCE4-8619-47D1-A364-301EB8BA753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392657"/>
              </p:ext>
            </p:extLst>
          </p:nvPr>
        </p:nvGraphicFramePr>
        <p:xfrm>
          <a:off x="685800" y="1676400"/>
          <a:ext cx="7924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658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Overall GMP Approach</a:t>
            </a:r>
          </a:p>
        </p:txBody>
      </p:sp>
      <p:sp>
        <p:nvSpPr>
          <p:cNvPr id="159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modernization approaches provide financial and qualitative value for customers?</a:t>
            </a:r>
          </a:p>
          <a:p>
            <a:r>
              <a:rPr lang="en-US" dirty="0" smtClean="0"/>
              <a:t>What investments should be the immediate focus?</a:t>
            </a:r>
          </a:p>
          <a:p>
            <a:r>
              <a:rPr lang="en-US" dirty="0" smtClean="0"/>
              <a:t>What is the value of the distribution utility in a distributed energy future?</a:t>
            </a:r>
          </a:p>
          <a:p>
            <a:r>
              <a:rPr lang="en-US" dirty="0"/>
              <a:t>Reviewing rate design essential to understanding the effect of grid mod cost on individual customers </a:t>
            </a:r>
          </a:p>
        </p:txBody>
      </p:sp>
      <p:sp>
        <p:nvSpPr>
          <p:cNvPr id="1597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E0D8A0-A451-48CE-B76E-BADFB43C52AB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3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Core GMP Components</a:t>
            </a:r>
          </a:p>
        </p:txBody>
      </p:sp>
      <p:sp>
        <p:nvSpPr>
          <p:cNvPr id="160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94351D-EEA0-4AEE-9A03-474E4D6BEF8A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4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5" name="Content Placeholder 11"/>
          <p:cNvSpPr>
            <a:spLocks noGrp="1"/>
          </p:cNvSpPr>
          <p:nvPr>
            <p:ph idx="1"/>
          </p:nvPr>
        </p:nvSpPr>
        <p:spPr>
          <a:xfrm>
            <a:off x="303028" y="1635642"/>
            <a:ext cx="8458200" cy="3886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b="1" dirty="0">
                <a:cs typeface="+mn-cs"/>
              </a:rPr>
              <a:t>Automated Metering Functionality (AMF)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TVR compatible Smart Meters, Communications interfaces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Head End / Meter Data management System (MDMS) / Outage Management System (OMS)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b="1" dirty="0" smtClean="0">
                <a:cs typeface="+mn-cs"/>
              </a:rPr>
              <a:t>Grid Field Devices: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800" dirty="0" smtClean="0"/>
              <a:t>Advanced Distribution Automation  (ADA)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800" dirty="0" smtClean="0"/>
              <a:t>Volt VAR optimization / Conservation Voltage Reduction (VVO/CVR)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800" dirty="0" smtClean="0"/>
              <a:t>Remote Feeder Sensors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b="1" dirty="0">
                <a:solidFill>
                  <a:srgbClr val="000000"/>
                </a:solidFill>
              </a:rPr>
              <a:t>Customer Outreach, Education, Demand Response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000000"/>
                </a:solidFill>
              </a:rPr>
              <a:t>Customer Load Management devices and programs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000000"/>
                </a:solidFill>
              </a:rPr>
              <a:t>Marketing/Outreach/Education efforts</a:t>
            </a:r>
            <a:endParaRPr lang="en-US" sz="1800" dirty="0">
              <a:latin typeface="Arial" pitchFamily="34" charset="0"/>
              <a:ea typeface="ＭＳ Ｐゴシック" pitchFamily="34" charset="-128"/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en-US" sz="1400" dirty="0" smtClean="0">
              <a:cs typeface="+mn-cs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14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GMP Components</a:t>
            </a:r>
          </a:p>
        </p:txBody>
      </p:sp>
      <p:sp>
        <p:nvSpPr>
          <p:cNvPr id="160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94351D-EEA0-4AEE-9A03-474E4D6BEF8A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5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8344" y="2212644"/>
            <a:ext cx="8759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Aft>
                <a:spcPct val="50000"/>
              </a:spcAft>
              <a:buClr>
                <a:srgbClr val="0079C1"/>
              </a:buClr>
              <a:buFont typeface="Wingdings" panose="05000000000000000000" pitchFamily="2" charset="2"/>
              <a:buChar char="§"/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"/>
                <a:cs typeface="+mn-cs"/>
              </a:rPr>
              <a:t>Internal Infrastructure Investments:</a:t>
            </a:r>
          </a:p>
          <a:p>
            <a:pPr marL="742950" lvl="1" indent="-285750" eaLnBrk="0" hangingPunct="0">
              <a:spcAft>
                <a:spcPct val="50000"/>
              </a:spcAft>
              <a:buClr>
                <a:srgbClr val="0079C1"/>
              </a:buClr>
              <a:buFont typeface="Wingdings" panose="05000000000000000000" pitchFamily="2" charset="2"/>
              <a:buChar char="§"/>
              <a:defRPr/>
            </a:pPr>
            <a:r>
              <a:rPr lang="en-US" sz="1800" kern="0" dirty="0">
                <a:solidFill>
                  <a:srgbClr val="000000"/>
                </a:solidFill>
                <a:latin typeface="Arial"/>
                <a:cs typeface="+mn-cs"/>
              </a:rPr>
              <a:t>Field Communications Network (Supports AMI and Grid Devices)</a:t>
            </a:r>
          </a:p>
          <a:p>
            <a:pPr marL="742950" lvl="1" indent="-285750" eaLnBrk="0" hangingPunct="0">
              <a:spcAft>
                <a:spcPct val="50000"/>
              </a:spcAft>
              <a:buClr>
                <a:srgbClr val="0079C1"/>
              </a:buClr>
              <a:buFont typeface="Wingdings" panose="05000000000000000000" pitchFamily="2" charset="2"/>
              <a:buChar char="§"/>
              <a:defRPr/>
            </a:pPr>
            <a:r>
              <a:rPr lang="en-US" sz="1800" kern="0" dirty="0">
                <a:solidFill>
                  <a:srgbClr val="000000"/>
                </a:solidFill>
                <a:latin typeface="Arial"/>
                <a:cs typeface="+mn-cs"/>
              </a:rPr>
              <a:t>Data Storage and Service/  Cyber Security services</a:t>
            </a:r>
          </a:p>
          <a:p>
            <a:pPr marL="742950" lvl="1" indent="-285750" eaLnBrk="0" hangingPunct="0">
              <a:spcAft>
                <a:spcPct val="50000"/>
              </a:spcAft>
              <a:buClr>
                <a:srgbClr val="0079C1"/>
              </a:buClr>
              <a:buFont typeface="Wingdings" panose="05000000000000000000" pitchFamily="2" charset="2"/>
              <a:buChar char="§"/>
              <a:defRPr/>
            </a:pPr>
            <a:r>
              <a:rPr lang="en-US" sz="1800" kern="0" dirty="0">
                <a:solidFill>
                  <a:srgbClr val="000000"/>
                </a:solidFill>
                <a:latin typeface="Arial"/>
                <a:cs typeface="+mn-cs"/>
              </a:rPr>
              <a:t>Support Services (Call Center, Additional Staff)</a:t>
            </a:r>
          </a:p>
          <a:p>
            <a:pPr marL="742950" lvl="1" indent="-285750" eaLnBrk="0" hangingPunct="0">
              <a:spcAft>
                <a:spcPct val="50000"/>
              </a:spcAft>
              <a:buClr>
                <a:srgbClr val="0079C1"/>
              </a:buClr>
              <a:buFont typeface="Wingdings" panose="05000000000000000000" pitchFamily="2" charset="2"/>
              <a:buChar char="§"/>
              <a:defRPr/>
            </a:pPr>
            <a:r>
              <a:rPr lang="en-US" sz="1800" kern="0" dirty="0">
                <a:solidFill>
                  <a:srgbClr val="000000"/>
                </a:solidFill>
                <a:latin typeface="Arial"/>
                <a:cs typeface="+mn-cs"/>
              </a:rPr>
              <a:t>Advanced Distribution Management System (ADMS) and Distribution Supervisory Control And Data Acquisition (DSCADA) 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  <a:cs typeface="+mn-cs"/>
              </a:rPr>
              <a:t>system</a:t>
            </a:r>
            <a:endParaRPr lang="en-US" sz="18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58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Title 1"/>
          <p:cNvSpPr>
            <a:spLocks noGrp="1"/>
          </p:cNvSpPr>
          <p:nvPr>
            <p:ph type="title"/>
          </p:nvPr>
        </p:nvSpPr>
        <p:spPr>
          <a:xfrm>
            <a:off x="571500" y="795338"/>
            <a:ext cx="5981700" cy="523875"/>
          </a:xfrm>
        </p:spPr>
        <p:txBody>
          <a:bodyPr/>
          <a:lstStyle/>
          <a:p>
            <a:r>
              <a:rPr lang="en-US" smtClean="0"/>
              <a:t>Summary of GMP Scenarios (1)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886734"/>
              </p:ext>
            </p:extLst>
          </p:nvPr>
        </p:nvGraphicFramePr>
        <p:xfrm>
          <a:off x="148856" y="74428"/>
          <a:ext cx="8873535" cy="6049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058"/>
                <a:gridCol w="778380"/>
                <a:gridCol w="1478923"/>
                <a:gridCol w="2568654"/>
                <a:gridCol w="3113520"/>
              </a:tblGrid>
              <a:tr h="434354">
                <a:tc>
                  <a:txBody>
                    <a:bodyPr/>
                    <a:lstStyle/>
                    <a:p>
                      <a:pPr algn="ctr"/>
                      <a:r>
                        <a:rPr lang="en-US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Funding Source</a:t>
                      </a:r>
                      <a:endParaRPr lang="en-US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Cat-</a:t>
                      </a:r>
                      <a:r>
                        <a:rPr lang="en-US" sz="11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egory</a:t>
                      </a:r>
                      <a:endParaRPr lang="en-US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Plan Component</a:t>
                      </a:r>
                      <a:endParaRPr lang="en-US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</a:rPr>
                        <a:t>“Balanced Plan” </a:t>
                      </a:r>
                    </a:p>
                    <a:p>
                      <a:pPr algn="ctr"/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</a:rPr>
                        <a:t>Option 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“AMI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</a:rPr>
                        <a:t> Focused”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Option 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02">
                <a:tc rowSpan="9"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STIP</a:t>
                      </a:r>
                      <a:endParaRPr lang="en-US" sz="1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Field Deploy-</a:t>
                      </a:r>
                      <a:r>
                        <a:rPr lang="en-US" sz="1000" b="1" dirty="0" err="1" smtClean="0"/>
                        <a:t>ment</a:t>
                      </a:r>
                      <a:endParaRPr lang="en-US" sz="1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AMI Meters</a:t>
                      </a:r>
                      <a:endParaRPr lang="en-US" sz="1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100% Opt-out deployed in 5 Years</a:t>
                      </a:r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100% Opt-out deployed in 5 Years</a:t>
                      </a:r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58455">
                <a:tc vMerge="1">
                  <a:txBody>
                    <a:bodyPr/>
                    <a:lstStyle/>
                    <a:p>
                      <a:pPr algn="ctr"/>
                      <a:endParaRPr lang="en-US" sz="75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7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CLM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dirty="0" smtClean="0"/>
                        <a:t>Customer Portal and DRMS,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Devices</a:t>
                      </a:r>
                      <a:r>
                        <a:rPr lang="en-US" sz="1000" baseline="0" dirty="0" smtClean="0"/>
                        <a:t> t</a:t>
                      </a:r>
                      <a:r>
                        <a:rPr lang="en-US" sz="1000" dirty="0" smtClean="0"/>
                        <a:t>hrough Energy</a:t>
                      </a:r>
                      <a:r>
                        <a:rPr lang="en-US" sz="1000" baseline="0" dirty="0" smtClean="0"/>
                        <a:t> Efficiency Programs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dirty="0" smtClean="0"/>
                        <a:t>Customer Portal and DRMS,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Devices</a:t>
                      </a:r>
                      <a:r>
                        <a:rPr lang="en-US" sz="1000" baseline="0" dirty="0" smtClean="0"/>
                        <a:t> t</a:t>
                      </a:r>
                      <a:r>
                        <a:rPr lang="en-US" sz="1000" dirty="0" smtClean="0"/>
                        <a:t>hrough Energy</a:t>
                      </a:r>
                      <a:r>
                        <a:rPr lang="en-US" sz="1000" baseline="0" dirty="0" smtClean="0"/>
                        <a:t> Efficiency Programs</a:t>
                      </a:r>
                      <a:endParaRPr lang="en-US" sz="1000" dirty="0"/>
                    </a:p>
                  </a:txBody>
                  <a:tcPr/>
                </a:tc>
              </a:tr>
              <a:tr h="403328">
                <a:tc vMerge="1">
                  <a:txBody>
                    <a:bodyPr/>
                    <a:lstStyle/>
                    <a:p>
                      <a:pPr algn="ctr"/>
                      <a:endParaRPr lang="en-US" sz="75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7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ADA, VVO, Feeder sensors</a:t>
                      </a:r>
                      <a:endParaRPr lang="en-US" sz="1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ADA / VVO to 30% of customers,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Feeder sensors</a:t>
                      </a:r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VVO to 15% of customers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0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Enabling Infra-structure</a:t>
                      </a:r>
                      <a:endParaRPr lang="en-US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ADMS/DSCADA</a:t>
                      </a:r>
                      <a:endParaRPr lang="en-US" sz="1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33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Telecomm</a:t>
                      </a:r>
                      <a:r>
                        <a:rPr lang="en-US" sz="1000" b="1" baseline="0" dirty="0" smtClean="0"/>
                        <a:t> 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To support AMI, and Grid investments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To support AMI, and Grid investments</a:t>
                      </a:r>
                      <a:endParaRPr lang="en-US" sz="1000" dirty="0"/>
                    </a:p>
                  </a:txBody>
                  <a:tcPr/>
                </a:tc>
              </a:tr>
              <a:tr h="558455">
                <a:tc vMerge="1">
                  <a:txBody>
                    <a:bodyPr/>
                    <a:lstStyle/>
                    <a:p>
                      <a:pPr algn="ctr"/>
                      <a:endParaRPr lang="en-US" sz="75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7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IT/OT investments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Incl. data lake, MDMS,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Integration services, Integrated network Operations</a:t>
                      </a:r>
                      <a:r>
                        <a:rPr lang="en-US" sz="1000" baseline="0" dirty="0" smtClean="0"/>
                        <a:t> Center and Apps.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Reduced IT/OT to support</a:t>
                      </a:r>
                      <a:r>
                        <a:rPr lang="en-US" sz="1000" baseline="0" dirty="0" smtClean="0"/>
                        <a:t> AMI data integration only</a:t>
                      </a:r>
                      <a:endParaRPr lang="en-US" sz="1000" dirty="0"/>
                    </a:p>
                  </a:txBody>
                  <a:tcPr/>
                </a:tc>
              </a:tr>
              <a:tr h="403328">
                <a:tc vMerge="1">
                  <a:txBody>
                    <a:bodyPr/>
                    <a:lstStyle/>
                    <a:p>
                      <a:pPr algn="ctr"/>
                      <a:endParaRPr lang="en-US" sz="75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7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Cybersecurity </a:t>
                      </a:r>
                      <a:r>
                        <a:rPr lang="en-US" sz="1000" b="1" smtClean="0"/>
                        <a:t>and Billing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As necessary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As necessary for reduced scope</a:t>
                      </a:r>
                      <a:endParaRPr lang="en-US" sz="1000" dirty="0"/>
                    </a:p>
                  </a:txBody>
                  <a:tcPr/>
                </a:tc>
              </a:tr>
              <a:tr h="403328">
                <a:tc vMerge="1">
                  <a:txBody>
                    <a:bodyPr/>
                    <a:lstStyle/>
                    <a:p>
                      <a:pPr algn="ctr"/>
                      <a:endParaRPr lang="en-US" sz="75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7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Workforce and Training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Training and mobility services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Training Only</a:t>
                      </a:r>
                      <a:endParaRPr lang="en-US" sz="1000" dirty="0"/>
                    </a:p>
                  </a:txBody>
                  <a:tcPr/>
                </a:tc>
              </a:tr>
              <a:tr h="558455">
                <a:tc vMerge="1">
                  <a:txBody>
                    <a:bodyPr/>
                    <a:lstStyle/>
                    <a:p>
                      <a:pPr algn="ctr"/>
                      <a:endParaRPr lang="en-US" sz="75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7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Marketing, Outreach and Education</a:t>
                      </a:r>
                      <a:endParaRPr lang="en-US" sz="1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Yes:</a:t>
                      </a:r>
                      <a:r>
                        <a:rPr lang="en-US" sz="1000" baseline="0" dirty="0" smtClean="0"/>
                        <a:t> Opt-Out Focused</a:t>
                      </a:r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Yes:</a:t>
                      </a:r>
                      <a:r>
                        <a:rPr lang="en-US" sz="1000" baseline="0" dirty="0" smtClean="0"/>
                        <a:t> Opt-Out Focused</a:t>
                      </a:r>
                      <a:endParaRPr lang="en-US" sz="1000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58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DER</a:t>
                      </a:r>
                      <a:r>
                        <a:rPr lang="en-US" sz="1000" b="1" baseline="0" dirty="0" smtClean="0"/>
                        <a:t> Tariff / Inter-connection</a:t>
                      </a:r>
                      <a:endParaRPr lang="en-US" sz="1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DER</a:t>
                      </a:r>
                      <a:endParaRPr lang="en-US" sz="1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DER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Application Tools, Analytic investment, Proactive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substation upgrades</a:t>
                      </a:r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Application Tools, Analytic investment, Proactive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substation upgrades</a:t>
                      </a:r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455"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RD&amp;D Tracker</a:t>
                      </a:r>
                      <a:endParaRPr lang="en-US" sz="10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RD&amp;D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RD&amp;D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Joint projects with EPRI/CEATI, Pilots which include ES, </a:t>
                      </a:r>
                      <a:r>
                        <a:rPr lang="en-US" sz="1000" baseline="0" dirty="0" err="1" smtClean="0"/>
                        <a:t>microgrids</a:t>
                      </a:r>
                      <a:r>
                        <a:rPr lang="en-US" sz="1000" baseline="0" dirty="0" smtClean="0"/>
                        <a:t>, EV, </a:t>
                      </a:r>
                      <a:r>
                        <a:rPr lang="en-US" sz="1000" baseline="0" dirty="0" err="1" smtClean="0"/>
                        <a:t>etc</a:t>
                      </a:r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Joint projects with EPRI/CEATI, Pilots which include ES, </a:t>
                      </a:r>
                      <a:r>
                        <a:rPr lang="en-US" sz="1000" baseline="0" dirty="0" err="1" smtClean="0"/>
                        <a:t>microgrids</a:t>
                      </a:r>
                      <a:r>
                        <a:rPr lang="en-US" sz="1000" baseline="0" dirty="0" smtClean="0"/>
                        <a:t>, EV, etc.</a:t>
                      </a:r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227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Plan STIP Costs: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US $830.5M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US $657.1M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227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Benefit-Cost</a:t>
                      </a:r>
                      <a:r>
                        <a:rPr lang="en-US" sz="1200" b="1" baseline="0" dirty="0" smtClean="0"/>
                        <a:t> Ratio:</a:t>
                      </a:r>
                      <a:endParaRPr lang="en-US" sz="1200" b="1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.90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1.02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Title 1"/>
          <p:cNvSpPr>
            <a:spLocks noGrp="1"/>
          </p:cNvSpPr>
          <p:nvPr>
            <p:ph type="title"/>
          </p:nvPr>
        </p:nvSpPr>
        <p:spPr>
          <a:xfrm>
            <a:off x="571500" y="795338"/>
            <a:ext cx="5981700" cy="523875"/>
          </a:xfrm>
        </p:spPr>
        <p:txBody>
          <a:bodyPr/>
          <a:lstStyle/>
          <a:p>
            <a:r>
              <a:rPr lang="en-US" smtClean="0"/>
              <a:t>Summary of GMP Scenarios (2)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105107"/>
              </p:ext>
            </p:extLst>
          </p:nvPr>
        </p:nvGraphicFramePr>
        <p:xfrm>
          <a:off x="118287" y="99001"/>
          <a:ext cx="8829676" cy="5584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441"/>
                <a:gridCol w="774533"/>
                <a:gridCol w="1471613"/>
                <a:gridCol w="2555958"/>
                <a:gridCol w="309813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Funding Source</a:t>
                      </a:r>
                      <a:endParaRPr lang="en-US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Cat-</a:t>
                      </a:r>
                      <a:r>
                        <a:rPr lang="en-US" sz="11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egory</a:t>
                      </a:r>
                      <a:endParaRPr lang="en-US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Plan Component</a:t>
                      </a:r>
                      <a:endParaRPr lang="en-US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Calibri"/>
                        </a:rPr>
                        <a:t>“Grid Focused”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marL="0" marR="0" indent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Calibri"/>
                        </a:rPr>
                        <a:t>Option 3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Calibri"/>
                        </a:rPr>
                        <a:t>“Opt In AMI”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Calibri"/>
                        </a:rPr>
                        <a:t>Option 4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87">
                <a:tc rowSpan="9"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STIP</a:t>
                      </a:r>
                      <a:endParaRPr lang="en-US" sz="1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Field Deploy-</a:t>
                      </a:r>
                      <a:r>
                        <a:rPr lang="en-US" sz="1000" b="1" dirty="0" err="1" smtClean="0"/>
                        <a:t>ment</a:t>
                      </a:r>
                      <a:endParaRPr lang="en-US" sz="1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AMI Meters</a:t>
                      </a:r>
                      <a:endParaRPr lang="en-US" sz="1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30% Opt-out deployed in 10 Years, 70% Opt-in (cell)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100% Opt-In (cell) in full territory in 10 years 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12746">
                <a:tc vMerge="1">
                  <a:txBody>
                    <a:bodyPr/>
                    <a:lstStyle/>
                    <a:p>
                      <a:pPr algn="ctr"/>
                      <a:endParaRPr lang="en-US" sz="75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7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CLM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Customer Portal and DRMS,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Devices</a:t>
                      </a:r>
                      <a:r>
                        <a:rPr lang="en-US" sz="9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 t</a:t>
                      </a: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hrough Energy</a:t>
                      </a:r>
                      <a:r>
                        <a:rPr lang="en-US" sz="9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 Efficiency Programs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Expansion of SES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/>
                </a:tc>
              </a:tr>
              <a:tr h="370316">
                <a:tc vMerge="1">
                  <a:txBody>
                    <a:bodyPr/>
                    <a:lstStyle/>
                    <a:p>
                      <a:pPr algn="ctr"/>
                      <a:endParaRPr lang="en-US" sz="75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7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ADA, VVO, Feeder sensors</a:t>
                      </a:r>
                      <a:endParaRPr lang="en-US" sz="1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ADA / VVO to 30% of customers, 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F</a:t>
                      </a: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eeder sensors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ADA and VVO to 30% of customers,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Feeder sensors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87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Enabling Infra-structure</a:t>
                      </a:r>
                      <a:endParaRPr lang="en-US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ADMS/DSCADA</a:t>
                      </a:r>
                      <a:endParaRPr lang="en-US" sz="1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Yes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Yes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28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Telecomm</a:t>
                      </a:r>
                      <a:r>
                        <a:rPr lang="en-US" sz="1000" b="1" baseline="0" dirty="0" smtClean="0"/>
                        <a:t> 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To support AMI, and Grid investments – 30% territory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Cell based AMI and Grid investments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/>
                </a:tc>
              </a:tr>
              <a:tr h="512746">
                <a:tc vMerge="1">
                  <a:txBody>
                    <a:bodyPr/>
                    <a:lstStyle/>
                    <a:p>
                      <a:pPr algn="ctr"/>
                      <a:endParaRPr lang="en-US" sz="75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7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IT/OT investments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Reduced IT/OT to support</a:t>
                      </a:r>
                      <a:r>
                        <a:rPr lang="en-US" sz="9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 AMI data integration only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Expansion of SES infrastructure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/>
                </a:tc>
              </a:tr>
              <a:tr h="370316">
                <a:tc vMerge="1">
                  <a:txBody>
                    <a:bodyPr/>
                    <a:lstStyle/>
                    <a:p>
                      <a:pPr algn="ctr"/>
                      <a:endParaRPr lang="en-US" sz="75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7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Cybersecurity </a:t>
                      </a:r>
                      <a:r>
                        <a:rPr lang="en-US" sz="1000" b="1" smtClean="0"/>
                        <a:t>and Billing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As necessary for reduced scope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Expansion of SES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/>
                </a:tc>
              </a:tr>
              <a:tr h="370316">
                <a:tc vMerge="1">
                  <a:txBody>
                    <a:bodyPr/>
                    <a:lstStyle/>
                    <a:p>
                      <a:pPr algn="ctr"/>
                      <a:endParaRPr lang="en-US" sz="75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7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Workforce and Training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Training </a:t>
                      </a:r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Only</a:t>
                      </a:r>
                      <a:endParaRPr 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Training Only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/>
                </a:tc>
              </a:tr>
              <a:tr h="370316">
                <a:tc vMerge="1">
                  <a:txBody>
                    <a:bodyPr/>
                    <a:lstStyle/>
                    <a:p>
                      <a:pPr algn="ctr"/>
                      <a:endParaRPr lang="en-US" sz="75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7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Marketing, Outreach and Education</a:t>
                      </a:r>
                      <a:endParaRPr lang="en-US" sz="1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Yes:</a:t>
                      </a:r>
                      <a:r>
                        <a:rPr lang="en-US" sz="9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 Both Opt-Out and Opt-In 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Yes: Opt-in Focused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74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DER</a:t>
                      </a:r>
                      <a:r>
                        <a:rPr lang="en-US" sz="1000" b="1" baseline="0" dirty="0" smtClean="0"/>
                        <a:t> Tariff / Inter-connection</a:t>
                      </a:r>
                      <a:endParaRPr lang="en-US" sz="1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DER</a:t>
                      </a:r>
                      <a:endParaRPr lang="en-US" sz="1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DER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Application Tools, Analytic investment, Proactive</a:t>
                      </a:r>
                      <a:r>
                        <a:rPr lang="en-US" sz="9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 </a:t>
                      </a: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substation upgrades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Application Tools, Analytic investment, Proactive</a:t>
                      </a:r>
                      <a:r>
                        <a:rPr lang="en-US" sz="9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 </a:t>
                      </a: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substation upgrades</a:t>
                      </a:r>
                      <a:endParaRPr 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16"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RD&amp;D Tracker</a:t>
                      </a:r>
                      <a:endParaRPr lang="en-US" sz="10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RD&amp;D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RD&amp;D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Joint projects with EPRI/CEATI, Pilots which include ES, microgrids, EV, etc.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Joint projects with EPRI/CEATI, Pilots which include ES, </a:t>
                      </a:r>
                      <a:r>
                        <a:rPr lang="en-US" sz="900" b="0" i="0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microgrids</a:t>
                      </a:r>
                      <a:r>
                        <a:rPr lang="en-US" sz="9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</a:rPr>
                        <a:t>, EV, etc.</a:t>
                      </a:r>
                      <a:endParaRPr 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4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Plan STIP Costs: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US $573.1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US $225.3M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4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Benefit-Cost</a:t>
                      </a:r>
                      <a:r>
                        <a:rPr lang="en-US" sz="1200" b="1" baseline="0" dirty="0" smtClean="0"/>
                        <a:t> Ratio:</a:t>
                      </a:r>
                      <a:endParaRPr lang="en-US" sz="1200" b="1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.57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.54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Title 1"/>
          <p:cNvSpPr>
            <a:spLocks noGrp="1"/>
          </p:cNvSpPr>
          <p:nvPr>
            <p:ph type="title"/>
          </p:nvPr>
        </p:nvSpPr>
        <p:spPr>
          <a:xfrm>
            <a:off x="571500" y="795338"/>
            <a:ext cx="5981700" cy="523875"/>
          </a:xfrm>
        </p:spPr>
        <p:txBody>
          <a:bodyPr/>
          <a:lstStyle/>
          <a:p>
            <a:r>
              <a:rPr lang="en-US" smtClean="0"/>
              <a:t>GMP: RD&amp;D Proposal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2263" y="1828800"/>
            <a:ext cx="4097337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  <a:cs typeface="+mn-cs"/>
              </a:rPr>
              <a:t>National Grid’s RD&amp;D Program will focus on the following areas: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  <a:cs typeface="+mn-cs"/>
              </a:rPr>
              <a:t>Integration of Distributed Energy Resources (DER)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  <a:cs typeface="+mn-cs"/>
              </a:rPr>
              <a:t>Alternative Fuel Vehicles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  <a:cs typeface="+mn-cs"/>
              </a:rPr>
              <a:t>Cost Savings / Environmental Benefits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  <a:cs typeface="+mn-cs"/>
              </a:rPr>
              <a:t>Workforce and Asset Management Savings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  <a:cs typeface="+mn-cs"/>
              </a:rPr>
              <a:t>The cost of baseline projects that are part of collaborative efforts with the JU are not included in our proposal.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225281"/>
              </p:ext>
            </p:extLst>
          </p:nvPr>
        </p:nvGraphicFramePr>
        <p:xfrm>
          <a:off x="4419600" y="1676400"/>
          <a:ext cx="4495800" cy="4504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8308"/>
                <a:gridCol w="1037492"/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Project 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Total 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Cost over 10 </a:t>
                      </a:r>
                      <a:r>
                        <a:rPr lang="en-US" sz="14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Yrs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 Analytics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 Asset Management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$ </a:t>
                      </a:r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400,000 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5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Microgrid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$ </a:t>
                      </a:r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5,000,000 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5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 Fault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Location Analysis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$ </a:t>
                      </a:r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400,000 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 Renewable-Integrated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 (Distribution Energy Storage) Demonstration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$ </a:t>
                      </a:r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7,077,500 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9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 Targeted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inverter conversion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$ </a:t>
                      </a:r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690,000 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12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 High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Density 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$ </a:t>
                      </a:r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14,372,500 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61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 Short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Term Renewable Forecasting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$ </a:t>
                      </a:r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400,000 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546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 Sensor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Development Program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$ </a:t>
                      </a:r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280,000 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 DC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DC Charging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$ </a:t>
                      </a:r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580,000 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 V2G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Study and Demonstration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$ </a:t>
                      </a:r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75,000 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1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RD&amp;D Total</a:t>
                      </a:r>
                      <a:endParaRPr lang="en-US" sz="11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$</a:t>
                      </a:r>
                      <a:r>
                        <a:rPr lang="en-US" sz="1000" b="1" dirty="0" smtClean="0">
                          <a:latin typeface="+mn-lt"/>
                        </a:rPr>
                        <a:t>29</a:t>
                      </a:r>
                      <a:r>
                        <a:rPr lang="en-US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,275, 000</a:t>
                      </a:r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Title 1"/>
          <p:cNvSpPr>
            <a:spLocks noGrp="1"/>
          </p:cNvSpPr>
          <p:nvPr>
            <p:ph type="title"/>
          </p:nvPr>
        </p:nvSpPr>
        <p:spPr>
          <a:xfrm>
            <a:off x="381000" y="795338"/>
            <a:ext cx="6400800" cy="523875"/>
          </a:xfrm>
        </p:spPr>
        <p:txBody>
          <a:bodyPr/>
          <a:lstStyle/>
          <a:p>
            <a:r>
              <a:rPr lang="en-US" smtClean="0"/>
              <a:t>Grid Mod Plan: Cost Recovery</a:t>
            </a:r>
          </a:p>
        </p:txBody>
      </p:sp>
      <p:sp>
        <p:nvSpPr>
          <p:cNvPr id="177154" name="Content Placeholder 2"/>
          <p:cNvSpPr>
            <a:spLocks noGrp="1"/>
          </p:cNvSpPr>
          <p:nvPr>
            <p:ph idx="1"/>
          </p:nvPr>
        </p:nvSpPr>
        <p:spPr>
          <a:xfrm>
            <a:off x="593725" y="1676400"/>
            <a:ext cx="8089900" cy="4572000"/>
          </a:xfrm>
        </p:spPr>
        <p:txBody>
          <a:bodyPr/>
          <a:lstStyle/>
          <a:p>
            <a:pPr lvl="1"/>
            <a:endParaRPr lang="en-US" sz="2000" smtClean="0"/>
          </a:p>
          <a:p>
            <a:pPr lvl="1"/>
            <a:endParaRPr lang="en-US" sz="2000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B0963EC-CDB0-41AC-B654-37E469D65AE1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28600" y="1752600"/>
            <a:ext cx="8467725" cy="4648200"/>
          </a:xfrm>
          <a:prstGeom prst="rect">
            <a:avLst/>
          </a:prstGeom>
          <a:noFill/>
          <a:ln>
            <a:noFill/>
          </a:ln>
          <a:extLst/>
        </p:spPr>
        <p:txBody>
          <a:bodyPr lIns="91358" tIns="45678" rIns="91358" bIns="45678"/>
          <a:lstStyle>
            <a:lvl1pPr marL="342587" indent="-342587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268" indent="-285489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1953" indent="-228392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598737" indent="-228392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800">
                <a:solidFill>
                  <a:schemeClr val="tx2"/>
                </a:solidFill>
                <a:latin typeface="+mn-lt"/>
                <a:ea typeface="+mn-ea"/>
              </a:defRPr>
            </a:lvl4pPr>
            <a:lvl5pPr marL="2055520" indent="-228392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800">
                <a:solidFill>
                  <a:schemeClr val="tx2"/>
                </a:solidFill>
                <a:latin typeface="+mn-lt"/>
                <a:ea typeface="+mn-ea"/>
              </a:defRPr>
            </a:lvl5pPr>
            <a:lvl6pPr marL="2512305" indent="-228392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800">
                <a:solidFill>
                  <a:schemeClr val="tx2"/>
                </a:solidFill>
                <a:latin typeface="+mn-lt"/>
                <a:ea typeface="+mn-ea"/>
              </a:defRPr>
            </a:lvl6pPr>
            <a:lvl7pPr marL="2969084" indent="-228392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800">
                <a:solidFill>
                  <a:schemeClr val="tx2"/>
                </a:solidFill>
                <a:latin typeface="+mn-lt"/>
                <a:ea typeface="+mn-ea"/>
              </a:defRPr>
            </a:lvl7pPr>
            <a:lvl8pPr marL="3425867" indent="-228392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800">
                <a:solidFill>
                  <a:schemeClr val="tx2"/>
                </a:solidFill>
                <a:latin typeface="+mn-lt"/>
                <a:ea typeface="+mn-ea"/>
              </a:defRPr>
            </a:lvl8pPr>
            <a:lvl9pPr marL="3882649" indent="-228392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8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 marL="0" indent="0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685118" lvl="1" indent="-285750"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  <a:cs typeface="+mn-cs"/>
              </a:rPr>
              <a:t>Recovery </a:t>
            </a:r>
            <a:r>
              <a:rPr lang="en-US" sz="1800" dirty="0">
                <a:solidFill>
                  <a:srgbClr val="000000"/>
                </a:solidFill>
                <a:cs typeface="+mn-cs"/>
              </a:rPr>
              <a:t>of all incremental capital and O&amp;M for Grid Mod including </a:t>
            </a:r>
            <a:r>
              <a:rPr lang="en-US" sz="1800" dirty="0" smtClean="0">
                <a:solidFill>
                  <a:srgbClr val="000000"/>
                </a:solidFill>
                <a:cs typeface="+mn-cs"/>
              </a:rPr>
              <a:t>ongoing Run The Business costs</a:t>
            </a:r>
          </a:p>
          <a:p>
            <a:pPr marL="685118" lvl="1" indent="-285750"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cs typeface="+mn-cs"/>
            </a:endParaRPr>
          </a:p>
          <a:p>
            <a:pPr lvl="1" indent="-342900">
              <a:spcAft>
                <a:spcPts val="0"/>
              </a:spcAft>
              <a:defRPr/>
            </a:pPr>
            <a:r>
              <a:rPr lang="en-US" sz="1800" dirty="0">
                <a:solidFill>
                  <a:srgbClr val="000000"/>
                </a:solidFill>
                <a:cs typeface="+mn-cs"/>
              </a:rPr>
              <a:t>Propose concurrent recovery and immediate recovery of previously </a:t>
            </a:r>
            <a:r>
              <a:rPr lang="en-US" sz="1800" dirty="0" smtClean="0">
                <a:solidFill>
                  <a:srgbClr val="000000"/>
                </a:solidFill>
                <a:cs typeface="+mn-cs"/>
              </a:rPr>
              <a:t>incurred incremental costs </a:t>
            </a:r>
            <a:r>
              <a:rPr lang="en-US" sz="1800" dirty="0">
                <a:solidFill>
                  <a:srgbClr val="000000"/>
                </a:solidFill>
                <a:cs typeface="+mn-cs"/>
              </a:rPr>
              <a:t>to </a:t>
            </a:r>
            <a:r>
              <a:rPr lang="en-US" sz="1800" dirty="0" smtClean="0">
                <a:solidFill>
                  <a:srgbClr val="000000"/>
                </a:solidFill>
                <a:cs typeface="+mn-cs"/>
              </a:rPr>
              <a:t>date</a:t>
            </a:r>
          </a:p>
          <a:p>
            <a:pPr lvl="1" indent="-342900"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cs typeface="+mn-cs"/>
            </a:endParaRPr>
          </a:p>
          <a:p>
            <a:pPr lvl="1" indent="-342900"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  <a:cs typeface="+mn-cs"/>
              </a:rPr>
              <a:t>Requesting 5 year recovery on RD&amp;D capital projects</a:t>
            </a:r>
          </a:p>
          <a:p>
            <a:pPr marL="399368" lvl="1" indent="0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800" dirty="0" smtClean="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ional_grid">
  <a:themeElements>
    <a:clrScheme name="national_gri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ational_gri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national_gri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NG Blank">
  <a:themeElements>
    <a:clrScheme name="NG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NG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national_grid">
  <a:themeElements>
    <a:clrScheme name="national_gri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ational_gri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national_gri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NG Blank">
  <a:themeElements>
    <a:clrScheme name="1_NG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1_NG 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G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G Photo">
  <a:themeElements>
    <a:clrScheme name="NG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G Blank">
  <a:themeElements>
    <a:clrScheme name="NG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G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NG Blank">
  <a:themeElements>
    <a:clrScheme name="NG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NG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NG Photo">
  <a:themeElements>
    <a:clrScheme name="NG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NG Blank">
  <a:themeElements>
    <a:clrScheme name="NG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NG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NG Blank">
  <a:themeElements>
    <a:clrScheme name="1_NG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1_NG 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G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NG Blank">
  <a:themeElements>
    <a:clrScheme name="1_NG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1_NG 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G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NG Blank">
  <a:themeElements>
    <a:clrScheme name="1_NG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1_NG 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G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861E7A628F4343AB00D30585F1C98F" ma:contentTypeVersion="0" ma:contentTypeDescription="Create a new document." ma:contentTypeScope="" ma:versionID="5268b60fded66c3588b2391efaaed524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C5BA654-882B-4492-A30B-8846E00F95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BB6F8B-28C5-4FE8-8320-B607ACCB9C1E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71B4A08-5792-4966-B6FE-BF881DC16E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national_grid</Template>
  <TotalTime>37408</TotalTime>
  <Words>1615</Words>
  <Application>Microsoft Office PowerPoint</Application>
  <PresentationFormat>On-screen Show (4:3)</PresentationFormat>
  <Paragraphs>284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national_grid</vt:lpstr>
      <vt:lpstr>NG Photo</vt:lpstr>
      <vt:lpstr>NG Blank</vt:lpstr>
      <vt:lpstr>1_NG Blank</vt:lpstr>
      <vt:lpstr>1_NG Photo</vt:lpstr>
      <vt:lpstr>2_NG Blank</vt:lpstr>
      <vt:lpstr>3_NG Blank</vt:lpstr>
      <vt:lpstr>4_NG Blank</vt:lpstr>
      <vt:lpstr>5_NG Blank</vt:lpstr>
      <vt:lpstr>6_NG Blank</vt:lpstr>
      <vt:lpstr>1_national_grid</vt:lpstr>
      <vt:lpstr>7_NG Blank</vt:lpstr>
      <vt:lpstr>MA Grid Modernization Restructuring Roundtable  September 25, 2015 </vt:lpstr>
      <vt:lpstr>DPU Grid Modernization Order </vt:lpstr>
      <vt:lpstr>Overall GMP Approach</vt:lpstr>
      <vt:lpstr>Core GMP Components</vt:lpstr>
      <vt:lpstr>Core GMP Components</vt:lpstr>
      <vt:lpstr>Summary of GMP Scenarios (1)</vt:lpstr>
      <vt:lpstr>Summary of GMP Scenarios (2)</vt:lpstr>
      <vt:lpstr>GMP: RD&amp;D Proposal</vt:lpstr>
      <vt:lpstr>Grid Mod Plan: Cost Recovery</vt:lpstr>
      <vt:lpstr>Grid Mod Plan: Time-Varying Rates</vt:lpstr>
      <vt:lpstr>Rate Design Proposals</vt:lpstr>
      <vt:lpstr>Appendix </vt:lpstr>
      <vt:lpstr>Development of GMP - Stakeholder Feedback</vt:lpstr>
      <vt:lpstr>Development of GMP –  Pilot Lessons Learned</vt:lpstr>
      <vt:lpstr>Grid Deployment Prioritization: Example District</vt:lpstr>
      <vt:lpstr>Flexible GMP Components</vt:lpstr>
    </vt:vector>
  </TitlesOfParts>
  <Company>nationalgrid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instructions</dc:title>
  <dc:creator>Lori Taraborelli</dc:creator>
  <cp:lastModifiedBy>Susie</cp:lastModifiedBy>
  <cp:revision>412</cp:revision>
  <cp:lastPrinted>2015-08-04T14:23:14Z</cp:lastPrinted>
  <dcterms:created xsi:type="dcterms:W3CDTF">2012-12-06T13:41:44Z</dcterms:created>
  <dcterms:modified xsi:type="dcterms:W3CDTF">2015-09-24T16:14:16Z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0x0101005F861E7A628F4343AB00D30585F1C98F</vt:lpwstr>
  </property>
</Properties>
</file>