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14"/>
  </p:notesMasterIdLst>
  <p:handoutMasterIdLst>
    <p:handoutMasterId r:id="rId15"/>
  </p:handoutMasterIdLst>
  <p:sldIdLst>
    <p:sldId id="263" r:id="rId3"/>
    <p:sldId id="509" r:id="rId4"/>
    <p:sldId id="510" r:id="rId5"/>
    <p:sldId id="511" r:id="rId6"/>
    <p:sldId id="512" r:id="rId7"/>
    <p:sldId id="513" r:id="rId8"/>
    <p:sldId id="514" r:id="rId9"/>
    <p:sldId id="458" r:id="rId10"/>
    <p:sldId id="518" r:id="rId11"/>
    <p:sldId id="516" r:id="rId12"/>
    <p:sldId id="517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Winkler" initials="ISO-NE" lastIdx="1" clrIdx="0"/>
  <p:cmAuthor id="1" name="ejohnson" initials="e" lastIdx="8" clrIdx="1"/>
  <p:cmAuthor id="2" name="Henry Yoshimura" initials="hy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595959"/>
    <a:srgbClr val="0D0D0D"/>
    <a:srgbClr val="CF1B21"/>
    <a:srgbClr val="C0CD84"/>
    <a:srgbClr val="0082CF"/>
    <a:srgbClr val="C0CD59"/>
    <a:srgbClr val="9BBB59"/>
    <a:srgbClr val="A9A8A9"/>
    <a:srgbClr val="4F81BD"/>
    <a:srgbClr val="92D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9331" autoAdjust="0"/>
  </p:normalViewPr>
  <p:slideViewPr>
    <p:cSldViewPr>
      <p:cViewPr varScale="1">
        <p:scale>
          <a:sx n="61" d="100"/>
          <a:sy n="61" d="100"/>
        </p:scale>
        <p:origin x="-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3" d="100"/>
          <a:sy n="123" d="100"/>
        </p:scale>
        <p:origin x="-996" y="438"/>
      </p:cViewPr>
      <p:guideLst>
        <p:guide orient="horz" pos="3024"/>
        <p:guide pos="230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291046952464245"/>
          <c:y val="5.8915266188741572E-2"/>
          <c:w val="0.82114337270341264"/>
          <c:h val="0.6973350682859557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B8F83"/>
            </a:solidFill>
          </c:spPr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C00000"/>
              </a:solidFill>
            </c:spPr>
          </c:dPt>
          <c:dPt>
            <c:idx val="11"/>
            <c:spPr>
              <a:solidFill>
                <a:srgbClr val="C00000"/>
              </a:solidFill>
            </c:spPr>
          </c:dPt>
          <c:dPt>
            <c:idx val="12"/>
            <c:spPr>
              <a:solidFill>
                <a:srgbClr val="C00000"/>
              </a:solidFill>
            </c:spPr>
          </c:dPt>
          <c:cat>
            <c:strRef>
              <c:f>Sheet1!$A$2:$A$18</c:f>
              <c:strCache>
                <c:ptCount val="17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100</c:v>
                </c:pt>
                <c:pt idx="1">
                  <c:v>391</c:v>
                </c:pt>
                <c:pt idx="2">
                  <c:v>369</c:v>
                </c:pt>
                <c:pt idx="3">
                  <c:v>479</c:v>
                </c:pt>
                <c:pt idx="4">
                  <c:v>801</c:v>
                </c:pt>
                <c:pt idx="5">
                  <c:v>1694</c:v>
                </c:pt>
                <c:pt idx="6">
                  <c:v>2029</c:v>
                </c:pt>
                <c:pt idx="7">
                  <c:v>2288</c:v>
                </c:pt>
                <c:pt idx="8">
                  <c:v>2299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 EG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262</c:v>
                </c:pt>
                <c:pt idx="16">
                  <c:v>271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Active RT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9">
                  <c:v>975</c:v>
                </c:pt>
                <c:pt idx="10">
                  <c:v>1195</c:v>
                </c:pt>
                <c:pt idx="11">
                  <c:v>1170</c:v>
                </c:pt>
                <c:pt idx="12">
                  <c:v>1363</c:v>
                </c:pt>
                <c:pt idx="13">
                  <c:v>1382</c:v>
                </c:pt>
                <c:pt idx="14">
                  <c:v>1384</c:v>
                </c:pt>
                <c:pt idx="15">
                  <c:v>855</c:v>
                </c:pt>
                <c:pt idx="16">
                  <c:v>810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9">
                  <c:v>703</c:v>
                </c:pt>
                <c:pt idx="10">
                  <c:v>983</c:v>
                </c:pt>
                <c:pt idx="11">
                  <c:v>1064</c:v>
                </c:pt>
                <c:pt idx="12">
                  <c:v>1292</c:v>
                </c:pt>
                <c:pt idx="13">
                  <c:v>1486</c:v>
                </c:pt>
                <c:pt idx="14">
                  <c:v>1644</c:v>
                </c:pt>
                <c:pt idx="15">
                  <c:v>1631</c:v>
                </c:pt>
                <c:pt idx="16">
                  <c:v>1961</c:v>
                </c:pt>
              </c:numCache>
            </c:numRef>
          </c:val>
        </c:ser>
        <c:gapWidth val="40"/>
        <c:overlap val="100"/>
        <c:axId val="76282112"/>
        <c:axId val="94928896"/>
      </c:barChart>
      <c:catAx>
        <c:axId val="7628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928896"/>
        <c:crosses val="autoZero"/>
        <c:auto val="1"/>
        <c:lblAlgn val="ctr"/>
        <c:lblOffset val="100"/>
      </c:catAx>
      <c:valAx>
        <c:axId val="94928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MW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1220808937345233E-3"/>
              <c:y val="0.33128099659184918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6282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130844755516667E-2"/>
          <c:y val="9.5289555119253397E-2"/>
          <c:w val="0.82539880431612922"/>
          <c:h val="0.675533987498826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CSO Cleared Primary Auction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Sheet1!$A$2:$A$6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1575</c:v>
                </c:pt>
                <c:pt idx="1">
                  <c:v>1795</c:v>
                </c:pt>
                <c:pt idx="2">
                  <c:v>1770</c:v>
                </c:pt>
                <c:pt idx="3">
                  <c:v>1963</c:v>
                </c:pt>
                <c:pt idx="4">
                  <c:v>1982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CSO on August 1 of Commitment Period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Sheet1!$A$2:$A$6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1426</c:v>
                </c:pt>
                <c:pt idx="1">
                  <c:v>1274</c:v>
                </c:pt>
                <c:pt idx="2">
                  <c:v>999</c:v>
                </c:pt>
                <c:pt idx="3">
                  <c:v>516</c:v>
                </c:pt>
                <c:pt idx="4">
                  <c:v>566</c:v>
                </c:pt>
              </c:numCache>
            </c:numRef>
          </c:val>
        </c:ser>
        <c:axId val="92126592"/>
        <c:axId val="92132480"/>
      </c:barChart>
      <c:lineChart>
        <c:grouping val="stacked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1.3888888888888963E-2"/>
                  <c:y val="0.2127038780406984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8963E-2"/>
                  <c:y val="0.1407026432502622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5432098765432152E-2"/>
                  <c:y val="0.1169223495989629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6%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1.6975308641975384E-2"/>
                  <c:y val="3.907205066958239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6%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1.3888888888888963E-2"/>
                  <c:y val="4.495112107962133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marker val="1"/>
        <c:axId val="106115456"/>
        <c:axId val="92134016"/>
      </c:lineChart>
      <c:catAx>
        <c:axId val="92126592"/>
        <c:scaling>
          <c:orientation val="minMax"/>
        </c:scaling>
        <c:axPos val="b"/>
        <c:numFmt formatCode="General" sourceLinked="1"/>
        <c:tickLblPos val="nextTo"/>
        <c:crossAx val="92132480"/>
        <c:crosses val="autoZero"/>
        <c:auto val="1"/>
        <c:lblAlgn val="ctr"/>
        <c:lblOffset val="100"/>
      </c:catAx>
      <c:valAx>
        <c:axId val="92132480"/>
        <c:scaling>
          <c:orientation val="minMax"/>
          <c:max val="2000"/>
        </c:scaling>
        <c:axPos val="l"/>
        <c:numFmt formatCode="General" sourceLinked="1"/>
        <c:tickLblPos val="nextTo"/>
        <c:crossAx val="92126592"/>
        <c:crosses val="autoZero"/>
        <c:crossBetween val="between"/>
        <c:majorUnit val="500"/>
      </c:valAx>
      <c:valAx>
        <c:axId val="92134016"/>
        <c:scaling>
          <c:orientation val="minMax"/>
        </c:scaling>
        <c:delete val="1"/>
        <c:axPos val="r"/>
        <c:numFmt formatCode="General" sourceLinked="1"/>
        <c:tickLblPos val="none"/>
        <c:crossAx val="106115456"/>
        <c:crosses val="max"/>
        <c:crossBetween val="between"/>
      </c:valAx>
      <c:catAx>
        <c:axId val="106115456"/>
        <c:scaling>
          <c:orientation val="minMax"/>
        </c:scaling>
        <c:delete val="1"/>
        <c:axPos val="b"/>
        <c:numFmt formatCode="General" sourceLinked="1"/>
        <c:tickLblPos val="none"/>
        <c:crossAx val="92134016"/>
        <c:crosses val="autoZero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"/>
          <c:y val="0.92663445130079503"/>
          <c:w val="1"/>
          <c:h val="7.3365462937822534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9.4548884514435702E-2"/>
          <c:y val="6.0713529760392883E-2"/>
          <c:w val="0.8904299462567179"/>
          <c:h val="0.76026822305106589"/>
        </c:manualLayout>
      </c:layout>
      <c:bar3DChart>
        <c:barDir val="col"/>
        <c:grouping val="standard"/>
        <c:ser>
          <c:idx val="1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layout>
                <c:manualLayout>
                  <c:x val="1.1993796684234635E-2"/>
                  <c:y val="9.2715488029085025E-2"/>
                </c:manualLayout>
              </c:layout>
              <c:showVal val="1"/>
            </c:dLbl>
            <c:dLbl>
              <c:idx val="1"/>
              <c:layout>
                <c:manualLayout>
                  <c:x val="1.0280397157915401E-2"/>
                  <c:y val="8.3444158239715197E-2"/>
                </c:manualLayout>
              </c:layout>
              <c:showVal val="1"/>
            </c:dLbl>
            <c:dLbl>
              <c:idx val="2"/>
              <c:layout>
                <c:manualLayout>
                  <c:x val="6.8535981052770083E-3"/>
                  <c:y val="5.5629438826476814E-2"/>
                </c:manualLayout>
              </c:layout>
              <c:showVal val="1"/>
            </c:dLbl>
            <c:dLbl>
              <c:idx val="3"/>
              <c:layout>
                <c:manualLayout>
                  <c:x val="8.5669976315961727E-3"/>
                  <c:y val="4.6357865688730661E-2"/>
                </c:manualLayout>
              </c:layout>
              <c:showVal val="1"/>
            </c:dLbl>
            <c:dLbl>
              <c:idx val="4"/>
              <c:layout>
                <c:manualLayout>
                  <c:x val="5.1401985789576955E-3"/>
                  <c:y val="8.3444158239715197E-2"/>
                </c:manualLayout>
              </c:layout>
              <c:showVal val="1"/>
            </c:dLbl>
            <c:numFmt formatCode="&quot;$&quot;#,##0.0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&quot;$&quot;#,##0.00_);[Red]\(&quot;$&quot;#,##0.00\)">
                  <c:v>1.43</c:v>
                </c:pt>
                <c:pt idx="1">
                  <c:v>0.93</c:v>
                </c:pt>
                <c:pt idx="2">
                  <c:v>0.55000000000000004</c:v>
                </c:pt>
                <c:pt idx="3">
                  <c:v>0.59</c:v>
                </c:pt>
                <c:pt idx="4">
                  <c:v>1.9300000000000024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ARA2</c:v>
                </c:pt>
              </c:strCache>
            </c:strRef>
          </c:tx>
          <c:dLbls>
            <c:dLbl>
              <c:idx val="0"/>
              <c:layout>
                <c:manualLayout>
                  <c:x val="3.4267990526385059E-3"/>
                  <c:y val="8.0353633860466497E-2"/>
                </c:manualLayout>
              </c:layout>
              <c:showVal val="1"/>
            </c:dLbl>
            <c:dLbl>
              <c:idx val="1"/>
              <c:layout>
                <c:manualLayout>
                  <c:x val="8.5669976315961727E-3"/>
                  <c:y val="8.0353633860466511E-2"/>
                </c:manualLayout>
              </c:layout>
              <c:showVal val="1"/>
            </c:dLbl>
            <c:dLbl>
              <c:idx val="2"/>
              <c:layout>
                <c:manualLayout>
                  <c:x val="8.5669976315961727E-3"/>
                  <c:y val="7.726310948121777E-2"/>
                </c:manualLayout>
              </c:layout>
              <c:showVal val="1"/>
            </c:dLbl>
            <c:dLbl>
              <c:idx val="3"/>
              <c:layout>
                <c:manualLayout>
                  <c:x val="-3.4267990526384759E-3"/>
                  <c:y val="5.2538914447228247E-2"/>
                </c:manualLayout>
              </c:layout>
              <c:showVal val="1"/>
            </c:dLbl>
            <c:dLbl>
              <c:idx val="4"/>
              <c:layout>
                <c:manualLayout>
                  <c:x val="8.5669976315961727E-3"/>
                  <c:y val="4.3267341309481885E-2"/>
                </c:manualLayout>
              </c:layout>
              <c:showVal val="1"/>
            </c:dLbl>
            <c:delete val="1"/>
            <c:numFmt formatCode="&quot;$&quot;#,##0.0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1.5</c:v>
                </c:pt>
                <c:pt idx="1">
                  <c:v>1</c:v>
                </c:pt>
                <c:pt idx="2">
                  <c:v>0.9</c:v>
                </c:pt>
                <c:pt idx="3">
                  <c:v>0.5</c:v>
                </c:pt>
                <c:pt idx="4">
                  <c:v>1.75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Primary Auction (pro-rated price)</c:v>
                </c:pt>
              </c:strCache>
            </c:strRef>
          </c:tx>
          <c:dLbls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"$"#,##0.00_);[Red]\("$"#,##0.00\)</c:formatCode>
                <c:ptCount val="5"/>
                <c:pt idx="0">
                  <c:v>4.25</c:v>
                </c:pt>
                <c:pt idx="1">
                  <c:v>3.12</c:v>
                </c:pt>
                <c:pt idx="2">
                  <c:v>2.54</c:v>
                </c:pt>
                <c:pt idx="3">
                  <c:v>2.52</c:v>
                </c:pt>
                <c:pt idx="4">
                  <c:v>2.86</c:v>
                </c:pt>
              </c:numCache>
            </c:numRef>
          </c:val>
        </c:ser>
        <c:shape val="box"/>
        <c:axId val="106164224"/>
        <c:axId val="106165760"/>
        <c:axId val="97277696"/>
      </c:bar3DChart>
      <c:catAx>
        <c:axId val="106164224"/>
        <c:scaling>
          <c:orientation val="minMax"/>
        </c:scaling>
        <c:axPos val="b"/>
        <c:numFmt formatCode="General" sourceLinked="1"/>
        <c:tickLblPos val="nextTo"/>
        <c:crossAx val="106165760"/>
        <c:crosses val="autoZero"/>
        <c:auto val="1"/>
        <c:lblAlgn val="ctr"/>
        <c:lblOffset val="100"/>
      </c:catAx>
      <c:valAx>
        <c:axId val="106165760"/>
        <c:scaling>
          <c:orientation val="minMax"/>
        </c:scaling>
        <c:axPos val="l"/>
        <c:numFmt formatCode="&quot;$&quot;#,##0.00_);[Red]\(&quot;$&quot;#,##0.00\)" sourceLinked="1"/>
        <c:tickLblPos val="nextTo"/>
        <c:crossAx val="106164224"/>
        <c:crosses val="autoZero"/>
        <c:crossBetween val="between"/>
      </c:valAx>
      <c:serAx>
        <c:axId val="97277696"/>
        <c:scaling>
          <c:orientation val="minMax"/>
        </c:scaling>
        <c:delete val="1"/>
        <c:axPos val="b"/>
        <c:tickLblPos val="none"/>
        <c:crossAx val="10616576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7728817436397977"/>
          <c:w val="0.80121556927024529"/>
          <c:h val="0.1227118256360215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AA7F-B508-420B-BB4D-7C4749BCA3E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E050B20-F495-4926-A959-567294759E57}">
      <dgm:prSet phldrT="[Text]" custT="1"/>
      <dgm:spPr/>
      <dgm:t>
        <a:bodyPr/>
        <a:lstStyle/>
        <a:p>
          <a:pPr algn="l"/>
          <a:r>
            <a:rPr lang="en-US" sz="1400" b="1" dirty="0" smtClean="0"/>
            <a:t> </a:t>
          </a:r>
          <a:endParaRPr lang="en-US" sz="1200" dirty="0"/>
        </a:p>
      </dgm:t>
    </dgm:pt>
    <dgm:pt modelId="{FAA69BE0-0CAC-46C1-9974-A62888888969}" type="parTrans" cxnId="{E4FEC19E-E093-4D47-901C-4D199F9951A0}">
      <dgm:prSet/>
      <dgm:spPr/>
      <dgm:t>
        <a:bodyPr/>
        <a:lstStyle/>
        <a:p>
          <a:endParaRPr lang="en-US"/>
        </a:p>
      </dgm:t>
    </dgm:pt>
    <dgm:pt modelId="{DA472F37-38B2-4E3B-99AA-9FAFAFAE9EE5}" type="sibTrans" cxnId="{E4FEC19E-E093-4D47-901C-4D199F9951A0}">
      <dgm:prSet/>
      <dgm:spPr/>
      <dgm:t>
        <a:bodyPr/>
        <a:lstStyle/>
        <a:p>
          <a:endParaRPr lang="en-US"/>
        </a:p>
      </dgm:t>
    </dgm:pt>
    <dgm:pt modelId="{1F65B4B6-84EB-4D0C-A366-F762F721C5C4}">
      <dgm:prSet custT="1"/>
      <dgm:spPr/>
      <dgm:t>
        <a:bodyPr/>
        <a:lstStyle/>
        <a:p>
          <a:pPr algn="l"/>
          <a:r>
            <a:rPr lang="en-US" sz="1400" b="1" dirty="0" smtClean="0"/>
            <a:t> </a:t>
          </a:r>
          <a:endParaRPr lang="en-US" sz="1200" dirty="0" smtClean="0"/>
        </a:p>
      </dgm:t>
    </dgm:pt>
    <dgm:pt modelId="{8977439F-E21E-46F7-802C-0787DB3BC82D}" type="parTrans" cxnId="{28BEAB43-802C-466A-9C0F-C0A4E3C0B3FF}">
      <dgm:prSet/>
      <dgm:spPr/>
      <dgm:t>
        <a:bodyPr/>
        <a:lstStyle/>
        <a:p>
          <a:endParaRPr lang="en-US"/>
        </a:p>
      </dgm:t>
    </dgm:pt>
    <dgm:pt modelId="{C2ECAE4C-37D7-4E0F-9061-04F0CC9D878C}" type="sibTrans" cxnId="{28BEAB43-802C-466A-9C0F-C0A4E3C0B3FF}">
      <dgm:prSet/>
      <dgm:spPr/>
      <dgm:t>
        <a:bodyPr/>
        <a:lstStyle/>
        <a:p>
          <a:endParaRPr lang="en-US"/>
        </a:p>
      </dgm:t>
    </dgm:pt>
    <dgm:pt modelId="{124BAD13-3AEA-403A-A25E-6C9C79C0FD07}">
      <dgm:prSet custT="1"/>
      <dgm:spPr/>
      <dgm:t>
        <a:bodyPr/>
        <a:lstStyle/>
        <a:p>
          <a:pPr algn="l"/>
          <a:r>
            <a:rPr lang="en-US" sz="1400" b="1" dirty="0" smtClean="0"/>
            <a:t> </a:t>
          </a:r>
          <a:endParaRPr lang="en-US" sz="1200" dirty="0" smtClean="0"/>
        </a:p>
      </dgm:t>
    </dgm:pt>
    <dgm:pt modelId="{7696EF96-DB06-461D-8DFE-8861D20DEA30}" type="parTrans" cxnId="{68A4704D-04DC-4107-9F40-5D420DE4BEF2}">
      <dgm:prSet/>
      <dgm:spPr/>
      <dgm:t>
        <a:bodyPr/>
        <a:lstStyle/>
        <a:p>
          <a:endParaRPr lang="en-US"/>
        </a:p>
      </dgm:t>
    </dgm:pt>
    <dgm:pt modelId="{509A45D6-9876-4527-9F99-CCF6D7B90333}" type="sibTrans" cxnId="{68A4704D-04DC-4107-9F40-5D420DE4BEF2}">
      <dgm:prSet/>
      <dgm:spPr/>
      <dgm:t>
        <a:bodyPr/>
        <a:lstStyle/>
        <a:p>
          <a:endParaRPr lang="en-US"/>
        </a:p>
      </dgm:t>
    </dgm:pt>
    <dgm:pt modelId="{98166C5F-6FE1-40F2-BCF3-1FC4CEBCCF9E}">
      <dgm:prSet phldrT="[Text]" custT="1"/>
      <dgm:spPr/>
      <dgm:t>
        <a:bodyPr/>
        <a:lstStyle/>
        <a:p>
          <a:pPr algn="l"/>
          <a:endParaRPr lang="en-US" sz="1200" dirty="0"/>
        </a:p>
      </dgm:t>
    </dgm:pt>
    <dgm:pt modelId="{8A92E02D-95FA-41D5-B04C-804E08443372}" type="parTrans" cxnId="{63598821-6015-497A-89B1-325A587B7549}">
      <dgm:prSet/>
      <dgm:spPr/>
      <dgm:t>
        <a:bodyPr/>
        <a:lstStyle/>
        <a:p>
          <a:endParaRPr lang="en-US"/>
        </a:p>
      </dgm:t>
    </dgm:pt>
    <dgm:pt modelId="{38BA0275-550B-448A-A0D4-FDB9D46F7E3C}" type="sibTrans" cxnId="{63598821-6015-497A-89B1-325A587B7549}">
      <dgm:prSet/>
      <dgm:spPr/>
      <dgm:t>
        <a:bodyPr/>
        <a:lstStyle/>
        <a:p>
          <a:endParaRPr lang="en-US"/>
        </a:p>
      </dgm:t>
    </dgm:pt>
    <dgm:pt modelId="{9CFF8875-DD8E-41B0-BFDA-F6D2CE17BFC8}" type="pres">
      <dgm:prSet presAssocID="{CCE8AA7F-B508-420B-BB4D-7C4749BCA3ED}" presName="Name0" presStyleCnt="0">
        <dgm:presLayoutVars>
          <dgm:dir/>
          <dgm:resizeHandles val="exact"/>
        </dgm:presLayoutVars>
      </dgm:prSet>
      <dgm:spPr/>
    </dgm:pt>
    <dgm:pt modelId="{A5969323-A54F-43C0-A327-2D48CCEBAB15}" type="pres">
      <dgm:prSet presAssocID="{CCE8AA7F-B508-420B-BB4D-7C4749BCA3ED}" presName="arrow" presStyleLbl="bgShp" presStyleIdx="0" presStyleCnt="1" custLinFactNeighborX="2214" custLinFactNeighborY="-3970"/>
      <dgm:spPr/>
    </dgm:pt>
    <dgm:pt modelId="{96261FCC-C8EF-46A9-A225-6CC501D7514F}" type="pres">
      <dgm:prSet presAssocID="{CCE8AA7F-B508-420B-BB4D-7C4749BCA3ED}" presName="points" presStyleCnt="0"/>
      <dgm:spPr/>
    </dgm:pt>
    <dgm:pt modelId="{DD254E6F-3D0B-4F02-B89A-100160B41A4C}" type="pres">
      <dgm:prSet presAssocID="{2E050B20-F495-4926-A959-567294759E57}" presName="compositeA" presStyleCnt="0"/>
      <dgm:spPr/>
    </dgm:pt>
    <dgm:pt modelId="{E527CF44-C26D-4E3F-9ABF-CAD7D653397B}" type="pres">
      <dgm:prSet presAssocID="{2E050B20-F495-4926-A959-567294759E57}" presName="textA" presStyleLbl="revTx" presStyleIdx="0" presStyleCnt="4" custScaleX="89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B819-DA97-40EE-9B1D-8E3F46B85146}" type="pres">
      <dgm:prSet presAssocID="{2E050B20-F495-4926-A959-567294759E57}" presName="circleA" presStyleLbl="node1" presStyleIdx="0" presStyleCnt="4"/>
      <dgm:spPr/>
    </dgm:pt>
    <dgm:pt modelId="{0CEB49B3-5495-4F2A-84AA-37EC1F084AC1}" type="pres">
      <dgm:prSet presAssocID="{2E050B20-F495-4926-A959-567294759E57}" presName="spaceA" presStyleCnt="0"/>
      <dgm:spPr/>
    </dgm:pt>
    <dgm:pt modelId="{54BDFB85-7D96-4B37-8BF2-6F9545B39C9B}" type="pres">
      <dgm:prSet presAssocID="{DA472F37-38B2-4E3B-99AA-9FAFAFAE9EE5}" presName="space" presStyleCnt="0"/>
      <dgm:spPr/>
    </dgm:pt>
    <dgm:pt modelId="{C78D600C-4820-4EA4-A317-005A3E594050}" type="pres">
      <dgm:prSet presAssocID="{98166C5F-6FE1-40F2-BCF3-1FC4CEBCCF9E}" presName="compositeB" presStyleCnt="0"/>
      <dgm:spPr/>
    </dgm:pt>
    <dgm:pt modelId="{9AA4F93F-FC36-493E-B2C6-C70ADEF99589}" type="pres">
      <dgm:prSet presAssocID="{98166C5F-6FE1-40F2-BCF3-1FC4CEBCCF9E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3565E-C453-46A8-AABD-92F8B8825980}" type="pres">
      <dgm:prSet presAssocID="{98166C5F-6FE1-40F2-BCF3-1FC4CEBCCF9E}" presName="circleB" presStyleLbl="node1" presStyleIdx="1" presStyleCnt="4"/>
      <dgm:spPr/>
    </dgm:pt>
    <dgm:pt modelId="{1BFE5742-2A87-47E7-B064-6D95FA8BF085}" type="pres">
      <dgm:prSet presAssocID="{98166C5F-6FE1-40F2-BCF3-1FC4CEBCCF9E}" presName="spaceB" presStyleCnt="0"/>
      <dgm:spPr/>
    </dgm:pt>
    <dgm:pt modelId="{459FFF0B-AF05-457B-9198-6A23D3882FA8}" type="pres">
      <dgm:prSet presAssocID="{38BA0275-550B-448A-A0D4-FDB9D46F7E3C}" presName="space" presStyleCnt="0"/>
      <dgm:spPr/>
    </dgm:pt>
    <dgm:pt modelId="{21D57521-6ECF-4399-A980-8C16408BCCA6}" type="pres">
      <dgm:prSet presAssocID="{1F65B4B6-84EB-4D0C-A366-F762F721C5C4}" presName="compositeA" presStyleCnt="0"/>
      <dgm:spPr/>
    </dgm:pt>
    <dgm:pt modelId="{5300D550-E981-405A-B1B0-877AEC1D36C4}" type="pres">
      <dgm:prSet presAssocID="{1F65B4B6-84EB-4D0C-A366-F762F721C5C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57BA6-AF85-4E00-850A-633CD8A94BCA}" type="pres">
      <dgm:prSet presAssocID="{1F65B4B6-84EB-4D0C-A366-F762F721C5C4}" presName="circleA" presStyleLbl="node1" presStyleIdx="2" presStyleCnt="4"/>
      <dgm:spPr/>
    </dgm:pt>
    <dgm:pt modelId="{1302E78C-16D5-4A4A-B2F0-EFCA8858FA9A}" type="pres">
      <dgm:prSet presAssocID="{1F65B4B6-84EB-4D0C-A366-F762F721C5C4}" presName="spaceA" presStyleCnt="0"/>
      <dgm:spPr/>
    </dgm:pt>
    <dgm:pt modelId="{B8D5DCA1-DD06-4ABD-A139-16E7C5B115FC}" type="pres">
      <dgm:prSet presAssocID="{C2ECAE4C-37D7-4E0F-9061-04F0CC9D878C}" presName="space" presStyleCnt="0"/>
      <dgm:spPr/>
    </dgm:pt>
    <dgm:pt modelId="{788A26A7-CF3A-4E26-95C4-96C5F5267625}" type="pres">
      <dgm:prSet presAssocID="{124BAD13-3AEA-403A-A25E-6C9C79C0FD07}" presName="compositeB" presStyleCnt="0"/>
      <dgm:spPr/>
    </dgm:pt>
    <dgm:pt modelId="{0B31D674-DF74-445B-A2BC-4875A3640228}" type="pres">
      <dgm:prSet presAssocID="{124BAD13-3AEA-403A-A25E-6C9C79C0FD07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CA534-D028-44DA-A062-DF353B148D0D}" type="pres">
      <dgm:prSet presAssocID="{124BAD13-3AEA-403A-A25E-6C9C79C0FD07}" presName="circleB" presStyleLbl="node1" presStyleIdx="3" presStyleCnt="4"/>
      <dgm:spPr/>
    </dgm:pt>
    <dgm:pt modelId="{B28FDC13-9E38-4B17-B827-2ED7D4395576}" type="pres">
      <dgm:prSet presAssocID="{124BAD13-3AEA-403A-A25E-6C9C79C0FD07}" presName="spaceB" presStyleCnt="0"/>
      <dgm:spPr/>
    </dgm:pt>
  </dgm:ptLst>
  <dgm:cxnLst>
    <dgm:cxn modelId="{0F987717-8418-4C2C-88A0-7FC03F731B16}" type="presOf" srcId="{CCE8AA7F-B508-420B-BB4D-7C4749BCA3ED}" destId="{9CFF8875-DD8E-41B0-BFDA-F6D2CE17BFC8}" srcOrd="0" destOrd="0" presId="urn:microsoft.com/office/officeart/2005/8/layout/hProcess11"/>
    <dgm:cxn modelId="{4458804D-598A-4EEB-94BA-1731F8C0463B}" type="presOf" srcId="{2E050B20-F495-4926-A959-567294759E57}" destId="{E527CF44-C26D-4E3F-9ABF-CAD7D653397B}" srcOrd="0" destOrd="0" presId="urn:microsoft.com/office/officeart/2005/8/layout/hProcess11"/>
    <dgm:cxn modelId="{BD6D2143-8935-453E-A0D1-158BD387F4AA}" type="presOf" srcId="{1F65B4B6-84EB-4D0C-A366-F762F721C5C4}" destId="{5300D550-E981-405A-B1B0-877AEC1D36C4}" srcOrd="0" destOrd="0" presId="urn:microsoft.com/office/officeart/2005/8/layout/hProcess11"/>
    <dgm:cxn modelId="{28BEAB43-802C-466A-9C0F-C0A4E3C0B3FF}" srcId="{CCE8AA7F-B508-420B-BB4D-7C4749BCA3ED}" destId="{1F65B4B6-84EB-4D0C-A366-F762F721C5C4}" srcOrd="2" destOrd="0" parTransId="{8977439F-E21E-46F7-802C-0787DB3BC82D}" sibTransId="{C2ECAE4C-37D7-4E0F-9061-04F0CC9D878C}"/>
    <dgm:cxn modelId="{E4FEC19E-E093-4D47-901C-4D199F9951A0}" srcId="{CCE8AA7F-B508-420B-BB4D-7C4749BCA3ED}" destId="{2E050B20-F495-4926-A959-567294759E57}" srcOrd="0" destOrd="0" parTransId="{FAA69BE0-0CAC-46C1-9974-A62888888969}" sibTransId="{DA472F37-38B2-4E3B-99AA-9FAFAFAE9EE5}"/>
    <dgm:cxn modelId="{0E52A7B2-A38A-4225-B562-01348D79E374}" type="presOf" srcId="{98166C5F-6FE1-40F2-BCF3-1FC4CEBCCF9E}" destId="{9AA4F93F-FC36-493E-B2C6-C70ADEF99589}" srcOrd="0" destOrd="0" presId="urn:microsoft.com/office/officeart/2005/8/layout/hProcess11"/>
    <dgm:cxn modelId="{63598821-6015-497A-89B1-325A587B7549}" srcId="{CCE8AA7F-B508-420B-BB4D-7C4749BCA3ED}" destId="{98166C5F-6FE1-40F2-BCF3-1FC4CEBCCF9E}" srcOrd="1" destOrd="0" parTransId="{8A92E02D-95FA-41D5-B04C-804E08443372}" sibTransId="{38BA0275-550B-448A-A0D4-FDB9D46F7E3C}"/>
    <dgm:cxn modelId="{68A4704D-04DC-4107-9F40-5D420DE4BEF2}" srcId="{CCE8AA7F-B508-420B-BB4D-7C4749BCA3ED}" destId="{124BAD13-3AEA-403A-A25E-6C9C79C0FD07}" srcOrd="3" destOrd="0" parTransId="{7696EF96-DB06-461D-8DFE-8861D20DEA30}" sibTransId="{509A45D6-9876-4527-9F99-CCF6D7B90333}"/>
    <dgm:cxn modelId="{8DF81EBB-D45D-423A-AE79-6A3785365398}" type="presOf" srcId="{124BAD13-3AEA-403A-A25E-6C9C79C0FD07}" destId="{0B31D674-DF74-445B-A2BC-4875A3640228}" srcOrd="0" destOrd="0" presId="urn:microsoft.com/office/officeart/2005/8/layout/hProcess11"/>
    <dgm:cxn modelId="{370D4307-B35D-4800-9870-DAE4E8E127D9}" type="presParOf" srcId="{9CFF8875-DD8E-41B0-BFDA-F6D2CE17BFC8}" destId="{A5969323-A54F-43C0-A327-2D48CCEBAB15}" srcOrd="0" destOrd="0" presId="urn:microsoft.com/office/officeart/2005/8/layout/hProcess11"/>
    <dgm:cxn modelId="{413AB562-DF96-4508-AA0F-1F76C9F8D125}" type="presParOf" srcId="{9CFF8875-DD8E-41B0-BFDA-F6D2CE17BFC8}" destId="{96261FCC-C8EF-46A9-A225-6CC501D7514F}" srcOrd="1" destOrd="0" presId="urn:microsoft.com/office/officeart/2005/8/layout/hProcess11"/>
    <dgm:cxn modelId="{30ECACD8-43B6-4F1E-B4E4-198FA7ABC0D3}" type="presParOf" srcId="{96261FCC-C8EF-46A9-A225-6CC501D7514F}" destId="{DD254E6F-3D0B-4F02-B89A-100160B41A4C}" srcOrd="0" destOrd="0" presId="urn:microsoft.com/office/officeart/2005/8/layout/hProcess11"/>
    <dgm:cxn modelId="{586F8368-CDD8-4342-9994-3C65B0C4E7E6}" type="presParOf" srcId="{DD254E6F-3D0B-4F02-B89A-100160B41A4C}" destId="{E527CF44-C26D-4E3F-9ABF-CAD7D653397B}" srcOrd="0" destOrd="0" presId="urn:microsoft.com/office/officeart/2005/8/layout/hProcess11"/>
    <dgm:cxn modelId="{800AA4BA-F78D-4281-9314-ED98A229BB09}" type="presParOf" srcId="{DD254E6F-3D0B-4F02-B89A-100160B41A4C}" destId="{D16FB819-DA97-40EE-9B1D-8E3F46B85146}" srcOrd="1" destOrd="0" presId="urn:microsoft.com/office/officeart/2005/8/layout/hProcess11"/>
    <dgm:cxn modelId="{0752115C-364C-4827-B76C-540EB8E32024}" type="presParOf" srcId="{DD254E6F-3D0B-4F02-B89A-100160B41A4C}" destId="{0CEB49B3-5495-4F2A-84AA-37EC1F084AC1}" srcOrd="2" destOrd="0" presId="urn:microsoft.com/office/officeart/2005/8/layout/hProcess11"/>
    <dgm:cxn modelId="{96DAEF16-F849-4576-B6FB-88A78F950790}" type="presParOf" srcId="{96261FCC-C8EF-46A9-A225-6CC501D7514F}" destId="{54BDFB85-7D96-4B37-8BF2-6F9545B39C9B}" srcOrd="1" destOrd="0" presId="urn:microsoft.com/office/officeart/2005/8/layout/hProcess11"/>
    <dgm:cxn modelId="{74DE1228-D52B-4B43-9B4E-6036BC896886}" type="presParOf" srcId="{96261FCC-C8EF-46A9-A225-6CC501D7514F}" destId="{C78D600C-4820-4EA4-A317-005A3E594050}" srcOrd="2" destOrd="0" presId="urn:microsoft.com/office/officeart/2005/8/layout/hProcess11"/>
    <dgm:cxn modelId="{F34C55B1-9F25-43A4-B42A-AFF599D1FD6B}" type="presParOf" srcId="{C78D600C-4820-4EA4-A317-005A3E594050}" destId="{9AA4F93F-FC36-493E-B2C6-C70ADEF99589}" srcOrd="0" destOrd="0" presId="urn:microsoft.com/office/officeart/2005/8/layout/hProcess11"/>
    <dgm:cxn modelId="{5495E203-046D-4E82-8FD6-70971D2C5A38}" type="presParOf" srcId="{C78D600C-4820-4EA4-A317-005A3E594050}" destId="{1EF3565E-C453-46A8-AABD-92F8B8825980}" srcOrd="1" destOrd="0" presId="urn:microsoft.com/office/officeart/2005/8/layout/hProcess11"/>
    <dgm:cxn modelId="{D8C51819-C060-408B-B158-D2F6AC5CBC11}" type="presParOf" srcId="{C78D600C-4820-4EA4-A317-005A3E594050}" destId="{1BFE5742-2A87-47E7-B064-6D95FA8BF085}" srcOrd="2" destOrd="0" presId="urn:microsoft.com/office/officeart/2005/8/layout/hProcess11"/>
    <dgm:cxn modelId="{203DD9B7-0058-4DA0-9DC2-DBECD4A45A31}" type="presParOf" srcId="{96261FCC-C8EF-46A9-A225-6CC501D7514F}" destId="{459FFF0B-AF05-457B-9198-6A23D3882FA8}" srcOrd="3" destOrd="0" presId="urn:microsoft.com/office/officeart/2005/8/layout/hProcess11"/>
    <dgm:cxn modelId="{E1ADEDEF-DFAE-4F1E-8D95-27F5BF076779}" type="presParOf" srcId="{96261FCC-C8EF-46A9-A225-6CC501D7514F}" destId="{21D57521-6ECF-4399-A980-8C16408BCCA6}" srcOrd="4" destOrd="0" presId="urn:microsoft.com/office/officeart/2005/8/layout/hProcess11"/>
    <dgm:cxn modelId="{82C6F06D-8B37-4587-8D3F-22EEBA9E029F}" type="presParOf" srcId="{21D57521-6ECF-4399-A980-8C16408BCCA6}" destId="{5300D550-E981-405A-B1B0-877AEC1D36C4}" srcOrd="0" destOrd="0" presId="urn:microsoft.com/office/officeart/2005/8/layout/hProcess11"/>
    <dgm:cxn modelId="{E1852358-E4F6-4055-886C-B4C9C86104B0}" type="presParOf" srcId="{21D57521-6ECF-4399-A980-8C16408BCCA6}" destId="{2FF57BA6-AF85-4E00-850A-633CD8A94BCA}" srcOrd="1" destOrd="0" presId="urn:microsoft.com/office/officeart/2005/8/layout/hProcess11"/>
    <dgm:cxn modelId="{02D39652-B79C-4E80-AB17-B1F522C4D718}" type="presParOf" srcId="{21D57521-6ECF-4399-A980-8C16408BCCA6}" destId="{1302E78C-16D5-4A4A-B2F0-EFCA8858FA9A}" srcOrd="2" destOrd="0" presId="urn:microsoft.com/office/officeart/2005/8/layout/hProcess11"/>
    <dgm:cxn modelId="{AFFEF053-78E5-44D7-999B-B207806CCF4A}" type="presParOf" srcId="{96261FCC-C8EF-46A9-A225-6CC501D7514F}" destId="{B8D5DCA1-DD06-4ABD-A139-16E7C5B115FC}" srcOrd="5" destOrd="0" presId="urn:microsoft.com/office/officeart/2005/8/layout/hProcess11"/>
    <dgm:cxn modelId="{A4084F19-5F7E-4F50-A710-07A89EC25ED6}" type="presParOf" srcId="{96261FCC-C8EF-46A9-A225-6CC501D7514F}" destId="{788A26A7-CF3A-4E26-95C4-96C5F5267625}" srcOrd="6" destOrd="0" presId="urn:microsoft.com/office/officeart/2005/8/layout/hProcess11"/>
    <dgm:cxn modelId="{D91600D5-3E47-4E78-BFEA-A5BC72092BC8}" type="presParOf" srcId="{788A26A7-CF3A-4E26-95C4-96C5F5267625}" destId="{0B31D674-DF74-445B-A2BC-4875A3640228}" srcOrd="0" destOrd="0" presId="urn:microsoft.com/office/officeart/2005/8/layout/hProcess11"/>
    <dgm:cxn modelId="{D2DEAE0D-01C0-4AD0-8C6D-EDD5CF5BB817}" type="presParOf" srcId="{788A26A7-CF3A-4E26-95C4-96C5F5267625}" destId="{77CCA534-D028-44DA-A062-DF353B148D0D}" srcOrd="1" destOrd="0" presId="urn:microsoft.com/office/officeart/2005/8/layout/hProcess11"/>
    <dgm:cxn modelId="{BACCD1E4-9353-47FF-AD7D-6B40886E200C}" type="presParOf" srcId="{788A26A7-CF3A-4E26-95C4-96C5F5267625}" destId="{B28FDC13-9E38-4B17-B827-2ED7D43955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969323-A54F-43C0-A327-2D48CCEBAB15}">
      <dsp:nvSpPr>
        <dsp:cNvPr id="0" name=""/>
        <dsp:cNvSpPr/>
      </dsp:nvSpPr>
      <dsp:spPr>
        <a:xfrm>
          <a:off x="0" y="1417527"/>
          <a:ext cx="8756341" cy="199567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7CF44-C26D-4E3F-9ABF-CAD7D653397B}">
      <dsp:nvSpPr>
        <dsp:cNvPr id="0" name=""/>
        <dsp:cNvSpPr/>
      </dsp:nvSpPr>
      <dsp:spPr>
        <a:xfrm>
          <a:off x="99916" y="0"/>
          <a:ext cx="1705119" cy="1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200" kern="1200" dirty="0"/>
        </a:p>
      </dsp:txBody>
      <dsp:txXfrm>
        <a:off x="99916" y="0"/>
        <a:ext cx="1705119" cy="1995673"/>
      </dsp:txXfrm>
    </dsp:sp>
    <dsp:sp modelId="{D16FB819-DA97-40EE-9B1D-8E3F46B85146}">
      <dsp:nvSpPr>
        <dsp:cNvPr id="0" name=""/>
        <dsp:cNvSpPr/>
      </dsp:nvSpPr>
      <dsp:spPr>
        <a:xfrm>
          <a:off x="703017" y="2245133"/>
          <a:ext cx="498918" cy="49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4F93F-FC36-493E-B2C6-C70ADEF99589}">
      <dsp:nvSpPr>
        <dsp:cNvPr id="0" name=""/>
        <dsp:cNvSpPr/>
      </dsp:nvSpPr>
      <dsp:spPr>
        <a:xfrm>
          <a:off x="1995862" y="2993510"/>
          <a:ext cx="1897064" cy="1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995862" y="2993510"/>
        <a:ext cx="1897064" cy="1995673"/>
      </dsp:txXfrm>
    </dsp:sp>
    <dsp:sp modelId="{1EF3565E-C453-46A8-AABD-92F8B8825980}">
      <dsp:nvSpPr>
        <dsp:cNvPr id="0" name=""/>
        <dsp:cNvSpPr/>
      </dsp:nvSpPr>
      <dsp:spPr>
        <a:xfrm>
          <a:off x="2694935" y="2245133"/>
          <a:ext cx="498918" cy="49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0D550-E981-405A-B1B0-877AEC1D36C4}">
      <dsp:nvSpPr>
        <dsp:cNvPr id="0" name=""/>
        <dsp:cNvSpPr/>
      </dsp:nvSpPr>
      <dsp:spPr>
        <a:xfrm>
          <a:off x="3987780" y="0"/>
          <a:ext cx="1897064" cy="1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200" kern="1200" dirty="0" smtClean="0"/>
        </a:p>
      </dsp:txBody>
      <dsp:txXfrm>
        <a:off x="3987780" y="0"/>
        <a:ext cx="1897064" cy="1995673"/>
      </dsp:txXfrm>
    </dsp:sp>
    <dsp:sp modelId="{2FF57BA6-AF85-4E00-850A-633CD8A94BCA}">
      <dsp:nvSpPr>
        <dsp:cNvPr id="0" name=""/>
        <dsp:cNvSpPr/>
      </dsp:nvSpPr>
      <dsp:spPr>
        <a:xfrm>
          <a:off x="4686853" y="2245133"/>
          <a:ext cx="498918" cy="49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D674-DF74-445B-A2BC-4875A3640228}">
      <dsp:nvSpPr>
        <dsp:cNvPr id="0" name=""/>
        <dsp:cNvSpPr/>
      </dsp:nvSpPr>
      <dsp:spPr>
        <a:xfrm>
          <a:off x="5979698" y="2993510"/>
          <a:ext cx="1897064" cy="1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200" kern="1200" dirty="0" smtClean="0"/>
        </a:p>
      </dsp:txBody>
      <dsp:txXfrm>
        <a:off x="5979698" y="2993510"/>
        <a:ext cx="1897064" cy="1995673"/>
      </dsp:txXfrm>
    </dsp:sp>
    <dsp:sp modelId="{77CCA534-D028-44DA-A062-DF353B148D0D}">
      <dsp:nvSpPr>
        <dsp:cNvPr id="0" name=""/>
        <dsp:cNvSpPr/>
      </dsp:nvSpPr>
      <dsp:spPr>
        <a:xfrm>
          <a:off x="6678771" y="2245133"/>
          <a:ext cx="498918" cy="49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</cdr:x>
      <cdr:y>0.86222</cdr:y>
    </cdr:from>
    <cdr:to>
      <cdr:x>0.70467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4730" y="4032525"/>
          <a:ext cx="3264425" cy="638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Capacity Commitment Period 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0.21078</cdr:x>
      <cdr:y>0</cdr:y>
    </cdr:from>
    <cdr:to>
      <cdr:x>0.78922</cdr:x>
      <cdr:y>0.09231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1415" y="0"/>
          <a:ext cx="4531790" cy="462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Capacity Clearing Prices in $/kW-month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2" cy="480388"/>
          </a:xfrm>
          <a:prstGeom prst="rect">
            <a:avLst/>
          </a:prstGeom>
        </p:spPr>
        <p:txBody>
          <a:bodyPr vert="horz" lIns="94844" tIns="47422" rIns="94844" bIns="474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2" cy="480388"/>
          </a:xfrm>
          <a:prstGeom prst="rect">
            <a:avLst/>
          </a:prstGeom>
        </p:spPr>
        <p:txBody>
          <a:bodyPr vert="horz" lIns="94844" tIns="47422" rIns="94844" bIns="47422" rtlCol="0"/>
          <a:lstStyle>
            <a:lvl1pPr algn="r">
              <a:defRPr sz="1200"/>
            </a:lvl1pPr>
          </a:lstStyle>
          <a:p>
            <a:fld id="{48528E6F-9CC9-432A-9C38-BEEF630DC87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8"/>
          </a:xfrm>
          <a:prstGeom prst="rect">
            <a:avLst/>
          </a:prstGeom>
        </p:spPr>
        <p:txBody>
          <a:bodyPr vert="horz" lIns="94844" tIns="47422" rIns="94844" bIns="474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2" cy="480388"/>
          </a:xfrm>
          <a:prstGeom prst="rect">
            <a:avLst/>
          </a:prstGeom>
        </p:spPr>
        <p:txBody>
          <a:bodyPr vert="horz" lIns="94844" tIns="47422" rIns="94844" bIns="47422" rtlCol="0" anchor="b"/>
          <a:lstStyle>
            <a:lvl1pPr algn="r">
              <a:defRPr sz="1200"/>
            </a:lvl1pPr>
          </a:lstStyle>
          <a:p>
            <a:fld id="{C61A8C8F-51DD-4FFB-A795-2CDD83201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8" tIns="48313" rIns="96628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8" tIns="48313" rIns="96628" bIns="48313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8" tIns="48313" rIns="96628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8" tIns="48313" rIns="96628" bIns="483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28" tIns="48313" rIns="96628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3"/>
            <a:ext cx="3169920" cy="480060"/>
          </a:xfrm>
          <a:prstGeom prst="rect">
            <a:avLst/>
          </a:prstGeom>
        </p:spPr>
        <p:txBody>
          <a:bodyPr vert="horz" lIns="96628" tIns="48313" rIns="96628" bIns="48313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6C429-761C-4BD6-84FE-1D22967D04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</a:t>
            </a:r>
            <a:r>
              <a:rPr lang="en-US" dirty="0" err="1" smtClean="0"/>
              <a:t>SmartArt</a:t>
            </a:r>
            <a:r>
              <a:rPr lang="en-US" dirty="0" smtClean="0"/>
              <a:t>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  <p:pic>
        <p:nvPicPr>
          <p:cNvPr id="7" name="Picture 6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6" name="Picture 5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800" dirty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10600" y="6413500"/>
            <a:ext cx="390525" cy="292100"/>
          </a:xfrm>
        </p:spPr>
        <p:txBody>
          <a:bodyPr/>
          <a:lstStyle>
            <a:lvl1pPr>
              <a:defRPr/>
            </a:lvl1pPr>
          </a:lstStyle>
          <a:p>
            <a:fld id="{4DEEED0A-B812-4B1F-A518-5BFD02D92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3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November 21, 2014 | Boston, Massachusetts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381445" y="5080415"/>
            <a:ext cx="5559552" cy="3810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Henry Yoshimura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81445" y="5464465"/>
            <a:ext cx="5559552" cy="3810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Director, Demand resource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New England Electricity Restructuring Roundtable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The Future of Demand Response in New England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343040" y="4312315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77755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The Growth of Distributed Generation Will Impact Both Wholesale and Retail Markets</a:t>
            </a:r>
            <a:endParaRPr lang="en-US" sz="2200" b="0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7450" y="1393535"/>
            <a:ext cx="8686800" cy="495424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If customers both produce and consume power, net demand becomes less predictable and operations more complex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Nameplate PV generation expected to more than triple (1,800 MW by 2023)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The ISO does not have direct access to distribution system data, or control over distributed generation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A distribution system operator </a:t>
            </a:r>
            <a:br>
              <a:rPr lang="en-US" sz="2200" dirty="0" smtClean="0"/>
            </a:br>
            <a:r>
              <a:rPr lang="en-US" sz="2200" dirty="0" smtClean="0"/>
              <a:t>(DSO) that operates and </a:t>
            </a:r>
            <a:br>
              <a:rPr lang="en-US" sz="2200" dirty="0" smtClean="0"/>
            </a:br>
            <a:r>
              <a:rPr lang="en-US" sz="2200" dirty="0" smtClean="0"/>
              <a:t>administers localized systems </a:t>
            </a:r>
            <a:br>
              <a:rPr lang="en-US" sz="2200" dirty="0" smtClean="0"/>
            </a:br>
            <a:r>
              <a:rPr lang="en-US" sz="2200" dirty="0" smtClean="0"/>
              <a:t>and retail markets may be needed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DSOs and ISOs would need to share </a:t>
            </a:r>
            <a:br>
              <a:rPr lang="en-US" sz="2200" dirty="0" smtClean="0"/>
            </a:br>
            <a:r>
              <a:rPr lang="en-US" sz="2200" dirty="0" smtClean="0"/>
              <a:t>system and market information to </a:t>
            </a:r>
            <a:br>
              <a:rPr lang="en-US" sz="2200" dirty="0" smtClean="0"/>
            </a:br>
            <a:r>
              <a:rPr lang="en-US" sz="2200" dirty="0" smtClean="0"/>
              <a:t>optimally balance supply (including </a:t>
            </a:r>
            <a:br>
              <a:rPr lang="en-US" sz="2200" dirty="0" smtClean="0"/>
            </a:br>
            <a:r>
              <a:rPr lang="en-US" sz="2200" dirty="0" smtClean="0"/>
              <a:t>potential surplus energy from </a:t>
            </a:r>
            <a:br>
              <a:rPr lang="en-US" sz="2200" dirty="0" smtClean="0"/>
            </a:br>
            <a:r>
              <a:rPr lang="en-US" sz="2200" dirty="0" smtClean="0"/>
              <a:t>distribution systems) and demand </a:t>
            </a:r>
            <a:br>
              <a:rPr lang="en-US" sz="2200" dirty="0" smtClean="0"/>
            </a:br>
            <a:r>
              <a:rPr lang="en-US" sz="2200" dirty="0" smtClean="0"/>
              <a:t>in real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3290" y="3044950"/>
            <a:ext cx="3494855" cy="263149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Many complexities</a:t>
            </a:r>
            <a:r>
              <a:rPr lang="en-US" sz="2300" dirty="0" smtClean="0">
                <a:solidFill>
                  <a:schemeClr val="bg1"/>
                </a:solidFill>
              </a:rPr>
              <a:t>:</a:t>
            </a:r>
          </a:p>
          <a:p>
            <a:pPr marL="8001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Role of DSO, utilities, LSE?</a:t>
            </a:r>
          </a:p>
          <a:p>
            <a:pPr marL="8001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Operations, trade and pricing?</a:t>
            </a:r>
          </a:p>
          <a:p>
            <a:pPr marL="8001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Settlement?</a:t>
            </a:r>
          </a:p>
          <a:p>
            <a:pPr marL="8001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Communication standards?</a:t>
            </a:r>
          </a:p>
          <a:p>
            <a:pPr marL="8001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DG interconnection standards?</a:t>
            </a:r>
          </a:p>
          <a:p>
            <a:pPr marL="8001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Long-term planning?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Action Creates Uncertainty for DR in the Wholesale Markets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199" y="1600199"/>
            <a:ext cx="8300945" cy="4747581"/>
          </a:xfrm>
        </p:spPr>
        <p:txBody>
          <a:bodyPr>
            <a:normAutofit/>
          </a:bodyPr>
          <a:lstStyle/>
          <a:p>
            <a:r>
              <a:rPr lang="en-US" dirty="0" smtClean="0"/>
              <a:t>The ISO’s existing tariff provisions are still in effect and the ISO is moving ahead in preparations for the next Forward Capacity Auction</a:t>
            </a:r>
          </a:p>
          <a:p>
            <a:r>
              <a:rPr lang="en-US" dirty="0" smtClean="0"/>
              <a:t>Unless otherwise directed by FERC, the ISO plans to integrate DR into energy and reserve markets</a:t>
            </a:r>
          </a:p>
          <a:p>
            <a:r>
              <a:rPr lang="en-US" dirty="0" smtClean="0"/>
              <a:t>Will FERC maintain jurisdiction over DR?  How will FERC respond to the court order vacating Order 745?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5425" y="274638"/>
            <a:ext cx="8833149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Demand Resources Have a Strong History But </a:t>
            </a:r>
            <a:br>
              <a:rPr lang="en-US" smtClean="0"/>
            </a:br>
            <a:r>
              <a:rPr lang="en-US" smtClean="0"/>
              <a:t>Uncertain Future in the New England Wholesale Market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Demand resources include:</a:t>
            </a:r>
          </a:p>
          <a:p>
            <a:pPr lvl="1"/>
            <a:r>
              <a:rPr lang="en-US" smtClean="0"/>
              <a:t>Demand response </a:t>
            </a:r>
          </a:p>
          <a:p>
            <a:pPr lvl="1"/>
            <a:r>
              <a:rPr lang="en-US" smtClean="0"/>
              <a:t>Energy efficiency (EE)</a:t>
            </a:r>
          </a:p>
          <a:p>
            <a:pPr lvl="1"/>
            <a:r>
              <a:rPr lang="en-US" smtClean="0"/>
              <a:t>Distributed generation (DG) </a:t>
            </a:r>
          </a:p>
          <a:p>
            <a:r>
              <a:rPr lang="en-US" smtClean="0"/>
              <a:t>Demand resources (DR) participate in the Forward Capacity Market (FCM)  </a:t>
            </a:r>
          </a:p>
          <a:p>
            <a:pPr lvl="1"/>
            <a:r>
              <a:rPr lang="en-US" smtClean="0"/>
              <a:t>Markets provide opportunities for demand response providers to sell demand reductions at wholesale energy prices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Future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Unless otherwise directed by FERC, the ISO intends to fully integrate demand response into other wholesale markets, including:</a:t>
            </a:r>
          </a:p>
          <a:p>
            <a:pPr lvl="1"/>
            <a:r>
              <a:rPr lang="en-US" dirty="0" smtClean="0"/>
              <a:t>Energy </a:t>
            </a:r>
          </a:p>
          <a:p>
            <a:pPr lvl="1"/>
            <a:r>
              <a:rPr lang="en-US" dirty="0" smtClean="0"/>
              <a:t>Reserve</a:t>
            </a:r>
          </a:p>
          <a:p>
            <a:r>
              <a:rPr lang="en-US" dirty="0" smtClean="0"/>
              <a:t>FERC jurisdiction over DR is uncertain</a:t>
            </a:r>
          </a:p>
          <a:p>
            <a:r>
              <a:rPr lang="en-US" dirty="0" smtClean="0"/>
              <a:t>Grid modernization (including time-varying rates) opens up new approaches to DR and coordination between wholesale-retail planning, operations, and pricing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EED0A-B812-4B1F-A518-5BFD02D92C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Capacity Market Has Helped Stimulate DR in the Region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753475" y="6386185"/>
            <a:ext cx="390525" cy="292100"/>
          </a:xfrm>
        </p:spPr>
        <p:txBody>
          <a:bodyPr/>
          <a:lstStyle/>
          <a:p>
            <a:fld id="{EB81467F-DCE9-426F-8D31-C4843A4DBA2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879240" y="1470345"/>
            <a:ext cx="28341" cy="350520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2999" y="1447800"/>
            <a:ext cx="269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Resources Cleared in the </a:t>
            </a:r>
            <a:r>
              <a:rPr lang="en-US" sz="1400" b="1" dirty="0" smtClean="0">
                <a:latin typeface="+mn-lt"/>
              </a:rPr>
              <a:t>FCM </a:t>
            </a:r>
            <a:r>
              <a:rPr lang="en-US" sz="1200" b="1" dirty="0" smtClean="0">
                <a:sym typeface="Wingdings 3"/>
              </a:rPr>
              <a:t>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5638800"/>
            <a:ext cx="7086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n-lt"/>
              </a:rPr>
              <a:t>Notes: Total real-time emergency generation (RTEG) capped at 600 MW </a:t>
            </a:r>
          </a:p>
          <a:p>
            <a:pPr algn="ctr"/>
            <a:r>
              <a:rPr lang="en-US" sz="1050" dirty="0" smtClean="0">
                <a:latin typeface="+mn-lt"/>
              </a:rPr>
              <a:t>Cap reached for FCAs #1 – #6 (2010/11–2015/16); RTEG cleared below cap over last two auctions </a:t>
            </a:r>
          </a:p>
          <a:p>
            <a:pPr algn="ctr"/>
            <a:r>
              <a:rPr lang="en-US" sz="1050" dirty="0" smtClean="0">
                <a:latin typeface="+mn-lt"/>
              </a:rPr>
              <a:t>Source: ISO-NE FCA Auction Results Filings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3716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Enrollment in ISO programs </a:t>
            </a:r>
          </a:p>
          <a:p>
            <a:pPr algn="r"/>
            <a:r>
              <a:rPr lang="en-US" sz="1100" b="1" dirty="0" smtClean="0"/>
              <a:t>before the start of FCM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82070" y="2743200"/>
            <a:ext cx="84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 DR (energy efficiency) </a:t>
            </a:r>
            <a:endParaRPr lang="en-US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1500" y="4504340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/>
                </a:solidFill>
              </a:rPr>
              <a:t>Real-Time  Emergency Generation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4774" y="3911649"/>
            <a:ext cx="99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Active Real-Time DR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2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Energy Efficiency is a Priority for New England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0" i="1" dirty="0" smtClean="0"/>
              <a:t>State policies and regional capacity market have produced robust EE investment</a:t>
            </a:r>
            <a:endParaRPr lang="en-US" sz="2200" b="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53000" y="1524000"/>
            <a:ext cx="3886200" cy="3429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</a:rPr>
              <a:t>Ranking of state EE efforts by the </a:t>
            </a:r>
            <a:r>
              <a:rPr lang="en-US" sz="2600" i="1" dirty="0" smtClean="0"/>
              <a:t>American Council for an Energy-Efficient Economy </a:t>
            </a:r>
            <a:r>
              <a:rPr lang="en-US" sz="2600" dirty="0" smtClean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tabLst>
                <a:tab pos="3200400" algn="dec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Massachusetts 	1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tabLst>
                <a:tab pos="3200400" algn="dec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Vermont 	3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tabLst>
                <a:tab pos="3200400" algn="dec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Rhode Island	3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tabLst>
                <a:tab pos="3200400" algn="dec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Connecticut	6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tabLst>
                <a:tab pos="3200400" algn="dec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Maine	16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tabLst>
                <a:tab pos="3200400" algn="dec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New Hampshire	22	</a:t>
            </a:r>
            <a:endParaRPr lang="en-US" sz="19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953000"/>
            <a:ext cx="8458200" cy="14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 smtClean="0">
                <a:solidFill>
                  <a:srgbClr val="595959"/>
                </a:solidFill>
              </a:rPr>
              <a:t>In New England, billions spent over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595959"/>
                </a:solidFill>
              </a:rPr>
              <a:t>past few years; more on the horizon</a:t>
            </a:r>
          </a:p>
          <a:p>
            <a:pPr marL="800100" lvl="1" indent="-342900" eaLnBrk="0" fontAlgn="base" hangingPunct="0">
              <a:spcBef>
                <a:spcPct val="10000"/>
              </a:spcBef>
              <a:spcAft>
                <a:spcPct val="0"/>
              </a:spcAft>
              <a:buFont typeface="Calibri" pitchFamily="34" charset="0"/>
              <a:buChar char="−"/>
              <a:defRPr/>
            </a:pPr>
            <a:r>
              <a:rPr lang="en-US" dirty="0" smtClean="0"/>
              <a:t>2009 to 2012 = $2.3B</a:t>
            </a:r>
          </a:p>
          <a:p>
            <a:pPr marL="800100" lvl="1" indent="-342900" eaLnBrk="0" fontAlgn="base" hangingPunct="0">
              <a:spcBef>
                <a:spcPct val="10000"/>
              </a:spcBef>
              <a:spcAft>
                <a:spcPct val="0"/>
              </a:spcAft>
              <a:buFont typeface="Calibri" pitchFamily="34" charset="0"/>
              <a:buChar char="−"/>
              <a:defRPr/>
            </a:pPr>
            <a:r>
              <a:rPr lang="en-US" dirty="0" smtClean="0"/>
              <a:t>2017 to 2023 states are projected to spend $6.3B</a:t>
            </a:r>
          </a:p>
          <a:p>
            <a:pPr marL="342900" indent="-342900" eaLnBrk="0" fontAlgn="base" hangingPunct="0">
              <a:spcBef>
                <a:spcPct val="10000"/>
              </a:spcBef>
              <a:spcAft>
                <a:spcPct val="0"/>
              </a:spcAft>
              <a:buFont typeface="Calibri" pitchFamily="34" charset="0"/>
              <a:buChar char="•"/>
              <a:defRPr/>
            </a:pPr>
            <a:r>
              <a:rPr lang="en-US" sz="2000" b="1" dirty="0" smtClean="0"/>
              <a:t>EE flattens annual energy usage in New England for the foreseeable future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419600"/>
            <a:ext cx="1752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1447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5" y="1777585"/>
            <a:ext cx="4992650" cy="294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111140" y="1777585"/>
            <a:ext cx="838200" cy="1219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7755" cy="11430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Demand Response Has Shed FCM Obligations</a:t>
            </a:r>
            <a:endParaRPr lang="en-US" b="0" i="1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1"/>
          </p:nvPr>
        </p:nvGraphicFramePr>
        <p:xfrm>
          <a:off x="654690" y="1623965"/>
          <a:ext cx="8229600" cy="463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2360" y="1431940"/>
            <a:ext cx="675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Aggregate Capacity Supply Obligations (CSO) </a:t>
            </a:r>
          </a:p>
          <a:p>
            <a:pPr algn="ctr"/>
            <a:r>
              <a:rPr lang="en-US" sz="2000" dirty="0" smtClean="0"/>
              <a:t>of Demand Response Resources (MW)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274638"/>
            <a:ext cx="85259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and Reconfiguration Auction Price Differences Encouraged Shedding of Capacity Supply Obligations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46715" y="1393534"/>
          <a:ext cx="7412165" cy="410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095" y="5387655"/>
            <a:ext cx="80650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participant could make money by selling a CSO acquired in a primary auction</a:t>
            </a:r>
          </a:p>
          <a:p>
            <a:pPr marL="457200" lvl="2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Price differences shrink as the FCA floor price disappears and as surplus capacity diminishes</a:t>
            </a:r>
          </a:p>
          <a:p>
            <a:pPr marL="0"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30" y="4158695"/>
            <a:ext cx="1382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ARA =</a:t>
            </a:r>
          </a:p>
          <a:p>
            <a:r>
              <a:rPr lang="en-US" sz="1400" dirty="0" smtClean="0"/>
              <a:t>Annual </a:t>
            </a:r>
          </a:p>
          <a:p>
            <a:r>
              <a:rPr lang="en-US" sz="1400" dirty="0" smtClean="0"/>
              <a:t>Reconfiguration </a:t>
            </a:r>
          </a:p>
          <a:p>
            <a:r>
              <a:rPr lang="en-US" sz="1400" dirty="0" smtClean="0"/>
              <a:t>Auction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980" y="5117242"/>
            <a:ext cx="564005" cy="2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9045" y="318195"/>
            <a:ext cx="849297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ISO is Moving to Fully Integrate Demand Response in Wholesale Markets</a:t>
            </a:r>
            <a:br>
              <a:rPr lang="en-US" dirty="0" smtClean="0"/>
            </a:br>
            <a:r>
              <a:rPr lang="en-US" sz="2200" b="0" i="1" dirty="0" smtClean="0"/>
              <a:t>If Order 745 is ultimately vacated, everything below will be impacted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0938" y="6448425"/>
            <a:ext cx="312737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20FE29-02EE-4790-9029-AF4B5D3597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93830" y="1397000"/>
          <a:ext cx="8756341" cy="498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78615" y="1278320"/>
            <a:ext cx="3072400" cy="2072483"/>
            <a:chOff x="-20500" y="0"/>
            <a:chExt cx="2349460" cy="2072483"/>
          </a:xfrm>
        </p:grpSpPr>
        <p:sp>
          <p:nvSpPr>
            <p:cNvPr id="10" name="Rectangle 9"/>
            <p:cNvSpPr/>
            <p:nvPr/>
          </p:nvSpPr>
          <p:spPr>
            <a:xfrm>
              <a:off x="96972" y="0"/>
              <a:ext cx="1673991" cy="1995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20500" y="76810"/>
              <a:ext cx="2349460" cy="1995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In response to Order 745, ISO proposed to fully integrate demand response into the </a:t>
              </a:r>
              <a:r>
                <a:rPr lang="en-US" sz="1600" b="1" kern="1200" dirty="0" smtClean="0"/>
                <a:t>energy markets </a:t>
              </a:r>
              <a:r>
                <a:rPr lang="en-US" sz="1600" kern="1200" dirty="0" smtClean="0"/>
                <a:t>by June 1, 2017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August 2011</a:t>
              </a:r>
              <a:endParaRPr lang="en-US" sz="1600" kern="1200" dirty="0"/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576410" y="4350720"/>
            <a:ext cx="3110805" cy="2110888"/>
            <a:chOff x="1662932" y="2878295"/>
            <a:chExt cx="2392525" cy="2110888"/>
          </a:xfrm>
        </p:grpSpPr>
        <p:sp>
          <p:nvSpPr>
            <p:cNvPr id="13" name="Rectangle 12"/>
            <p:cNvSpPr/>
            <p:nvPr/>
          </p:nvSpPr>
          <p:spPr>
            <a:xfrm>
              <a:off x="1958306" y="2993510"/>
              <a:ext cx="2008540" cy="1995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662932" y="2878295"/>
              <a:ext cx="2392525" cy="1995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April 2012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ISO proposed to modify </a:t>
              </a:r>
              <a:r>
                <a:rPr lang="en-US" sz="1600" b="1" kern="1200" dirty="0" smtClean="0"/>
                <a:t>capacity market</a:t>
              </a:r>
              <a:r>
                <a:rPr lang="en-US" sz="1600" kern="1200" dirty="0" smtClean="0"/>
                <a:t> rules to make capacity obligations of generators and demand response resources </a:t>
              </a:r>
              <a:r>
                <a:rPr lang="en-US" sz="1600" dirty="0" smtClean="0"/>
                <a:t>comparable by June 1, 2017</a:t>
              </a:r>
              <a:endParaRPr lang="en-US" sz="1600" kern="1200" dirty="0" smtClean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3919115" y="1355130"/>
            <a:ext cx="2496325" cy="2265896"/>
            <a:chOff x="3714323" y="-270222"/>
            <a:chExt cx="2265895" cy="2265896"/>
          </a:xfrm>
        </p:grpSpPr>
        <p:sp>
          <p:nvSpPr>
            <p:cNvPr id="16" name="Rectangle 15"/>
            <p:cNvSpPr/>
            <p:nvPr/>
          </p:nvSpPr>
          <p:spPr>
            <a:xfrm>
              <a:off x="4059968" y="0"/>
              <a:ext cx="1862432" cy="1995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714323" y="-270222"/>
              <a:ext cx="2265895" cy="2265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ISO issued a paper describing how demand response could provide</a:t>
              </a:r>
              <a:r>
                <a:rPr lang="en-US" sz="1600" b="1" kern="1200" dirty="0" smtClean="0"/>
                <a:t> </a:t>
              </a:r>
              <a:r>
                <a:rPr lang="en-US" sz="1600" kern="1200" dirty="0" smtClean="0"/>
                <a:t>reserves and participate in the </a:t>
              </a:r>
              <a:r>
                <a:rPr lang="en-US" sz="1600" b="1" kern="1200" dirty="0" smtClean="0"/>
                <a:t>forward reserve market </a:t>
              </a:r>
              <a:r>
                <a:rPr lang="en-US" sz="1600" kern="1200" dirty="0" smtClean="0"/>
                <a:t>by June 1, 2017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September 2013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/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5224885" y="4350720"/>
            <a:ext cx="3686879" cy="2072483"/>
            <a:chOff x="5127199" y="2916700"/>
            <a:chExt cx="2885384" cy="2072483"/>
          </a:xfrm>
        </p:grpSpPr>
        <p:sp>
          <p:nvSpPr>
            <p:cNvPr id="19" name="Rectangle 18"/>
            <p:cNvSpPr/>
            <p:nvPr/>
          </p:nvSpPr>
          <p:spPr>
            <a:xfrm>
              <a:off x="6015522" y="2993510"/>
              <a:ext cx="1862432" cy="19956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127199" y="2916700"/>
              <a:ext cx="2885384" cy="1995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October 2014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ISO proposed market rules allowing demand response to provide </a:t>
              </a:r>
              <a:r>
                <a:rPr lang="en-US" sz="1600" b="1" kern="1200" dirty="0" smtClean="0"/>
                <a:t>reserves</a:t>
              </a:r>
              <a:r>
                <a:rPr lang="en-US" sz="1600" kern="1200" dirty="0" smtClean="0"/>
                <a:t> and participate in the </a:t>
              </a:r>
              <a:r>
                <a:rPr lang="en-US" sz="1600" b="1" kern="1200" dirty="0" smtClean="0"/>
                <a:t>FRM</a:t>
              </a:r>
              <a:r>
                <a:rPr lang="en-US" sz="1600" kern="1200" dirty="0" smtClean="0"/>
                <a:t>;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dirty="0" smtClean="0"/>
                <a:t>Legal issues currently underway make status of DR uncertain</a:t>
              </a:r>
              <a:endParaRPr lang="en-US" sz="1600" i="1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PJM Whitepaper Recently Released</a:t>
            </a:r>
            <a:r>
              <a:rPr lang="en-US" smtClean="0"/>
              <a:t/>
            </a:r>
            <a:br>
              <a:rPr lang="en-US" smtClean="0"/>
            </a:br>
            <a:r>
              <a:rPr lang="en-US" sz="2200" b="0" i="1" smtClean="0"/>
              <a:t>An approach to DR to mitigate lengthy litigation risk and uncertainty</a:t>
            </a:r>
            <a:endParaRPr lang="en-US" sz="22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199" y="1508750"/>
            <a:ext cx="5382165" cy="50694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Demand response would no longer participate as a supply resource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Load-serving entities (LSEs) could submit load curtailment bids into the capacity market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LSEs with a cleared load curtailment bid receive no capacity or energy payments – rather, the LSE’s capacity obligation and energy bill is reduced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Loads providing ancillary services (i.e., regulation and operating reserve) could receive payment for providing those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365" y="1547155"/>
            <a:ext cx="3053739" cy="35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2665" y="5149840"/>
            <a:ext cx="802664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Transition rules are needed to allow for the conversion of demand resource obligations to load curtailment obligations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95959"/>
                </a:solidFill>
              </a:rPr>
              <a:t>Will LSEs have the incentive to submit load curtailment bids?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Modernization Can Be the Platform that Preserves Demand Response in 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New England states are considering advanced metering infrastructure and associated tools to facilitate customer response to price and improve the integration of distributed generation</a:t>
            </a:r>
          </a:p>
          <a:p>
            <a:pPr lvl="1"/>
            <a:r>
              <a:rPr lang="en-US" dirty="0" smtClean="0"/>
              <a:t>Current default service in New England is based on a uniform rate</a:t>
            </a:r>
          </a:p>
          <a:p>
            <a:pPr lvl="2"/>
            <a:r>
              <a:rPr lang="en-US" dirty="0" smtClean="0"/>
              <a:t>Customers cannot benefit from changing their consumption levels in response to changing real-time wholesale energy prices</a:t>
            </a:r>
          </a:p>
          <a:p>
            <a:pPr lvl="2"/>
            <a:r>
              <a:rPr lang="en-US" dirty="0" smtClean="0"/>
              <a:t>Smart grid technology is not fully utilized under uniform retail rates</a:t>
            </a:r>
          </a:p>
          <a:p>
            <a:pPr lvl="1"/>
            <a:r>
              <a:rPr lang="en-US" dirty="0" smtClean="0"/>
              <a:t>Current lack of retail customer data limits the ability of:</a:t>
            </a:r>
          </a:p>
          <a:p>
            <a:pPr lvl="2"/>
            <a:r>
              <a:rPr lang="en-US" dirty="0" smtClean="0"/>
              <a:t>Load serving entities to offer other retail products</a:t>
            </a:r>
          </a:p>
          <a:p>
            <a:pPr lvl="2"/>
            <a:r>
              <a:rPr lang="en-US" dirty="0" smtClean="0"/>
              <a:t>Customers to evaluate other retail products such as dynamic retail offers, distributed resources, and/or other smart grid opportunities</a:t>
            </a:r>
          </a:p>
          <a:p>
            <a:r>
              <a:rPr lang="en-US" sz="2200" dirty="0" smtClean="0"/>
              <a:t>On November 5, 2014, the Massachusetts DPU ordered utilities to implement default time-varying retail rates (see  D.P.U. 14-04-C) following deployment of advanced metering functionality to facilitate demand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2B385-5410-4880-A16D-BBB93737CAD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1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o_corporate_theme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14988</TotalTime>
  <Words>921</Words>
  <Application>Microsoft Office PowerPoint</Application>
  <PresentationFormat>On-screen Show (4:3)</PresentationFormat>
  <Paragraphs>129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Presentation1</vt:lpstr>
      <vt:lpstr>iso_corporate_theme</vt:lpstr>
      <vt:lpstr>Slide 1</vt:lpstr>
      <vt:lpstr>Demand Resources Have a Strong History But  Uncertain Future in the New England Wholesale Market</vt:lpstr>
      <vt:lpstr>Forward Capacity Market Has Helped Stimulate DR in the Region</vt:lpstr>
      <vt:lpstr>Energy Efficiency is a Priority for New England State policies and regional capacity market have produced robust EE investment</vt:lpstr>
      <vt:lpstr>Demand Response Has Shed FCM Obligations</vt:lpstr>
      <vt:lpstr>Primary and Reconfiguration Auction Price Differences Encouraged Shedding of Capacity Supply Obligations</vt:lpstr>
      <vt:lpstr>ISO is Moving to Fully Integrate Demand Response in Wholesale Markets If Order 745 is ultimately vacated, everything below will be impacted</vt:lpstr>
      <vt:lpstr>PJM Whitepaper Recently Released An approach to DR to mitigate lengthy litigation risk and uncertainty</vt:lpstr>
      <vt:lpstr>Grid Modernization Can Be the Platform that Preserves Demand Response in New England</vt:lpstr>
      <vt:lpstr>The Growth of Distributed Generation Will Impact Both Wholesale and Retail Markets</vt:lpstr>
      <vt:lpstr>Legal Action Creates Uncertainty for DR in the Wholesale Markets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MBlomberg</dc:creator>
  <cp:lastModifiedBy>Henry Yoshimura</cp:lastModifiedBy>
  <cp:revision>924</cp:revision>
  <dcterms:created xsi:type="dcterms:W3CDTF">2012-11-02T20:04:14Z</dcterms:created>
  <dcterms:modified xsi:type="dcterms:W3CDTF">2014-11-18T20:28:57Z</dcterms:modified>
</cp:coreProperties>
</file>