
<file path=[Content_Types].xml><?xml version="1.0" encoding="utf-8"?>
<Types xmlns="http://schemas.openxmlformats.org/package/2006/content-types">
  <Default Extension="xml" ContentType="application/xml"/>
  <Default Extension="jpeg" ContentType="image/jpe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8" r:id="rId7"/>
    <p:sldId id="264" r:id="rId8"/>
    <p:sldId id="265" r:id="rId9"/>
    <p:sldId id="266" r:id="rId10"/>
    <p:sldId id="267" r:id="rId11"/>
    <p:sldId id="26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543" autoAdjust="0"/>
  </p:normalViewPr>
  <p:slideViewPr>
    <p:cSldViewPr>
      <p:cViewPr varScale="1">
        <p:scale>
          <a:sx n="82" d="100"/>
          <a:sy n="82" d="100"/>
        </p:scale>
        <p:origin x="2736"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324417-8E29-4E81-AF61-FC017573C127}" type="datetimeFigureOut">
              <a:rPr lang="en-US" smtClean="0"/>
              <a:t>12/14/17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C96FAB-495F-4E0D-B590-9C3ED6DF2B84}" type="slidenum">
              <a:rPr lang="en-US" smtClean="0"/>
              <a:t>‹#›</a:t>
            </a:fld>
            <a:endParaRPr lang="en-US"/>
          </a:p>
        </p:txBody>
      </p:sp>
    </p:spTree>
    <p:extLst>
      <p:ext uri="{BB962C8B-B14F-4D97-AF65-F5344CB8AC3E}">
        <p14:creationId xmlns:p14="http://schemas.microsoft.com/office/powerpoint/2010/main" val="88611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1267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A389615-D33C-4143-AFE4-4AF322AD767A}" type="datetime1">
              <a:rPr lang="en-US" smtClean="0">
                <a:solidFill>
                  <a:srgbClr val="04617B"/>
                </a:solidFill>
              </a:rPr>
              <a:pPr/>
              <a:t>12/14/17</a:t>
            </a:fld>
            <a:endParaRPr lang="en-US">
              <a:solidFill>
                <a:srgbClr val="04617B"/>
              </a:solidFill>
            </a:endParaRPr>
          </a:p>
        </p:txBody>
      </p:sp>
      <p:sp>
        <p:nvSpPr>
          <p:cNvPr id="17" name="Footer Placeholder 16"/>
          <p:cNvSpPr>
            <a:spLocks noGrp="1"/>
          </p:cNvSpPr>
          <p:nvPr>
            <p:ph type="ftr" sz="quarter" idx="11"/>
          </p:nvPr>
        </p:nvSpPr>
        <p:spPr/>
        <p:txBody>
          <a:bodyPr/>
          <a:lstStyle/>
          <a:p>
            <a:endParaRPr lang="en-US">
              <a:solidFill>
                <a:srgbClr val="04617B"/>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4E0ADAF-8534-4CD7-B9D2-3DF51FA01A7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427095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88ACFC-B9A1-4BE4-9C21-5CC3D4F21B1C}" type="datetime1">
              <a:rPr lang="en-US" smtClean="0">
                <a:solidFill>
                  <a:srgbClr val="04617B"/>
                </a:solidFill>
              </a:rPr>
              <a:pPr/>
              <a:t>12/14/17</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34E0ADAF-8534-4CD7-B9D2-3DF51FA01A79}" type="slidenum">
              <a:rPr lang="en-US" smtClean="0"/>
              <a:pPr/>
              <a:t>‹#›</a:t>
            </a:fld>
            <a:endParaRPr lang="en-US"/>
          </a:p>
        </p:txBody>
      </p:sp>
    </p:spTree>
    <p:extLst>
      <p:ext uri="{BB962C8B-B14F-4D97-AF65-F5344CB8AC3E}">
        <p14:creationId xmlns:p14="http://schemas.microsoft.com/office/powerpoint/2010/main" val="159726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0AF54-D8EC-43C6-9AE6-5E4E06332F75}" type="datetime1">
              <a:rPr lang="en-US" smtClean="0">
                <a:solidFill>
                  <a:srgbClr val="04617B"/>
                </a:solidFill>
              </a:rPr>
              <a:pPr/>
              <a:t>12/14/17</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34E0ADAF-8534-4CD7-B9D2-3DF51FA01A79}" type="slidenum">
              <a:rPr lang="en-US" smtClean="0"/>
              <a:pPr/>
              <a:t>‹#›</a:t>
            </a:fld>
            <a:endParaRPr lang="en-US"/>
          </a:p>
        </p:txBody>
      </p:sp>
    </p:spTree>
    <p:extLst>
      <p:ext uri="{BB962C8B-B14F-4D97-AF65-F5344CB8AC3E}">
        <p14:creationId xmlns:p14="http://schemas.microsoft.com/office/powerpoint/2010/main" val="86395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70C680-E994-4391-AF71-81B187AE0DA4}" type="datetime1">
              <a:rPr lang="en-US" smtClean="0">
                <a:solidFill>
                  <a:srgbClr val="04617B"/>
                </a:solidFill>
              </a:rPr>
              <a:pPr/>
              <a:t>12/14/17</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34E0ADAF-8534-4CD7-B9D2-3DF51FA01A7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8983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1DC675-3D99-4434-9ECB-F7AD9FAFC1AB}" type="datetime1">
              <a:rPr lang="en-US" smtClean="0">
                <a:solidFill>
                  <a:srgbClr val="04617B"/>
                </a:solidFill>
              </a:rPr>
              <a:pPr/>
              <a:t>12/14/17</a:t>
            </a:fld>
            <a:endParaRPr lang="en-US">
              <a:solidFill>
                <a:srgbClr val="04617B"/>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04617B"/>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34E0ADAF-8534-4CD7-B9D2-3DF51FA01A79}" type="slidenum">
              <a:rPr lang="en-US" smtClean="0"/>
              <a:pPr/>
              <a:t>‹#›</a:t>
            </a:fld>
            <a:endParaRPr lang="en-US"/>
          </a:p>
        </p:txBody>
      </p:sp>
    </p:spTree>
    <p:extLst>
      <p:ext uri="{BB962C8B-B14F-4D97-AF65-F5344CB8AC3E}">
        <p14:creationId xmlns:p14="http://schemas.microsoft.com/office/powerpoint/2010/main" val="17744957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5FC0125-4B8E-4C9F-AD53-A25678C82FD9}" type="datetime1">
              <a:rPr lang="en-US" smtClean="0">
                <a:solidFill>
                  <a:srgbClr val="04617B"/>
                </a:solidFill>
              </a:rPr>
              <a:pPr/>
              <a:t>12/14/17</a:t>
            </a:fld>
            <a:endParaRPr lang="en-US">
              <a:solidFill>
                <a:srgbClr val="04617B"/>
              </a:solidFill>
            </a:endParaRPr>
          </a:p>
        </p:txBody>
      </p:sp>
      <p:sp>
        <p:nvSpPr>
          <p:cNvPr id="6" name="Footer Placeholder 5"/>
          <p:cNvSpPr>
            <a:spLocks noGrp="1"/>
          </p:cNvSpPr>
          <p:nvPr>
            <p:ph type="ftr" sz="quarter" idx="11"/>
          </p:nvPr>
        </p:nvSpPr>
        <p:spPr/>
        <p:txBody>
          <a:bodyPr/>
          <a:lstStyle/>
          <a:p>
            <a:endParaRPr lang="en-US">
              <a:solidFill>
                <a:srgbClr val="04617B"/>
              </a:solidFill>
            </a:endParaRPr>
          </a:p>
        </p:txBody>
      </p:sp>
      <p:sp>
        <p:nvSpPr>
          <p:cNvPr id="7" name="Slide Number Placeholder 6"/>
          <p:cNvSpPr>
            <a:spLocks noGrp="1"/>
          </p:cNvSpPr>
          <p:nvPr>
            <p:ph type="sldNum" sz="quarter" idx="12"/>
          </p:nvPr>
        </p:nvSpPr>
        <p:spPr/>
        <p:txBody>
          <a:bodyPr/>
          <a:lstStyle/>
          <a:p>
            <a:fld id="{34E0ADAF-8534-4CD7-B9D2-3DF51FA01A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8689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856A03D-7E25-4914-96CC-08B31A8DBDF4}" type="datetime1">
              <a:rPr lang="en-US" smtClean="0">
                <a:solidFill>
                  <a:srgbClr val="04617B"/>
                </a:solidFill>
              </a:rPr>
              <a:pPr/>
              <a:t>12/14/17</a:t>
            </a:fld>
            <a:endParaRPr lang="en-US">
              <a:solidFill>
                <a:srgbClr val="04617B"/>
              </a:solidFill>
            </a:endParaRPr>
          </a:p>
        </p:txBody>
      </p:sp>
      <p:sp>
        <p:nvSpPr>
          <p:cNvPr id="8" name="Footer Placeholder 7"/>
          <p:cNvSpPr>
            <a:spLocks noGrp="1"/>
          </p:cNvSpPr>
          <p:nvPr>
            <p:ph type="ftr" sz="quarter" idx="11"/>
          </p:nvPr>
        </p:nvSpPr>
        <p:spPr/>
        <p:txBody>
          <a:bodyPr/>
          <a:lstStyle/>
          <a:p>
            <a:endParaRPr lang="en-US">
              <a:solidFill>
                <a:srgbClr val="04617B"/>
              </a:solidFill>
            </a:endParaRPr>
          </a:p>
        </p:txBody>
      </p:sp>
      <p:sp>
        <p:nvSpPr>
          <p:cNvPr id="9" name="Slide Number Placeholder 8"/>
          <p:cNvSpPr>
            <a:spLocks noGrp="1"/>
          </p:cNvSpPr>
          <p:nvPr>
            <p:ph type="sldNum" sz="quarter" idx="12"/>
          </p:nvPr>
        </p:nvSpPr>
        <p:spPr/>
        <p:txBody>
          <a:bodyPr/>
          <a:lstStyle/>
          <a:p>
            <a:fld id="{34E0ADAF-8534-4CD7-B9D2-3DF51FA01A7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9830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B0588F-6062-4285-B00C-0A262E265EDF}" type="datetime1">
              <a:rPr lang="en-US" smtClean="0">
                <a:solidFill>
                  <a:srgbClr val="04617B"/>
                </a:solidFill>
              </a:rPr>
              <a:pPr/>
              <a:t>12/14/17</a:t>
            </a:fld>
            <a:endParaRPr lang="en-US">
              <a:solidFill>
                <a:srgbClr val="04617B"/>
              </a:solidFill>
            </a:endParaRPr>
          </a:p>
        </p:txBody>
      </p:sp>
      <p:sp>
        <p:nvSpPr>
          <p:cNvPr id="4" name="Footer Placeholder 3"/>
          <p:cNvSpPr>
            <a:spLocks noGrp="1"/>
          </p:cNvSpPr>
          <p:nvPr>
            <p:ph type="ftr" sz="quarter" idx="11"/>
          </p:nvPr>
        </p:nvSpPr>
        <p:spPr/>
        <p:txBody>
          <a:bodyPr/>
          <a:lstStyle/>
          <a:p>
            <a:endParaRPr lang="en-US">
              <a:solidFill>
                <a:srgbClr val="04617B"/>
              </a:solidFill>
            </a:endParaRPr>
          </a:p>
        </p:txBody>
      </p:sp>
      <p:sp>
        <p:nvSpPr>
          <p:cNvPr id="5" name="Slide Number Placeholder 4"/>
          <p:cNvSpPr>
            <a:spLocks noGrp="1"/>
          </p:cNvSpPr>
          <p:nvPr>
            <p:ph type="sldNum" sz="quarter" idx="12"/>
          </p:nvPr>
        </p:nvSpPr>
        <p:spPr/>
        <p:txBody>
          <a:bodyPr/>
          <a:lstStyle/>
          <a:p>
            <a:fld id="{34E0ADAF-8534-4CD7-B9D2-3DF51FA01A79}" type="slidenum">
              <a:rPr lang="en-US" smtClean="0"/>
              <a:pPr/>
              <a:t>‹#›</a:t>
            </a:fld>
            <a:endParaRPr lang="en-US"/>
          </a:p>
        </p:txBody>
      </p:sp>
    </p:spTree>
    <p:extLst>
      <p:ext uri="{BB962C8B-B14F-4D97-AF65-F5344CB8AC3E}">
        <p14:creationId xmlns:p14="http://schemas.microsoft.com/office/powerpoint/2010/main" val="322239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718AC-86AB-4A30-9E61-CD054E532306}" type="datetime1">
              <a:rPr lang="en-US" smtClean="0">
                <a:solidFill>
                  <a:srgbClr val="04617B"/>
                </a:solidFill>
              </a:rPr>
              <a:pPr/>
              <a:t>12/14/17</a:t>
            </a:fld>
            <a:endParaRPr lang="en-US">
              <a:solidFill>
                <a:srgbClr val="04617B"/>
              </a:solidFill>
            </a:endParaRPr>
          </a:p>
        </p:txBody>
      </p:sp>
      <p:sp>
        <p:nvSpPr>
          <p:cNvPr id="3" name="Footer Placeholder 2"/>
          <p:cNvSpPr>
            <a:spLocks noGrp="1"/>
          </p:cNvSpPr>
          <p:nvPr>
            <p:ph type="ftr" sz="quarter" idx="11"/>
          </p:nvPr>
        </p:nvSpPr>
        <p:spPr/>
        <p:txBody>
          <a:bodyPr/>
          <a:lstStyle/>
          <a:p>
            <a:endParaRPr lang="en-US">
              <a:solidFill>
                <a:srgbClr val="04617B"/>
              </a:solidFill>
            </a:endParaRPr>
          </a:p>
        </p:txBody>
      </p:sp>
      <p:sp>
        <p:nvSpPr>
          <p:cNvPr id="4" name="Slide Number Placeholder 3"/>
          <p:cNvSpPr>
            <a:spLocks noGrp="1"/>
          </p:cNvSpPr>
          <p:nvPr>
            <p:ph type="sldNum" sz="quarter" idx="12"/>
          </p:nvPr>
        </p:nvSpPr>
        <p:spPr/>
        <p:txBody>
          <a:bodyPr/>
          <a:lstStyle/>
          <a:p>
            <a:fld id="{34E0ADAF-8534-4CD7-B9D2-3DF51FA01A79}" type="slidenum">
              <a:rPr lang="en-US" smtClean="0"/>
              <a:pPr/>
              <a:t>‹#›</a:t>
            </a:fld>
            <a:endParaRPr lang="en-US"/>
          </a:p>
        </p:txBody>
      </p:sp>
    </p:spTree>
    <p:extLst>
      <p:ext uri="{BB962C8B-B14F-4D97-AF65-F5344CB8AC3E}">
        <p14:creationId xmlns:p14="http://schemas.microsoft.com/office/powerpoint/2010/main" val="207347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9C5E4C-7657-4896-9415-D6305121D2BC}" type="datetime1">
              <a:rPr lang="en-US" smtClean="0">
                <a:solidFill>
                  <a:srgbClr val="04617B"/>
                </a:solidFill>
              </a:rPr>
              <a:pPr/>
              <a:t>12/14/17</a:t>
            </a:fld>
            <a:endParaRPr lang="en-US">
              <a:solidFill>
                <a:srgbClr val="04617B"/>
              </a:solidFill>
            </a:endParaRPr>
          </a:p>
        </p:txBody>
      </p:sp>
      <p:sp>
        <p:nvSpPr>
          <p:cNvPr id="6" name="Footer Placeholder 5"/>
          <p:cNvSpPr>
            <a:spLocks noGrp="1"/>
          </p:cNvSpPr>
          <p:nvPr>
            <p:ph type="ftr" sz="quarter" idx="11"/>
          </p:nvPr>
        </p:nvSpPr>
        <p:spPr/>
        <p:txBody>
          <a:bodyPr/>
          <a:lstStyle/>
          <a:p>
            <a:endParaRPr lang="en-US">
              <a:solidFill>
                <a:srgbClr val="04617B"/>
              </a:solidFill>
            </a:endParaRPr>
          </a:p>
        </p:txBody>
      </p:sp>
      <p:sp>
        <p:nvSpPr>
          <p:cNvPr id="7" name="Slide Number Placeholder 6"/>
          <p:cNvSpPr>
            <a:spLocks noGrp="1"/>
          </p:cNvSpPr>
          <p:nvPr>
            <p:ph type="sldNum" sz="quarter" idx="12"/>
          </p:nvPr>
        </p:nvSpPr>
        <p:spPr/>
        <p:txBody>
          <a:bodyPr/>
          <a:lstStyle/>
          <a:p>
            <a:fld id="{34E0ADAF-8534-4CD7-B9D2-3DF51FA01A7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1693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4799C5-E504-4C9F-A4B4-BC72B12B7B81}" type="datetime1">
              <a:rPr lang="en-US" smtClean="0">
                <a:solidFill>
                  <a:srgbClr val="04617B"/>
                </a:solidFill>
              </a:rPr>
              <a:pPr/>
              <a:t>12/14/17</a:t>
            </a:fld>
            <a:endParaRPr lang="en-US">
              <a:solidFill>
                <a:srgbClr val="04617B"/>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04617B"/>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34E0ADAF-8534-4CD7-B9D2-3DF51FA01A7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61895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1212E88-3581-4B1B-AC0B-0BA859B41248}" type="datetime1">
              <a:rPr lang="en-US" smtClean="0">
                <a:solidFill>
                  <a:srgbClr val="04617B"/>
                </a:solidFill>
              </a:rPr>
              <a:pPr/>
              <a:t>12/14/17</a:t>
            </a:fld>
            <a:endParaRPr lang="en-US">
              <a:solidFill>
                <a:srgbClr val="04617B"/>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04617B"/>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4E0ADAF-8534-4CD7-B9D2-3DF51FA01A79}" type="slidenum">
              <a:rPr lang="en-US" smtClean="0"/>
              <a:pPr/>
              <a:t>‹#›</a:t>
            </a:fld>
            <a:endParaRPr lang="en-US"/>
          </a:p>
        </p:txBody>
      </p:sp>
    </p:spTree>
    <p:extLst>
      <p:ext uri="{BB962C8B-B14F-4D97-AF65-F5344CB8AC3E}">
        <p14:creationId xmlns:p14="http://schemas.microsoft.com/office/powerpoint/2010/main" val="3707469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352800"/>
            <a:ext cx="6400800" cy="1600200"/>
          </a:xfrm>
        </p:spPr>
        <p:txBody>
          <a:bodyPr>
            <a:normAutofit/>
          </a:bodyPr>
          <a:lstStyle/>
          <a:p>
            <a:pPr lvl="0" fontAlgn="base">
              <a:spcBef>
                <a:spcPct val="0"/>
              </a:spcBef>
              <a:spcAft>
                <a:spcPts val="1200"/>
              </a:spcAft>
              <a:buClrTx/>
              <a:buSzTx/>
              <a:defRPr/>
            </a:pPr>
            <a:r>
              <a:rPr lang="en-US" sz="1800" b="1" dirty="0">
                <a:solidFill>
                  <a:srgbClr val="00269E"/>
                </a:solidFill>
                <a:latin typeface="Arial" pitchFamily="34" charset="0"/>
                <a:cs typeface="Arial" pitchFamily="34" charset="0"/>
              </a:rPr>
              <a:t>Restructuring Roundtable</a:t>
            </a:r>
          </a:p>
          <a:p>
            <a:pPr lvl="0" fontAlgn="base">
              <a:spcBef>
                <a:spcPct val="0"/>
              </a:spcBef>
              <a:spcAft>
                <a:spcPts val="1200"/>
              </a:spcAft>
              <a:buClrTx/>
              <a:buSzTx/>
              <a:defRPr/>
            </a:pPr>
            <a:r>
              <a:rPr lang="en-US" sz="1800" b="1" dirty="0">
                <a:solidFill>
                  <a:srgbClr val="00269E"/>
                </a:solidFill>
                <a:latin typeface="Arial" pitchFamily="34" charset="0"/>
                <a:cs typeface="Arial" pitchFamily="34" charset="0"/>
              </a:rPr>
              <a:t>December 15, 2017</a:t>
            </a:r>
          </a:p>
          <a:p>
            <a:pPr lvl="0" fontAlgn="base">
              <a:spcBef>
                <a:spcPct val="0"/>
              </a:spcBef>
              <a:spcAft>
                <a:spcPts val="1200"/>
              </a:spcAft>
              <a:buClrTx/>
              <a:buSzTx/>
              <a:defRPr/>
            </a:pPr>
            <a:r>
              <a:rPr lang="en-US" sz="1800" b="1" dirty="0" smtClean="0">
                <a:solidFill>
                  <a:srgbClr val="00269E"/>
                </a:solidFill>
                <a:latin typeface="Arial" pitchFamily="34" charset="0"/>
                <a:cs typeface="Arial" pitchFamily="34" charset="0"/>
              </a:rPr>
              <a:t>Patrick </a:t>
            </a:r>
            <a:r>
              <a:rPr lang="en-US" sz="1800" b="1" dirty="0">
                <a:solidFill>
                  <a:srgbClr val="00269E"/>
                </a:solidFill>
                <a:latin typeface="Arial" pitchFamily="34" charset="0"/>
                <a:cs typeface="Arial" pitchFamily="34" charset="0"/>
              </a:rPr>
              <a:t>Woodcock, Assistant Secretary for Energy</a:t>
            </a:r>
          </a:p>
        </p:txBody>
      </p:sp>
      <p:sp>
        <p:nvSpPr>
          <p:cNvPr id="2" name="Title 1"/>
          <p:cNvSpPr>
            <a:spLocks noGrp="1"/>
          </p:cNvSpPr>
          <p:nvPr>
            <p:ph type="ctrTitle"/>
          </p:nvPr>
        </p:nvSpPr>
        <p:spPr/>
        <p:txBody>
          <a:bodyPr>
            <a:normAutofit/>
          </a:bodyPr>
          <a:lstStyle/>
          <a:p>
            <a:pPr>
              <a:spcAft>
                <a:spcPts val="1200"/>
              </a:spcAft>
              <a:defRPr/>
            </a:pPr>
            <a:r>
              <a:rPr lang="en-US" b="1" dirty="0">
                <a:solidFill>
                  <a:schemeClr val="bg1"/>
                </a:solidFill>
                <a:latin typeface="Arial" pitchFamily="34" charset="0"/>
                <a:cs typeface="Arial" pitchFamily="34" charset="0"/>
              </a:rPr>
              <a:t>Improving Energy </a:t>
            </a:r>
            <a:r>
              <a:rPr lang="en-US" b="1" dirty="0" smtClean="0">
                <a:solidFill>
                  <a:schemeClr val="bg1"/>
                </a:solidFill>
                <a:latin typeface="Arial" pitchFamily="34" charset="0"/>
                <a:cs typeface="Arial" pitchFamily="34" charset="0"/>
              </a:rPr>
              <a:t>Facilities </a:t>
            </a:r>
            <a:r>
              <a:rPr lang="en-US" b="1" dirty="0">
                <a:solidFill>
                  <a:schemeClr val="bg1"/>
                </a:solidFill>
                <a:latin typeface="Arial" pitchFamily="34" charset="0"/>
                <a:cs typeface="Arial" pitchFamily="34" charset="0"/>
              </a:rPr>
              <a:t>Siting in Massachusetts</a:t>
            </a:r>
          </a:p>
        </p:txBody>
      </p:sp>
      <p:pic>
        <p:nvPicPr>
          <p:cNvPr id="4" name="Picture 3" descr="eea_logo.jpg"/>
          <p:cNvPicPr>
            <a:picLocks noChangeAspect="1"/>
          </p:cNvPicPr>
          <p:nvPr/>
        </p:nvPicPr>
        <p:blipFill>
          <a:blip r:embed="rId3" cstate="print"/>
          <a:stretch>
            <a:fillRect/>
          </a:stretch>
        </p:blipFill>
        <p:spPr>
          <a:xfrm>
            <a:off x="3657600" y="4724400"/>
            <a:ext cx="1752600" cy="1752600"/>
          </a:xfrm>
          <a:prstGeom prst="rect">
            <a:avLst/>
          </a:prstGeom>
        </p:spPr>
      </p:pic>
      <p:pic>
        <p:nvPicPr>
          <p:cNvPr id="5" name="Picture 4" descr="mq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066800" cy="1066800"/>
          </a:xfrm>
          <a:prstGeom prst="rect">
            <a:avLst/>
          </a:prstGeom>
        </p:spPr>
      </p:pic>
    </p:spTree>
    <p:extLst>
      <p:ext uri="{BB962C8B-B14F-4D97-AF65-F5344CB8AC3E}">
        <p14:creationId xmlns:p14="http://schemas.microsoft.com/office/powerpoint/2010/main" val="1251140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rmAutofit fontScale="90000"/>
          </a:bodyPr>
          <a:lstStyle/>
          <a:p>
            <a:pPr algn="ctr"/>
            <a:r>
              <a:rPr lang="en-US" dirty="0">
                <a:solidFill>
                  <a:schemeClr val="bg1"/>
                </a:solidFill>
                <a:latin typeface="Times New Roman"/>
                <a:ea typeface="Calibri"/>
              </a:rPr>
              <a:t>Other Siting </a:t>
            </a:r>
            <a:r>
              <a:rPr lang="en-US" dirty="0" smtClean="0">
                <a:solidFill>
                  <a:schemeClr val="bg1"/>
                </a:solidFill>
                <a:latin typeface="Times New Roman"/>
                <a:ea typeface="Calibri"/>
              </a:rPr>
              <a:t>Challenges/Opportunities</a:t>
            </a:r>
            <a:endParaRPr lang="en-US" sz="22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dirty="0" smtClean="0"/>
              <a:t>9</a:t>
            </a:r>
            <a:endParaRPr lang="en-US" dirty="0"/>
          </a:p>
        </p:txBody>
      </p:sp>
      <p:sp>
        <p:nvSpPr>
          <p:cNvPr id="4" name="Content Placeholder 3"/>
          <p:cNvSpPr>
            <a:spLocks noGrp="1"/>
          </p:cNvSpPr>
          <p:nvPr>
            <p:ph sz="quarter" idx="1"/>
          </p:nvPr>
        </p:nvSpPr>
        <p:spPr>
          <a:xfrm>
            <a:off x="914400" y="1387731"/>
            <a:ext cx="8001000" cy="5105400"/>
          </a:xfrm>
        </p:spPr>
        <p:txBody>
          <a:bodyPr>
            <a:normAutofit/>
          </a:bodyPr>
          <a:lstStyle/>
          <a:p>
            <a:pPr marL="320040" lvl="0" indent="-320040">
              <a:spcBef>
                <a:spcPts val="700"/>
              </a:spcBef>
              <a:buClr>
                <a:prstClr val="black"/>
              </a:buClr>
              <a:buSzPct val="90000"/>
              <a:buFont typeface="Wingdings" charset="2"/>
              <a:buChar char="§"/>
            </a:pPr>
            <a:endParaRPr lang="en-US" sz="1800" dirty="0" smtClean="0">
              <a:latin typeface="Arial" panose="020B0604020202020204" pitchFamily="34" charset="0"/>
              <a:cs typeface="Arial" panose="020B0604020202020204" pitchFamily="34" charset="0"/>
            </a:endParaRPr>
          </a:p>
          <a:p>
            <a:pPr marL="320040" indent="-320040">
              <a:spcBef>
                <a:spcPts val="700"/>
              </a:spcBef>
              <a:buClr>
                <a:prstClr val="black"/>
              </a:buClr>
              <a:buSzPct val="90000"/>
              <a:buFont typeface="Wingdings" charset="2"/>
              <a:buChar char="§"/>
            </a:pPr>
            <a:r>
              <a:rPr lang="en-US" sz="2000" dirty="0" smtClean="0">
                <a:latin typeface="Arial" panose="020B0604020202020204" pitchFamily="34" charset="0"/>
                <a:cs typeface="Arial" panose="020B0604020202020204" pitchFamily="34" charset="0"/>
              </a:rPr>
              <a:t>Offshore wind and current regulatory structure. </a:t>
            </a:r>
            <a:endParaRPr lang="en-US" sz="2000" dirty="0">
              <a:latin typeface="Arial" panose="020B0604020202020204" pitchFamily="34" charset="0"/>
              <a:cs typeface="Arial" panose="020B0604020202020204" pitchFamily="34" charset="0"/>
            </a:endParaRPr>
          </a:p>
          <a:p>
            <a:pPr marL="320040" indent="-320040">
              <a:spcBef>
                <a:spcPts val="700"/>
              </a:spcBef>
              <a:buClr>
                <a:prstClr val="black"/>
              </a:buClr>
              <a:buSzPct val="90000"/>
              <a:buFont typeface="Wingdings" charset="2"/>
              <a:buChar char="§"/>
            </a:pPr>
            <a:r>
              <a:rPr lang="en-US" sz="2000" dirty="0" smtClean="0">
                <a:latin typeface="Arial" panose="020B0604020202020204" pitchFamily="34" charset="0"/>
                <a:cs typeface="Arial" panose="020B0604020202020204" pitchFamily="34" charset="0"/>
              </a:rPr>
              <a:t>As Massachusetts becomes an increasingly diverse state, how can the siting process best ensure that the Commonwealth’s Environmental Justice Policy is meaningful and inclusive?</a:t>
            </a:r>
            <a:endParaRPr lang="en-US" sz="2000" dirty="0">
              <a:latin typeface="Arial" panose="020B0604020202020204" pitchFamily="34" charset="0"/>
              <a:cs typeface="Arial" panose="020B0604020202020204" pitchFamily="34" charset="0"/>
            </a:endParaRPr>
          </a:p>
          <a:p>
            <a:pPr marL="320040" lvl="0" indent="-320040">
              <a:spcBef>
                <a:spcPts val="700"/>
              </a:spcBef>
              <a:buClr>
                <a:prstClr val="black"/>
              </a:buClr>
              <a:buSzPct val="90000"/>
              <a:buFont typeface="Wingdings" charset="2"/>
              <a:buChar char="§"/>
            </a:pPr>
            <a:r>
              <a:rPr lang="en-US" sz="2000" dirty="0" smtClean="0">
                <a:latin typeface="Arial" panose="020B0604020202020204" pitchFamily="34" charset="0"/>
                <a:cs typeface="Arial" panose="020B0604020202020204" pitchFamily="34" charset="0"/>
              </a:rPr>
              <a:t>Ensuring that the occasional “bad” project does not preclude siting facilities that are needed, environmentally sound, safe, and cost-effective.</a:t>
            </a:r>
          </a:p>
          <a:p>
            <a:pPr marL="320040" lvl="0" indent="-320040">
              <a:spcBef>
                <a:spcPts val="700"/>
              </a:spcBef>
              <a:buClr>
                <a:prstClr val="black"/>
              </a:buClr>
              <a:buSzPct val="90000"/>
              <a:buFont typeface="Wingdings" charset="2"/>
              <a:buChar char="§"/>
            </a:pPr>
            <a:r>
              <a:rPr lang="en-US" sz="2000" dirty="0" smtClean="0">
                <a:latin typeface="Arial" panose="020B0604020202020204" pitchFamily="34" charset="0"/>
                <a:cs typeface="Arial" panose="020B0604020202020204" pitchFamily="34" charset="0"/>
              </a:rPr>
              <a:t>Is there a role for state energy and environmental officials to develop an energy strategy that would improve siting outcomes? </a:t>
            </a:r>
          </a:p>
          <a:p>
            <a:pPr marL="320040" lvl="0" indent="-320040">
              <a:spcBef>
                <a:spcPts val="700"/>
              </a:spcBef>
              <a:buClr>
                <a:prstClr val="black"/>
              </a:buClr>
              <a:buSzPct val="90000"/>
              <a:buFont typeface="Wingdings" charset="2"/>
              <a:buChar char="§"/>
            </a:pPr>
            <a:r>
              <a:rPr lang="en-US" sz="2000" dirty="0" smtClean="0">
                <a:latin typeface="Arial" panose="020B0604020202020204" pitchFamily="34" charset="0"/>
                <a:cs typeface="Arial" panose="020B0604020202020204" pitchFamily="34" charset="0"/>
              </a:rPr>
              <a:t>Pressure on land-use from distributed energy resources. However, most distributed energy is non-jurisdictional for EFSB.</a:t>
            </a:r>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3163273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10</a:t>
            </a:r>
            <a:endParaRPr lang="en-US" dirty="0"/>
          </a:p>
        </p:txBody>
      </p:sp>
      <p:pic>
        <p:nvPicPr>
          <p:cNvPr id="7" name="Content Placeholder 6"/>
          <p:cNvPicPr>
            <a:picLocks noGrp="1" noChangeAspect="1"/>
          </p:cNvPicPr>
          <p:nvPr>
            <p:ph sz="quarter" idx="1"/>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600200" y="1524000"/>
            <a:ext cx="6275218" cy="4645292"/>
          </a:xfrm>
        </p:spPr>
      </p:pic>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
        <p:nvSpPr>
          <p:cNvPr id="14" name="Title 1"/>
          <p:cNvSpPr>
            <a:spLocks noGrp="1"/>
          </p:cNvSpPr>
          <p:nvPr>
            <p:ph type="title"/>
          </p:nvPr>
        </p:nvSpPr>
        <p:spPr>
          <a:xfrm>
            <a:off x="914400" y="274638"/>
            <a:ext cx="7772400" cy="1143000"/>
          </a:xfrm>
          <a:solidFill>
            <a:schemeClr val="accent1">
              <a:alpha val="90000"/>
            </a:schemeClr>
          </a:solidFill>
        </p:spPr>
        <p:txBody>
          <a:bodyPr anchor="ctr">
            <a:normAutofit/>
          </a:bodyPr>
          <a:lstStyle/>
          <a:p>
            <a:pPr algn="ctr"/>
            <a:r>
              <a:rPr lang="en-US" dirty="0" smtClean="0">
                <a:solidFill>
                  <a:schemeClr val="bg1"/>
                </a:solidFill>
                <a:latin typeface="Times New Roman"/>
                <a:ea typeface="Calibri"/>
              </a:rPr>
              <a:t>Thank You</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0055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solidFill>
            <a:srgbClr val="0070C0">
              <a:alpha val="90000"/>
            </a:srgbClr>
          </a:solidFill>
        </p:spPr>
        <p:txBody>
          <a:bodyPr anchor="ctr">
            <a:normAutofit fontScale="90000"/>
          </a:bodyPr>
          <a:lstStyle/>
          <a:p>
            <a:pPr algn="ctr"/>
            <a:r>
              <a:rPr lang="en-US" dirty="0">
                <a:solidFill>
                  <a:schemeClr val="bg1"/>
                </a:solidFill>
                <a:latin typeface="Arial" panose="020B0604020202020204" pitchFamily="34" charset="0"/>
                <a:cs typeface="Arial" panose="020B0604020202020204" pitchFamily="34" charset="0"/>
              </a:rPr>
              <a:t>What is the Energy Facilities Siting Board?</a:t>
            </a:r>
          </a:p>
        </p:txBody>
      </p:sp>
      <p:sp>
        <p:nvSpPr>
          <p:cNvPr id="3" name="Slide Number Placeholder 2"/>
          <p:cNvSpPr>
            <a:spLocks noGrp="1"/>
          </p:cNvSpPr>
          <p:nvPr>
            <p:ph type="sldNum" sz="quarter" idx="12"/>
          </p:nvPr>
        </p:nvSpPr>
        <p:spPr/>
        <p:txBody>
          <a:bodyPr/>
          <a:lstStyle/>
          <a:p>
            <a:r>
              <a:rPr lang="en-US" dirty="0" smtClean="0"/>
              <a:t>1</a:t>
            </a:r>
            <a:endParaRPr lang="en-US" dirty="0"/>
          </a:p>
        </p:txBody>
      </p:sp>
      <p:sp>
        <p:nvSpPr>
          <p:cNvPr id="4" name="Content Placeholder 3"/>
          <p:cNvSpPr>
            <a:spLocks noGrp="1"/>
          </p:cNvSpPr>
          <p:nvPr>
            <p:ph sz="quarter" idx="1"/>
          </p:nvPr>
        </p:nvSpPr>
        <p:spPr>
          <a:xfrm>
            <a:off x="685800" y="1447800"/>
            <a:ext cx="7772400" cy="4572000"/>
          </a:xfrm>
        </p:spPr>
        <p:txBody>
          <a:bodyPr>
            <a:normAutofit fontScale="92500" lnSpcReduction="20000"/>
          </a:bodyPr>
          <a:lstStyle/>
          <a:p>
            <a:pPr marL="342900" marR="0" lvl="0" indent="-342900">
              <a:lnSpc>
                <a:spcPct val="115000"/>
              </a:lnSpc>
              <a:spcBef>
                <a:spcPts val="0"/>
              </a:spcBef>
              <a:spcAft>
                <a:spcPts val="0"/>
              </a:spcAft>
              <a:buFont typeface="Symbol"/>
              <a:buChar char=""/>
            </a:pPr>
            <a:endParaRPr lang="en-US" sz="2200" dirty="0" smtClean="0">
              <a:latin typeface="Times New Roman"/>
              <a:ea typeface="Calibri"/>
              <a:cs typeface="Times New Roman"/>
            </a:endParaRPr>
          </a:p>
          <a:p>
            <a:pPr marL="320040" lvl="0" indent="-320040">
              <a:spcBef>
                <a:spcPts val="700"/>
              </a:spcBef>
              <a:buClr>
                <a:prstClr val="black"/>
              </a:buClr>
              <a:buSzPct val="90000"/>
              <a:buFont typeface="Wingdings" charset="2"/>
              <a:buChar char="§"/>
            </a:pPr>
            <a:r>
              <a:rPr lang="en-US" sz="2200" b="1" u="sng" dirty="0">
                <a:solidFill>
                  <a:prstClr val="black"/>
                </a:solidFill>
                <a:latin typeface="Arial" pitchFamily="34" charset="0"/>
                <a:cs typeface="Arial" pitchFamily="34" charset="0"/>
              </a:rPr>
              <a:t>Energy Facilities Siting Board</a:t>
            </a:r>
            <a:r>
              <a:rPr lang="en-US" sz="2200" dirty="0">
                <a:solidFill>
                  <a:prstClr val="black"/>
                </a:solidFill>
                <a:latin typeface="Arial" pitchFamily="34" charset="0"/>
                <a:cs typeface="Arial" pitchFamily="34" charset="0"/>
              </a:rPr>
              <a:t> (EFSB) is a nine-member board chaired by the Secretary of EOEEA; includes commissioners of the DPU (two), </a:t>
            </a:r>
            <a:r>
              <a:rPr lang="en-US" sz="2200" dirty="0" smtClean="0">
                <a:solidFill>
                  <a:prstClr val="black"/>
                </a:solidFill>
                <a:latin typeface="Arial" pitchFamily="34" charset="0"/>
                <a:cs typeface="Arial" pitchFamily="34" charset="0"/>
              </a:rPr>
              <a:t>MassDEP</a:t>
            </a:r>
            <a:r>
              <a:rPr lang="en-US" sz="2200" dirty="0">
                <a:solidFill>
                  <a:prstClr val="black"/>
                </a:solidFill>
                <a:latin typeface="Arial" pitchFamily="34" charset="0"/>
                <a:cs typeface="Arial" pitchFamily="34" charset="0"/>
              </a:rPr>
              <a:t>, DOER, Secretary of EOHED, and three public members (with labor, environmental, and energy expertise).</a:t>
            </a:r>
          </a:p>
          <a:p>
            <a:pPr marL="320040" lvl="0" indent="-320040">
              <a:spcBef>
                <a:spcPts val="700"/>
              </a:spcBef>
              <a:buClr>
                <a:prstClr val="black"/>
              </a:buClr>
              <a:buSzPct val="90000"/>
              <a:buFont typeface="Wingdings" charset="2"/>
              <a:buChar char="§"/>
            </a:pPr>
            <a:r>
              <a:rPr lang="en-US" sz="2200" b="1" u="sng" dirty="0">
                <a:solidFill>
                  <a:prstClr val="black"/>
                </a:solidFill>
                <a:latin typeface="Arial" pitchFamily="34" charset="0"/>
                <a:cs typeface="Arial" pitchFamily="34" charset="0"/>
              </a:rPr>
              <a:t>EFSB overall statutory purpose</a:t>
            </a:r>
            <a:r>
              <a:rPr lang="en-US" sz="2200" dirty="0">
                <a:solidFill>
                  <a:prstClr val="black"/>
                </a:solidFill>
                <a:latin typeface="Arial" pitchFamily="34" charset="0"/>
                <a:cs typeface="Arial" pitchFamily="34" charset="0"/>
              </a:rPr>
              <a:t>: review proposed energy facilities to ensure: (1) a reliable energy supply, with (2) a minimum impact on the environment, at (3) the lowest possible cost.</a:t>
            </a:r>
          </a:p>
          <a:p>
            <a:pPr marL="320040" lvl="0" indent="-320040">
              <a:spcBef>
                <a:spcPts val="700"/>
              </a:spcBef>
              <a:buClr>
                <a:prstClr val="black"/>
              </a:buClr>
              <a:buSzPct val="90000"/>
              <a:buFont typeface="Wingdings" charset="2"/>
              <a:buChar char="§"/>
            </a:pPr>
            <a:r>
              <a:rPr lang="en-US" sz="2200" b="1" u="sng" dirty="0">
                <a:solidFill>
                  <a:prstClr val="black"/>
                </a:solidFill>
                <a:latin typeface="Arial" pitchFamily="34" charset="0"/>
                <a:cs typeface="Arial" pitchFamily="34" charset="0"/>
              </a:rPr>
              <a:t>Statutory authority</a:t>
            </a:r>
            <a:r>
              <a:rPr lang="en-US" sz="2200" dirty="0">
                <a:solidFill>
                  <a:prstClr val="black"/>
                </a:solidFill>
                <a:latin typeface="Arial" pitchFamily="34" charset="0"/>
                <a:cs typeface="Arial" pitchFamily="34" charset="0"/>
              </a:rPr>
              <a:t> specified in G.L. c. </a:t>
            </a:r>
            <a:r>
              <a:rPr lang="en-US" sz="2200" dirty="0" smtClean="0">
                <a:solidFill>
                  <a:prstClr val="black"/>
                </a:solidFill>
                <a:latin typeface="Arial" pitchFamily="34" charset="0"/>
                <a:cs typeface="Arial" pitchFamily="34" charset="0"/>
              </a:rPr>
              <a:t>164, </a:t>
            </a:r>
            <a:r>
              <a:rPr lang="en-US" sz="2200" dirty="0">
                <a:solidFill>
                  <a:prstClr val="black"/>
                </a:solidFill>
                <a:latin typeface="Arial" pitchFamily="34" charset="0"/>
                <a:cs typeface="Arial" pitchFamily="34" charset="0"/>
              </a:rPr>
              <a:t>§§ 69G – 69S; Regulatory authority in 980 CMR §§ 1.00 - 12.00.</a:t>
            </a:r>
          </a:p>
          <a:p>
            <a:pPr marL="320040" lvl="0" indent="-320040">
              <a:spcBef>
                <a:spcPts val="700"/>
              </a:spcBef>
              <a:buClr>
                <a:prstClr val="black"/>
              </a:buClr>
              <a:buSzPct val="90000"/>
              <a:buFont typeface="Wingdings" charset="2"/>
              <a:buChar char="§"/>
            </a:pPr>
            <a:r>
              <a:rPr lang="en-US" sz="2200" b="1" u="sng" dirty="0">
                <a:solidFill>
                  <a:prstClr val="black"/>
                </a:solidFill>
                <a:latin typeface="Arial" pitchFamily="34" charset="0"/>
                <a:cs typeface="Arial" pitchFamily="34" charset="0"/>
              </a:rPr>
              <a:t>DPU Siting Division</a:t>
            </a:r>
            <a:r>
              <a:rPr lang="en-US" sz="2200" dirty="0">
                <a:solidFill>
                  <a:prstClr val="black"/>
                </a:solidFill>
                <a:latin typeface="Arial" pitchFamily="34" charset="0"/>
                <a:cs typeface="Arial" pitchFamily="34" charset="0"/>
              </a:rPr>
              <a:t> is staff to the EFSB (and the DPU Commission). Staff adjudicates cases; prepares tentative decisions and proposed </a:t>
            </a:r>
            <a:r>
              <a:rPr lang="en-US" sz="2200" dirty="0" smtClean="0">
                <a:solidFill>
                  <a:prstClr val="black"/>
                </a:solidFill>
                <a:latin typeface="Arial" pitchFamily="34" charset="0"/>
                <a:cs typeface="Arial" pitchFamily="34" charset="0"/>
              </a:rPr>
              <a:t>actions for </a:t>
            </a:r>
            <a:r>
              <a:rPr lang="en-US" sz="2200" dirty="0">
                <a:solidFill>
                  <a:prstClr val="black"/>
                </a:solidFill>
                <a:latin typeface="Arial" pitchFamily="34" charset="0"/>
                <a:cs typeface="Arial" pitchFamily="34" charset="0"/>
              </a:rPr>
              <a:t>review by the Board.</a:t>
            </a:r>
          </a:p>
        </p:txBody>
      </p:sp>
      <p:sp>
        <p:nvSpPr>
          <p:cNvPr id="6" name="TextBox 5"/>
          <p:cNvSpPr txBox="1"/>
          <p:nvPr/>
        </p:nvSpPr>
        <p:spPr>
          <a:xfrm>
            <a:off x="1143000" y="6308471"/>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7" name="TextBox 6"/>
          <p:cNvSpPr txBox="1"/>
          <p:nvPr/>
        </p:nvSpPr>
        <p:spPr>
          <a:xfrm>
            <a:off x="3730083" y="6308472"/>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8" name="TextBox 7"/>
          <p:cNvSpPr txBox="1"/>
          <p:nvPr/>
        </p:nvSpPr>
        <p:spPr>
          <a:xfrm>
            <a:off x="4953000" y="6308470"/>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9" name="TextBox 8"/>
          <p:cNvSpPr txBox="1"/>
          <p:nvPr/>
        </p:nvSpPr>
        <p:spPr>
          <a:xfrm>
            <a:off x="6705600" y="6308469"/>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3852682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rmAutofit fontScale="90000"/>
          </a:bodyPr>
          <a:lstStyle/>
          <a:p>
            <a:pPr algn="ctr"/>
            <a:r>
              <a:rPr lang="en-US" dirty="0">
                <a:solidFill>
                  <a:schemeClr val="bg1"/>
                </a:solidFill>
                <a:latin typeface="Arial" panose="020B0604020202020204" pitchFamily="34" charset="0"/>
                <a:cs typeface="Arial" panose="020B0604020202020204" pitchFamily="34" charset="0"/>
              </a:rPr>
              <a:t>Key Legislative Milestones for the EFSB</a:t>
            </a:r>
          </a:p>
        </p:txBody>
      </p:sp>
      <p:sp>
        <p:nvSpPr>
          <p:cNvPr id="3" name="Slide Number Placeholder 2"/>
          <p:cNvSpPr>
            <a:spLocks noGrp="1"/>
          </p:cNvSpPr>
          <p:nvPr>
            <p:ph type="sldNum" sz="quarter" idx="12"/>
          </p:nvPr>
        </p:nvSpPr>
        <p:spPr/>
        <p:txBody>
          <a:bodyPr/>
          <a:lstStyle/>
          <a:p>
            <a:r>
              <a:rPr lang="en-US" dirty="0"/>
              <a:t>2</a:t>
            </a:r>
          </a:p>
        </p:txBody>
      </p:sp>
      <p:sp>
        <p:nvSpPr>
          <p:cNvPr id="4" name="Content Placeholder 3"/>
          <p:cNvSpPr>
            <a:spLocks noGrp="1"/>
          </p:cNvSpPr>
          <p:nvPr>
            <p:ph sz="quarter" idx="1"/>
          </p:nvPr>
        </p:nvSpPr>
        <p:spPr>
          <a:xfrm>
            <a:off x="914400" y="1387731"/>
            <a:ext cx="8001000" cy="5105400"/>
          </a:xfrm>
        </p:spPr>
        <p:txBody>
          <a:bodyPr>
            <a:normAutofit/>
          </a:bodyPr>
          <a:lstStyle/>
          <a:p>
            <a:pPr marL="320040" lvl="0" indent="-320040">
              <a:spcBef>
                <a:spcPts val="700"/>
              </a:spcBef>
              <a:buClr>
                <a:prstClr val="black"/>
              </a:buClr>
              <a:buSzPct val="90000"/>
              <a:buFont typeface="Wingdings" charset="2"/>
              <a:buChar char="§"/>
            </a:pPr>
            <a:r>
              <a:rPr lang="en-US" sz="2000" b="1" u="sng" dirty="0">
                <a:solidFill>
                  <a:srgbClr val="000000"/>
                </a:solidFill>
                <a:latin typeface="Arial" pitchFamily="34" charset="0"/>
                <a:cs typeface="Arial" pitchFamily="34" charset="0"/>
              </a:rPr>
              <a:t>1971</a:t>
            </a:r>
            <a:r>
              <a:rPr lang="en-US" sz="2000" dirty="0">
                <a:solidFill>
                  <a:srgbClr val="000000"/>
                </a:solidFill>
                <a:latin typeface="Arial" pitchFamily="34" charset="0"/>
                <a:cs typeface="Arial" pitchFamily="34" charset="0"/>
              </a:rPr>
              <a:t> – Legislature created the Massachusetts Electric Power Plant Siting Commission. St. 1971, c. 78.</a:t>
            </a:r>
          </a:p>
          <a:p>
            <a:pPr marL="320040" lvl="0" indent="-320040">
              <a:spcBef>
                <a:spcPts val="700"/>
              </a:spcBef>
              <a:buClr>
                <a:prstClr val="black"/>
              </a:buClr>
              <a:buSzPct val="90000"/>
              <a:buFont typeface="Wingdings" charset="2"/>
              <a:buChar char="§"/>
            </a:pPr>
            <a:r>
              <a:rPr lang="en-US" sz="2000" b="1" u="sng" dirty="0">
                <a:solidFill>
                  <a:srgbClr val="000000"/>
                </a:solidFill>
                <a:latin typeface="Arial" pitchFamily="34" charset="0"/>
                <a:cs typeface="Arial" pitchFamily="34" charset="0"/>
              </a:rPr>
              <a:t>1973</a:t>
            </a:r>
            <a:r>
              <a:rPr lang="en-US" sz="2000" dirty="0">
                <a:solidFill>
                  <a:srgbClr val="000000"/>
                </a:solidFill>
                <a:latin typeface="Arial" pitchFamily="34" charset="0"/>
                <a:cs typeface="Arial" pitchFamily="34" charset="0"/>
              </a:rPr>
              <a:t> – Siting Bill enacted in response to the “Energy Crisis” creating the Energy Facilities Siting Council (EFSC). To avoid siting impasses, EFSC given power to override denials, delays, or legal appeals of all state and local permits in its Certificate authority. St. 1973, c. 1232.</a:t>
            </a:r>
          </a:p>
          <a:p>
            <a:pPr marL="320040" lvl="0" indent="-320040">
              <a:spcBef>
                <a:spcPts val="700"/>
              </a:spcBef>
              <a:buClr>
                <a:prstClr val="black"/>
              </a:buClr>
              <a:buSzPct val="90000"/>
              <a:buFont typeface="Wingdings" charset="2"/>
              <a:buChar char="§"/>
            </a:pPr>
            <a:r>
              <a:rPr lang="en-US" sz="2000" b="1" u="sng" dirty="0">
                <a:solidFill>
                  <a:srgbClr val="000000"/>
                </a:solidFill>
                <a:latin typeface="Arial" pitchFamily="34" charset="0"/>
                <a:cs typeface="Arial" pitchFamily="34" charset="0"/>
              </a:rPr>
              <a:t>1992</a:t>
            </a:r>
            <a:r>
              <a:rPr lang="en-US" sz="2000" dirty="0">
                <a:solidFill>
                  <a:srgbClr val="000000"/>
                </a:solidFill>
                <a:latin typeface="Arial" pitchFamily="34" charset="0"/>
                <a:cs typeface="Arial" pitchFamily="34" charset="0"/>
              </a:rPr>
              <a:t> – Reorganization Act moved the EFSC to the DPU, where it is renamed the EFSB.  St. 1992, c. 141.</a:t>
            </a:r>
          </a:p>
          <a:p>
            <a:pPr marL="320040" lvl="0" indent="-320040">
              <a:spcBef>
                <a:spcPts val="700"/>
              </a:spcBef>
              <a:buClr>
                <a:prstClr val="black"/>
              </a:buClr>
              <a:buSzPct val="90000"/>
              <a:buFont typeface="Wingdings" charset="2"/>
              <a:buChar char="§"/>
            </a:pPr>
            <a:r>
              <a:rPr lang="en-US" sz="2000" b="1" u="sng" dirty="0">
                <a:solidFill>
                  <a:srgbClr val="000000"/>
                </a:solidFill>
                <a:latin typeface="Arial" pitchFamily="34" charset="0"/>
                <a:cs typeface="Arial" pitchFamily="34" charset="0"/>
              </a:rPr>
              <a:t>1997</a:t>
            </a:r>
            <a:r>
              <a:rPr lang="en-US" sz="2000" dirty="0">
                <a:solidFill>
                  <a:srgbClr val="000000"/>
                </a:solidFill>
                <a:latin typeface="Arial" pitchFamily="34" charset="0"/>
                <a:cs typeface="Arial" pitchFamily="34" charset="0"/>
              </a:rPr>
              <a:t> –</a:t>
            </a:r>
            <a:r>
              <a:rPr lang="en-US" sz="2000" dirty="0">
                <a:solidFill>
                  <a:prstClr val="black"/>
                </a:solidFill>
                <a:latin typeface="Arial" pitchFamily="34" charset="0"/>
                <a:cs typeface="Arial" pitchFamily="34" charset="0"/>
              </a:rPr>
              <a:t>Electric Utility Industry </a:t>
            </a:r>
            <a:r>
              <a:rPr lang="en-US" sz="2000" dirty="0">
                <a:solidFill>
                  <a:srgbClr val="000000"/>
                </a:solidFill>
                <a:latin typeface="Arial" pitchFamily="34" charset="0"/>
                <a:cs typeface="Arial" pitchFamily="34" charset="0"/>
              </a:rPr>
              <a:t>Restructuring Act significantly revised siting process to address competitive generation market.  St. 1997, c. 164. Ends EFSB review of facility “need” and financial viability of the generator, reflecting the role of competition.</a:t>
            </a:r>
          </a:p>
          <a:p>
            <a:pPr marL="0" indent="0">
              <a:buNone/>
            </a:pPr>
            <a:endParaRPr lang="en-US" dirty="0"/>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1971480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Autofit/>
          </a:bodyPr>
          <a:lstStyle/>
          <a:p>
            <a:pPr algn="ctr"/>
            <a:r>
              <a:rPr lang="en-US" sz="3200" dirty="0" smtClean="0">
                <a:solidFill>
                  <a:schemeClr val="bg1"/>
                </a:solidFill>
              </a:rPr>
              <a:t/>
            </a:r>
            <a:br>
              <a:rPr lang="en-US" sz="3200" dirty="0" smtClean="0">
                <a:solidFill>
                  <a:schemeClr val="bg1"/>
                </a:solidFill>
              </a:rPr>
            </a:br>
            <a:r>
              <a:rPr lang="en-US" sz="3200" dirty="0" smtClean="0">
                <a:solidFill>
                  <a:schemeClr val="bg1"/>
                </a:solidFill>
                <a:latin typeface="Arial" panose="020B0604020202020204" pitchFamily="34" charset="0"/>
                <a:cs typeface="Arial" panose="020B0604020202020204" pitchFamily="34" charset="0"/>
              </a:rPr>
              <a:t>Key </a:t>
            </a:r>
            <a:r>
              <a:rPr lang="en-US" sz="3200" dirty="0">
                <a:solidFill>
                  <a:schemeClr val="bg1"/>
                </a:solidFill>
                <a:latin typeface="Arial" panose="020B0604020202020204" pitchFamily="34" charset="0"/>
                <a:cs typeface="Arial" panose="020B0604020202020204" pitchFamily="34" charset="0"/>
              </a:rPr>
              <a:t>Federal, State, and Local Permitting Agencies for Energy Facilities</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dirty="0" smtClean="0"/>
              <a:t>3</a:t>
            </a:r>
            <a:endParaRPr lang="en-US" dirty="0"/>
          </a:p>
        </p:txBody>
      </p:sp>
      <p:sp>
        <p:nvSpPr>
          <p:cNvPr id="4" name="Content Placeholder 3"/>
          <p:cNvSpPr>
            <a:spLocks noGrp="1"/>
          </p:cNvSpPr>
          <p:nvPr>
            <p:ph sz="quarter" idx="1"/>
          </p:nvPr>
        </p:nvSpPr>
        <p:spPr>
          <a:xfrm>
            <a:off x="914400" y="1387731"/>
            <a:ext cx="8001000" cy="5105400"/>
          </a:xfrm>
        </p:spPr>
        <p:txBody>
          <a:bodyPr>
            <a:normAutofit lnSpcReduction="10000"/>
          </a:bodyPr>
          <a:lstStyle/>
          <a:p>
            <a:pPr marL="320040" indent="-320040" fontAlgn="base">
              <a:lnSpc>
                <a:spcPct val="90000"/>
              </a:lnSpc>
              <a:spcBef>
                <a:spcPts val="700"/>
              </a:spcBef>
              <a:spcAft>
                <a:spcPct val="0"/>
              </a:spcAft>
              <a:buClr>
                <a:prstClr val="black"/>
              </a:buClr>
              <a:buSzPct val="90000"/>
              <a:buFont typeface="Wingdings" charset="2"/>
              <a:buChar char="§"/>
            </a:pPr>
            <a:r>
              <a:rPr lang="en-US" sz="2000" b="1" u="sng" dirty="0">
                <a:solidFill>
                  <a:prstClr val="black"/>
                </a:solidFill>
                <a:latin typeface="Arial" pitchFamily="34" charset="0"/>
                <a:cs typeface="Arial" pitchFamily="34" charset="0"/>
              </a:rPr>
              <a:t>Federal Agencies</a:t>
            </a:r>
          </a:p>
          <a:p>
            <a:pPr marL="400050" lvl="1" indent="-177800" fontAlgn="base">
              <a:spcBef>
                <a:spcPts val="600"/>
              </a:spcBef>
              <a:spcAft>
                <a:spcPct val="0"/>
              </a:spcAft>
              <a:buClr>
                <a:srgbClr val="000000"/>
              </a:buClr>
              <a:buSzPct val="60000"/>
              <a:buFont typeface="Wingdings" charset="2"/>
              <a:buChar char="Ø"/>
            </a:pPr>
            <a:r>
              <a:rPr lang="en-US" sz="1500" kern="0" dirty="0">
                <a:solidFill>
                  <a:srgbClr val="000000"/>
                </a:solidFill>
                <a:latin typeface="Arial" pitchFamily="34" charset="0"/>
                <a:cs typeface="Arial" pitchFamily="34" charset="0"/>
              </a:rPr>
              <a:t>FERC (Interstate pipelines); EPA; Bureau of Ocean Energy Management (off-shore wind facilities beyond 3-mile MA nautical boundary); </a:t>
            </a:r>
            <a:r>
              <a:rPr lang="en-US" sz="1500" kern="0" dirty="0" smtClean="0">
                <a:solidFill>
                  <a:srgbClr val="000000"/>
                </a:solidFill>
                <a:latin typeface="Arial" pitchFamily="34" charset="0"/>
                <a:cs typeface="Arial" pitchFamily="34" charset="0"/>
              </a:rPr>
              <a:t>US Army </a:t>
            </a:r>
            <a:r>
              <a:rPr lang="en-US" sz="1500" kern="0" dirty="0">
                <a:solidFill>
                  <a:srgbClr val="000000"/>
                </a:solidFill>
                <a:latin typeface="Arial" pitchFamily="34" charset="0"/>
                <a:cs typeface="Arial" pitchFamily="34" charset="0"/>
              </a:rPr>
              <a:t>Corps of Engineers; USFWS; FAA</a:t>
            </a:r>
          </a:p>
          <a:p>
            <a:pPr marL="320040" lvl="0" indent="-320040" fontAlgn="base">
              <a:spcBef>
                <a:spcPts val="700"/>
              </a:spcBef>
              <a:spcAft>
                <a:spcPct val="0"/>
              </a:spcAft>
              <a:buClr>
                <a:prstClr val="black"/>
              </a:buClr>
              <a:buSzPct val="90000"/>
              <a:buFont typeface="Wingdings" charset="2"/>
              <a:buChar char="§"/>
            </a:pPr>
            <a:r>
              <a:rPr lang="en-US" sz="2000" b="1" u="sng" dirty="0">
                <a:solidFill>
                  <a:prstClr val="black"/>
                </a:solidFill>
                <a:latin typeface="Arial" pitchFamily="34" charset="0"/>
                <a:cs typeface="Arial" pitchFamily="34" charset="0"/>
              </a:rPr>
              <a:t>Massachusetts Environmental Policy Act (MEPA) </a:t>
            </a:r>
          </a:p>
          <a:p>
            <a:pPr marL="400050" lvl="1" indent="-177800" fontAlgn="base">
              <a:spcBef>
                <a:spcPts val="600"/>
              </a:spcBef>
              <a:spcAft>
                <a:spcPct val="0"/>
              </a:spcAft>
              <a:buClr>
                <a:srgbClr val="000000"/>
              </a:buClr>
              <a:buSzPct val="60000"/>
              <a:buFont typeface="Wingdings" charset="2"/>
              <a:buChar char="Ø"/>
            </a:pPr>
            <a:r>
              <a:rPr lang="en-US" sz="1500" kern="0" dirty="0">
                <a:solidFill>
                  <a:srgbClr val="000000"/>
                </a:solidFill>
                <a:latin typeface="Arial" pitchFamily="34" charset="0"/>
                <a:cs typeface="Arial" pitchFamily="34" charset="0"/>
              </a:rPr>
              <a:t>Disclosure of environmental impacts and consideration of </a:t>
            </a:r>
            <a:r>
              <a:rPr lang="en-US" sz="1500" kern="0" dirty="0" smtClean="0">
                <a:solidFill>
                  <a:srgbClr val="000000"/>
                </a:solidFill>
                <a:latin typeface="Arial" pitchFamily="34" charset="0"/>
                <a:cs typeface="Arial" pitchFamily="34" charset="0"/>
              </a:rPr>
              <a:t>all feasible </a:t>
            </a:r>
            <a:r>
              <a:rPr lang="en-US" sz="1500" kern="0" dirty="0">
                <a:solidFill>
                  <a:srgbClr val="000000"/>
                </a:solidFill>
                <a:latin typeface="Arial" pitchFamily="34" charset="0"/>
                <a:cs typeface="Arial" pitchFamily="34" charset="0"/>
              </a:rPr>
              <a:t>measures to minimize or avoid </a:t>
            </a:r>
            <a:r>
              <a:rPr lang="en-US" sz="1500" kern="0" dirty="0" smtClean="0">
                <a:solidFill>
                  <a:srgbClr val="000000"/>
                </a:solidFill>
                <a:latin typeface="Arial" pitchFamily="34" charset="0"/>
                <a:cs typeface="Arial" pitchFamily="34" charset="0"/>
              </a:rPr>
              <a:t>such impacts.</a:t>
            </a:r>
            <a:endParaRPr lang="en-US" sz="1500" kern="0" dirty="0">
              <a:solidFill>
                <a:srgbClr val="000000"/>
              </a:solidFill>
              <a:latin typeface="Arial" pitchFamily="34" charset="0"/>
              <a:cs typeface="Arial" pitchFamily="34" charset="0"/>
            </a:endParaRPr>
          </a:p>
          <a:p>
            <a:pPr marL="320040" indent="-320040" fontAlgn="base">
              <a:spcBef>
                <a:spcPts val="700"/>
              </a:spcBef>
              <a:spcAft>
                <a:spcPct val="0"/>
              </a:spcAft>
              <a:buClr>
                <a:prstClr val="black"/>
              </a:buClr>
              <a:buSzPct val="90000"/>
              <a:buFont typeface="Wingdings" charset="2"/>
              <a:buChar char="§"/>
            </a:pPr>
            <a:r>
              <a:rPr lang="en-US" sz="2000" b="1" u="sng" dirty="0">
                <a:solidFill>
                  <a:prstClr val="black"/>
                </a:solidFill>
                <a:latin typeface="Arial" pitchFamily="34" charset="0"/>
                <a:cs typeface="Arial" pitchFamily="34" charset="0"/>
              </a:rPr>
              <a:t>Massachusetts Dept. of Environmental Protection (MassDEP)</a:t>
            </a:r>
          </a:p>
          <a:p>
            <a:pPr marL="400050" lvl="1" indent="-177800" fontAlgn="base">
              <a:spcBef>
                <a:spcPts val="600"/>
              </a:spcBef>
              <a:spcAft>
                <a:spcPct val="0"/>
              </a:spcAft>
              <a:buClr>
                <a:srgbClr val="000000"/>
              </a:buClr>
              <a:buSzPct val="60000"/>
              <a:buFont typeface="Wingdings" charset="2"/>
              <a:buChar char="Ø"/>
            </a:pPr>
            <a:r>
              <a:rPr lang="en-US" sz="1500" kern="0" dirty="0">
                <a:solidFill>
                  <a:srgbClr val="000000"/>
                </a:solidFill>
                <a:latin typeface="Arial" pitchFamily="34" charset="0"/>
                <a:cs typeface="Arial" pitchFamily="34" charset="0"/>
              </a:rPr>
              <a:t>Air Plan Review – use of best available technology to reduce emissions</a:t>
            </a:r>
          </a:p>
          <a:p>
            <a:pPr marL="400050" lvl="1" indent="-177800" fontAlgn="base">
              <a:spcBef>
                <a:spcPts val="600"/>
              </a:spcBef>
              <a:spcAft>
                <a:spcPct val="0"/>
              </a:spcAft>
              <a:buClr>
                <a:srgbClr val="000000"/>
              </a:buClr>
              <a:buSzPct val="60000"/>
              <a:buFont typeface="Wingdings" charset="2"/>
              <a:buChar char="Ø"/>
            </a:pPr>
            <a:r>
              <a:rPr lang="en-US" sz="1500" kern="0" dirty="0">
                <a:solidFill>
                  <a:srgbClr val="000000"/>
                </a:solidFill>
                <a:latin typeface="Arial" pitchFamily="34" charset="0"/>
                <a:cs typeface="Arial" pitchFamily="34" charset="0"/>
              </a:rPr>
              <a:t>Water-related permits -- discharge; stormwater; water withdrawal; tidelands (chap. 91)</a:t>
            </a:r>
          </a:p>
          <a:p>
            <a:pPr marL="400050" lvl="1" indent="-177800" fontAlgn="base">
              <a:spcBef>
                <a:spcPts val="600"/>
              </a:spcBef>
              <a:spcAft>
                <a:spcPct val="0"/>
              </a:spcAft>
              <a:buClr>
                <a:srgbClr val="000000"/>
              </a:buClr>
              <a:buSzPct val="60000"/>
              <a:buFont typeface="Wingdings" charset="2"/>
              <a:buChar char="Ø"/>
            </a:pPr>
            <a:r>
              <a:rPr lang="en-US" sz="1500" kern="0" dirty="0">
                <a:solidFill>
                  <a:srgbClr val="000000"/>
                </a:solidFill>
                <a:latin typeface="Arial" pitchFamily="34" charset="0"/>
                <a:cs typeface="Arial" pitchFamily="34" charset="0"/>
              </a:rPr>
              <a:t>Hazardous wastes and spill prevention plans</a:t>
            </a:r>
          </a:p>
          <a:p>
            <a:pPr marL="320040" indent="-320040" fontAlgn="base">
              <a:spcBef>
                <a:spcPts val="700"/>
              </a:spcBef>
              <a:spcAft>
                <a:spcPct val="0"/>
              </a:spcAft>
              <a:buClr>
                <a:prstClr val="black"/>
              </a:buClr>
              <a:buSzPct val="90000"/>
              <a:buFont typeface="Wingdings" charset="2"/>
              <a:buChar char="§"/>
            </a:pPr>
            <a:r>
              <a:rPr lang="en-US" sz="2000" b="1" u="sng" dirty="0">
                <a:solidFill>
                  <a:prstClr val="black"/>
                </a:solidFill>
                <a:latin typeface="Arial" pitchFamily="34" charset="0"/>
                <a:cs typeface="Arial" pitchFamily="34" charset="0"/>
              </a:rPr>
              <a:t>Other State Agencies</a:t>
            </a:r>
          </a:p>
          <a:p>
            <a:pPr marL="400050" lvl="1" indent="-177800" fontAlgn="base">
              <a:spcBef>
                <a:spcPts val="600"/>
              </a:spcBef>
              <a:spcAft>
                <a:spcPct val="0"/>
              </a:spcAft>
              <a:buClr>
                <a:srgbClr val="000000"/>
              </a:buClr>
              <a:buSzPct val="60000"/>
              <a:buFont typeface="Wingdings" charset="2"/>
              <a:buChar char="Ø"/>
            </a:pPr>
            <a:r>
              <a:rPr lang="en-US" sz="1500" kern="0" dirty="0">
                <a:solidFill>
                  <a:srgbClr val="000000"/>
                </a:solidFill>
                <a:latin typeface="Arial" pitchFamily="34" charset="0"/>
                <a:cs typeface="Arial" pitchFamily="34" charset="0"/>
              </a:rPr>
              <a:t>Massachusetts Historical Commission; Natural Heritage and Endangered Species Program; Coastal Zone </a:t>
            </a:r>
            <a:r>
              <a:rPr lang="en-US" sz="1500" kern="0" dirty="0" smtClean="0">
                <a:solidFill>
                  <a:srgbClr val="000000"/>
                </a:solidFill>
                <a:latin typeface="Arial" pitchFamily="34" charset="0"/>
                <a:cs typeface="Arial" pitchFamily="34" charset="0"/>
              </a:rPr>
              <a:t>Management; </a:t>
            </a:r>
            <a:r>
              <a:rPr lang="en-US" sz="1500" kern="0" dirty="0">
                <a:solidFill>
                  <a:srgbClr val="000000"/>
                </a:solidFill>
                <a:latin typeface="Arial" pitchFamily="34" charset="0"/>
                <a:cs typeface="Arial" pitchFamily="34" charset="0"/>
              </a:rPr>
              <a:t>State Fire Marshal (fuel/ammonia storage);  </a:t>
            </a:r>
            <a:r>
              <a:rPr lang="en-US" sz="1500" kern="0" dirty="0" smtClean="0">
                <a:solidFill>
                  <a:srgbClr val="000000"/>
                </a:solidFill>
                <a:latin typeface="Arial" pitchFamily="34" charset="0"/>
                <a:cs typeface="Arial" pitchFamily="34" charset="0"/>
              </a:rPr>
              <a:t>    MA </a:t>
            </a:r>
            <a:r>
              <a:rPr lang="en-US" sz="1500" kern="0" dirty="0">
                <a:solidFill>
                  <a:srgbClr val="000000"/>
                </a:solidFill>
                <a:latin typeface="Arial" pitchFamily="34" charset="0"/>
                <a:cs typeface="Arial" pitchFamily="34" charset="0"/>
              </a:rPr>
              <a:t>Legislature (Article 97 public lands)</a:t>
            </a:r>
          </a:p>
          <a:p>
            <a:pPr marL="320040" lvl="0" indent="-320040" fontAlgn="base">
              <a:spcBef>
                <a:spcPts val="700"/>
              </a:spcBef>
              <a:spcAft>
                <a:spcPct val="0"/>
              </a:spcAft>
              <a:buClr>
                <a:prstClr val="black"/>
              </a:buClr>
              <a:buSzPct val="90000"/>
              <a:buFont typeface="Wingdings" charset="2"/>
              <a:buChar char="§"/>
            </a:pPr>
            <a:r>
              <a:rPr lang="en-US" sz="2000" b="1" u="sng" dirty="0" smtClean="0">
                <a:solidFill>
                  <a:prstClr val="black"/>
                </a:solidFill>
                <a:latin typeface="Arial" pitchFamily="34" charset="0"/>
                <a:cs typeface="Arial" pitchFamily="34" charset="0"/>
              </a:rPr>
              <a:t>Local </a:t>
            </a:r>
            <a:r>
              <a:rPr lang="en-US" sz="2000" b="1" u="sng" dirty="0">
                <a:solidFill>
                  <a:prstClr val="black"/>
                </a:solidFill>
                <a:latin typeface="Arial" pitchFamily="34" charset="0"/>
                <a:cs typeface="Arial" pitchFamily="34" charset="0"/>
              </a:rPr>
              <a:t>Agencies</a:t>
            </a:r>
          </a:p>
          <a:p>
            <a:pPr marL="400050" lvl="1" indent="-177800" fontAlgn="base">
              <a:spcBef>
                <a:spcPts val="600"/>
              </a:spcBef>
              <a:spcAft>
                <a:spcPct val="0"/>
              </a:spcAft>
              <a:buClr>
                <a:srgbClr val="000000"/>
              </a:buClr>
              <a:buSzPct val="60000"/>
              <a:buFont typeface="Wingdings" charset="2"/>
              <a:buChar char="Ø"/>
            </a:pPr>
            <a:r>
              <a:rPr lang="en-US" sz="1500" kern="0" dirty="0">
                <a:solidFill>
                  <a:srgbClr val="000000"/>
                </a:solidFill>
                <a:latin typeface="Arial" pitchFamily="34" charset="0"/>
                <a:cs typeface="Arial" pitchFamily="34" charset="0"/>
              </a:rPr>
              <a:t>Conservation Commission; Zoning Board and ZBA; Building Dept.; Planning Board; DPW; Electrical Inspector; Health Dept., etc.</a:t>
            </a:r>
          </a:p>
          <a:p>
            <a:pPr marL="0" indent="0">
              <a:buNone/>
            </a:pPr>
            <a:endParaRPr lang="en-US" dirty="0"/>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6216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rmAutofit/>
          </a:bodyPr>
          <a:lstStyle/>
          <a:p>
            <a:pPr algn="ctr"/>
            <a:r>
              <a:rPr lang="en-US" dirty="0">
                <a:solidFill>
                  <a:schemeClr val="bg1"/>
                </a:solidFill>
                <a:latin typeface="Arial" panose="020B0604020202020204" pitchFamily="34" charset="0"/>
                <a:cs typeface="Arial" panose="020B0604020202020204" pitchFamily="34" charset="0"/>
              </a:rPr>
              <a:t>EFSB Jurisdictional Facilities</a:t>
            </a:r>
          </a:p>
        </p:txBody>
      </p:sp>
      <p:sp>
        <p:nvSpPr>
          <p:cNvPr id="3" name="Slide Number Placeholder 2"/>
          <p:cNvSpPr>
            <a:spLocks noGrp="1"/>
          </p:cNvSpPr>
          <p:nvPr>
            <p:ph type="sldNum" sz="quarter" idx="12"/>
          </p:nvPr>
        </p:nvSpPr>
        <p:spPr/>
        <p:txBody>
          <a:bodyPr/>
          <a:lstStyle/>
          <a:p>
            <a:r>
              <a:rPr lang="en-US" dirty="0" smtClean="0"/>
              <a:t>4</a:t>
            </a:r>
            <a:endParaRPr lang="en-US" dirty="0"/>
          </a:p>
        </p:txBody>
      </p:sp>
      <p:sp>
        <p:nvSpPr>
          <p:cNvPr id="4" name="Content Placeholder 3"/>
          <p:cNvSpPr>
            <a:spLocks noGrp="1"/>
          </p:cNvSpPr>
          <p:nvPr>
            <p:ph sz="quarter" idx="1"/>
          </p:nvPr>
        </p:nvSpPr>
        <p:spPr>
          <a:xfrm>
            <a:off x="914400" y="1387731"/>
            <a:ext cx="8001000" cy="5105400"/>
          </a:xfrm>
        </p:spPr>
        <p:txBody>
          <a:bodyPr>
            <a:normAutofit/>
          </a:bodyPr>
          <a:lstStyle/>
          <a:p>
            <a:pPr marL="320040" lvl="0" indent="-320040" fontAlgn="auto">
              <a:spcBef>
                <a:spcPts val="700"/>
              </a:spcBef>
              <a:spcAft>
                <a:spcPts val="0"/>
              </a:spcAft>
              <a:buClr>
                <a:prstClr val="black"/>
              </a:buClr>
              <a:buSzPct val="90000"/>
              <a:buFont typeface="Wingdings" charset="2"/>
              <a:buChar char="§"/>
            </a:pPr>
            <a:r>
              <a:rPr lang="en-US" sz="2200" b="1" u="sng" dirty="0">
                <a:solidFill>
                  <a:prstClr val="black"/>
                </a:solidFill>
                <a:latin typeface="Arial" panose="020B0604020202020204" pitchFamily="34" charset="0"/>
                <a:cs typeface="Arial" panose="020B0604020202020204" pitchFamily="34" charset="0"/>
              </a:rPr>
              <a:t>Generating facilities</a:t>
            </a:r>
            <a:r>
              <a:rPr lang="en-US" sz="2200" dirty="0">
                <a:solidFill>
                  <a:prstClr val="black"/>
                </a:solidFill>
                <a:latin typeface="Arial" panose="020B0604020202020204" pitchFamily="34" charset="0"/>
                <a:cs typeface="Arial" panose="020B0604020202020204" pitchFamily="34" charset="0"/>
              </a:rPr>
              <a:t>: </a:t>
            </a:r>
            <a:r>
              <a:rPr lang="en-US" sz="2200" u="sng" dirty="0">
                <a:solidFill>
                  <a:prstClr val="black"/>
                </a:solidFill>
                <a:latin typeface="Arial" panose="020B0604020202020204" pitchFamily="34" charset="0"/>
                <a:cs typeface="Arial" panose="020B0604020202020204" pitchFamily="34" charset="0"/>
              </a:rPr>
              <a:t>&gt;</a:t>
            </a:r>
            <a:r>
              <a:rPr lang="en-US" sz="2200" dirty="0">
                <a:solidFill>
                  <a:prstClr val="black"/>
                </a:solidFill>
                <a:latin typeface="Arial" panose="020B0604020202020204" pitchFamily="34" charset="0"/>
                <a:cs typeface="Arial" panose="020B0604020202020204" pitchFamily="34" charset="0"/>
              </a:rPr>
              <a:t> 100 MW and ancillary structures.</a:t>
            </a:r>
          </a:p>
          <a:p>
            <a:pPr marL="320040" lvl="0" indent="-320040" fontAlgn="auto">
              <a:spcBef>
                <a:spcPts val="700"/>
              </a:spcBef>
              <a:spcAft>
                <a:spcPts val="0"/>
              </a:spcAft>
              <a:buClr>
                <a:prstClr val="black"/>
              </a:buClr>
              <a:buSzPct val="90000"/>
              <a:buFont typeface="Wingdings" charset="2"/>
              <a:buChar char="§"/>
            </a:pPr>
            <a:r>
              <a:rPr lang="en-US" sz="2200" b="1" u="sng" dirty="0">
                <a:solidFill>
                  <a:prstClr val="black"/>
                </a:solidFill>
                <a:latin typeface="Arial" panose="020B0604020202020204" pitchFamily="34" charset="0"/>
                <a:cs typeface="Arial" panose="020B0604020202020204" pitchFamily="34" charset="0"/>
              </a:rPr>
              <a:t>Electric transmission lines</a:t>
            </a:r>
            <a:r>
              <a:rPr lang="en-US" sz="2200" dirty="0">
                <a:solidFill>
                  <a:prstClr val="black"/>
                </a:solidFill>
                <a:latin typeface="Arial" panose="020B0604020202020204" pitchFamily="34" charset="0"/>
                <a:cs typeface="Arial" panose="020B0604020202020204" pitchFamily="34" charset="0"/>
              </a:rPr>
              <a:t>: </a:t>
            </a:r>
          </a:p>
          <a:p>
            <a:pPr marL="640080" lvl="1" indent="-274320" fontAlgn="auto">
              <a:spcBef>
                <a:spcPts val="550"/>
              </a:spcBef>
              <a:spcAft>
                <a:spcPts val="0"/>
              </a:spcAft>
              <a:buClr>
                <a:prstClr val="black"/>
              </a:buClr>
              <a:buSzPct val="60000"/>
              <a:buFont typeface="Wingdings" charset="2"/>
              <a:buChar char="Ø"/>
            </a:pPr>
            <a:r>
              <a:rPr lang="en-US" sz="2000" b="1" u="sng" dirty="0">
                <a:solidFill>
                  <a:prstClr val="black"/>
                </a:solidFill>
                <a:latin typeface="Arial" panose="020B0604020202020204" pitchFamily="34" charset="0"/>
                <a:cs typeface="Arial" panose="020B0604020202020204" pitchFamily="34" charset="0"/>
              </a:rPr>
              <a:t>New Corridor</a:t>
            </a:r>
            <a:r>
              <a:rPr lang="en-US" sz="2000" dirty="0">
                <a:solidFill>
                  <a:prstClr val="black"/>
                </a:solidFill>
                <a:latin typeface="Arial" panose="020B0604020202020204" pitchFamily="34" charset="0"/>
                <a:cs typeface="Arial" panose="020B0604020202020204" pitchFamily="34" charset="0"/>
              </a:rPr>
              <a:t>:  </a:t>
            </a:r>
            <a:r>
              <a:rPr lang="en-US" sz="2000" u="sng" dirty="0">
                <a:solidFill>
                  <a:prstClr val="black"/>
                </a:solidFill>
                <a:latin typeface="Arial" panose="020B0604020202020204" pitchFamily="34" charset="0"/>
                <a:cs typeface="Arial" panose="020B0604020202020204" pitchFamily="34" charset="0"/>
              </a:rPr>
              <a:t>&gt;</a:t>
            </a:r>
            <a:r>
              <a:rPr lang="en-US" sz="2000" dirty="0">
                <a:solidFill>
                  <a:prstClr val="black"/>
                </a:solidFill>
                <a:latin typeface="Arial" panose="020B0604020202020204" pitchFamily="34" charset="0"/>
                <a:cs typeface="Arial" panose="020B0604020202020204" pitchFamily="34" charset="0"/>
              </a:rPr>
              <a:t> 69 kV line </a:t>
            </a:r>
            <a:r>
              <a:rPr lang="en-US" sz="2000" b="1" u="sng" dirty="0">
                <a:solidFill>
                  <a:prstClr val="black"/>
                </a:solidFill>
                <a:latin typeface="Arial" panose="020B0604020202020204" pitchFamily="34" charset="0"/>
                <a:cs typeface="Arial" panose="020B0604020202020204" pitchFamily="34" charset="0"/>
              </a:rPr>
              <a:t>and</a:t>
            </a:r>
            <a:r>
              <a:rPr lang="en-US" sz="2000" dirty="0">
                <a:solidFill>
                  <a:prstClr val="black"/>
                </a:solidFill>
                <a:latin typeface="Arial" panose="020B0604020202020204" pitchFamily="34" charset="0"/>
                <a:cs typeface="Arial" panose="020B0604020202020204" pitchFamily="34" charset="0"/>
              </a:rPr>
              <a:t> </a:t>
            </a:r>
            <a:r>
              <a:rPr lang="en-US" sz="2000" u="sng" dirty="0">
                <a:solidFill>
                  <a:prstClr val="black"/>
                </a:solidFill>
                <a:latin typeface="Arial" panose="020B0604020202020204" pitchFamily="34" charset="0"/>
                <a:cs typeface="Arial" panose="020B0604020202020204" pitchFamily="34" charset="0"/>
              </a:rPr>
              <a:t>&gt;</a:t>
            </a:r>
            <a:r>
              <a:rPr lang="en-US" sz="2000" dirty="0">
                <a:solidFill>
                  <a:prstClr val="black"/>
                </a:solidFill>
                <a:latin typeface="Arial" panose="020B0604020202020204" pitchFamily="34" charset="0"/>
                <a:cs typeface="Arial" panose="020B0604020202020204" pitchFamily="34" charset="0"/>
              </a:rPr>
              <a:t> one-mile length.</a:t>
            </a:r>
          </a:p>
          <a:p>
            <a:pPr marL="640080" lvl="1" indent="-274320" fontAlgn="auto">
              <a:spcBef>
                <a:spcPts val="550"/>
              </a:spcBef>
              <a:spcAft>
                <a:spcPts val="0"/>
              </a:spcAft>
              <a:buClr>
                <a:prstClr val="black"/>
              </a:buClr>
              <a:buSzPct val="60000"/>
              <a:buFont typeface="Wingdings" charset="2"/>
              <a:buChar char="Ø"/>
            </a:pPr>
            <a:r>
              <a:rPr lang="en-US" sz="2000" b="1" u="sng" dirty="0">
                <a:solidFill>
                  <a:prstClr val="black"/>
                </a:solidFill>
                <a:latin typeface="Arial" panose="020B0604020202020204" pitchFamily="34" charset="0"/>
                <a:cs typeface="Arial" panose="020B0604020202020204" pitchFamily="34" charset="0"/>
              </a:rPr>
              <a:t>Existing Corridor</a:t>
            </a:r>
            <a:r>
              <a:rPr lang="en-US" sz="2000" dirty="0">
                <a:solidFill>
                  <a:prstClr val="black"/>
                </a:solidFill>
                <a:latin typeface="Arial" panose="020B0604020202020204" pitchFamily="34" charset="0"/>
                <a:cs typeface="Arial" panose="020B0604020202020204" pitchFamily="34" charset="0"/>
              </a:rPr>
              <a:t>:</a:t>
            </a:r>
            <a:r>
              <a:rPr lang="en-US" sz="2000" b="1" dirty="0">
                <a:solidFill>
                  <a:prstClr val="black"/>
                </a:solidFill>
                <a:latin typeface="Arial" panose="020B0604020202020204" pitchFamily="34" charset="0"/>
                <a:cs typeface="Arial" panose="020B0604020202020204" pitchFamily="34" charset="0"/>
              </a:rPr>
              <a:t>  </a:t>
            </a:r>
            <a:r>
              <a:rPr lang="en-US" sz="2000" u="sng" dirty="0">
                <a:solidFill>
                  <a:prstClr val="black"/>
                </a:solidFill>
                <a:latin typeface="Arial" panose="020B0604020202020204" pitchFamily="34" charset="0"/>
                <a:cs typeface="Arial" panose="020B0604020202020204" pitchFamily="34" charset="0"/>
              </a:rPr>
              <a:t>&gt;</a:t>
            </a:r>
            <a:r>
              <a:rPr lang="en-US" sz="2000" dirty="0">
                <a:solidFill>
                  <a:prstClr val="black"/>
                </a:solidFill>
                <a:latin typeface="Arial" panose="020B0604020202020204" pitchFamily="34" charset="0"/>
                <a:cs typeface="Arial" panose="020B0604020202020204" pitchFamily="34" charset="0"/>
              </a:rPr>
              <a:t> 115 kV line </a:t>
            </a:r>
            <a:r>
              <a:rPr lang="en-US" sz="2000" b="1" u="sng" dirty="0">
                <a:solidFill>
                  <a:prstClr val="black"/>
                </a:solidFill>
                <a:latin typeface="Arial" panose="020B0604020202020204" pitchFamily="34" charset="0"/>
                <a:cs typeface="Arial" panose="020B0604020202020204" pitchFamily="34" charset="0"/>
              </a:rPr>
              <a:t>and</a:t>
            </a:r>
            <a:r>
              <a:rPr lang="en-US" sz="2000" dirty="0">
                <a:solidFill>
                  <a:prstClr val="black"/>
                </a:solidFill>
                <a:latin typeface="Arial" panose="020B0604020202020204" pitchFamily="34" charset="0"/>
                <a:cs typeface="Arial" panose="020B0604020202020204" pitchFamily="34" charset="0"/>
              </a:rPr>
              <a:t> &gt; ten-mile length, except for </a:t>
            </a:r>
            <a:r>
              <a:rPr lang="en-US" sz="2000" dirty="0" err="1">
                <a:solidFill>
                  <a:prstClr val="black"/>
                </a:solidFill>
                <a:latin typeface="Arial" panose="020B0604020202020204" pitchFamily="34" charset="0"/>
                <a:cs typeface="Arial" panose="020B0604020202020204" pitchFamily="34" charset="0"/>
              </a:rPr>
              <a:t>reconductoring</a:t>
            </a:r>
            <a:r>
              <a:rPr lang="en-US" sz="2000" dirty="0">
                <a:solidFill>
                  <a:prstClr val="black"/>
                </a:solidFill>
                <a:latin typeface="Arial" panose="020B0604020202020204" pitchFamily="34" charset="0"/>
                <a:cs typeface="Arial" panose="020B0604020202020204" pitchFamily="34" charset="0"/>
              </a:rPr>
              <a:t> or rebuilding at same voltage.</a:t>
            </a:r>
          </a:p>
          <a:p>
            <a:pPr marL="320040" lvl="0" indent="-320040" fontAlgn="auto">
              <a:spcBef>
                <a:spcPts val="700"/>
              </a:spcBef>
              <a:spcAft>
                <a:spcPts val="0"/>
              </a:spcAft>
              <a:buClr>
                <a:prstClr val="black"/>
              </a:buClr>
              <a:buSzPct val="90000"/>
              <a:buFont typeface="Wingdings" charset="2"/>
              <a:buChar char="§"/>
            </a:pPr>
            <a:r>
              <a:rPr lang="en-US" sz="2200" b="1" u="sng" dirty="0">
                <a:solidFill>
                  <a:prstClr val="black"/>
                </a:solidFill>
                <a:latin typeface="Arial" panose="020B0604020202020204" pitchFamily="34" charset="0"/>
                <a:cs typeface="Arial" panose="020B0604020202020204" pitchFamily="34" charset="0"/>
              </a:rPr>
              <a:t>Intrastate gas pipelines</a:t>
            </a:r>
            <a:r>
              <a:rPr lang="en-US" sz="2200" dirty="0">
                <a:solidFill>
                  <a:prstClr val="black"/>
                </a:solidFill>
                <a:latin typeface="Arial" panose="020B0604020202020204" pitchFamily="34" charset="0"/>
                <a:cs typeface="Arial" panose="020B0604020202020204" pitchFamily="34" charset="0"/>
              </a:rPr>
              <a:t>:</a:t>
            </a:r>
            <a:r>
              <a:rPr lang="en-US" sz="2200" b="1"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over 100 psig and over one-mile length, except for </a:t>
            </a:r>
            <a:r>
              <a:rPr lang="en-US" sz="2200" dirty="0" smtClean="0">
                <a:solidFill>
                  <a:prstClr val="black"/>
                </a:solidFill>
                <a:latin typeface="Arial" panose="020B0604020202020204" pitchFamily="34" charset="0"/>
                <a:cs typeface="Arial" panose="020B0604020202020204" pitchFamily="34" charset="0"/>
              </a:rPr>
              <a:t>rebuilding/relaying existing lines</a:t>
            </a:r>
            <a:r>
              <a:rPr lang="en-US" sz="2200" dirty="0">
                <a:solidFill>
                  <a:prstClr val="black"/>
                </a:solidFill>
                <a:latin typeface="Arial" panose="020B0604020202020204" pitchFamily="34" charset="0"/>
                <a:cs typeface="Arial" panose="020B0604020202020204" pitchFamily="34" charset="0"/>
              </a:rPr>
              <a:t>. (FERC has jurisdiction </a:t>
            </a:r>
            <a:r>
              <a:rPr lang="en-US" sz="2200" dirty="0" smtClean="0">
                <a:solidFill>
                  <a:prstClr val="black"/>
                </a:solidFill>
                <a:latin typeface="Arial" panose="020B0604020202020204" pitchFamily="34" charset="0"/>
                <a:cs typeface="Arial" panose="020B0604020202020204" pitchFamily="34" charset="0"/>
              </a:rPr>
              <a:t>over </a:t>
            </a:r>
            <a:r>
              <a:rPr lang="en-US" sz="2200" u="sng" dirty="0" smtClean="0">
                <a:solidFill>
                  <a:prstClr val="black"/>
                </a:solidFill>
                <a:latin typeface="Arial" panose="020B0604020202020204" pitchFamily="34" charset="0"/>
                <a:cs typeface="Arial" panose="020B0604020202020204" pitchFamily="34" charset="0"/>
              </a:rPr>
              <a:t>interstate</a:t>
            </a:r>
            <a:r>
              <a:rPr lang="en-US" sz="2200" dirty="0" smtClean="0">
                <a:solidFill>
                  <a:prstClr val="black"/>
                </a:solidFill>
                <a:latin typeface="Arial" panose="020B0604020202020204" pitchFamily="34" charset="0"/>
                <a:cs typeface="Arial" panose="020B0604020202020204" pitchFamily="34" charset="0"/>
              </a:rPr>
              <a:t> pipelines; EFSB intervenes). </a:t>
            </a:r>
            <a:endParaRPr lang="en-US" sz="2200" dirty="0">
              <a:solidFill>
                <a:prstClr val="black"/>
              </a:solidFill>
              <a:latin typeface="Arial" panose="020B0604020202020204" pitchFamily="34" charset="0"/>
              <a:cs typeface="Arial" panose="020B0604020202020204" pitchFamily="34" charset="0"/>
            </a:endParaRPr>
          </a:p>
          <a:p>
            <a:pPr marL="320040" indent="-320040">
              <a:spcBef>
                <a:spcPts val="700"/>
              </a:spcBef>
              <a:buClr>
                <a:prstClr val="black"/>
              </a:buClr>
              <a:buSzPct val="90000"/>
              <a:buFont typeface="Wingdings" charset="2"/>
              <a:buChar char="§"/>
            </a:pPr>
            <a:r>
              <a:rPr lang="en-US" sz="2200" b="1" u="sng" dirty="0">
                <a:solidFill>
                  <a:prstClr val="black"/>
                </a:solidFill>
                <a:latin typeface="Arial" panose="020B0604020202020204" pitchFamily="34" charset="0"/>
                <a:cs typeface="Arial" panose="020B0604020202020204" pitchFamily="34" charset="0"/>
              </a:rPr>
              <a:t>Gas storage facilities</a:t>
            </a:r>
            <a:r>
              <a:rPr lang="en-US" sz="2200" b="1"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a:t>
            </a:r>
            <a:r>
              <a:rPr lang="en-US" sz="2200" dirty="0" smtClean="0">
                <a:solidFill>
                  <a:prstClr val="black"/>
                </a:solidFill>
                <a:latin typeface="Arial" panose="020B0604020202020204" pitchFamily="34" charset="0"/>
                <a:cs typeface="Arial" panose="020B0604020202020204" pitchFamily="34" charset="0"/>
              </a:rPr>
              <a:t>LNG/CNG</a:t>
            </a:r>
            <a:r>
              <a:rPr lang="en-US" sz="2200" dirty="0">
                <a:solidFill>
                  <a:prstClr val="black"/>
                </a:solidFill>
                <a:latin typeface="Arial" panose="020B0604020202020204" pitchFamily="34" charset="0"/>
                <a:cs typeface="Arial" panose="020B0604020202020204" pitchFamily="34" charset="0"/>
              </a:rPr>
              <a:t>)</a:t>
            </a:r>
            <a:r>
              <a:rPr lang="en-US" sz="2200" b="1" dirty="0">
                <a:solidFill>
                  <a:prstClr val="black"/>
                </a:solidFill>
                <a:latin typeface="Arial" panose="020B0604020202020204" pitchFamily="34" charset="0"/>
                <a:cs typeface="Arial" panose="020B0604020202020204" pitchFamily="34" charset="0"/>
              </a:rPr>
              <a:t>: </a:t>
            </a:r>
            <a:r>
              <a:rPr lang="en-US" sz="2200" dirty="0" smtClean="0">
                <a:solidFill>
                  <a:prstClr val="black"/>
                </a:solidFill>
                <a:latin typeface="Arial" panose="020B0604020202020204" pitchFamily="34" charset="0"/>
                <a:cs typeface="Arial" panose="020B0604020202020204" pitchFamily="34" charset="0"/>
              </a:rPr>
              <a:t>New/expanded storage facilities; EFSB </a:t>
            </a:r>
            <a:r>
              <a:rPr lang="en-US" sz="2200" dirty="0">
                <a:solidFill>
                  <a:prstClr val="black"/>
                </a:solidFill>
                <a:latin typeface="Arial" panose="020B0604020202020204" pitchFamily="34" charset="0"/>
                <a:cs typeface="Arial" panose="020B0604020202020204" pitchFamily="34" charset="0"/>
              </a:rPr>
              <a:t>regulations set threshold at 25,000 gallons.</a:t>
            </a:r>
            <a:endParaRPr lang="en-US" sz="2400" dirty="0">
              <a:latin typeface="Arial" panose="020B0604020202020204" pitchFamily="34" charset="0"/>
              <a:cs typeface="Arial" panose="020B0604020202020204" pitchFamily="34" charset="0"/>
            </a:endParaRPr>
          </a:p>
          <a:p>
            <a:pPr marL="320040" lvl="0" indent="-320040" fontAlgn="auto">
              <a:spcBef>
                <a:spcPts val="700"/>
              </a:spcBef>
              <a:spcAft>
                <a:spcPts val="0"/>
              </a:spcAft>
              <a:buClr>
                <a:prstClr val="black"/>
              </a:buClr>
              <a:buSzPct val="90000"/>
              <a:buFont typeface="Wingdings" charset="2"/>
              <a:buChar char="§"/>
            </a:pPr>
            <a:r>
              <a:rPr lang="en-US" sz="2200" b="1" u="sng" dirty="0" smtClean="0">
                <a:solidFill>
                  <a:prstClr val="black"/>
                </a:solidFill>
                <a:latin typeface="Arial" panose="020B0604020202020204" pitchFamily="34" charset="0"/>
                <a:cs typeface="Arial" panose="020B0604020202020204" pitchFamily="34" charset="0"/>
              </a:rPr>
              <a:t>Oil </a:t>
            </a:r>
            <a:r>
              <a:rPr lang="en-US" sz="2200" b="1" u="sng" dirty="0">
                <a:solidFill>
                  <a:prstClr val="black"/>
                </a:solidFill>
                <a:latin typeface="Arial" panose="020B0604020202020204" pitchFamily="34" charset="0"/>
                <a:cs typeface="Arial" panose="020B0604020202020204" pitchFamily="34" charset="0"/>
              </a:rPr>
              <a:t>Facilities</a:t>
            </a:r>
            <a:r>
              <a:rPr lang="en-US" sz="2200" dirty="0">
                <a:solidFill>
                  <a:prstClr val="black"/>
                </a:solidFill>
                <a:latin typeface="Arial" panose="020B0604020202020204" pitchFamily="34" charset="0"/>
                <a:cs typeface="Arial" panose="020B0604020202020204" pitchFamily="34" charset="0"/>
              </a:rPr>
              <a:t>:</a:t>
            </a:r>
            <a:r>
              <a:rPr lang="en-US" sz="2200" b="1" dirty="0">
                <a:solidFill>
                  <a:prstClr val="black"/>
                </a:solidFill>
                <a:latin typeface="Arial" panose="020B0604020202020204" pitchFamily="34" charset="0"/>
                <a:cs typeface="Arial" panose="020B0604020202020204" pitchFamily="34" charset="0"/>
              </a:rPr>
              <a:t>  </a:t>
            </a:r>
            <a:r>
              <a:rPr lang="en-US" sz="2200" dirty="0">
                <a:solidFill>
                  <a:prstClr val="black"/>
                </a:solidFill>
                <a:latin typeface="Arial" panose="020B0604020202020204" pitchFamily="34" charset="0"/>
                <a:cs typeface="Arial" panose="020B0604020202020204" pitchFamily="34" charset="0"/>
              </a:rPr>
              <a:t>new oil pipelines over one-mile length; new storage tanks over 500,000 barrels</a:t>
            </a:r>
            <a:r>
              <a:rPr lang="en-US" sz="2200" dirty="0" smtClean="0">
                <a:solidFill>
                  <a:prstClr val="black"/>
                </a:solidFill>
                <a:latin typeface="Arial" panose="020B0604020202020204" pitchFamily="34" charset="0"/>
                <a:cs typeface="Arial" panose="020B0604020202020204" pitchFamily="34" charset="0"/>
              </a:rPr>
              <a:t>.</a:t>
            </a:r>
            <a:endParaRPr lang="en-US" sz="22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3383055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551" y="4046764"/>
            <a:ext cx="2044132" cy="1744436"/>
          </a:xfrm>
          <a:prstGeom prst="rect">
            <a:avLst/>
          </a:prstGeom>
        </p:spPr>
      </p:pic>
      <p:sp>
        <p:nvSpPr>
          <p:cNvPr id="2" name="Title 1"/>
          <p:cNvSpPr>
            <a:spLocks noGrp="1"/>
          </p:cNvSpPr>
          <p:nvPr>
            <p:ph type="title"/>
          </p:nvPr>
        </p:nvSpPr>
        <p:spPr>
          <a:solidFill>
            <a:schemeClr val="accent1">
              <a:alpha val="90000"/>
            </a:schemeClr>
          </a:solidFill>
        </p:spPr>
        <p:txBody>
          <a:bodyPr anchor="ctr">
            <a:normAutofit/>
          </a:bodyPr>
          <a:lstStyle/>
          <a:p>
            <a:pPr algn="ctr"/>
            <a:r>
              <a:rPr lang="en-US" dirty="0">
                <a:solidFill>
                  <a:schemeClr val="bg1"/>
                </a:solidFill>
                <a:latin typeface="Arial" panose="020B0604020202020204" pitchFamily="34" charset="0"/>
                <a:cs typeface="Arial" panose="020B0604020202020204" pitchFamily="34" charset="0"/>
              </a:rPr>
              <a:t>EFSB Jurisdictional Facilities</a:t>
            </a:r>
          </a:p>
        </p:txBody>
      </p:sp>
      <p:sp>
        <p:nvSpPr>
          <p:cNvPr id="3" name="Slide Number Placeholder 2"/>
          <p:cNvSpPr>
            <a:spLocks noGrp="1"/>
          </p:cNvSpPr>
          <p:nvPr>
            <p:ph type="sldNum" sz="quarter" idx="12"/>
          </p:nvPr>
        </p:nvSpPr>
        <p:spPr/>
        <p:txBody>
          <a:bodyPr/>
          <a:lstStyle/>
          <a:p>
            <a:r>
              <a:rPr lang="en-US" dirty="0" smtClean="0"/>
              <a:t>5</a:t>
            </a:r>
            <a:endParaRPr lang="en-US" dirty="0"/>
          </a:p>
        </p:txBody>
      </p:sp>
      <p:pic>
        <p:nvPicPr>
          <p:cNvPr id="5" name="Content Placeholder 4"/>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1219200" y="1544128"/>
            <a:ext cx="3251200" cy="2438400"/>
          </a:xfrm>
        </p:spPr>
      </p:pic>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192" y="3771228"/>
            <a:ext cx="1835931" cy="2447908"/>
          </a:xfrm>
          <a:prstGeom prst="rect">
            <a:avLst/>
          </a:prstGeom>
        </p:spPr>
      </p:pic>
      <p:pic>
        <p:nvPicPr>
          <p:cNvPr id="13" name="Picture 2" descr="http://o.aolcdn.com/dims-shared/dims3/PATCH/format/jpg/quality/82/resize/458x257/http:/hss-prod.hss.aol.com/hss/storage/patch/4e0d3b8eb2aa0ac6c803fbedf8a94352"/>
          <p:cNvPicPr>
            <a:picLocks noChangeAspect="1" noChangeArrowheads="1"/>
          </p:cNvPicPr>
          <p:nvPr/>
        </p:nvPicPr>
        <p:blipFill>
          <a:blip r:embed="rId6" cstate="print"/>
          <a:srcRect/>
          <a:stretch>
            <a:fillRect/>
          </a:stretch>
        </p:blipFill>
        <p:spPr bwMode="auto">
          <a:xfrm>
            <a:off x="4667501" y="1523999"/>
            <a:ext cx="3916363" cy="2202419"/>
          </a:xfrm>
          <a:prstGeom prst="rect">
            <a:avLst/>
          </a:prstGeom>
          <a:noFill/>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4191000"/>
            <a:ext cx="3232417" cy="1896836"/>
          </a:xfrm>
          <a:prstGeom prst="rect">
            <a:avLst/>
          </a:prstGeom>
        </p:spPr>
      </p:pic>
      <p:sp>
        <p:nvSpPr>
          <p:cNvPr id="4" name="TextBox 3"/>
          <p:cNvSpPr txBox="1"/>
          <p:nvPr/>
        </p:nvSpPr>
        <p:spPr>
          <a:xfrm>
            <a:off x="1063083" y="6151092"/>
            <a:ext cx="4880517" cy="215444"/>
          </a:xfrm>
          <a:prstGeom prst="rect">
            <a:avLst/>
          </a:prstGeom>
          <a:noFill/>
        </p:spPr>
        <p:txBody>
          <a:bodyPr wrap="square" rtlCol="0">
            <a:spAutoFit/>
          </a:bodyPr>
          <a:lstStyle/>
          <a:p>
            <a:r>
              <a:rPr lang="en-US" sz="800" b="1" dirty="0" smtClean="0">
                <a:latin typeface="Arial" panose="020B0604020202020204" pitchFamily="34" charset="0"/>
                <a:cs typeface="Arial" panose="020B0604020202020204" pitchFamily="34" charset="0"/>
              </a:rPr>
              <a:t>Photos</a:t>
            </a:r>
            <a:r>
              <a:rPr lang="en-US" sz="800" dirty="0" smtClean="0">
                <a:latin typeface="Arial" panose="020B0604020202020204" pitchFamily="34" charset="0"/>
                <a:cs typeface="Arial" panose="020B0604020202020204" pitchFamily="34" charset="0"/>
              </a:rPr>
              <a:t>: Courtesy of National Grid, Footprint Power, and Eversource Energy</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780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rmAutofit fontScale="90000"/>
          </a:bodyPr>
          <a:lstStyle/>
          <a:p>
            <a:pPr algn="ctr"/>
            <a:r>
              <a:rPr lang="en-US" dirty="0">
                <a:solidFill>
                  <a:schemeClr val="bg1"/>
                </a:solidFill>
              </a:rPr>
              <a:t>Highlights of the EFSB Siting Process</a:t>
            </a:r>
            <a:endParaRPr lang="en-US"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dirty="0" smtClean="0"/>
              <a:t>6</a:t>
            </a:r>
            <a:endParaRPr lang="en-US" dirty="0"/>
          </a:p>
        </p:txBody>
      </p:sp>
      <p:sp>
        <p:nvSpPr>
          <p:cNvPr id="4" name="Content Placeholder 3"/>
          <p:cNvSpPr>
            <a:spLocks noGrp="1"/>
          </p:cNvSpPr>
          <p:nvPr>
            <p:ph sz="quarter" idx="1"/>
          </p:nvPr>
        </p:nvSpPr>
        <p:spPr>
          <a:xfrm>
            <a:off x="914400" y="1387731"/>
            <a:ext cx="8001000" cy="5105400"/>
          </a:xfrm>
        </p:spPr>
        <p:txBody>
          <a:bodyPr>
            <a:normAutofit lnSpcReduction="10000"/>
          </a:bodyPr>
          <a:lstStyle/>
          <a:p>
            <a:pPr marL="320040" lvl="0" indent="-320040">
              <a:spcBef>
                <a:spcPts val="700"/>
              </a:spcBef>
              <a:buClr>
                <a:prstClr val="black"/>
              </a:buClr>
              <a:buSzPct val="90000"/>
              <a:buFont typeface="Wingdings" charset="2"/>
              <a:buChar char="§"/>
            </a:pPr>
            <a:r>
              <a:rPr lang="en-US" sz="2200" kern="0" dirty="0">
                <a:solidFill>
                  <a:srgbClr val="000000"/>
                </a:solidFill>
                <a:latin typeface="Arial" pitchFamily="34" charset="0"/>
                <a:cs typeface="Arial" pitchFamily="34" charset="0"/>
              </a:rPr>
              <a:t>Adjudicatory process is data-intensive, comprehensive, and </a:t>
            </a:r>
            <a:r>
              <a:rPr lang="en-US" sz="2200" kern="0" dirty="0" smtClean="0">
                <a:solidFill>
                  <a:srgbClr val="000000"/>
                </a:solidFill>
                <a:latin typeface="Arial" pitchFamily="34" charset="0"/>
                <a:cs typeface="Arial" pitchFamily="34" charset="0"/>
              </a:rPr>
              <a:t>rigorous.</a:t>
            </a:r>
            <a:endParaRPr lang="en-US" sz="2200" kern="0" dirty="0">
              <a:solidFill>
                <a:srgbClr val="000000"/>
              </a:solidFill>
              <a:latin typeface="Arial" pitchFamily="34" charset="0"/>
              <a:cs typeface="Arial" pitchFamily="34" charset="0"/>
            </a:endParaRPr>
          </a:p>
          <a:p>
            <a:pPr marL="320040" lvl="0" indent="-320040">
              <a:spcBef>
                <a:spcPts val="700"/>
              </a:spcBef>
              <a:buClr>
                <a:prstClr val="black"/>
              </a:buClr>
              <a:buSzPct val="90000"/>
              <a:buFont typeface="Wingdings" charset="2"/>
              <a:buChar char="§"/>
            </a:pPr>
            <a:r>
              <a:rPr lang="en-US" sz="2200" kern="0" dirty="0">
                <a:solidFill>
                  <a:srgbClr val="000000"/>
                </a:solidFill>
                <a:latin typeface="Arial" pitchFamily="34" charset="0"/>
                <a:ea typeface="MS Mincho"/>
                <a:cs typeface="Arial" pitchFamily="34" charset="0"/>
              </a:rPr>
              <a:t>Opportunities for public </a:t>
            </a:r>
            <a:r>
              <a:rPr lang="en-US" sz="2200" kern="0" dirty="0" smtClean="0">
                <a:solidFill>
                  <a:srgbClr val="000000"/>
                </a:solidFill>
                <a:latin typeface="Arial" pitchFamily="34" charset="0"/>
                <a:ea typeface="MS Mincho"/>
                <a:cs typeface="Arial" pitchFamily="34" charset="0"/>
              </a:rPr>
              <a:t>comment and </a:t>
            </a:r>
            <a:r>
              <a:rPr lang="en-US" sz="2200" kern="0" dirty="0">
                <a:solidFill>
                  <a:srgbClr val="000000"/>
                </a:solidFill>
                <a:latin typeface="Arial" pitchFamily="34" charset="0"/>
                <a:ea typeface="MS Mincho"/>
                <a:cs typeface="Arial" pitchFamily="34" charset="0"/>
              </a:rPr>
              <a:t>direct involvement as a </a:t>
            </a:r>
            <a:r>
              <a:rPr lang="en-US" sz="2200" kern="0" dirty="0" smtClean="0">
                <a:solidFill>
                  <a:srgbClr val="000000"/>
                </a:solidFill>
                <a:latin typeface="Arial" pitchFamily="34" charset="0"/>
                <a:ea typeface="MS Mincho"/>
                <a:cs typeface="Arial" pitchFamily="34" charset="0"/>
              </a:rPr>
              <a:t>party (including municipalities, abutters, organizations).</a:t>
            </a:r>
            <a:endParaRPr lang="en-US" sz="2200" kern="0" dirty="0">
              <a:solidFill>
                <a:srgbClr val="000000"/>
              </a:solidFill>
              <a:latin typeface="Arial" pitchFamily="34" charset="0"/>
              <a:ea typeface="MS Mincho"/>
              <a:cs typeface="Arial" pitchFamily="34" charset="0"/>
            </a:endParaRPr>
          </a:p>
          <a:p>
            <a:pPr marL="320040" lvl="0" indent="-320040">
              <a:spcBef>
                <a:spcPts val="700"/>
              </a:spcBef>
              <a:buClr>
                <a:prstClr val="black"/>
              </a:buClr>
              <a:buSzPct val="90000"/>
              <a:buFont typeface="Wingdings" charset="2"/>
              <a:buChar char="§"/>
            </a:pPr>
            <a:r>
              <a:rPr lang="en-US" sz="2200" kern="0" dirty="0">
                <a:solidFill>
                  <a:srgbClr val="000000"/>
                </a:solidFill>
                <a:latin typeface="Arial" pitchFamily="34" charset="0"/>
                <a:ea typeface="MS Mincho"/>
                <a:cs typeface="Arial" pitchFamily="34" charset="0"/>
              </a:rPr>
              <a:t>360 degree focus on </a:t>
            </a:r>
            <a:r>
              <a:rPr lang="en-US" sz="2200" kern="0" dirty="0" smtClean="0">
                <a:solidFill>
                  <a:srgbClr val="000000"/>
                </a:solidFill>
                <a:latin typeface="Arial" pitchFamily="34" charset="0"/>
                <a:ea typeface="MS Mincho"/>
                <a:cs typeface="Arial" pitchFamily="34" charset="0"/>
              </a:rPr>
              <a:t>reliability, cost</a:t>
            </a:r>
            <a:r>
              <a:rPr lang="en-US" sz="2200" kern="0" dirty="0">
                <a:solidFill>
                  <a:srgbClr val="000000"/>
                </a:solidFill>
                <a:latin typeface="Arial" pitchFamily="34" charset="0"/>
                <a:ea typeface="MS Mincho"/>
                <a:cs typeface="Arial" pitchFamily="34" charset="0"/>
              </a:rPr>
              <a:t>, environmental impacts</a:t>
            </a:r>
            <a:r>
              <a:rPr lang="en-US" sz="2200" kern="0" dirty="0" smtClean="0">
                <a:solidFill>
                  <a:srgbClr val="000000"/>
                </a:solidFill>
                <a:latin typeface="Arial" pitchFamily="34" charset="0"/>
                <a:ea typeface="MS Mincho"/>
                <a:cs typeface="Arial" pitchFamily="34" charset="0"/>
              </a:rPr>
              <a:t>, </a:t>
            </a:r>
            <a:r>
              <a:rPr lang="en-US" sz="2200" kern="0" dirty="0">
                <a:solidFill>
                  <a:srgbClr val="000000"/>
                </a:solidFill>
                <a:latin typeface="Arial" pitchFamily="34" charset="0"/>
                <a:ea typeface="MS Mincho"/>
                <a:cs typeface="Arial" pitchFamily="34" charset="0"/>
              </a:rPr>
              <a:t>public </a:t>
            </a:r>
            <a:r>
              <a:rPr lang="en-US" sz="2200" kern="0" dirty="0" smtClean="0">
                <a:solidFill>
                  <a:srgbClr val="000000"/>
                </a:solidFill>
                <a:latin typeface="Arial" pitchFamily="34" charset="0"/>
                <a:ea typeface="MS Mincho"/>
                <a:cs typeface="Arial" pitchFamily="34" charset="0"/>
              </a:rPr>
              <a:t>health, </a:t>
            </a:r>
            <a:r>
              <a:rPr lang="en-US" sz="2200" kern="0" dirty="0">
                <a:solidFill>
                  <a:srgbClr val="000000"/>
                </a:solidFill>
                <a:latin typeface="Arial" pitchFamily="34" charset="0"/>
                <a:ea typeface="MS Mincho"/>
                <a:cs typeface="Arial" pitchFamily="34" charset="0"/>
              </a:rPr>
              <a:t>and safety.  Some EFSB issues are not </a:t>
            </a:r>
            <a:r>
              <a:rPr lang="en-US" sz="2200" kern="0" dirty="0" smtClean="0">
                <a:solidFill>
                  <a:srgbClr val="000000"/>
                </a:solidFill>
                <a:latin typeface="Arial" pitchFamily="34" charset="0"/>
                <a:ea typeface="MS Mincho"/>
                <a:cs typeface="Arial" pitchFamily="34" charset="0"/>
              </a:rPr>
              <a:t>addressed elsewhere</a:t>
            </a:r>
            <a:r>
              <a:rPr lang="en-US" sz="2200" kern="0" dirty="0">
                <a:solidFill>
                  <a:srgbClr val="000000"/>
                </a:solidFill>
                <a:latin typeface="Arial" pitchFamily="34" charset="0"/>
                <a:ea typeface="MS Mincho"/>
                <a:cs typeface="Arial" pitchFamily="34" charset="0"/>
              </a:rPr>
              <a:t>, but there is also some </a:t>
            </a:r>
            <a:r>
              <a:rPr lang="en-US" sz="2200" kern="0" dirty="0" smtClean="0">
                <a:solidFill>
                  <a:srgbClr val="000000"/>
                </a:solidFill>
                <a:latin typeface="Arial" pitchFamily="34" charset="0"/>
                <a:ea typeface="MS Mincho"/>
                <a:cs typeface="Arial" pitchFamily="34" charset="0"/>
              </a:rPr>
              <a:t>overlap.</a:t>
            </a:r>
            <a:endParaRPr lang="en-US" sz="2200" kern="0" dirty="0">
              <a:solidFill>
                <a:srgbClr val="000000"/>
              </a:solidFill>
              <a:latin typeface="Arial" pitchFamily="34" charset="0"/>
              <a:ea typeface="MS Mincho"/>
              <a:cs typeface="Arial" pitchFamily="34" charset="0"/>
            </a:endParaRPr>
          </a:p>
          <a:p>
            <a:pPr marL="320040" lvl="0" indent="-320040">
              <a:spcBef>
                <a:spcPts val="700"/>
              </a:spcBef>
              <a:buClr>
                <a:prstClr val="black"/>
              </a:buClr>
              <a:buSzPct val="90000"/>
              <a:buFont typeface="Wingdings" charset="2"/>
              <a:buChar char="§"/>
            </a:pPr>
            <a:r>
              <a:rPr lang="en-US" sz="2200" kern="0" dirty="0" smtClean="0">
                <a:solidFill>
                  <a:srgbClr val="000000"/>
                </a:solidFill>
                <a:latin typeface="Arial" pitchFamily="34" charset="0"/>
                <a:ea typeface="MS Mincho"/>
                <a:cs typeface="Arial" pitchFamily="34" charset="0"/>
              </a:rPr>
              <a:t>Standard </a:t>
            </a:r>
            <a:r>
              <a:rPr lang="en-US" sz="2200" kern="0" dirty="0">
                <a:solidFill>
                  <a:srgbClr val="000000"/>
                </a:solidFill>
                <a:latin typeface="Arial" pitchFamily="34" charset="0"/>
                <a:ea typeface="MS Mincho"/>
                <a:cs typeface="Arial" pitchFamily="34" charset="0"/>
              </a:rPr>
              <a:t>of review includes consistency with statutes, regulations, and state energy and environmental </a:t>
            </a:r>
            <a:r>
              <a:rPr lang="en-US" sz="2200" kern="0" dirty="0" smtClean="0">
                <a:solidFill>
                  <a:srgbClr val="000000"/>
                </a:solidFill>
                <a:latin typeface="Arial" pitchFamily="34" charset="0"/>
                <a:ea typeface="MS Mincho"/>
                <a:cs typeface="Arial" pitchFamily="34" charset="0"/>
              </a:rPr>
              <a:t>policies.</a:t>
            </a:r>
            <a:endParaRPr lang="en-US" sz="2200" kern="0" dirty="0">
              <a:solidFill>
                <a:srgbClr val="000000"/>
              </a:solidFill>
              <a:latin typeface="Arial" pitchFamily="34" charset="0"/>
              <a:ea typeface="MS Mincho"/>
              <a:cs typeface="Arial" pitchFamily="34" charset="0"/>
            </a:endParaRPr>
          </a:p>
          <a:p>
            <a:pPr marL="320040" indent="-320040">
              <a:spcBef>
                <a:spcPts val="700"/>
              </a:spcBef>
              <a:buClr>
                <a:prstClr val="black"/>
              </a:buClr>
              <a:buSzPct val="90000"/>
              <a:buFont typeface="Wingdings" charset="2"/>
              <a:buChar char="§"/>
            </a:pPr>
            <a:r>
              <a:rPr lang="en-US" sz="2200" kern="0" dirty="0">
                <a:solidFill>
                  <a:srgbClr val="000000"/>
                </a:solidFill>
                <a:latin typeface="Arial" pitchFamily="34" charset="0"/>
                <a:ea typeface="MS Mincho"/>
                <a:cs typeface="Arial" pitchFamily="34" charset="0"/>
              </a:rPr>
              <a:t>Deliberation by the Board in open public meetings.</a:t>
            </a:r>
          </a:p>
          <a:p>
            <a:pPr marL="320040" lvl="0" indent="-320040">
              <a:spcBef>
                <a:spcPts val="700"/>
              </a:spcBef>
              <a:buClr>
                <a:prstClr val="black"/>
              </a:buClr>
              <a:buSzPct val="90000"/>
              <a:buFont typeface="Wingdings" charset="2"/>
              <a:buChar char="§"/>
            </a:pPr>
            <a:r>
              <a:rPr lang="en-US" sz="2200" kern="0" dirty="0" smtClean="0">
                <a:solidFill>
                  <a:srgbClr val="000000"/>
                </a:solidFill>
                <a:latin typeface="Arial" pitchFamily="34" charset="0"/>
                <a:ea typeface="MS Mincho"/>
                <a:cs typeface="Arial" pitchFamily="34" charset="0"/>
              </a:rPr>
              <a:t>Appeals </a:t>
            </a:r>
            <a:r>
              <a:rPr lang="en-US" sz="2200" kern="0" dirty="0">
                <a:solidFill>
                  <a:srgbClr val="000000"/>
                </a:solidFill>
                <a:latin typeface="Arial" pitchFamily="34" charset="0"/>
                <a:ea typeface="MS Mincho"/>
                <a:cs typeface="Arial" pitchFamily="34" charset="0"/>
              </a:rPr>
              <a:t>go directly to the Supreme Judicial </a:t>
            </a:r>
            <a:r>
              <a:rPr lang="en-US" sz="2200" kern="0" dirty="0" smtClean="0">
                <a:solidFill>
                  <a:srgbClr val="000000"/>
                </a:solidFill>
                <a:latin typeface="Arial" pitchFamily="34" charset="0"/>
                <a:ea typeface="MS Mincho"/>
                <a:cs typeface="Arial" pitchFamily="34" charset="0"/>
              </a:rPr>
              <a:t>Court.</a:t>
            </a:r>
            <a:endParaRPr lang="en-US" sz="2200" kern="0" dirty="0">
              <a:solidFill>
                <a:srgbClr val="000000"/>
              </a:solidFill>
              <a:latin typeface="Arial" pitchFamily="34" charset="0"/>
              <a:ea typeface="MS Mincho"/>
              <a:cs typeface="Arial" pitchFamily="34" charset="0"/>
            </a:endParaRPr>
          </a:p>
          <a:p>
            <a:pPr marL="320040" lvl="0" indent="-320040">
              <a:spcBef>
                <a:spcPts val="700"/>
              </a:spcBef>
              <a:buClr>
                <a:prstClr val="black"/>
              </a:buClr>
              <a:buSzPct val="90000"/>
              <a:buFont typeface="Wingdings" charset="2"/>
              <a:buChar char="§"/>
            </a:pPr>
            <a:r>
              <a:rPr lang="en-US" sz="2200" kern="0" dirty="0">
                <a:solidFill>
                  <a:srgbClr val="000000"/>
                </a:solidFill>
                <a:latin typeface="Arial" pitchFamily="34" charset="0"/>
                <a:ea typeface="MS Mincho"/>
                <a:cs typeface="Arial" pitchFamily="34" charset="0"/>
              </a:rPr>
              <a:t>EFSB can grant a Certificate for all necessary state and local permits. Extraordinary power— a key reason the EFSB was </a:t>
            </a:r>
            <a:r>
              <a:rPr lang="en-US" sz="2200" kern="0" dirty="0" smtClean="0">
                <a:solidFill>
                  <a:srgbClr val="000000"/>
                </a:solidFill>
                <a:latin typeface="Arial" pitchFamily="34" charset="0"/>
                <a:ea typeface="MS Mincho"/>
                <a:cs typeface="Arial" pitchFamily="34" charset="0"/>
              </a:rPr>
              <a:t>created.</a:t>
            </a:r>
            <a:endParaRPr lang="en-US" sz="2200" kern="0" dirty="0">
              <a:solidFill>
                <a:srgbClr val="000000"/>
              </a:solidFill>
              <a:latin typeface="Arial" pitchFamily="34" charset="0"/>
              <a:ea typeface="MS Mincho"/>
              <a:cs typeface="Arial" pitchFamily="34" charset="0"/>
            </a:endParaRPr>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1503474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rmAutofit fontScale="90000"/>
          </a:bodyPr>
          <a:lstStyle/>
          <a:p>
            <a:pPr algn="ctr"/>
            <a:r>
              <a:rPr lang="en-US" dirty="0" smtClean="0">
                <a:solidFill>
                  <a:schemeClr val="bg1"/>
                </a:solidFill>
              </a:rPr>
              <a:t>What is Working Well with MA Siting?</a:t>
            </a:r>
            <a:endParaRPr lang="en-US"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dirty="0" smtClean="0"/>
              <a:t>7</a:t>
            </a:r>
            <a:endParaRPr lang="en-US" dirty="0"/>
          </a:p>
        </p:txBody>
      </p:sp>
      <p:sp>
        <p:nvSpPr>
          <p:cNvPr id="4" name="Content Placeholder 3"/>
          <p:cNvSpPr>
            <a:spLocks noGrp="1"/>
          </p:cNvSpPr>
          <p:nvPr>
            <p:ph sz="quarter" idx="1"/>
          </p:nvPr>
        </p:nvSpPr>
        <p:spPr>
          <a:xfrm>
            <a:off x="914400" y="1387731"/>
            <a:ext cx="8001000" cy="5105400"/>
          </a:xfrm>
        </p:spPr>
        <p:txBody>
          <a:bodyPr>
            <a:normAutofit/>
          </a:bodyPr>
          <a:lstStyle/>
          <a:p>
            <a:pPr marL="320040" lvl="0" indent="-320040">
              <a:spcBef>
                <a:spcPts val="700"/>
              </a:spcBef>
              <a:buClr>
                <a:prstClr val="black"/>
              </a:buClr>
              <a:buSzPct val="90000"/>
              <a:buFont typeface="Wingdings" charset="2"/>
              <a:buChar char="§"/>
            </a:pPr>
            <a:r>
              <a:rPr lang="en-US" sz="2200" dirty="0">
                <a:latin typeface="Arial" panose="020B0604020202020204" pitchFamily="34" charset="0"/>
                <a:ea typeface="MS Mincho"/>
                <a:cs typeface="Arial" panose="020B0604020202020204" pitchFamily="34" charset="0"/>
              </a:rPr>
              <a:t>EFSB decisions have fared well on </a:t>
            </a:r>
            <a:r>
              <a:rPr lang="en-US" sz="2200" dirty="0" smtClean="0">
                <a:latin typeface="Arial" panose="020B0604020202020204" pitchFamily="34" charset="0"/>
                <a:ea typeface="MS Mincho"/>
                <a:cs typeface="Arial" panose="020B0604020202020204" pitchFamily="34" charset="0"/>
              </a:rPr>
              <a:t>appeal at the SJC.</a:t>
            </a:r>
            <a:endParaRPr lang="en-US" sz="2200" kern="0" dirty="0">
              <a:solidFill>
                <a:srgbClr val="000000"/>
              </a:solidFill>
              <a:latin typeface="Arial" pitchFamily="34" charset="0"/>
              <a:cs typeface="Arial" pitchFamily="34" charset="0"/>
            </a:endParaRPr>
          </a:p>
          <a:p>
            <a:pPr marL="320040" lvl="0" indent="-320040">
              <a:spcBef>
                <a:spcPts val="700"/>
              </a:spcBef>
              <a:buClr>
                <a:prstClr val="black"/>
              </a:buClr>
              <a:buSzPct val="90000"/>
              <a:buFont typeface="Wingdings" charset="2"/>
              <a:buChar char="§"/>
            </a:pPr>
            <a:r>
              <a:rPr lang="en-US" sz="2200" dirty="0">
                <a:latin typeface="Arial" panose="020B0604020202020204" pitchFamily="34" charset="0"/>
                <a:cs typeface="Arial" panose="020B0604020202020204" pitchFamily="34" charset="0"/>
              </a:rPr>
              <a:t>EFSB </a:t>
            </a:r>
            <a:r>
              <a:rPr lang="en-US" sz="2200" dirty="0" smtClean="0">
                <a:latin typeface="Arial" panose="020B0604020202020204" pitchFamily="34" charset="0"/>
                <a:cs typeface="Arial" panose="020B0604020202020204" pitchFamily="34" charset="0"/>
              </a:rPr>
              <a:t>carefully considers </a:t>
            </a:r>
            <a:r>
              <a:rPr lang="en-US" sz="2200" dirty="0">
                <a:latin typeface="Arial" panose="020B0604020202020204" pitchFamily="34" charset="0"/>
                <a:cs typeface="Arial" panose="020B0604020202020204" pitchFamily="34" charset="0"/>
              </a:rPr>
              <a:t>all points of view in its cases, and </a:t>
            </a:r>
            <a:r>
              <a:rPr lang="en-US" sz="2200" dirty="0" smtClean="0">
                <a:latin typeface="Arial" panose="020B0604020202020204" pitchFamily="34" charset="0"/>
                <a:cs typeface="Arial" panose="020B0604020202020204" pitchFamily="34" charset="0"/>
              </a:rPr>
              <a:t>focuses </a:t>
            </a:r>
            <a:r>
              <a:rPr lang="en-US" sz="2200" dirty="0">
                <a:latin typeface="Arial" panose="020B0604020202020204" pitchFamily="34" charset="0"/>
                <a:cs typeface="Arial" panose="020B0604020202020204" pitchFamily="34" charset="0"/>
              </a:rPr>
              <a:t>on the evidence and applicable standards of review</a:t>
            </a:r>
            <a:r>
              <a:rPr lang="en-US" sz="2200" dirty="0" smtClean="0">
                <a:latin typeface="Arial" panose="020B0604020202020204" pitchFamily="34" charset="0"/>
                <a:cs typeface="Arial" panose="020B0604020202020204" pitchFamily="34" charset="0"/>
              </a:rPr>
              <a:t>.</a:t>
            </a:r>
          </a:p>
          <a:p>
            <a:pPr marL="320040" lvl="0" indent="-320040">
              <a:spcBef>
                <a:spcPts val="700"/>
              </a:spcBef>
              <a:buClr>
                <a:prstClr val="black"/>
              </a:buClr>
              <a:buSzPct val="90000"/>
              <a:buFont typeface="Wingdings" charset="2"/>
              <a:buChar char="§"/>
            </a:pPr>
            <a:r>
              <a:rPr lang="en-US" sz="2200" dirty="0">
                <a:latin typeface="Arial" panose="020B0604020202020204" pitchFamily="34" charset="0"/>
                <a:cs typeface="Arial" panose="020B0604020202020204" pitchFamily="34" charset="0"/>
              </a:rPr>
              <a:t>Vital energy infrastructure in Massachusetts has </a:t>
            </a:r>
            <a:r>
              <a:rPr lang="en-US" sz="2200" dirty="0" smtClean="0">
                <a:latin typeface="Arial" panose="020B0604020202020204" pitchFamily="34" charset="0"/>
                <a:cs typeface="Arial" panose="020B0604020202020204" pitchFamily="34" charset="0"/>
              </a:rPr>
              <a:t>been built despite controversy: Power plants, electric transmission lines, substations, intrastate gas pipelines; LNG storage.</a:t>
            </a:r>
          </a:p>
          <a:p>
            <a:pPr marL="320040" lvl="0" indent="-320040">
              <a:spcBef>
                <a:spcPts val="700"/>
              </a:spcBef>
              <a:buClr>
                <a:prstClr val="black"/>
              </a:buClr>
              <a:buSzPct val="90000"/>
              <a:buFont typeface="Wingdings" charset="2"/>
              <a:buChar char="§"/>
            </a:pPr>
            <a:r>
              <a:rPr lang="en-US" sz="2200" dirty="0" smtClean="0">
                <a:latin typeface="Arial" panose="020B0604020202020204" pitchFamily="34" charset="0"/>
                <a:cs typeface="Arial" panose="020B0604020202020204" pitchFamily="34" charset="0"/>
              </a:rPr>
              <a:t>Carbon </a:t>
            </a:r>
            <a:r>
              <a:rPr lang="en-US" sz="2200" dirty="0">
                <a:latin typeface="Arial" panose="020B0604020202020204" pitchFamily="34" charset="0"/>
                <a:cs typeface="Arial" panose="020B0604020202020204" pitchFamily="34" charset="0"/>
              </a:rPr>
              <a:t>emissions from </a:t>
            </a:r>
            <a:r>
              <a:rPr lang="en-US" sz="2200" dirty="0" smtClean="0">
                <a:latin typeface="Arial" panose="020B0604020202020204" pitchFamily="34" charset="0"/>
                <a:cs typeface="Arial" panose="020B0604020202020204" pitchFamily="34" charset="0"/>
              </a:rPr>
              <a:t>the consumption of electricity in Massachusetts (as of 2014, per MassDEP data) are 34 percent lower </a:t>
            </a:r>
            <a:r>
              <a:rPr lang="en-US" sz="2200" dirty="0">
                <a:latin typeface="Arial" panose="020B0604020202020204" pitchFamily="34" charset="0"/>
                <a:cs typeface="Arial" panose="020B0604020202020204" pitchFamily="34" charset="0"/>
              </a:rPr>
              <a:t>than in 1990, and the state is on track for further reductions mandated by the </a:t>
            </a:r>
            <a:r>
              <a:rPr lang="en-US" sz="2200" dirty="0" smtClean="0">
                <a:latin typeface="Arial" panose="020B0604020202020204" pitchFamily="34" charset="0"/>
                <a:cs typeface="Arial" panose="020B0604020202020204" pitchFamily="34" charset="0"/>
              </a:rPr>
              <a:t>GWSA.  EIA data show even greater reductions.</a:t>
            </a:r>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333231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rmAutofit fontScale="90000"/>
          </a:bodyPr>
          <a:lstStyle/>
          <a:p>
            <a:pPr algn="ctr"/>
            <a:r>
              <a:rPr lang="en-US" dirty="0" smtClean="0">
                <a:solidFill>
                  <a:schemeClr val="bg1"/>
                </a:solidFill>
              </a:rPr>
              <a:t>What Can be Improved with MA Siting? </a:t>
            </a:r>
            <a:endParaRPr lang="en-US" sz="22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dirty="0" smtClean="0"/>
              <a:t>8</a:t>
            </a:r>
            <a:endParaRPr lang="en-US" dirty="0"/>
          </a:p>
        </p:txBody>
      </p:sp>
      <p:sp>
        <p:nvSpPr>
          <p:cNvPr id="4" name="Content Placeholder 3"/>
          <p:cNvSpPr>
            <a:spLocks noGrp="1"/>
          </p:cNvSpPr>
          <p:nvPr>
            <p:ph sz="quarter" idx="1"/>
          </p:nvPr>
        </p:nvSpPr>
        <p:spPr>
          <a:xfrm>
            <a:off x="914400" y="1387731"/>
            <a:ext cx="8001000" cy="5105400"/>
          </a:xfrm>
        </p:spPr>
        <p:txBody>
          <a:bodyPr>
            <a:normAutofit/>
          </a:bodyPr>
          <a:lstStyle/>
          <a:p>
            <a:pPr marL="320040" lvl="0" indent="-320040">
              <a:spcBef>
                <a:spcPts val="700"/>
              </a:spcBef>
              <a:buClr>
                <a:prstClr val="black"/>
              </a:buClr>
              <a:buSzPct val="90000"/>
              <a:buFont typeface="Wingdings" charset="2"/>
              <a:buChar char="§"/>
            </a:pPr>
            <a:r>
              <a:rPr lang="en-US" sz="1900" dirty="0" smtClean="0">
                <a:latin typeface="Arial" panose="020B0604020202020204" pitchFamily="34" charset="0"/>
                <a:cs typeface="Arial" panose="020B0604020202020204" pitchFamily="34" charset="0"/>
              </a:rPr>
              <a:t>Ensuring </a:t>
            </a:r>
            <a:r>
              <a:rPr lang="en-US" sz="1900" dirty="0">
                <a:latin typeface="Arial" panose="020B0604020202020204" pitchFamily="34" charset="0"/>
                <a:cs typeface="Arial" panose="020B0604020202020204" pitchFamily="34" charset="0"/>
              </a:rPr>
              <a:t>that the review process is consistently completed in 12 months, which is not always the case.  Delays can occur for a variety of </a:t>
            </a:r>
            <a:r>
              <a:rPr lang="en-US" sz="1900" dirty="0" smtClean="0">
                <a:latin typeface="Arial" panose="020B0604020202020204" pitchFamily="34" charset="0"/>
                <a:cs typeface="Arial" panose="020B0604020202020204" pitchFamily="34" charset="0"/>
              </a:rPr>
              <a:t>reasons.</a:t>
            </a:r>
          </a:p>
          <a:p>
            <a:pPr marL="320040" indent="-320040">
              <a:spcBef>
                <a:spcPts val="700"/>
              </a:spcBef>
              <a:buClr>
                <a:prstClr val="black"/>
              </a:buClr>
              <a:buSzPct val="90000"/>
              <a:buFont typeface="Wingdings" charset="2"/>
              <a:buChar char="§"/>
            </a:pPr>
            <a:r>
              <a:rPr lang="en-US" sz="1900" dirty="0">
                <a:latin typeface="Arial" panose="020B0604020202020204" pitchFamily="34" charset="0"/>
                <a:cs typeface="Arial" panose="020B0604020202020204" pitchFamily="34" charset="0"/>
              </a:rPr>
              <a:t>EFSB regulations are in need of updating.  Some of them go back to the founding of the Board 45 years ago.  The Board will </a:t>
            </a:r>
            <a:r>
              <a:rPr lang="en-US" sz="1900" dirty="0" smtClean="0">
                <a:latin typeface="Arial" panose="020B0604020202020204" pitchFamily="34" charset="0"/>
                <a:cs typeface="Arial" panose="020B0604020202020204" pitchFamily="34" charset="0"/>
              </a:rPr>
              <a:t>consider issuing a </a:t>
            </a:r>
            <a:r>
              <a:rPr lang="en-US" sz="1900" dirty="0">
                <a:latin typeface="Arial" panose="020B0604020202020204" pitchFamily="34" charset="0"/>
                <a:cs typeface="Arial" panose="020B0604020202020204" pitchFamily="34" charset="0"/>
              </a:rPr>
              <a:t>package of proposed amended regulations in the coming months, for public review and comment.</a:t>
            </a:r>
          </a:p>
          <a:p>
            <a:pPr marL="320040" indent="-320040">
              <a:spcBef>
                <a:spcPts val="700"/>
              </a:spcBef>
              <a:buClr>
                <a:prstClr val="black"/>
              </a:buClr>
              <a:buSzPct val="90000"/>
              <a:buFont typeface="Wingdings" charset="2"/>
              <a:buChar char="§"/>
            </a:pPr>
            <a:r>
              <a:rPr lang="en-US" sz="1900" dirty="0">
                <a:latin typeface="Arial" panose="020B0604020202020204" pitchFamily="34" charset="0"/>
                <a:cs typeface="Arial" panose="020B0604020202020204" pitchFamily="34" charset="0"/>
              </a:rPr>
              <a:t>EFSB statutes could benefit from updates and clarifications, but they work.  </a:t>
            </a: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dual siting jurisdictions of the DPU and the EFSB are somewhat duplicative and confusing.</a:t>
            </a:r>
          </a:p>
          <a:p>
            <a:pPr marL="320040" indent="-320040">
              <a:spcBef>
                <a:spcPts val="700"/>
              </a:spcBef>
              <a:buClr>
                <a:prstClr val="black"/>
              </a:buClr>
              <a:buSzPct val="90000"/>
              <a:buFont typeface="Wingdings" charset="2"/>
              <a:buChar char="§"/>
            </a:pPr>
            <a:r>
              <a:rPr lang="en-US" sz="1900" dirty="0">
                <a:latin typeface="Arial" panose="020B0604020202020204" pitchFamily="34" charset="0"/>
                <a:cs typeface="Arial" panose="020B0604020202020204" pitchFamily="34" charset="0"/>
              </a:rPr>
              <a:t>Eliminating duplication of review areas by EFSB and other agencies remains a perennial concern.</a:t>
            </a:r>
          </a:p>
          <a:p>
            <a:pPr marL="320040" lvl="0" indent="-320040">
              <a:spcBef>
                <a:spcPts val="700"/>
              </a:spcBef>
              <a:buClr>
                <a:prstClr val="black"/>
              </a:buClr>
              <a:buSzPct val="90000"/>
              <a:buFont typeface="Wingdings" charset="2"/>
              <a:buChar char="§"/>
            </a:pPr>
            <a:r>
              <a:rPr lang="en-US" sz="1900" dirty="0" smtClean="0">
                <a:latin typeface="Arial" panose="020B0604020202020204" pitchFamily="34" charset="0"/>
                <a:cs typeface="Arial" panose="020B0604020202020204" pitchFamily="34" charset="0"/>
              </a:rPr>
              <a:t>Some community </a:t>
            </a:r>
            <a:r>
              <a:rPr lang="en-US" sz="1900" dirty="0">
                <a:latin typeface="Arial" panose="020B0604020202020204" pitchFamily="34" charset="0"/>
                <a:cs typeface="Arial" panose="020B0604020202020204" pitchFamily="34" charset="0"/>
              </a:rPr>
              <a:t>and environmental organizations </a:t>
            </a:r>
            <a:r>
              <a:rPr lang="en-US" sz="1900" dirty="0" smtClean="0">
                <a:latin typeface="Arial" panose="020B0604020202020204" pitchFamily="34" charset="0"/>
                <a:cs typeface="Arial" panose="020B0604020202020204" pitchFamily="34" charset="0"/>
              </a:rPr>
              <a:t>contend that applicants should provide funding for </a:t>
            </a:r>
            <a:r>
              <a:rPr lang="en-US" sz="1900" dirty="0">
                <a:latin typeface="Arial" panose="020B0604020202020204" pitchFamily="34" charset="0"/>
                <a:cs typeface="Arial" panose="020B0604020202020204" pitchFamily="34" charset="0"/>
              </a:rPr>
              <a:t>intervenor participation in EFSB </a:t>
            </a:r>
            <a:r>
              <a:rPr lang="en-US" sz="1900" dirty="0" smtClean="0">
                <a:latin typeface="Arial" panose="020B0604020202020204" pitchFamily="34" charset="0"/>
                <a:cs typeface="Arial" panose="020B0604020202020204" pitchFamily="34" charset="0"/>
              </a:rPr>
              <a:t>cases. </a:t>
            </a:r>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2201818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1121</Words>
  <Application>Microsoft Macintosh PowerPoint</Application>
  <PresentationFormat>On-screen Show (4:3)</PresentationFormat>
  <Paragraphs>86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Calibri</vt:lpstr>
      <vt:lpstr>Franklin Gothic Book</vt:lpstr>
      <vt:lpstr>MS Mincho</vt:lpstr>
      <vt:lpstr>Perpetua</vt:lpstr>
      <vt:lpstr>Symbol</vt:lpstr>
      <vt:lpstr>Times New Roman</vt:lpstr>
      <vt:lpstr>Wingdings</vt:lpstr>
      <vt:lpstr>Wingdings 2</vt:lpstr>
      <vt:lpstr>Arial</vt:lpstr>
      <vt:lpstr>Equity</vt:lpstr>
      <vt:lpstr>Improving Energy Facilities Siting in Massachusetts</vt:lpstr>
      <vt:lpstr>What is the Energy Facilities Siting Board?</vt:lpstr>
      <vt:lpstr>Key Legislative Milestones for the EFSB</vt:lpstr>
      <vt:lpstr> Key Federal, State, and Local Permitting Agencies for Energy Facilities </vt:lpstr>
      <vt:lpstr>EFSB Jurisdictional Facilities</vt:lpstr>
      <vt:lpstr>EFSB Jurisdictional Facilities</vt:lpstr>
      <vt:lpstr>Highlights of the EFSB Siting Process</vt:lpstr>
      <vt:lpstr>What is Working Well with MA Siting?</vt:lpstr>
      <vt:lpstr>What Can be Improved with MA Siting? </vt:lpstr>
      <vt:lpstr>Other Siting Challenges/Opportunities</vt:lpstr>
      <vt:lpstr>Thank You</vt:lpstr>
    </vt:vector>
  </TitlesOfParts>
  <Company>EOEEA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shealy</dc:creator>
  <cp:lastModifiedBy>Susan Rivo</cp:lastModifiedBy>
  <cp:revision>28</cp:revision>
  <cp:lastPrinted>2017-12-13T19:36:59Z</cp:lastPrinted>
  <dcterms:created xsi:type="dcterms:W3CDTF">2016-10-24T13:58:47Z</dcterms:created>
  <dcterms:modified xsi:type="dcterms:W3CDTF">2017-12-14T18:18:20Z</dcterms:modified>
</cp:coreProperties>
</file>