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3" r:id="rId5"/>
    <p:sldMasterId id="2147483656" r:id="rId6"/>
    <p:sldMasterId id="2147483658" r:id="rId7"/>
    <p:sldMasterId id="2147483674" r:id="rId8"/>
  </p:sldMasterIdLst>
  <p:notesMasterIdLst>
    <p:notesMasterId r:id="rId26"/>
  </p:notesMasterIdLst>
  <p:handoutMasterIdLst>
    <p:handoutMasterId r:id="rId27"/>
  </p:handoutMasterIdLst>
  <p:sldIdLst>
    <p:sldId id="357" r:id="rId9"/>
    <p:sldId id="389" r:id="rId10"/>
    <p:sldId id="371" r:id="rId11"/>
    <p:sldId id="374" r:id="rId12"/>
    <p:sldId id="398" r:id="rId13"/>
    <p:sldId id="397" r:id="rId14"/>
    <p:sldId id="399" r:id="rId15"/>
    <p:sldId id="396" r:id="rId16"/>
    <p:sldId id="378" r:id="rId17"/>
    <p:sldId id="392" r:id="rId18"/>
    <p:sldId id="372" r:id="rId19"/>
    <p:sldId id="394" r:id="rId20"/>
    <p:sldId id="373" r:id="rId21"/>
    <p:sldId id="395" r:id="rId22"/>
    <p:sldId id="400" r:id="rId23"/>
    <p:sldId id="401" r:id="rId24"/>
    <p:sldId id="40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8">
          <p15:clr>
            <a:srgbClr val="A4A3A4"/>
          </p15:clr>
        </p15:guide>
        <p15:guide id="2" orient="horz" pos="477">
          <p15:clr>
            <a:srgbClr val="A4A3A4"/>
          </p15:clr>
        </p15:guide>
        <p15:guide id="3" pos="5276">
          <p15:clr>
            <a:srgbClr val="A4A3A4"/>
          </p15:clr>
        </p15:guide>
        <p15:guide id="4" pos="31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 Stulc" initials="AS" lastIdx="1" clrIdx="0">
    <p:extLst>
      <p:ext uri="{19B8F6BF-5375-455C-9EA6-DF929625EA0E}">
        <p15:presenceInfo xmlns:p15="http://schemas.microsoft.com/office/powerpoint/2012/main" userId="S-1-5-21-1430212151-832525293-1231754661-104299" providerId="AD"/>
      </p:ext>
    </p:extLst>
  </p:cmAuthor>
  <p:cmAuthor id="2" name="Munafo, Abbie" initials="MA" lastIdx="41" clrIdx="1">
    <p:extLst>
      <p:ext uri="{19B8F6BF-5375-455C-9EA6-DF929625EA0E}">
        <p15:presenceInfo xmlns:p15="http://schemas.microsoft.com/office/powerpoint/2012/main" userId="S-1-5-21-530382873-534002363-142223018-506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C84"/>
    <a:srgbClr val="007463"/>
    <a:srgbClr val="EBF5FF"/>
    <a:srgbClr val="00172E"/>
    <a:srgbClr val="F79F8D"/>
    <a:srgbClr val="B3290D"/>
    <a:srgbClr val="DA3210"/>
    <a:srgbClr val="E1F1FF"/>
    <a:srgbClr val="0069C0"/>
    <a:srgbClr val="00A1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5782" autoAdjust="0"/>
  </p:normalViewPr>
  <p:slideViewPr>
    <p:cSldViewPr snapToGrid="0" snapToObjects="1">
      <p:cViewPr varScale="1">
        <p:scale>
          <a:sx n="122" d="100"/>
          <a:sy n="122" d="100"/>
        </p:scale>
        <p:origin x="1840" y="208"/>
      </p:cViewPr>
      <p:guideLst>
        <p:guide orient="horz" pos="4068"/>
        <p:guide orient="horz" pos="477"/>
        <p:guide pos="5276"/>
        <p:guide pos="31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256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BEDBF-4B1A-D14B-B2E8-86B124685FB2}" type="datetimeFigureOut">
              <a:rPr lang="en-US" smtClean="0"/>
              <a:t>3/9/20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8B14C-3EA3-324D-8C14-8036283303BC}" type="slidenum">
              <a:rPr lang="en-US" smtClean="0"/>
              <a:t>‹#›</a:t>
            </a:fld>
            <a:endParaRPr lang="en-US"/>
          </a:p>
        </p:txBody>
      </p:sp>
    </p:spTree>
    <p:extLst>
      <p:ext uri="{BB962C8B-B14F-4D97-AF65-F5344CB8AC3E}">
        <p14:creationId xmlns:p14="http://schemas.microsoft.com/office/powerpoint/2010/main" val="356942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4E22F6-37B7-784B-978A-F085B1D6F4AC}" type="datetimeFigureOut">
              <a:rPr lang="en-US" smtClean="0"/>
              <a:t>3/9/20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D8E7A-F6DA-5A4C-BF56-6CCEDAF8B339}" type="slidenum">
              <a:rPr lang="en-US" smtClean="0"/>
              <a:t>‹#›</a:t>
            </a:fld>
            <a:endParaRPr lang="en-US"/>
          </a:p>
        </p:txBody>
      </p:sp>
    </p:spTree>
    <p:extLst>
      <p:ext uri="{BB962C8B-B14F-4D97-AF65-F5344CB8AC3E}">
        <p14:creationId xmlns:p14="http://schemas.microsoft.com/office/powerpoint/2010/main" val="4162265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3</a:t>
            </a:fld>
            <a:endParaRPr lang="en-US" dirty="0"/>
          </a:p>
        </p:txBody>
      </p:sp>
    </p:spTree>
    <p:extLst>
      <p:ext uri="{BB962C8B-B14F-4D97-AF65-F5344CB8AC3E}">
        <p14:creationId xmlns:p14="http://schemas.microsoft.com/office/powerpoint/2010/main" val="382571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9</a:t>
            </a:fld>
            <a:endParaRPr lang="en-US" dirty="0"/>
          </a:p>
        </p:txBody>
      </p:sp>
    </p:spTree>
    <p:extLst>
      <p:ext uri="{BB962C8B-B14F-4D97-AF65-F5344CB8AC3E}">
        <p14:creationId xmlns:p14="http://schemas.microsoft.com/office/powerpoint/2010/main" val="267509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10</a:t>
            </a:fld>
            <a:endParaRPr lang="en-US"/>
          </a:p>
        </p:txBody>
      </p:sp>
    </p:spTree>
    <p:extLst>
      <p:ext uri="{BB962C8B-B14F-4D97-AF65-F5344CB8AC3E}">
        <p14:creationId xmlns:p14="http://schemas.microsoft.com/office/powerpoint/2010/main" val="76344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14</a:t>
            </a:fld>
            <a:endParaRPr lang="en-US" dirty="0"/>
          </a:p>
        </p:txBody>
      </p:sp>
    </p:spTree>
    <p:extLst>
      <p:ext uri="{BB962C8B-B14F-4D97-AF65-F5344CB8AC3E}">
        <p14:creationId xmlns:p14="http://schemas.microsoft.com/office/powerpoint/2010/main" val="1464420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Nav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042" y="454385"/>
            <a:ext cx="5783503" cy="1636286"/>
          </a:xfrm>
          <a:prstGeom prst="rect">
            <a:avLst/>
          </a:prstGeom>
        </p:spPr>
        <p:txBody>
          <a:bodyPr anchor="b" anchorCtr="0">
            <a:normAutofit/>
          </a:bodyPr>
          <a:lstStyle>
            <a:lvl1pPr algn="l">
              <a:defRPr sz="3000" b="0" i="0">
                <a:solidFill>
                  <a:srgbClr val="FFFFFF"/>
                </a:solidFill>
                <a:latin typeface="Century Gothic"/>
                <a:cs typeface="Century Gothic"/>
              </a:defRPr>
            </a:lvl1pPr>
          </a:lstStyle>
          <a:p>
            <a:r>
              <a:rPr lang="en-US" dirty="0"/>
              <a:t>Slide Headline Goes Here</a:t>
            </a:r>
          </a:p>
        </p:txBody>
      </p:sp>
      <p:sp>
        <p:nvSpPr>
          <p:cNvPr id="8" name="Text Placeholder 7"/>
          <p:cNvSpPr>
            <a:spLocks noGrp="1"/>
          </p:cNvSpPr>
          <p:nvPr>
            <p:ph type="body" sz="quarter" idx="13" hasCustomPrompt="1"/>
          </p:nvPr>
        </p:nvSpPr>
        <p:spPr>
          <a:xfrm>
            <a:off x="705042" y="2297545"/>
            <a:ext cx="3882386" cy="593117"/>
          </a:xfrm>
          <a:prstGeom prst="rect">
            <a:avLst/>
          </a:prstGeom>
        </p:spPr>
        <p:txBody>
          <a:bodyPr anchor="ctr"/>
          <a:lstStyle>
            <a:lvl1pPr marL="0" indent="0">
              <a:buSzPct val="100000"/>
              <a:buFontTx/>
              <a:buNone/>
              <a:defRPr sz="2200" b="0" cap="all" baseline="0">
                <a:solidFill>
                  <a:srgbClr val="FFFFFF"/>
                </a:solidFill>
              </a:defRPr>
            </a:lvl1pPr>
            <a:lvl2pPr marL="742950" indent="-285750">
              <a:buSzPct val="100000"/>
              <a:buFontTx/>
              <a:buBlip>
                <a:blip r:embed="rId2"/>
              </a:buBlip>
              <a:defRPr sz="1800" b="1">
                <a:solidFill>
                  <a:schemeClr val="accent3"/>
                </a:solidFill>
              </a:defRPr>
            </a:lvl2pPr>
            <a:lvl3pPr marL="1143000" indent="-228600">
              <a:buSzPct val="100000"/>
              <a:buFontTx/>
              <a:buBlip>
                <a:blip r:embed="rId3"/>
              </a:buBlip>
              <a:defRPr sz="1600">
                <a:solidFill>
                  <a:schemeClr val="accent3"/>
                </a:solidFill>
              </a:defRPr>
            </a:lvl3pPr>
            <a:lvl4pPr>
              <a:defRPr>
                <a:solidFill>
                  <a:schemeClr val="accent3"/>
                </a:solidFill>
              </a:defRPr>
            </a:lvl4pPr>
            <a:lvl5pPr>
              <a:defRPr>
                <a:solidFill>
                  <a:schemeClr val="accent3"/>
                </a:solidFill>
              </a:defRPr>
            </a:lvl5pPr>
          </a:lstStyle>
          <a:p>
            <a:pPr lvl="0"/>
            <a:r>
              <a:rPr lang="en-US" dirty="0"/>
              <a:t>SUBHEAD GOES HERE</a:t>
            </a:r>
          </a:p>
        </p:txBody>
      </p:sp>
      <p:sp>
        <p:nvSpPr>
          <p:cNvPr id="16" name="Content Placeholder 15"/>
          <p:cNvSpPr>
            <a:spLocks noGrp="1"/>
          </p:cNvSpPr>
          <p:nvPr>
            <p:ph sz="quarter" idx="15" hasCustomPrompt="1"/>
          </p:nvPr>
        </p:nvSpPr>
        <p:spPr>
          <a:xfrm>
            <a:off x="704850" y="3102336"/>
            <a:ext cx="3883025" cy="1884242"/>
          </a:xfrm>
          <a:prstGeom prst="rect">
            <a:avLst/>
          </a:prstGeom>
        </p:spPr>
        <p:txBody>
          <a:bodyPr vert="horz"/>
          <a:lstStyle>
            <a:lvl1pPr marL="0" indent="0">
              <a:spcBef>
                <a:spcPts val="600"/>
              </a:spcBef>
              <a:buNone/>
              <a:defRPr sz="1200" cap="all" baseline="0">
                <a:solidFill>
                  <a:srgbClr val="7FB9C2"/>
                </a:solidFill>
              </a:defRPr>
            </a:lvl1pPr>
            <a:lvl2pPr marL="0" indent="0">
              <a:lnSpc>
                <a:spcPct val="70000"/>
              </a:lnSpc>
              <a:spcBef>
                <a:spcPts val="600"/>
              </a:spcBef>
              <a:buNone/>
              <a:defRPr sz="1800" baseline="0">
                <a:solidFill>
                  <a:srgbClr val="FFFFFF"/>
                </a:solidFill>
              </a:defRPr>
            </a:lvl2pPr>
            <a:lvl3pPr marL="0" indent="0">
              <a:spcBef>
                <a:spcPts val="600"/>
              </a:spcBef>
              <a:buNone/>
              <a:defRPr sz="1200">
                <a:solidFill>
                  <a:srgbClr val="FFFFFF"/>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PRESENTED TO</a:t>
            </a:r>
          </a:p>
          <a:p>
            <a:pPr lvl="1"/>
            <a:r>
              <a:rPr lang="en-US" dirty="0"/>
              <a:t>Company Name Here</a:t>
            </a:r>
          </a:p>
          <a:p>
            <a:pPr lvl="0"/>
            <a:endParaRPr lang="en-US" dirty="0"/>
          </a:p>
          <a:p>
            <a:pPr lvl="0"/>
            <a:r>
              <a:rPr lang="en-US" dirty="0"/>
              <a:t>PRESENTED BY</a:t>
            </a:r>
          </a:p>
          <a:p>
            <a:pPr lvl="1"/>
            <a:r>
              <a:rPr lang="en-US" dirty="0"/>
              <a:t>Name of Author</a:t>
            </a:r>
          </a:p>
          <a:p>
            <a:pPr lvl="1"/>
            <a:endParaRPr lang="en-US" dirty="0"/>
          </a:p>
          <a:p>
            <a:pPr lvl="2"/>
            <a:r>
              <a:rPr lang="en-US" dirty="0"/>
              <a:t>Date Goes Here</a:t>
            </a:r>
          </a:p>
          <a:p>
            <a:pPr lvl="1"/>
            <a:endParaRPr lang="en-US" dirty="0"/>
          </a:p>
          <a:p>
            <a:pPr lvl="0"/>
            <a:endParaRPr lang="en-US" dirty="0"/>
          </a:p>
        </p:txBody>
      </p:sp>
    </p:spTree>
    <p:extLst>
      <p:ext uri="{BB962C8B-B14F-4D97-AF65-F5344CB8AC3E}">
        <p14:creationId xmlns:p14="http://schemas.microsoft.com/office/powerpoint/2010/main" val="315139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6066725" y="4498821"/>
            <a:ext cx="1033639"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717550" y="1467149"/>
            <a:ext cx="7646104" cy="1835567"/>
          </a:xfrm>
          <a:prstGeom prst="rect">
            <a:avLst/>
          </a:prstGeom>
          <a:noFill/>
        </p:spPr>
        <p:txBody>
          <a:bodyPr wrap="square" rtlCol="0">
            <a:spAutoFit/>
          </a:bodyPr>
          <a:lstStyle/>
          <a:p>
            <a:pPr algn="just" rtl="0">
              <a:lnSpc>
                <a:spcPct val="120000"/>
              </a:lnSpc>
            </a:pPr>
            <a:r>
              <a:rPr lang="en-US" sz="2400" b="0" i="0" u="none" strike="noStrike" kern="1200" baseline="0" dirty="0">
                <a:solidFill>
                  <a:srgbClr val="0C3E7A"/>
                </a:solidFill>
                <a:latin typeface="+mn-lt"/>
                <a:ea typeface="+mn-ea"/>
                <a:cs typeface="+mn-cs"/>
              </a:rPr>
              <a:t>The Brattle Group provides consulting and expert testimony in economics, finance, and regulation to corporations, law firms, and governments around the world. We aim for the highest level of client service and quality in our industry.</a:t>
            </a:r>
          </a:p>
        </p:txBody>
      </p:sp>
      <p:sp>
        <p:nvSpPr>
          <p:cNvPr id="15" name="TextBox 14"/>
          <p:cNvSpPr txBox="1"/>
          <p:nvPr userDrawn="1"/>
        </p:nvSpPr>
        <p:spPr>
          <a:xfrm>
            <a:off x="778117" y="339268"/>
            <a:ext cx="6816965" cy="523220"/>
          </a:xfrm>
          <a:prstGeom prst="rect">
            <a:avLst/>
          </a:prstGeom>
          <a:noFill/>
        </p:spPr>
        <p:txBody>
          <a:bodyPr wrap="square" rtlCol="0">
            <a:spAutoFit/>
          </a:bodyPr>
          <a:lstStyle/>
          <a:p>
            <a:r>
              <a:rPr lang="en-US" sz="2800" dirty="0">
                <a:solidFill>
                  <a:srgbClr val="0C3E7A"/>
                </a:solidFill>
                <a:latin typeface="Century Gothic"/>
                <a:cs typeface="Century Gothic"/>
              </a:rPr>
              <a:t>About Brattle</a:t>
            </a:r>
          </a:p>
        </p:txBody>
      </p:sp>
      <p:grpSp>
        <p:nvGrpSpPr>
          <p:cNvPr id="14" name="Group 13"/>
          <p:cNvGrpSpPr/>
          <p:nvPr userDrawn="1"/>
        </p:nvGrpSpPr>
        <p:grpSpPr>
          <a:xfrm>
            <a:off x="864037" y="3621733"/>
            <a:ext cx="7415927" cy="2171700"/>
            <a:chOff x="827437" y="3621733"/>
            <a:chExt cx="7415927" cy="2171700"/>
          </a:xfrm>
        </p:grpSpPr>
        <p:sp>
          <p:nvSpPr>
            <p:cNvPr id="18" name="Rectangle 17"/>
            <p:cNvSpPr/>
            <p:nvPr userDrawn="1"/>
          </p:nvSpPr>
          <p:spPr>
            <a:xfrm>
              <a:off x="827437"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3392010"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5957364"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27437" y="3886350"/>
              <a:ext cx="2286000" cy="1600438"/>
            </a:xfrm>
            <a:prstGeom prst="rect">
              <a:avLst/>
            </a:prstGeom>
            <a:noFill/>
          </p:spPr>
          <p:txBody>
            <a:bodyPr wrap="square" rtlCol="0">
              <a:spAutoFit/>
            </a:bodyPr>
            <a:lstStyle/>
            <a:p>
              <a:pPr algn="ctr"/>
              <a:r>
                <a:rPr lang="en-US" b="1" spc="100" dirty="0">
                  <a:solidFill>
                    <a:srgbClr val="EB4D2A"/>
                  </a:solidFill>
                </a:rPr>
                <a:t>OUR SERVICES</a:t>
              </a:r>
            </a:p>
            <a:p>
              <a:pPr algn="ctr"/>
              <a:endParaRPr lang="en-US" b="1" spc="100" dirty="0">
                <a:solidFill>
                  <a:srgbClr val="EB4D2A"/>
                </a:solidFill>
              </a:endParaRPr>
            </a:p>
            <a:p>
              <a:pPr algn="ctr">
                <a:lnSpc>
                  <a:spcPct val="140000"/>
                </a:lnSpc>
              </a:pPr>
              <a:r>
                <a:rPr lang="en-US" sz="1500" b="0" spc="0" dirty="0">
                  <a:solidFill>
                    <a:schemeClr val="bg2"/>
                  </a:solidFill>
                </a:rPr>
                <a:t>Research and Consulting</a:t>
              </a:r>
            </a:p>
            <a:p>
              <a:pPr algn="ctr">
                <a:lnSpc>
                  <a:spcPct val="140000"/>
                </a:lnSpc>
              </a:pPr>
              <a:r>
                <a:rPr lang="en-US" sz="1500" b="0" spc="0" dirty="0">
                  <a:solidFill>
                    <a:schemeClr val="bg2"/>
                  </a:solidFill>
                </a:rPr>
                <a:t>Litigation Support</a:t>
              </a:r>
            </a:p>
            <a:p>
              <a:pPr algn="ctr">
                <a:lnSpc>
                  <a:spcPct val="140000"/>
                </a:lnSpc>
              </a:pPr>
              <a:r>
                <a:rPr lang="en-US" sz="1500" b="0" spc="0" dirty="0">
                  <a:solidFill>
                    <a:schemeClr val="bg2"/>
                  </a:solidFill>
                </a:rPr>
                <a:t>Expert Testimony</a:t>
              </a:r>
            </a:p>
          </p:txBody>
        </p:sp>
        <p:cxnSp>
          <p:nvCxnSpPr>
            <p:cNvPr id="22" name="Straight Connector 21"/>
            <p:cNvCxnSpPr/>
            <p:nvPr userDrawn="1"/>
          </p:nvCxnSpPr>
          <p:spPr>
            <a:xfrm>
              <a:off x="1633726" y="4404593"/>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userDrawn="1"/>
          </p:nvSpPr>
          <p:spPr>
            <a:xfrm>
              <a:off x="3392010" y="3900801"/>
              <a:ext cx="2286000" cy="1600438"/>
            </a:xfrm>
            <a:prstGeom prst="rect">
              <a:avLst/>
            </a:prstGeom>
            <a:noFill/>
          </p:spPr>
          <p:txBody>
            <a:bodyPr wrap="square" rtlCol="0">
              <a:spAutoFit/>
            </a:bodyPr>
            <a:lstStyle/>
            <a:p>
              <a:pPr algn="ctr"/>
              <a:r>
                <a:rPr lang="en-US" b="1" spc="100" dirty="0">
                  <a:solidFill>
                    <a:srgbClr val="EB4D2A"/>
                  </a:solidFill>
                </a:rPr>
                <a:t>OUR PEOPLE</a:t>
              </a:r>
            </a:p>
            <a:p>
              <a:pPr algn="ctr"/>
              <a:endParaRPr lang="en-US" b="1" spc="100" dirty="0">
                <a:solidFill>
                  <a:srgbClr val="EB4D2A"/>
                </a:solidFill>
              </a:endParaRPr>
            </a:p>
            <a:p>
              <a:pPr algn="ctr">
                <a:lnSpc>
                  <a:spcPct val="140000"/>
                </a:lnSpc>
              </a:pPr>
              <a:r>
                <a:rPr lang="en-US" sz="1500" b="0" spc="0" dirty="0">
                  <a:solidFill>
                    <a:schemeClr val="bg2"/>
                  </a:solidFill>
                </a:rPr>
                <a:t>Renowned Experts</a:t>
              </a:r>
            </a:p>
            <a:p>
              <a:pPr algn="ctr">
                <a:lnSpc>
                  <a:spcPct val="140000"/>
                </a:lnSpc>
              </a:pPr>
              <a:r>
                <a:rPr lang="en-US" sz="1500" b="0" spc="0" dirty="0">
                  <a:solidFill>
                    <a:schemeClr val="bg2"/>
                  </a:solidFill>
                </a:rPr>
                <a:t>Global Teams</a:t>
              </a:r>
            </a:p>
            <a:p>
              <a:pPr algn="ctr">
                <a:lnSpc>
                  <a:spcPct val="140000"/>
                </a:lnSpc>
              </a:pPr>
              <a:r>
                <a:rPr lang="en-US" sz="1500" b="0" spc="0" dirty="0">
                  <a:solidFill>
                    <a:schemeClr val="bg2"/>
                  </a:solidFill>
                </a:rPr>
                <a:t>Intellectual Rigor</a:t>
              </a:r>
            </a:p>
          </p:txBody>
        </p:sp>
        <p:cxnSp>
          <p:nvCxnSpPr>
            <p:cNvPr id="29" name="Straight Connector 28"/>
            <p:cNvCxnSpPr/>
            <p:nvPr userDrawn="1"/>
          </p:nvCxnSpPr>
          <p:spPr>
            <a:xfrm>
              <a:off x="4198299" y="4419044"/>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5957364" y="3917374"/>
              <a:ext cx="2286000" cy="1600438"/>
            </a:xfrm>
            <a:prstGeom prst="rect">
              <a:avLst/>
            </a:prstGeom>
            <a:noFill/>
          </p:spPr>
          <p:txBody>
            <a:bodyPr wrap="square" rtlCol="0">
              <a:spAutoFit/>
            </a:bodyPr>
            <a:lstStyle/>
            <a:p>
              <a:pPr algn="ctr"/>
              <a:r>
                <a:rPr lang="en-US" b="1" spc="100" dirty="0">
                  <a:solidFill>
                    <a:srgbClr val="EB4D2A"/>
                  </a:solidFill>
                </a:rPr>
                <a:t>OUR INSIGHTS</a:t>
              </a:r>
            </a:p>
            <a:p>
              <a:pPr algn="ctr"/>
              <a:endParaRPr lang="en-US" b="1" spc="100" dirty="0">
                <a:solidFill>
                  <a:srgbClr val="EB4D2A"/>
                </a:solidFill>
              </a:endParaRPr>
            </a:p>
            <a:p>
              <a:pPr algn="ctr">
                <a:lnSpc>
                  <a:spcPct val="140000"/>
                </a:lnSpc>
              </a:pPr>
              <a:r>
                <a:rPr lang="en-US" sz="1500" b="0" spc="0" dirty="0">
                  <a:solidFill>
                    <a:schemeClr val="bg2"/>
                  </a:solidFill>
                </a:rPr>
                <a:t>Thoughtful Analysis</a:t>
              </a:r>
            </a:p>
            <a:p>
              <a:pPr algn="ctr">
                <a:lnSpc>
                  <a:spcPct val="140000"/>
                </a:lnSpc>
              </a:pPr>
              <a:r>
                <a:rPr lang="en-US" sz="1500" b="0" spc="0" dirty="0">
                  <a:solidFill>
                    <a:schemeClr val="bg2"/>
                  </a:solidFill>
                </a:rPr>
                <a:t>Exceptional Quality</a:t>
              </a:r>
            </a:p>
            <a:p>
              <a:pPr algn="ctr">
                <a:lnSpc>
                  <a:spcPct val="140000"/>
                </a:lnSpc>
              </a:pPr>
              <a:r>
                <a:rPr lang="en-US" sz="1500" b="0" spc="0" dirty="0">
                  <a:solidFill>
                    <a:schemeClr val="bg2"/>
                  </a:solidFill>
                </a:rPr>
                <a:t>Clear Communication</a:t>
              </a:r>
            </a:p>
          </p:txBody>
        </p:sp>
        <p:cxnSp>
          <p:nvCxnSpPr>
            <p:cNvPr id="31" name="Straight Connector 30"/>
            <p:cNvCxnSpPr/>
            <p:nvPr userDrawn="1"/>
          </p:nvCxnSpPr>
          <p:spPr>
            <a:xfrm>
              <a:off x="6763653" y="4435617"/>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2418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cxnSp>
        <p:nvCxnSpPr>
          <p:cNvPr id="12" name="Straight Connector 11"/>
          <p:cNvCxnSpPr/>
          <p:nvPr userDrawn="1"/>
        </p:nvCxnSpPr>
        <p:spPr>
          <a:xfrm flipH="1">
            <a:off x="6103715" y="4523479"/>
            <a:ext cx="1033639"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778117" y="339268"/>
            <a:ext cx="6816965" cy="523220"/>
          </a:xfrm>
          <a:prstGeom prst="rect">
            <a:avLst/>
          </a:prstGeom>
          <a:noFill/>
        </p:spPr>
        <p:txBody>
          <a:bodyPr wrap="square" rtlCol="0">
            <a:spAutoFit/>
          </a:bodyPr>
          <a:lstStyle/>
          <a:p>
            <a:r>
              <a:rPr lang="en-US" sz="2800" dirty="0">
                <a:solidFill>
                  <a:srgbClr val="0C3E7A"/>
                </a:solidFill>
                <a:latin typeface="Century Gothic"/>
                <a:cs typeface="Century Gothic"/>
              </a:rPr>
              <a:t>Our Offices</a:t>
            </a:r>
          </a:p>
        </p:txBody>
      </p:sp>
      <p:grpSp>
        <p:nvGrpSpPr>
          <p:cNvPr id="36" name="Group 35"/>
          <p:cNvGrpSpPr/>
          <p:nvPr userDrawn="1"/>
        </p:nvGrpSpPr>
        <p:grpSpPr>
          <a:xfrm>
            <a:off x="551520" y="1696315"/>
            <a:ext cx="8040960" cy="4701401"/>
            <a:chOff x="546377" y="1696315"/>
            <a:chExt cx="8040960" cy="4701401"/>
          </a:xfrm>
        </p:grpSpPr>
        <p:sp>
          <p:nvSpPr>
            <p:cNvPr id="45" name="Rectangle 44">
              <a:extLst>
                <a:ext uri="{FF2B5EF4-FFF2-40B4-BE49-F238E27FC236}">
                  <a16:creationId xmlns:a16="http://schemas.microsoft.com/office/drawing/2014/main" id="{8F05990F-EF2D-B841-BED2-2FC9A181BD08}"/>
                </a:ext>
              </a:extLst>
            </p:cNvPr>
            <p:cNvSpPr/>
            <p:nvPr userDrawn="1"/>
          </p:nvSpPr>
          <p:spPr>
            <a:xfrm>
              <a:off x="1564448" y="5003423"/>
              <a:ext cx="1948788" cy="1256686"/>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A088A869-9CCD-484E-BC3C-BE0DBCD808F2}"/>
                </a:ext>
              </a:extLst>
            </p:cNvPr>
            <p:cNvGrpSpPr/>
            <p:nvPr userDrawn="1"/>
          </p:nvGrpSpPr>
          <p:grpSpPr>
            <a:xfrm>
              <a:off x="549712" y="1696315"/>
              <a:ext cx="1950879" cy="1379899"/>
              <a:chOff x="552298" y="1523065"/>
              <a:chExt cx="1950879" cy="1379899"/>
            </a:xfrm>
          </p:grpSpPr>
          <p:sp>
            <p:nvSpPr>
              <p:cNvPr id="68" name="Rectangle 67">
                <a:extLst>
                  <a:ext uri="{FF2B5EF4-FFF2-40B4-BE49-F238E27FC236}">
                    <a16:creationId xmlns:a16="http://schemas.microsoft.com/office/drawing/2014/main" id="{7070035A-5472-3D47-BDF9-BD8D23A8036C}"/>
                  </a:ext>
                </a:extLst>
              </p:cNvPr>
              <p:cNvSpPr/>
              <p:nvPr userDrawn="1"/>
            </p:nvSpPr>
            <p:spPr>
              <a:xfrm>
                <a:off x="553401" y="1523065"/>
                <a:ext cx="1949776" cy="113685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552298" y="2625965"/>
                <a:ext cx="1950382"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BOSTON</a:t>
                </a:r>
              </a:p>
            </p:txBody>
          </p:sp>
        </p:grpSp>
        <p:sp>
          <p:nvSpPr>
            <p:cNvPr id="47" name="Rectangle 46">
              <a:extLst>
                <a:ext uri="{FF2B5EF4-FFF2-40B4-BE49-F238E27FC236}">
                  <a16:creationId xmlns:a16="http://schemas.microsoft.com/office/drawing/2014/main" id="{5CAAB002-3401-394E-AA96-71158DA9651D}"/>
                </a:ext>
              </a:extLst>
            </p:cNvPr>
            <p:cNvSpPr/>
            <p:nvPr userDrawn="1"/>
          </p:nvSpPr>
          <p:spPr>
            <a:xfrm>
              <a:off x="2576217" y="3339554"/>
              <a:ext cx="1949948" cy="11368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65BE9E3-D163-B846-869D-094D837CBAB4}"/>
                </a:ext>
              </a:extLst>
            </p:cNvPr>
            <p:cNvSpPr/>
            <p:nvPr userDrawn="1"/>
          </p:nvSpPr>
          <p:spPr>
            <a:xfrm>
              <a:off x="4601126" y="2799215"/>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chicago</a:t>
              </a:r>
            </a:p>
          </p:txBody>
        </p:sp>
        <p:sp>
          <p:nvSpPr>
            <p:cNvPr id="49" name="Rectangle 48">
              <a:extLst>
                <a:ext uri="{FF2B5EF4-FFF2-40B4-BE49-F238E27FC236}">
                  <a16:creationId xmlns:a16="http://schemas.microsoft.com/office/drawing/2014/main" id="{2FF23458-F4EB-C64F-8BC0-E50762847407}"/>
                </a:ext>
              </a:extLst>
            </p:cNvPr>
            <p:cNvSpPr/>
            <p:nvPr userDrawn="1"/>
          </p:nvSpPr>
          <p:spPr>
            <a:xfrm>
              <a:off x="5625442" y="5003568"/>
              <a:ext cx="1948177" cy="1136853"/>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ED2020-A3EF-5A45-90EC-75D55938B1E9}"/>
                </a:ext>
              </a:extLst>
            </p:cNvPr>
            <p:cNvSpPr/>
            <p:nvPr userDrawn="1"/>
          </p:nvSpPr>
          <p:spPr>
            <a:xfrm>
              <a:off x="3594868" y="5003423"/>
              <a:ext cx="1948177" cy="1256686"/>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784E3B8-C51F-AE4A-B63A-7F2E6B4BD6B3}"/>
                </a:ext>
              </a:extLst>
            </p:cNvPr>
            <p:cNvSpPr/>
            <p:nvPr userDrawn="1"/>
          </p:nvSpPr>
          <p:spPr>
            <a:xfrm>
              <a:off x="2576756" y="4454078"/>
              <a:ext cx="1947672"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new york</a:t>
              </a:r>
            </a:p>
          </p:txBody>
        </p:sp>
        <p:grpSp>
          <p:nvGrpSpPr>
            <p:cNvPr id="52" name="Group 51">
              <a:extLst>
                <a:ext uri="{FF2B5EF4-FFF2-40B4-BE49-F238E27FC236}">
                  <a16:creationId xmlns:a16="http://schemas.microsoft.com/office/drawing/2014/main" id="{3B6F91A8-9B6F-584A-A1FC-0B1B1D73B1E9}"/>
                </a:ext>
              </a:extLst>
            </p:cNvPr>
            <p:cNvGrpSpPr/>
            <p:nvPr userDrawn="1"/>
          </p:nvGrpSpPr>
          <p:grpSpPr>
            <a:xfrm>
              <a:off x="4604907" y="3337244"/>
              <a:ext cx="1948177" cy="1393833"/>
              <a:chOff x="2576718" y="3135120"/>
              <a:chExt cx="1948177" cy="1393833"/>
            </a:xfrm>
          </p:grpSpPr>
          <p:sp>
            <p:nvSpPr>
              <p:cNvPr id="66" name="Rectangle 65">
                <a:extLst>
                  <a:ext uri="{FF2B5EF4-FFF2-40B4-BE49-F238E27FC236}">
                    <a16:creationId xmlns:a16="http://schemas.microsoft.com/office/drawing/2014/main" id="{12E4871B-A7CC-364B-9B61-176F5F88DE73}"/>
                  </a:ext>
                </a:extLst>
              </p:cNvPr>
              <p:cNvSpPr/>
              <p:nvPr userDrawn="1"/>
            </p:nvSpPr>
            <p:spPr>
              <a:xfrm>
                <a:off x="2580639" y="3135120"/>
                <a:ext cx="1943558" cy="1256686"/>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712BF6B-0052-1447-B45D-3FA876FBA3C6}"/>
                  </a:ext>
                </a:extLst>
              </p:cNvPr>
              <p:cNvSpPr/>
              <p:nvPr userDrawn="1"/>
            </p:nvSpPr>
            <p:spPr>
              <a:xfrm>
                <a:off x="2576718" y="4251954"/>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rome</a:t>
                </a:r>
              </a:p>
            </p:txBody>
          </p:sp>
        </p:grpSp>
        <p:sp>
          <p:nvSpPr>
            <p:cNvPr id="53" name="Rectangle 52">
              <a:extLst>
                <a:ext uri="{FF2B5EF4-FFF2-40B4-BE49-F238E27FC236}">
                  <a16:creationId xmlns:a16="http://schemas.microsoft.com/office/drawing/2014/main" id="{C4C757A0-F9C9-5640-8CF0-D8C6A2EDC9BC}"/>
                </a:ext>
              </a:extLst>
            </p:cNvPr>
            <p:cNvSpPr/>
            <p:nvPr userDrawn="1"/>
          </p:nvSpPr>
          <p:spPr>
            <a:xfrm>
              <a:off x="546377" y="3341367"/>
              <a:ext cx="1954213" cy="1256686"/>
            </a:xfrm>
            <a:prstGeom prst="rect">
              <a:avLst/>
            </a:prstGeom>
            <a:blipFill dpi="0" rotWithShape="1">
              <a:blip r:embed="rId8"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5888503-5F09-D241-9FC6-9F758493EBC8}"/>
                </a:ext>
              </a:extLst>
            </p:cNvPr>
            <p:cNvSpPr/>
            <p:nvPr userDrawn="1"/>
          </p:nvSpPr>
          <p:spPr>
            <a:xfrm>
              <a:off x="6638549" y="4454078"/>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san francisco</a:t>
              </a:r>
            </a:p>
          </p:txBody>
        </p:sp>
        <p:sp>
          <p:nvSpPr>
            <p:cNvPr id="55" name="Rectangle 54">
              <a:extLst>
                <a:ext uri="{FF2B5EF4-FFF2-40B4-BE49-F238E27FC236}">
                  <a16:creationId xmlns:a16="http://schemas.microsoft.com/office/drawing/2014/main" id="{02C94695-AD07-0B4F-849D-57CB5C4C06DD}"/>
                </a:ext>
              </a:extLst>
            </p:cNvPr>
            <p:cNvSpPr/>
            <p:nvPr userDrawn="1"/>
          </p:nvSpPr>
          <p:spPr>
            <a:xfrm>
              <a:off x="6631901" y="1696315"/>
              <a:ext cx="1947672" cy="1256686"/>
            </a:xfrm>
            <a:prstGeom prst="rect">
              <a:avLst/>
            </a:prstGeom>
            <a:blipFill dpi="0" rotWithShape="1">
              <a:blip r:embed="rId9"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910EB5B4-852B-8742-A697-CDAE82CCEB9D}"/>
                </a:ext>
              </a:extLst>
            </p:cNvPr>
            <p:cNvSpPr/>
            <p:nvPr userDrawn="1"/>
          </p:nvSpPr>
          <p:spPr>
            <a:xfrm>
              <a:off x="1564448" y="6120257"/>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sydney</a:t>
              </a:r>
            </a:p>
          </p:txBody>
        </p:sp>
        <p:sp>
          <p:nvSpPr>
            <p:cNvPr id="57" name="Rectangle 56">
              <a:extLst>
                <a:ext uri="{FF2B5EF4-FFF2-40B4-BE49-F238E27FC236}">
                  <a16:creationId xmlns:a16="http://schemas.microsoft.com/office/drawing/2014/main" id="{E94F501D-051B-6B49-B202-BDE5EC03A43A}"/>
                </a:ext>
              </a:extLst>
            </p:cNvPr>
            <p:cNvSpPr/>
            <p:nvPr userDrawn="1"/>
          </p:nvSpPr>
          <p:spPr>
            <a:xfrm>
              <a:off x="2575606" y="1697700"/>
              <a:ext cx="1948788" cy="1256686"/>
            </a:xfrm>
            <a:prstGeom prst="rect">
              <a:avLst/>
            </a:prstGeom>
            <a:blipFill dpi="0" rotWithShape="1">
              <a:blip r:embed="rId10"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19B470E-4F9F-5C48-AE52-F6FC8A3FA882}"/>
                </a:ext>
              </a:extLst>
            </p:cNvPr>
            <p:cNvSpPr/>
            <p:nvPr userDrawn="1"/>
          </p:nvSpPr>
          <p:spPr>
            <a:xfrm>
              <a:off x="3595022" y="6120717"/>
              <a:ext cx="1948177" cy="276999"/>
            </a:xfrm>
            <a:prstGeom prst="rect">
              <a:avLst/>
            </a:prstGeom>
            <a:solidFill>
              <a:schemeClr val="bg2"/>
            </a:solidFill>
          </p:spPr>
          <p:txBody>
            <a:bodyPr wrap="square" l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toronto</a:t>
              </a:r>
            </a:p>
          </p:txBody>
        </p:sp>
        <p:sp>
          <p:nvSpPr>
            <p:cNvPr id="59" name="Rectangle 58">
              <a:extLst>
                <a:ext uri="{FF2B5EF4-FFF2-40B4-BE49-F238E27FC236}">
                  <a16:creationId xmlns:a16="http://schemas.microsoft.com/office/drawing/2014/main" id="{ACB2EE1A-D655-4244-9035-23E93E9A7110}"/>
                </a:ext>
              </a:extLst>
            </p:cNvPr>
            <p:cNvSpPr/>
            <p:nvPr userDrawn="1"/>
          </p:nvSpPr>
          <p:spPr>
            <a:xfrm>
              <a:off x="5624831" y="6120717"/>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washington</a:t>
              </a:r>
            </a:p>
          </p:txBody>
        </p:sp>
        <p:sp>
          <p:nvSpPr>
            <p:cNvPr id="60" name="Rectangle 59">
              <a:extLst>
                <a:ext uri="{FF2B5EF4-FFF2-40B4-BE49-F238E27FC236}">
                  <a16:creationId xmlns:a16="http://schemas.microsoft.com/office/drawing/2014/main" id="{EAC506CD-065E-3840-924F-C88A03CE6810}"/>
                </a:ext>
              </a:extLst>
            </p:cNvPr>
            <p:cNvSpPr/>
            <p:nvPr userDrawn="1"/>
          </p:nvSpPr>
          <p:spPr>
            <a:xfrm>
              <a:off x="2577250" y="2799215"/>
              <a:ext cx="1948177"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BRUSSELS</a:t>
              </a:r>
            </a:p>
          </p:txBody>
        </p:sp>
        <p:pic>
          <p:nvPicPr>
            <p:cNvPr id="61" name="Picture 60"/>
            <p:cNvPicPr>
              <a:picLocks noChangeAspect="1"/>
            </p:cNvPicPr>
            <p:nvPr userDrawn="1"/>
          </p:nvPicPr>
          <p:blipFill rotWithShape="1">
            <a:blip r:embed="rId11" cstate="email">
              <a:extLst>
                <a:ext uri="{28A0092B-C50C-407E-A947-70E740481C1C}">
                  <a14:useLocalDpi xmlns:a14="http://schemas.microsoft.com/office/drawing/2010/main"/>
                </a:ext>
              </a:extLst>
            </a:blip>
            <a:srcRect/>
            <a:stretch/>
          </p:blipFill>
          <p:spPr>
            <a:xfrm>
              <a:off x="4603242" y="1697700"/>
              <a:ext cx="1949144" cy="1102900"/>
            </a:xfrm>
            <a:prstGeom prst="rect">
              <a:avLst/>
            </a:prstGeom>
          </p:spPr>
        </p:pic>
        <p:sp>
          <p:nvSpPr>
            <p:cNvPr id="62" name="Rectangle 61">
              <a:extLst>
                <a:ext uri="{FF2B5EF4-FFF2-40B4-BE49-F238E27FC236}">
                  <a16:creationId xmlns:a16="http://schemas.microsoft.com/office/drawing/2014/main" id="{02861F28-7714-904A-838F-44FA004D1606}"/>
                </a:ext>
              </a:extLst>
            </p:cNvPr>
            <p:cNvSpPr/>
            <p:nvPr userDrawn="1"/>
          </p:nvSpPr>
          <p:spPr>
            <a:xfrm>
              <a:off x="6635049" y="3339553"/>
              <a:ext cx="1952288" cy="1136853"/>
            </a:xfrm>
            <a:prstGeom prst="rect">
              <a:avLst/>
            </a:prstGeom>
            <a:blipFill dpi="0" rotWithShape="1">
              <a:blip r:embed="rId12" cstate="email">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3F079A2-BD19-304E-99EA-3F3524077B6F}"/>
                </a:ext>
              </a:extLst>
            </p:cNvPr>
            <p:cNvSpPr/>
            <p:nvPr userDrawn="1"/>
          </p:nvSpPr>
          <p:spPr>
            <a:xfrm>
              <a:off x="6630025" y="2799215"/>
              <a:ext cx="1948788"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london</a:t>
              </a:r>
            </a:p>
          </p:txBody>
        </p:sp>
        <p:sp>
          <p:nvSpPr>
            <p:cNvPr id="65" name="Rectangle 64">
              <a:extLst>
                <a:ext uri="{FF2B5EF4-FFF2-40B4-BE49-F238E27FC236}">
                  <a16:creationId xmlns:a16="http://schemas.microsoft.com/office/drawing/2014/main" id="{D5100792-D021-A544-9FAE-5DFA22A5F663}"/>
                </a:ext>
              </a:extLst>
            </p:cNvPr>
            <p:cNvSpPr/>
            <p:nvPr userDrawn="1"/>
          </p:nvSpPr>
          <p:spPr>
            <a:xfrm>
              <a:off x="546377" y="4454078"/>
              <a:ext cx="1954915" cy="276999"/>
            </a:xfrm>
            <a:prstGeom prst="rect">
              <a:avLst/>
            </a:prstGeom>
            <a:solidFill>
              <a:schemeClr val="bg2"/>
            </a:solidFill>
          </p:spPr>
          <p:txBody>
            <a:bodyPr wrap="square" l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spcAft>
                  <a:spcPts val="600"/>
                </a:spcAft>
              </a:pPr>
              <a:r>
                <a:rPr lang="en-US" sz="1200" b="1" cap="all" dirty="0">
                  <a:solidFill>
                    <a:srgbClr val="FFFFFF"/>
                  </a:solidFill>
                  <a:latin typeface="Century Gothic" panose="020B0502020202020204" pitchFamily="34" charset="0"/>
                </a:rPr>
                <a:t>  madrid</a:t>
              </a:r>
            </a:p>
          </p:txBody>
        </p:sp>
      </p:grpSp>
    </p:spTree>
    <p:extLst>
      <p:ext uri="{BB962C8B-B14F-4D97-AF65-F5344CB8AC3E}">
        <p14:creationId xmlns:p14="http://schemas.microsoft.com/office/powerpoint/2010/main" val="388578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actices &amp; Industries">
    <p:spTree>
      <p:nvGrpSpPr>
        <p:cNvPr id="1" name=""/>
        <p:cNvGrpSpPr/>
        <p:nvPr/>
      </p:nvGrpSpPr>
      <p:grpSpPr>
        <a:xfrm>
          <a:off x="0" y="0"/>
          <a:ext cx="0" cy="0"/>
          <a:chOff x="0" y="0"/>
          <a:chExt cx="0" cy="0"/>
        </a:xfrm>
      </p:grpSpPr>
      <p:sp>
        <p:nvSpPr>
          <p:cNvPr id="15" name="TextBox 14"/>
          <p:cNvSpPr txBox="1"/>
          <p:nvPr userDrawn="1"/>
        </p:nvSpPr>
        <p:spPr>
          <a:xfrm>
            <a:off x="746368" y="339268"/>
            <a:ext cx="6816965" cy="523220"/>
          </a:xfrm>
          <a:prstGeom prst="rect">
            <a:avLst/>
          </a:prstGeom>
          <a:noFill/>
        </p:spPr>
        <p:txBody>
          <a:bodyPr wrap="square" rtlCol="0">
            <a:spAutoFit/>
          </a:bodyPr>
          <a:lstStyle/>
          <a:p>
            <a:r>
              <a:rPr lang="en-US" sz="2800" dirty="0">
                <a:solidFill>
                  <a:srgbClr val="0C3E7A"/>
                </a:solidFill>
                <a:latin typeface="Century Gothic"/>
                <a:cs typeface="Century Gothic"/>
              </a:rPr>
              <a:t>Our Practices</a:t>
            </a:r>
            <a:r>
              <a:rPr lang="en-US" sz="2800" baseline="0" dirty="0">
                <a:solidFill>
                  <a:srgbClr val="0C3E7A"/>
                </a:solidFill>
                <a:latin typeface="Century Gothic"/>
                <a:cs typeface="Century Gothic"/>
              </a:rPr>
              <a:t> and Industries</a:t>
            </a:r>
            <a:endParaRPr lang="en-US" sz="2800" dirty="0">
              <a:solidFill>
                <a:srgbClr val="0C3E7A"/>
              </a:solidFill>
              <a:latin typeface="Century Gothic"/>
              <a:cs typeface="Century Gothic"/>
            </a:endParaRPr>
          </a:p>
        </p:txBody>
      </p:sp>
      <p:grpSp>
        <p:nvGrpSpPr>
          <p:cNvPr id="18" name="Group 17"/>
          <p:cNvGrpSpPr/>
          <p:nvPr userDrawn="1"/>
        </p:nvGrpSpPr>
        <p:grpSpPr>
          <a:xfrm>
            <a:off x="612425" y="1336277"/>
            <a:ext cx="7919150" cy="5004597"/>
            <a:chOff x="796224" y="1522942"/>
            <a:chExt cx="7649365" cy="4865855"/>
          </a:xfrm>
        </p:grpSpPr>
        <p:sp>
          <p:nvSpPr>
            <p:cNvPr id="19" name="TextBox 19"/>
            <p:cNvSpPr txBox="1"/>
            <p:nvPr userDrawn="1"/>
          </p:nvSpPr>
          <p:spPr>
            <a:xfrm>
              <a:off x="965834" y="1530214"/>
              <a:ext cx="2286000" cy="44033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300"/>
                </a:spcAft>
              </a:pPr>
              <a:r>
                <a:rPr lang="en-US" sz="1800" b="1" spc="100" dirty="0">
                  <a:solidFill>
                    <a:srgbClr val="00467F"/>
                  </a:solidFill>
                </a:rPr>
                <a:t>ENERGY &amp; UTILITIES</a:t>
              </a:r>
            </a:p>
            <a:p>
              <a:pPr marL="1588" lvl="1">
                <a:lnSpc>
                  <a:spcPct val="110000"/>
                </a:lnSpc>
              </a:pPr>
              <a:r>
                <a:rPr lang="en-US" sz="1300" dirty="0">
                  <a:solidFill>
                    <a:srgbClr val="292828"/>
                  </a:solidFill>
                </a:rPr>
                <a:t>Competition &amp; Market </a:t>
              </a:r>
            </a:p>
            <a:p>
              <a:pPr marL="1588" lvl="1">
                <a:lnSpc>
                  <a:spcPct val="90000"/>
                </a:lnSpc>
              </a:pPr>
              <a:r>
                <a:rPr lang="en-US" sz="1300" dirty="0">
                  <a:solidFill>
                    <a:srgbClr val="292828"/>
                  </a:solidFill>
                </a:rPr>
                <a:t>   Manipulation </a:t>
              </a:r>
            </a:p>
            <a:p>
              <a:pPr marL="1588" lvl="1" indent="0" algn="l">
                <a:lnSpc>
                  <a:spcPct val="110000"/>
                </a:lnSpc>
              </a:pPr>
              <a:r>
                <a:rPr lang="en-US" sz="1300" b="0" spc="0" dirty="0">
                  <a:solidFill>
                    <a:srgbClr val="292828"/>
                  </a:solidFill>
                </a:rPr>
                <a:t>Distributed Energy </a:t>
              </a:r>
            </a:p>
            <a:p>
              <a:pPr marL="1588" lvl="1" indent="0" algn="l">
                <a:lnSpc>
                  <a:spcPct val="90000"/>
                </a:lnSpc>
              </a:pPr>
              <a:r>
                <a:rPr lang="en-US" sz="1300" b="0" spc="0" dirty="0">
                  <a:solidFill>
                    <a:srgbClr val="292828"/>
                  </a:solidFill>
                </a:rPr>
                <a:t>   Resources </a:t>
              </a:r>
            </a:p>
            <a:p>
              <a:pPr marL="1588" lvl="1" indent="0" algn="l">
                <a:lnSpc>
                  <a:spcPct val="110000"/>
                </a:lnSpc>
              </a:pPr>
              <a:r>
                <a:rPr lang="en-US" sz="1300" b="0" spc="0" dirty="0">
                  <a:solidFill>
                    <a:srgbClr val="292828"/>
                  </a:solidFill>
                </a:rPr>
                <a:t>Electric Transmission </a:t>
              </a:r>
            </a:p>
            <a:p>
              <a:pPr marL="1588" lvl="1" indent="0" algn="l">
                <a:lnSpc>
                  <a:spcPct val="110000"/>
                </a:lnSpc>
              </a:pPr>
              <a:r>
                <a:rPr lang="en-US" sz="1300" b="0" spc="0" dirty="0">
                  <a:solidFill>
                    <a:srgbClr val="292828"/>
                  </a:solidFill>
                </a:rPr>
                <a:t>Electricity Market Modeling </a:t>
              </a:r>
            </a:p>
            <a:p>
              <a:pPr marL="1588" lvl="1" indent="0" algn="l">
                <a:lnSpc>
                  <a:spcPct val="90000"/>
                </a:lnSpc>
              </a:pPr>
              <a:r>
                <a:rPr lang="en-US" sz="1300" b="0" spc="0" dirty="0">
                  <a:solidFill>
                    <a:srgbClr val="292828"/>
                  </a:solidFill>
                </a:rPr>
                <a:t>   &amp; Resource Planning </a:t>
              </a:r>
            </a:p>
            <a:p>
              <a:pPr marL="1588" lvl="1" indent="0" algn="l">
                <a:lnSpc>
                  <a:spcPct val="110000"/>
                </a:lnSpc>
              </a:pPr>
              <a:r>
                <a:rPr lang="en-US" sz="1300" b="0" spc="0" dirty="0">
                  <a:solidFill>
                    <a:srgbClr val="292828"/>
                  </a:solidFill>
                </a:rPr>
                <a:t>Electrification &amp; Growth</a:t>
              </a:r>
            </a:p>
            <a:p>
              <a:pPr marL="1588" lvl="1" indent="0" algn="l">
                <a:lnSpc>
                  <a:spcPct val="90000"/>
                </a:lnSpc>
              </a:pPr>
              <a:r>
                <a:rPr lang="en-US" sz="1300" b="0" spc="0" dirty="0">
                  <a:solidFill>
                    <a:srgbClr val="292828"/>
                  </a:solidFill>
                </a:rPr>
                <a:t>   Opportunities</a:t>
              </a:r>
            </a:p>
            <a:p>
              <a:pPr marL="1588" lvl="1" indent="0" algn="l">
                <a:lnSpc>
                  <a:spcPct val="110000"/>
                </a:lnSpc>
              </a:pPr>
              <a:r>
                <a:rPr lang="en-US" sz="1300" b="0" spc="0" dirty="0">
                  <a:solidFill>
                    <a:srgbClr val="292828"/>
                  </a:solidFill>
                </a:rPr>
                <a:t>Energy Litigation</a:t>
              </a:r>
            </a:p>
            <a:p>
              <a:pPr marL="1588" lvl="1" indent="0" algn="l">
                <a:lnSpc>
                  <a:spcPct val="110000"/>
                </a:lnSpc>
              </a:pPr>
              <a:r>
                <a:rPr lang="en-US" sz="1300" b="0" spc="0" dirty="0">
                  <a:solidFill>
                    <a:srgbClr val="292828"/>
                  </a:solidFill>
                </a:rPr>
                <a:t>Energy Storage</a:t>
              </a:r>
            </a:p>
            <a:p>
              <a:pPr marL="1588" lvl="1">
                <a:lnSpc>
                  <a:spcPct val="110000"/>
                </a:lnSpc>
              </a:pPr>
              <a:r>
                <a:rPr lang="en-US" sz="1300" dirty="0">
                  <a:solidFill>
                    <a:srgbClr val="292828"/>
                  </a:solidFill>
                </a:rPr>
                <a:t>Environmental Policy, Planning</a:t>
              </a:r>
            </a:p>
            <a:p>
              <a:pPr marL="1588" lvl="1">
                <a:lnSpc>
                  <a:spcPct val="90000"/>
                </a:lnSpc>
              </a:pPr>
              <a:r>
                <a:rPr lang="en-US" sz="1300" dirty="0">
                  <a:solidFill>
                    <a:srgbClr val="292828"/>
                  </a:solidFill>
                </a:rPr>
                <a:t>   and Compliance</a:t>
              </a:r>
            </a:p>
            <a:p>
              <a:pPr marL="1588" lvl="1" indent="0" algn="l">
                <a:lnSpc>
                  <a:spcPct val="110000"/>
                </a:lnSpc>
              </a:pPr>
              <a:r>
                <a:rPr lang="en-US" sz="1300" b="0" spc="0" dirty="0">
                  <a:solidFill>
                    <a:srgbClr val="292828"/>
                  </a:solidFill>
                </a:rPr>
                <a:t>Finance and Ratemaking </a:t>
              </a:r>
            </a:p>
            <a:p>
              <a:pPr marL="1588" lvl="1" indent="0" algn="l">
                <a:lnSpc>
                  <a:spcPct val="110000"/>
                </a:lnSpc>
              </a:pPr>
              <a:r>
                <a:rPr lang="en-US" sz="1300" b="0" spc="0" dirty="0">
                  <a:solidFill>
                    <a:srgbClr val="292828"/>
                  </a:solidFill>
                </a:rPr>
                <a:t>Gas/Electric Coordination </a:t>
              </a:r>
            </a:p>
            <a:p>
              <a:pPr marL="1588" lvl="1" indent="0" algn="l">
                <a:lnSpc>
                  <a:spcPct val="110000"/>
                </a:lnSpc>
              </a:pPr>
              <a:r>
                <a:rPr lang="en-US" sz="1300" b="0" spc="0" dirty="0">
                  <a:solidFill>
                    <a:srgbClr val="292828"/>
                  </a:solidFill>
                </a:rPr>
                <a:t>Market Design  </a:t>
              </a:r>
            </a:p>
            <a:p>
              <a:pPr marL="1588" lvl="1" indent="0" algn="l">
                <a:lnSpc>
                  <a:spcPct val="110000"/>
                </a:lnSpc>
              </a:pPr>
              <a:r>
                <a:rPr lang="en-US" sz="1300" b="0" spc="0" dirty="0">
                  <a:solidFill>
                    <a:srgbClr val="292828"/>
                  </a:solidFill>
                </a:rPr>
                <a:t>Natural Gas &amp; Petroleum </a:t>
              </a:r>
            </a:p>
            <a:p>
              <a:pPr marL="1588" lvl="1" indent="0" algn="l">
                <a:lnSpc>
                  <a:spcPct val="110000"/>
                </a:lnSpc>
              </a:pPr>
              <a:r>
                <a:rPr lang="en-US" sz="1300" b="0" spc="0" dirty="0">
                  <a:solidFill>
                    <a:srgbClr val="292828"/>
                  </a:solidFill>
                </a:rPr>
                <a:t>Nuclear </a:t>
              </a:r>
            </a:p>
            <a:p>
              <a:pPr marL="1588" lvl="1" indent="0" algn="l">
                <a:lnSpc>
                  <a:spcPct val="110000"/>
                </a:lnSpc>
              </a:pPr>
              <a:r>
                <a:rPr lang="en-US" sz="1300" b="0" spc="0" dirty="0">
                  <a:solidFill>
                    <a:srgbClr val="292828"/>
                  </a:solidFill>
                </a:rPr>
                <a:t>Renewable &amp; Alternative </a:t>
              </a:r>
            </a:p>
            <a:p>
              <a:pPr marL="1588" lvl="1" indent="0" algn="l">
                <a:lnSpc>
                  <a:spcPct val="90000"/>
                </a:lnSpc>
              </a:pPr>
              <a:r>
                <a:rPr lang="en-US" sz="1300" b="0" spc="0" dirty="0">
                  <a:solidFill>
                    <a:srgbClr val="292828"/>
                  </a:solidFill>
                </a:rPr>
                <a:t>   Energy </a:t>
              </a:r>
            </a:p>
          </p:txBody>
        </p:sp>
        <p:grpSp>
          <p:nvGrpSpPr>
            <p:cNvPr id="23" name="Group 22"/>
            <p:cNvGrpSpPr/>
            <p:nvPr userDrawn="1"/>
          </p:nvGrpSpPr>
          <p:grpSpPr>
            <a:xfrm>
              <a:off x="796224" y="1628775"/>
              <a:ext cx="78734" cy="4304815"/>
              <a:chOff x="678183" y="1426313"/>
              <a:chExt cx="78734" cy="4304815"/>
            </a:xfrm>
          </p:grpSpPr>
          <p:cxnSp>
            <p:nvCxnSpPr>
              <p:cNvPr id="39" name="Straight Connector 38"/>
              <p:cNvCxnSpPr/>
              <p:nvPr userDrawn="1"/>
            </p:nvCxnSpPr>
            <p:spPr>
              <a:xfrm flipH="1">
                <a:off x="717550" y="1487869"/>
                <a:ext cx="1" cy="424325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4" name="Group 23"/>
            <p:cNvGrpSpPr/>
            <p:nvPr userDrawn="1"/>
          </p:nvGrpSpPr>
          <p:grpSpPr>
            <a:xfrm>
              <a:off x="3394976" y="1628775"/>
              <a:ext cx="78734" cy="4673841"/>
              <a:chOff x="678183" y="1426313"/>
              <a:chExt cx="78734" cy="4673841"/>
            </a:xfrm>
          </p:grpSpPr>
          <p:cxnSp>
            <p:nvCxnSpPr>
              <p:cNvPr id="35" name="Straight Connector 34"/>
              <p:cNvCxnSpPr/>
              <p:nvPr userDrawn="1"/>
            </p:nvCxnSpPr>
            <p:spPr>
              <a:xfrm>
                <a:off x="717551" y="1701705"/>
                <a:ext cx="0" cy="439844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25" name="Group 24"/>
            <p:cNvGrpSpPr/>
            <p:nvPr userDrawn="1"/>
          </p:nvGrpSpPr>
          <p:grpSpPr>
            <a:xfrm>
              <a:off x="5985586" y="1628775"/>
              <a:ext cx="78734" cy="2335701"/>
              <a:chOff x="678183" y="1426313"/>
              <a:chExt cx="78734" cy="2335701"/>
            </a:xfrm>
          </p:grpSpPr>
          <p:cxnSp>
            <p:nvCxnSpPr>
              <p:cNvPr id="33" name="Straight Connector 32"/>
              <p:cNvCxnSpPr/>
              <p:nvPr userDrawn="1"/>
            </p:nvCxnSpPr>
            <p:spPr>
              <a:xfrm flipH="1">
                <a:off x="717550" y="1499833"/>
                <a:ext cx="1" cy="2262181"/>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6" name="TextBox 28"/>
            <p:cNvSpPr txBox="1"/>
            <p:nvPr userDrawn="1"/>
          </p:nvSpPr>
          <p:spPr>
            <a:xfrm>
              <a:off x="3570961" y="1524584"/>
              <a:ext cx="2286000" cy="48642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LITIGATION</a:t>
              </a:r>
            </a:p>
            <a:p>
              <a:pPr marL="1588" lvl="1" indent="0" algn="l">
                <a:lnSpc>
                  <a:spcPct val="110000"/>
                </a:lnSpc>
              </a:pPr>
              <a:r>
                <a:rPr lang="en-US" sz="1300" b="0" spc="0" dirty="0">
                  <a:solidFill>
                    <a:srgbClr val="292828"/>
                  </a:solidFill>
                </a:rPr>
                <a:t>Accounting </a:t>
              </a:r>
            </a:p>
            <a:p>
              <a:pPr marL="1588" lvl="1">
                <a:lnSpc>
                  <a:spcPct val="110000"/>
                </a:lnSpc>
              </a:pPr>
              <a:r>
                <a:rPr lang="en-US" sz="1300" dirty="0">
                  <a:solidFill>
                    <a:srgbClr val="292828"/>
                  </a:solidFill>
                </a:rPr>
                <a:t>Analysis of Market </a:t>
              </a:r>
            </a:p>
            <a:p>
              <a:pPr marL="1588" lvl="1">
                <a:lnSpc>
                  <a:spcPct val="90000"/>
                </a:lnSpc>
              </a:pPr>
              <a:r>
                <a:rPr lang="en-US" sz="1300" dirty="0">
                  <a:solidFill>
                    <a:srgbClr val="292828"/>
                  </a:solidFill>
                </a:rPr>
                <a:t>   Manipulation</a:t>
              </a:r>
            </a:p>
            <a:p>
              <a:pPr marL="1588" lvl="1" indent="0" algn="l">
                <a:lnSpc>
                  <a:spcPct val="110000"/>
                </a:lnSpc>
              </a:pPr>
              <a:r>
                <a:rPr lang="en-US" sz="1300" b="0" spc="0" dirty="0">
                  <a:solidFill>
                    <a:srgbClr val="292828"/>
                  </a:solidFill>
                </a:rPr>
                <a:t>Antitrust/Competition </a:t>
              </a:r>
            </a:p>
            <a:p>
              <a:pPr marL="1588" lvl="1" indent="0" algn="l">
                <a:lnSpc>
                  <a:spcPct val="110000"/>
                </a:lnSpc>
              </a:pPr>
              <a:r>
                <a:rPr lang="en-US" sz="1300" b="0" spc="0" dirty="0">
                  <a:solidFill>
                    <a:srgbClr val="292828"/>
                  </a:solidFill>
                </a:rPr>
                <a:t>Bankruptcy &amp; Restructuring </a:t>
              </a:r>
            </a:p>
            <a:p>
              <a:pPr marL="1588" lvl="1" indent="0" algn="l">
                <a:lnSpc>
                  <a:spcPct val="110000"/>
                </a:lnSpc>
              </a:pPr>
              <a:r>
                <a:rPr lang="en-US" sz="1300" b="0" spc="0" dirty="0">
                  <a:solidFill>
                    <a:srgbClr val="292828"/>
                  </a:solidFill>
                </a:rPr>
                <a:t>Big Data &amp; Document Analytics </a:t>
              </a:r>
            </a:p>
            <a:p>
              <a:pPr marL="1588" lvl="1" indent="0" algn="l">
                <a:lnSpc>
                  <a:spcPct val="110000"/>
                </a:lnSpc>
              </a:pPr>
              <a:r>
                <a:rPr lang="en-US" sz="1300" b="0" spc="0" dirty="0">
                  <a:solidFill>
                    <a:srgbClr val="292828"/>
                  </a:solidFill>
                </a:rPr>
                <a:t>Commercial Damages </a:t>
              </a:r>
            </a:p>
            <a:p>
              <a:pPr marL="1588" lvl="1">
                <a:lnSpc>
                  <a:spcPct val="110000"/>
                </a:lnSpc>
              </a:pPr>
              <a:r>
                <a:rPr lang="en-US" sz="1300" dirty="0">
                  <a:solidFill>
                    <a:srgbClr val="292828"/>
                  </a:solidFill>
                </a:rPr>
                <a:t>Environmental Litigation</a:t>
              </a:r>
            </a:p>
            <a:p>
              <a:pPr marL="1588" lvl="1">
                <a:lnSpc>
                  <a:spcPct val="90000"/>
                </a:lnSpc>
              </a:pPr>
              <a:r>
                <a:rPr lang="en-US" sz="1300" dirty="0">
                  <a:solidFill>
                    <a:srgbClr val="292828"/>
                  </a:solidFill>
                </a:rPr>
                <a:t>   &amp; Regulation</a:t>
              </a:r>
            </a:p>
            <a:p>
              <a:pPr marL="1588" lvl="1" indent="0" algn="l">
                <a:lnSpc>
                  <a:spcPct val="110000"/>
                </a:lnSpc>
              </a:pPr>
              <a:r>
                <a:rPr lang="en-US" sz="1300" b="0" spc="0" dirty="0">
                  <a:solidFill>
                    <a:srgbClr val="292828"/>
                  </a:solidFill>
                </a:rPr>
                <a:t>Intellectual Property </a:t>
              </a:r>
            </a:p>
            <a:p>
              <a:pPr marL="1588" lvl="1" indent="0" algn="l">
                <a:lnSpc>
                  <a:spcPct val="110000"/>
                </a:lnSpc>
              </a:pPr>
              <a:r>
                <a:rPr lang="en-US" sz="1300" b="0" spc="0" dirty="0">
                  <a:solidFill>
                    <a:srgbClr val="292828"/>
                  </a:solidFill>
                </a:rPr>
                <a:t>International Arbitration </a:t>
              </a:r>
            </a:p>
            <a:p>
              <a:pPr marL="1588" lvl="1" indent="0" algn="l">
                <a:lnSpc>
                  <a:spcPct val="110000"/>
                </a:lnSpc>
              </a:pPr>
              <a:r>
                <a:rPr lang="en-US" sz="1300" b="0" spc="0" dirty="0">
                  <a:solidFill>
                    <a:srgbClr val="292828"/>
                  </a:solidFill>
                </a:rPr>
                <a:t>International Trade </a:t>
              </a:r>
            </a:p>
            <a:p>
              <a:pPr marL="1588" lvl="1" indent="0" algn="l">
                <a:lnSpc>
                  <a:spcPct val="110000"/>
                </a:lnSpc>
              </a:pPr>
              <a:r>
                <a:rPr lang="en-US" sz="1300" b="0" spc="0" dirty="0">
                  <a:solidFill>
                    <a:srgbClr val="292828"/>
                  </a:solidFill>
                </a:rPr>
                <a:t>Labor &amp; Employment </a:t>
              </a:r>
            </a:p>
            <a:p>
              <a:pPr marL="1588" lvl="1" indent="0" algn="l">
                <a:lnSpc>
                  <a:spcPct val="110000"/>
                </a:lnSpc>
              </a:pPr>
              <a:r>
                <a:rPr lang="en-US" sz="1300" b="0" spc="0" dirty="0">
                  <a:solidFill>
                    <a:srgbClr val="292828"/>
                  </a:solidFill>
                </a:rPr>
                <a:t>Mergers &amp; Acquisitions </a:t>
              </a:r>
            </a:p>
            <a:p>
              <a:pPr marL="1588" lvl="1" indent="0" algn="l">
                <a:lnSpc>
                  <a:spcPct val="90000"/>
                </a:lnSpc>
              </a:pPr>
              <a:r>
                <a:rPr lang="en-US" sz="1300" b="0" spc="0" dirty="0">
                  <a:solidFill>
                    <a:srgbClr val="292828"/>
                  </a:solidFill>
                </a:rPr>
                <a:t>   Litigation </a:t>
              </a:r>
            </a:p>
            <a:p>
              <a:pPr marL="1588" lvl="1" indent="0" algn="l">
                <a:lnSpc>
                  <a:spcPct val="110000"/>
                </a:lnSpc>
              </a:pPr>
              <a:r>
                <a:rPr lang="en-US" sz="1300" b="0" spc="0" dirty="0">
                  <a:solidFill>
                    <a:srgbClr val="292828"/>
                  </a:solidFill>
                </a:rPr>
                <a:t>Product Liability </a:t>
              </a:r>
            </a:p>
            <a:p>
              <a:pPr marL="1588" lvl="1" indent="0" algn="l">
                <a:lnSpc>
                  <a:spcPct val="110000"/>
                </a:lnSpc>
              </a:pPr>
              <a:r>
                <a:rPr lang="en-US" sz="1300" b="0" spc="0" dirty="0">
                  <a:solidFill>
                    <a:srgbClr val="292828"/>
                  </a:solidFill>
                </a:rPr>
                <a:t>Securities &amp; Finance</a:t>
              </a:r>
            </a:p>
            <a:p>
              <a:pPr marL="1588" lvl="1" indent="0" algn="l">
                <a:lnSpc>
                  <a:spcPct val="110000"/>
                </a:lnSpc>
              </a:pPr>
              <a:r>
                <a:rPr lang="en-US" sz="1300" b="0" spc="0" dirty="0">
                  <a:solidFill>
                    <a:srgbClr val="292828"/>
                  </a:solidFill>
                </a:rPr>
                <a:t>Tax Controversy</a:t>
              </a:r>
            </a:p>
            <a:p>
              <a:pPr marL="1588" lvl="1" indent="0" algn="l">
                <a:lnSpc>
                  <a:spcPct val="90000"/>
                </a:lnSpc>
              </a:pPr>
              <a:r>
                <a:rPr lang="en-US" sz="1300" b="0" spc="0" dirty="0">
                  <a:solidFill>
                    <a:srgbClr val="292828"/>
                  </a:solidFill>
                </a:rPr>
                <a:t>   &amp; Transfer Pricing </a:t>
              </a:r>
            </a:p>
            <a:p>
              <a:pPr marL="1588" lvl="1" indent="0" algn="l">
                <a:lnSpc>
                  <a:spcPct val="110000"/>
                </a:lnSpc>
              </a:pPr>
              <a:r>
                <a:rPr lang="en-US" sz="1300" b="0" spc="0" dirty="0">
                  <a:solidFill>
                    <a:srgbClr val="292828"/>
                  </a:solidFill>
                </a:rPr>
                <a:t>Valuation </a:t>
              </a:r>
            </a:p>
            <a:p>
              <a:pPr marL="1588" lvl="1" indent="0" algn="l">
                <a:lnSpc>
                  <a:spcPct val="110000"/>
                </a:lnSpc>
              </a:pPr>
              <a:r>
                <a:rPr lang="en-US" sz="1300" b="0" spc="0" dirty="0">
                  <a:solidFill>
                    <a:srgbClr val="292828"/>
                  </a:solidFill>
                </a:rPr>
                <a:t>White Collar Investigations </a:t>
              </a:r>
            </a:p>
            <a:p>
              <a:pPr marL="1588" lvl="1" indent="0" algn="l">
                <a:lnSpc>
                  <a:spcPct val="90000"/>
                </a:lnSpc>
              </a:pPr>
              <a:r>
                <a:rPr lang="en-US" sz="1300" b="0" spc="0" dirty="0">
                  <a:solidFill>
                    <a:srgbClr val="292828"/>
                  </a:solidFill>
                </a:rPr>
                <a:t>   &amp; Litigation</a:t>
              </a:r>
            </a:p>
          </p:txBody>
        </p:sp>
        <p:sp>
          <p:nvSpPr>
            <p:cNvPr id="27" name="TextBox 29"/>
            <p:cNvSpPr txBox="1"/>
            <p:nvPr userDrawn="1"/>
          </p:nvSpPr>
          <p:spPr>
            <a:xfrm>
              <a:off x="6159589" y="1522942"/>
              <a:ext cx="2286000" cy="24582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INDUSTRIES</a:t>
              </a:r>
            </a:p>
            <a:p>
              <a:pPr marL="1588" lvl="1" indent="0" algn="l">
                <a:lnSpc>
                  <a:spcPct val="110000"/>
                </a:lnSpc>
              </a:pPr>
              <a:r>
                <a:rPr lang="en-US" sz="1300" b="0" spc="0" dirty="0">
                  <a:solidFill>
                    <a:srgbClr val="292828"/>
                  </a:solidFill>
                </a:rPr>
                <a:t>Electric Power </a:t>
              </a:r>
            </a:p>
            <a:p>
              <a:pPr marL="1588" lvl="1" indent="0" algn="l">
                <a:lnSpc>
                  <a:spcPct val="110000"/>
                </a:lnSpc>
              </a:pPr>
              <a:r>
                <a:rPr lang="en-US" sz="1300" b="0" spc="0" dirty="0">
                  <a:solidFill>
                    <a:srgbClr val="292828"/>
                  </a:solidFill>
                </a:rPr>
                <a:t>Financial Institutions </a:t>
              </a:r>
            </a:p>
            <a:p>
              <a:pPr marL="1588" lvl="1" indent="0" algn="l">
                <a:lnSpc>
                  <a:spcPct val="110000"/>
                </a:lnSpc>
              </a:pPr>
              <a:r>
                <a:rPr lang="en-US" sz="1300" b="0" spc="0" dirty="0">
                  <a:solidFill>
                    <a:srgbClr val="292828"/>
                  </a:solidFill>
                </a:rPr>
                <a:t>Infrastructure</a:t>
              </a:r>
            </a:p>
            <a:p>
              <a:pPr marL="1588" lvl="1" indent="0" algn="l">
                <a:lnSpc>
                  <a:spcPct val="110000"/>
                </a:lnSpc>
              </a:pPr>
              <a:r>
                <a:rPr lang="en-US" sz="1300" b="0" spc="0" dirty="0">
                  <a:solidFill>
                    <a:srgbClr val="292828"/>
                  </a:solidFill>
                </a:rPr>
                <a:t>Natural Gas</a:t>
              </a:r>
              <a:r>
                <a:rPr lang="en-US" sz="1300" dirty="0">
                  <a:solidFill>
                    <a:srgbClr val="292828"/>
                  </a:solidFill>
                </a:rPr>
                <a:t> </a:t>
              </a:r>
              <a:r>
                <a:rPr lang="en-US" sz="1300" b="0" spc="0" dirty="0">
                  <a:solidFill>
                    <a:srgbClr val="292828"/>
                  </a:solidFill>
                </a:rPr>
                <a:t>&amp; Petroleum </a:t>
              </a:r>
            </a:p>
            <a:p>
              <a:pPr marL="1588" lvl="1">
                <a:lnSpc>
                  <a:spcPct val="110000"/>
                </a:lnSpc>
              </a:pPr>
              <a:r>
                <a:rPr lang="en-US" sz="1300" dirty="0">
                  <a:solidFill>
                    <a:srgbClr val="292828"/>
                  </a:solidFill>
                </a:rPr>
                <a:t>Pharmaceuticals</a:t>
              </a:r>
            </a:p>
            <a:p>
              <a:pPr marL="1588" lvl="1">
                <a:lnSpc>
                  <a:spcPct val="90000"/>
                </a:lnSpc>
              </a:pPr>
              <a:r>
                <a:rPr lang="en-US" sz="1300" dirty="0">
                  <a:solidFill>
                    <a:srgbClr val="292828"/>
                  </a:solidFill>
                </a:rPr>
                <a:t>   &amp; Medical Devices </a:t>
              </a:r>
            </a:p>
            <a:p>
              <a:pPr marL="1588" lvl="1" indent="0" algn="l">
                <a:lnSpc>
                  <a:spcPct val="110000"/>
                </a:lnSpc>
              </a:pPr>
              <a:r>
                <a:rPr lang="en-US" sz="1300" b="0" spc="0" dirty="0">
                  <a:solidFill>
                    <a:srgbClr val="292828"/>
                  </a:solidFill>
                </a:rPr>
                <a:t>Telecommunications, </a:t>
              </a:r>
            </a:p>
            <a:p>
              <a:pPr marL="1588" lvl="1" indent="0" algn="l">
                <a:lnSpc>
                  <a:spcPct val="90000"/>
                </a:lnSpc>
              </a:pPr>
              <a:r>
                <a:rPr lang="en-US" sz="1300" b="0" spc="0" dirty="0">
                  <a:solidFill>
                    <a:srgbClr val="292828"/>
                  </a:solidFill>
                </a:rPr>
                <a:t>   Internet, and Media </a:t>
              </a:r>
            </a:p>
            <a:p>
              <a:pPr marL="1588" lvl="1" indent="0" algn="l">
                <a:lnSpc>
                  <a:spcPct val="110000"/>
                </a:lnSpc>
              </a:pPr>
              <a:r>
                <a:rPr lang="en-US" sz="1300" b="0" spc="0" dirty="0">
                  <a:solidFill>
                    <a:srgbClr val="292828"/>
                  </a:solidFill>
                </a:rPr>
                <a:t>Transportation </a:t>
              </a:r>
            </a:p>
            <a:p>
              <a:pPr marL="1588" lvl="1" indent="0" algn="l">
                <a:lnSpc>
                  <a:spcPct val="110000"/>
                </a:lnSpc>
              </a:pPr>
              <a:r>
                <a:rPr lang="en-US" sz="1300" b="0" spc="0" dirty="0">
                  <a:solidFill>
                    <a:srgbClr val="292828"/>
                  </a:solidFill>
                </a:rPr>
                <a:t>Water </a:t>
              </a:r>
            </a:p>
          </p:txBody>
        </p:sp>
      </p:grpSp>
    </p:spTree>
    <p:extLst>
      <p:ext uri="{BB962C8B-B14F-4D97-AF65-F5344CB8AC3E}">
        <p14:creationId xmlns:p14="http://schemas.microsoft.com/office/powerpoint/2010/main" val="91172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o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hasCustomPrompt="1"/>
          </p:nvPr>
        </p:nvSpPr>
        <p:spPr>
          <a:xfrm>
            <a:off x="743217" y="151965"/>
            <a:ext cx="4420454" cy="2103163"/>
          </a:xfrm>
          <a:prstGeom prst="rect">
            <a:avLst/>
          </a:prstGeom>
          <a:ln>
            <a:noFill/>
          </a:ln>
        </p:spPr>
        <p:txBody>
          <a:bodyPr anchor="ctr"/>
          <a:lstStyle>
            <a:lvl1pPr marL="0" indent="0">
              <a:lnSpc>
                <a:spcPct val="80000"/>
              </a:lnSpc>
              <a:buNone/>
              <a:defRPr sz="1400" cap="all" spc="100">
                <a:solidFill>
                  <a:schemeClr val="bg1"/>
                </a:solidFill>
                <a:latin typeface="Calibri"/>
                <a:cs typeface="Calibri"/>
              </a:defRPr>
            </a:lvl1pPr>
            <a:lvl2pPr marL="0" indent="0">
              <a:lnSpc>
                <a:spcPct val="80000"/>
              </a:lnSpc>
              <a:buNone/>
              <a:defRPr sz="2800">
                <a:solidFill>
                  <a:schemeClr val="tx2"/>
                </a:solidFill>
                <a:latin typeface="Century Gothic"/>
                <a:cs typeface="Century Gothic"/>
              </a:defRPr>
            </a:lvl2pPr>
            <a:lvl3pPr marL="0" indent="0">
              <a:lnSpc>
                <a:spcPct val="80000"/>
              </a:lnSpc>
              <a:buNone/>
              <a:defRPr sz="1600">
                <a:solidFill>
                  <a:schemeClr val="bg1"/>
                </a:solidFill>
              </a:defRPr>
            </a:lvl3pPr>
          </a:lstStyle>
          <a:p>
            <a:pPr lvl="0"/>
            <a:r>
              <a:rPr lang="en-US" dirty="0"/>
              <a:t>PRESENTED BY</a:t>
            </a:r>
          </a:p>
          <a:p>
            <a:pPr lvl="1"/>
            <a:r>
              <a:rPr lang="en-US" dirty="0"/>
              <a:t>Name Here</a:t>
            </a:r>
          </a:p>
          <a:p>
            <a:pPr lvl="2"/>
            <a:endParaRPr lang="en-US" dirty="0"/>
          </a:p>
          <a:p>
            <a:pPr lvl="2"/>
            <a:r>
              <a:rPr lang="en-US" dirty="0"/>
              <a:t>Title, Location</a:t>
            </a:r>
          </a:p>
          <a:p>
            <a:pPr lvl="2"/>
            <a:r>
              <a:rPr lang="en-US" dirty="0"/>
              <a:t>Phone</a:t>
            </a:r>
          </a:p>
          <a:p>
            <a:pPr lvl="2"/>
            <a:r>
              <a:rPr lang="en-US" dirty="0"/>
              <a:t>Email</a:t>
            </a:r>
          </a:p>
        </p:txBody>
      </p:sp>
      <p:sp>
        <p:nvSpPr>
          <p:cNvPr id="9" name="Text Placeholder 3"/>
          <p:cNvSpPr>
            <a:spLocks noGrp="1"/>
          </p:cNvSpPr>
          <p:nvPr>
            <p:ph idx="1" hasCustomPrompt="1"/>
          </p:nvPr>
        </p:nvSpPr>
        <p:spPr>
          <a:xfrm>
            <a:off x="754921" y="2709333"/>
            <a:ext cx="7655031" cy="3416830"/>
          </a:xfrm>
          <a:prstGeom prst="rect">
            <a:avLst/>
          </a:prstGeom>
        </p:spPr>
        <p:txBody>
          <a:bodyPr vert="horz" lIns="91440" tIns="45720" rIns="91440" bIns="45720" rtlCol="0">
            <a:noAutofit/>
          </a:bodyPr>
          <a:lstStyle>
            <a:lvl1pPr marL="0" indent="0">
              <a:spcBef>
                <a:spcPts val="0"/>
              </a:spcBef>
              <a:buNone/>
              <a:defRPr sz="2200">
                <a:solidFill>
                  <a:srgbClr val="0C3E7A"/>
                </a:solidFill>
                <a:latin typeface="+mn-lt"/>
                <a:cs typeface="Adobe Caslon Pro"/>
              </a:defRPr>
            </a:lvl1pPr>
            <a:lvl2pPr marL="0" indent="0">
              <a:lnSpc>
                <a:spcPct val="70000"/>
              </a:lnSpc>
              <a:spcBef>
                <a:spcPts val="0"/>
              </a:spcBef>
              <a:buNone/>
              <a:defRPr sz="1600" b="1">
                <a:solidFill>
                  <a:srgbClr val="000000"/>
                </a:solidFill>
                <a:latin typeface="Calibri"/>
                <a:cs typeface="Calibri"/>
              </a:defRPr>
            </a:lvl2pPr>
            <a:lvl3pPr marL="0" indent="0">
              <a:lnSpc>
                <a:spcPct val="130000"/>
              </a:lnSpc>
              <a:spcBef>
                <a:spcPts val="0"/>
              </a:spcBef>
              <a:buNone/>
              <a:defRPr sz="2000" baseline="0">
                <a:solidFill>
                  <a:srgbClr val="000000"/>
                </a:solidFill>
                <a:latin typeface="Calibri"/>
                <a:cs typeface="Calibri"/>
              </a:defRPr>
            </a:lvl3pPr>
            <a:lvl4pPr marL="402336" indent="-176213">
              <a:spcBef>
                <a:spcPts val="500"/>
              </a:spcBef>
              <a:buClr>
                <a:schemeClr val="tx2"/>
              </a:buClr>
              <a:buSzPct val="130000"/>
              <a:buFont typeface="Lucida Grande"/>
              <a:buChar char="–"/>
              <a:defRPr sz="1500">
                <a:solidFill>
                  <a:srgbClr val="000000"/>
                </a:solidFill>
                <a:latin typeface="Calibri"/>
                <a:cs typeface="Calibri"/>
              </a:defRPr>
            </a:lvl4pPr>
            <a:lvl5pPr marL="682625" indent="-106363">
              <a:spcBef>
                <a:spcPts val="500"/>
              </a:spcBef>
              <a:buClr>
                <a:schemeClr val="accent1"/>
              </a:buClr>
              <a:buFont typeface="Arial"/>
              <a:buChar char="•"/>
              <a:defRPr sz="1300">
                <a:solidFill>
                  <a:srgbClr val="000000"/>
                </a:solidFill>
                <a:latin typeface="Calibri"/>
                <a:cs typeface="Calibri"/>
              </a:defRPr>
            </a:lvl5pPr>
          </a:lstStyle>
          <a:p>
            <a:pPr lvl="0"/>
            <a:r>
              <a:rPr lang="en-US" dirty="0"/>
              <a:t>Call out text goes here</a:t>
            </a:r>
          </a:p>
          <a:p>
            <a:pPr lvl="0"/>
            <a:endParaRPr lang="en-US" dirty="0"/>
          </a:p>
          <a:p>
            <a:pPr lvl="2"/>
            <a:r>
              <a:rPr lang="en-US" dirty="0"/>
              <a:t>Body copy to go here</a:t>
            </a:r>
          </a:p>
        </p:txBody>
      </p:sp>
      <p:sp>
        <p:nvSpPr>
          <p:cNvPr id="13" name="Picture Placeholder 9"/>
          <p:cNvSpPr>
            <a:spLocks noGrp="1"/>
          </p:cNvSpPr>
          <p:nvPr>
            <p:ph type="pic" sz="quarter" idx="14" hasCustomPrompt="1"/>
          </p:nvPr>
        </p:nvSpPr>
        <p:spPr>
          <a:xfrm>
            <a:off x="5310799" y="-55297"/>
            <a:ext cx="3868772" cy="2469488"/>
          </a:xfrm>
          <a:custGeom>
            <a:avLst/>
            <a:gdLst>
              <a:gd name="connsiteX0" fmla="*/ 0 w 4765797"/>
              <a:gd name="connsiteY0" fmla="*/ 0 h 5461000"/>
              <a:gd name="connsiteX1" fmla="*/ 4765797 w 4765797"/>
              <a:gd name="connsiteY1" fmla="*/ 0 h 5461000"/>
              <a:gd name="connsiteX2" fmla="*/ 4765797 w 4765797"/>
              <a:gd name="connsiteY2" fmla="*/ 5461000 h 5461000"/>
              <a:gd name="connsiteX3" fmla="*/ 0 w 4765797"/>
              <a:gd name="connsiteY3" fmla="*/ 5461000 h 5461000"/>
              <a:gd name="connsiteX4" fmla="*/ 0 w 4765797"/>
              <a:gd name="connsiteY4" fmla="*/ 0 h 5461000"/>
              <a:gd name="connsiteX0" fmla="*/ 3439981 w 4765797"/>
              <a:gd name="connsiteY0" fmla="*/ 24658 h 5461000"/>
              <a:gd name="connsiteX1" fmla="*/ 4765797 w 4765797"/>
              <a:gd name="connsiteY1" fmla="*/ 0 h 5461000"/>
              <a:gd name="connsiteX2" fmla="*/ 4765797 w 4765797"/>
              <a:gd name="connsiteY2" fmla="*/ 5461000 h 5461000"/>
              <a:gd name="connsiteX3" fmla="*/ 0 w 4765797"/>
              <a:gd name="connsiteY3" fmla="*/ 5461000 h 5461000"/>
              <a:gd name="connsiteX4" fmla="*/ 3439981 w 4765797"/>
              <a:gd name="connsiteY4" fmla="*/ 24658 h 5461000"/>
              <a:gd name="connsiteX0" fmla="*/ 3439981 w 4765797"/>
              <a:gd name="connsiteY0" fmla="*/ 12329 h 5461000"/>
              <a:gd name="connsiteX1" fmla="*/ 4765797 w 4765797"/>
              <a:gd name="connsiteY1" fmla="*/ 0 h 5461000"/>
              <a:gd name="connsiteX2" fmla="*/ 4765797 w 4765797"/>
              <a:gd name="connsiteY2" fmla="*/ 5461000 h 5461000"/>
              <a:gd name="connsiteX3" fmla="*/ 0 w 4765797"/>
              <a:gd name="connsiteY3" fmla="*/ 5461000 h 5461000"/>
              <a:gd name="connsiteX4" fmla="*/ 3439981 w 4765797"/>
              <a:gd name="connsiteY4" fmla="*/ 12329 h 5461000"/>
              <a:gd name="connsiteX0" fmla="*/ 3439981 w 4765797"/>
              <a:gd name="connsiteY0" fmla="*/ 12329 h 5461000"/>
              <a:gd name="connsiteX1" fmla="*/ 3494830 w 4765797"/>
              <a:gd name="connsiteY1" fmla="*/ 0 h 5461000"/>
              <a:gd name="connsiteX2" fmla="*/ 4765797 w 4765797"/>
              <a:gd name="connsiteY2" fmla="*/ 0 h 5461000"/>
              <a:gd name="connsiteX3" fmla="*/ 4765797 w 4765797"/>
              <a:gd name="connsiteY3" fmla="*/ 5461000 h 5461000"/>
              <a:gd name="connsiteX4" fmla="*/ 0 w 4765797"/>
              <a:gd name="connsiteY4" fmla="*/ 5461000 h 5461000"/>
              <a:gd name="connsiteX5" fmla="*/ 3439981 w 4765797"/>
              <a:gd name="connsiteY5" fmla="*/ 12329 h 5461000"/>
              <a:gd name="connsiteX0" fmla="*/ 3431814 w 4765797"/>
              <a:gd name="connsiteY0" fmla="*/ 0 h 5469089"/>
              <a:gd name="connsiteX1" fmla="*/ 3494830 w 4765797"/>
              <a:gd name="connsiteY1" fmla="*/ 8089 h 5469089"/>
              <a:gd name="connsiteX2" fmla="*/ 4765797 w 4765797"/>
              <a:gd name="connsiteY2" fmla="*/ 8089 h 5469089"/>
              <a:gd name="connsiteX3" fmla="*/ 4765797 w 4765797"/>
              <a:gd name="connsiteY3" fmla="*/ 5469089 h 5469089"/>
              <a:gd name="connsiteX4" fmla="*/ 0 w 4765797"/>
              <a:gd name="connsiteY4" fmla="*/ 5469089 h 5469089"/>
              <a:gd name="connsiteX5" fmla="*/ 3431814 w 4765797"/>
              <a:gd name="connsiteY5" fmla="*/ 0 h 5469089"/>
              <a:gd name="connsiteX0" fmla="*/ 0 w 4765797"/>
              <a:gd name="connsiteY0" fmla="*/ 5461000 h 5461000"/>
              <a:gd name="connsiteX1" fmla="*/ 3494830 w 4765797"/>
              <a:gd name="connsiteY1" fmla="*/ 0 h 5461000"/>
              <a:gd name="connsiteX2" fmla="*/ 4765797 w 4765797"/>
              <a:gd name="connsiteY2" fmla="*/ 0 h 5461000"/>
              <a:gd name="connsiteX3" fmla="*/ 4765797 w 4765797"/>
              <a:gd name="connsiteY3" fmla="*/ 5461000 h 5461000"/>
              <a:gd name="connsiteX4" fmla="*/ 0 w 4765797"/>
              <a:gd name="connsiteY4" fmla="*/ 5461000 h 5461000"/>
              <a:gd name="connsiteX0" fmla="*/ 0 w 4765797"/>
              <a:gd name="connsiteY0" fmla="*/ 5461000 h 5461000"/>
              <a:gd name="connsiteX1" fmla="*/ 3453995 w 4765797"/>
              <a:gd name="connsiteY1" fmla="*/ 4084 h 5461000"/>
              <a:gd name="connsiteX2" fmla="*/ 4765797 w 4765797"/>
              <a:gd name="connsiteY2" fmla="*/ 0 h 5461000"/>
              <a:gd name="connsiteX3" fmla="*/ 4765797 w 4765797"/>
              <a:gd name="connsiteY3" fmla="*/ 5461000 h 5461000"/>
              <a:gd name="connsiteX4" fmla="*/ 0 w 4765797"/>
              <a:gd name="connsiteY4" fmla="*/ 5461000 h 5461000"/>
              <a:gd name="connsiteX0" fmla="*/ 0 w 4765797"/>
              <a:gd name="connsiteY0" fmla="*/ 5461000 h 5461000"/>
              <a:gd name="connsiteX1" fmla="*/ 3458079 w 4765797"/>
              <a:gd name="connsiteY1" fmla="*/ 0 h 5461000"/>
              <a:gd name="connsiteX2" fmla="*/ 4765797 w 4765797"/>
              <a:gd name="connsiteY2" fmla="*/ 0 h 5461000"/>
              <a:gd name="connsiteX3" fmla="*/ 4765797 w 4765797"/>
              <a:gd name="connsiteY3" fmla="*/ 5461000 h 5461000"/>
              <a:gd name="connsiteX4" fmla="*/ 0 w 4765797"/>
              <a:gd name="connsiteY4" fmla="*/ 5461000 h 5461000"/>
              <a:gd name="connsiteX0" fmla="*/ 0 w 4765797"/>
              <a:gd name="connsiteY0" fmla="*/ 5461000 h 5461000"/>
              <a:gd name="connsiteX1" fmla="*/ 3458079 w 4765797"/>
              <a:gd name="connsiteY1" fmla="*/ 0 h 5461000"/>
              <a:gd name="connsiteX2" fmla="*/ 4398281 w 4765797"/>
              <a:gd name="connsiteY2" fmla="*/ 0 h 5461000"/>
              <a:gd name="connsiteX3" fmla="*/ 4765797 w 4765797"/>
              <a:gd name="connsiteY3" fmla="*/ 5461000 h 5461000"/>
              <a:gd name="connsiteX4" fmla="*/ 0 w 4765797"/>
              <a:gd name="connsiteY4" fmla="*/ 5461000 h 5461000"/>
              <a:gd name="connsiteX0" fmla="*/ 0 w 4398281"/>
              <a:gd name="connsiteY0" fmla="*/ 5461000 h 5461000"/>
              <a:gd name="connsiteX1" fmla="*/ 3458079 w 4398281"/>
              <a:gd name="connsiteY1" fmla="*/ 0 h 5461000"/>
              <a:gd name="connsiteX2" fmla="*/ 4398281 w 4398281"/>
              <a:gd name="connsiteY2" fmla="*/ 0 h 5461000"/>
              <a:gd name="connsiteX3" fmla="*/ 4398281 w 4398281"/>
              <a:gd name="connsiteY3" fmla="*/ 5456917 h 5461000"/>
              <a:gd name="connsiteX4" fmla="*/ 0 w 4398281"/>
              <a:gd name="connsiteY4" fmla="*/ 5461000 h 5461000"/>
              <a:gd name="connsiteX0" fmla="*/ 0 w 4426503"/>
              <a:gd name="connsiteY0" fmla="*/ 5461000 h 5461000"/>
              <a:gd name="connsiteX1" fmla="*/ 3486301 w 4426503"/>
              <a:gd name="connsiteY1" fmla="*/ 0 h 5461000"/>
              <a:gd name="connsiteX2" fmla="*/ 4426503 w 4426503"/>
              <a:gd name="connsiteY2" fmla="*/ 0 h 5461000"/>
              <a:gd name="connsiteX3" fmla="*/ 4426503 w 4426503"/>
              <a:gd name="connsiteY3" fmla="*/ 5456917 h 5461000"/>
              <a:gd name="connsiteX4" fmla="*/ 0 w 4426503"/>
              <a:gd name="connsiteY4" fmla="*/ 5461000 h 5461000"/>
              <a:gd name="connsiteX0" fmla="*/ 0 w 4426503"/>
              <a:gd name="connsiteY0" fmla="*/ 5517445 h 5517445"/>
              <a:gd name="connsiteX1" fmla="*/ 3528634 w 4426503"/>
              <a:gd name="connsiteY1" fmla="*/ 0 h 5517445"/>
              <a:gd name="connsiteX2" fmla="*/ 4426503 w 4426503"/>
              <a:gd name="connsiteY2" fmla="*/ 56445 h 5517445"/>
              <a:gd name="connsiteX3" fmla="*/ 4426503 w 4426503"/>
              <a:gd name="connsiteY3" fmla="*/ 5513362 h 5517445"/>
              <a:gd name="connsiteX4" fmla="*/ 0 w 4426503"/>
              <a:gd name="connsiteY4" fmla="*/ 5517445 h 5517445"/>
              <a:gd name="connsiteX0" fmla="*/ 0 w 4426503"/>
              <a:gd name="connsiteY0" fmla="*/ 5517445 h 5517445"/>
              <a:gd name="connsiteX1" fmla="*/ 3528634 w 4426503"/>
              <a:gd name="connsiteY1" fmla="*/ 0 h 5517445"/>
              <a:gd name="connsiteX2" fmla="*/ 4418687 w 4426503"/>
              <a:gd name="connsiteY2" fmla="*/ 1737 h 5517445"/>
              <a:gd name="connsiteX3" fmla="*/ 4426503 w 4426503"/>
              <a:gd name="connsiteY3" fmla="*/ 5513362 h 5517445"/>
              <a:gd name="connsiteX4" fmla="*/ 0 w 4426503"/>
              <a:gd name="connsiteY4" fmla="*/ 5517445 h 5517445"/>
              <a:gd name="connsiteX0" fmla="*/ 0 w 4426503"/>
              <a:gd name="connsiteY0" fmla="*/ 5519615 h 5519615"/>
              <a:gd name="connsiteX1" fmla="*/ 3528634 w 4426503"/>
              <a:gd name="connsiteY1" fmla="*/ 2170 h 5519615"/>
              <a:gd name="connsiteX2" fmla="*/ 4418687 w 4426503"/>
              <a:gd name="connsiteY2" fmla="*/ 0 h 5519615"/>
              <a:gd name="connsiteX3" fmla="*/ 4426503 w 4426503"/>
              <a:gd name="connsiteY3" fmla="*/ 5515532 h 5519615"/>
              <a:gd name="connsiteX4" fmla="*/ 0 w 4426503"/>
              <a:gd name="connsiteY4" fmla="*/ 5519615 h 5519615"/>
              <a:gd name="connsiteX0" fmla="*/ 0 w 5046697"/>
              <a:gd name="connsiteY0" fmla="*/ 5517445 h 5517445"/>
              <a:gd name="connsiteX1" fmla="*/ 3528634 w 5046697"/>
              <a:gd name="connsiteY1" fmla="*/ 0 h 5517445"/>
              <a:gd name="connsiteX2" fmla="*/ 5046689 w 5046697"/>
              <a:gd name="connsiteY2" fmla="*/ 35321 h 5517445"/>
              <a:gd name="connsiteX3" fmla="*/ 4426503 w 5046697"/>
              <a:gd name="connsiteY3" fmla="*/ 5513362 h 5517445"/>
              <a:gd name="connsiteX4" fmla="*/ 0 w 5046697"/>
              <a:gd name="connsiteY4" fmla="*/ 5517445 h 5517445"/>
              <a:gd name="connsiteX0" fmla="*/ 0 w 5047297"/>
              <a:gd name="connsiteY0" fmla="*/ 5517445 h 5517445"/>
              <a:gd name="connsiteX1" fmla="*/ 3528634 w 5047297"/>
              <a:gd name="connsiteY1" fmla="*/ 0 h 5517445"/>
              <a:gd name="connsiteX2" fmla="*/ 5046689 w 5047297"/>
              <a:gd name="connsiteY2" fmla="*/ 35321 h 5517445"/>
              <a:gd name="connsiteX3" fmla="*/ 5045131 w 5047297"/>
              <a:gd name="connsiteY3" fmla="*/ 5475872 h 5517445"/>
              <a:gd name="connsiteX4" fmla="*/ 0 w 5047297"/>
              <a:gd name="connsiteY4" fmla="*/ 5517445 h 5517445"/>
              <a:gd name="connsiteX0" fmla="*/ 0 w 5047297"/>
              <a:gd name="connsiteY0" fmla="*/ 5489327 h 5489327"/>
              <a:gd name="connsiteX1" fmla="*/ 3528634 w 5047297"/>
              <a:gd name="connsiteY1" fmla="*/ 0 h 5489327"/>
              <a:gd name="connsiteX2" fmla="*/ 5046689 w 5047297"/>
              <a:gd name="connsiteY2" fmla="*/ 35321 h 5489327"/>
              <a:gd name="connsiteX3" fmla="*/ 5045131 w 5047297"/>
              <a:gd name="connsiteY3" fmla="*/ 5475872 h 5489327"/>
              <a:gd name="connsiteX4" fmla="*/ 0 w 5047297"/>
              <a:gd name="connsiteY4" fmla="*/ 5489327 h 5489327"/>
              <a:gd name="connsiteX0" fmla="*/ 0 w 5066043"/>
              <a:gd name="connsiteY0" fmla="*/ 5479955 h 5479955"/>
              <a:gd name="connsiteX1" fmla="*/ 3547380 w 5066043"/>
              <a:gd name="connsiteY1" fmla="*/ 0 h 5479955"/>
              <a:gd name="connsiteX2" fmla="*/ 5065435 w 5066043"/>
              <a:gd name="connsiteY2" fmla="*/ 35321 h 5479955"/>
              <a:gd name="connsiteX3" fmla="*/ 5063877 w 5066043"/>
              <a:gd name="connsiteY3" fmla="*/ 5475872 h 5479955"/>
              <a:gd name="connsiteX4" fmla="*/ 0 w 5066043"/>
              <a:gd name="connsiteY4" fmla="*/ 5479955 h 5479955"/>
              <a:gd name="connsiteX0" fmla="*/ 0 w 5066043"/>
              <a:gd name="connsiteY0" fmla="*/ 5564309 h 5564309"/>
              <a:gd name="connsiteX1" fmla="*/ 3594246 w 5066043"/>
              <a:gd name="connsiteY1" fmla="*/ 0 h 5564309"/>
              <a:gd name="connsiteX2" fmla="*/ 5065435 w 5066043"/>
              <a:gd name="connsiteY2" fmla="*/ 119675 h 5564309"/>
              <a:gd name="connsiteX3" fmla="*/ 5063877 w 5066043"/>
              <a:gd name="connsiteY3" fmla="*/ 5560226 h 5564309"/>
              <a:gd name="connsiteX4" fmla="*/ 0 w 5066043"/>
              <a:gd name="connsiteY4" fmla="*/ 5564309 h 5564309"/>
              <a:gd name="connsiteX0" fmla="*/ 0 w 5075094"/>
              <a:gd name="connsiteY0" fmla="*/ 5564309 h 5564309"/>
              <a:gd name="connsiteX1" fmla="*/ 3594246 w 5075094"/>
              <a:gd name="connsiteY1" fmla="*/ 0 h 5564309"/>
              <a:gd name="connsiteX2" fmla="*/ 5074809 w 5075094"/>
              <a:gd name="connsiteY2" fmla="*/ 7204 h 5564309"/>
              <a:gd name="connsiteX3" fmla="*/ 5063877 w 5075094"/>
              <a:gd name="connsiteY3" fmla="*/ 5560226 h 5564309"/>
              <a:gd name="connsiteX4" fmla="*/ 0 w 5075094"/>
              <a:gd name="connsiteY4" fmla="*/ 5564309 h 5564309"/>
              <a:gd name="connsiteX0" fmla="*/ 0 w 5075094"/>
              <a:gd name="connsiteY0" fmla="*/ 5564309 h 5564309"/>
              <a:gd name="connsiteX1" fmla="*/ 3538006 w 5075094"/>
              <a:gd name="connsiteY1" fmla="*/ 0 h 5564309"/>
              <a:gd name="connsiteX2" fmla="*/ 5074809 w 5075094"/>
              <a:gd name="connsiteY2" fmla="*/ 7204 h 5564309"/>
              <a:gd name="connsiteX3" fmla="*/ 5063877 w 5075094"/>
              <a:gd name="connsiteY3" fmla="*/ 5560226 h 5564309"/>
              <a:gd name="connsiteX4" fmla="*/ 0 w 5075094"/>
              <a:gd name="connsiteY4" fmla="*/ 5564309 h 5564309"/>
              <a:gd name="connsiteX0" fmla="*/ 0 w 5075094"/>
              <a:gd name="connsiteY0" fmla="*/ 5557105 h 5557105"/>
              <a:gd name="connsiteX1" fmla="*/ 3547380 w 5075094"/>
              <a:gd name="connsiteY1" fmla="*/ 2168 h 5557105"/>
              <a:gd name="connsiteX2" fmla="*/ 5074809 w 5075094"/>
              <a:gd name="connsiteY2" fmla="*/ 0 h 5557105"/>
              <a:gd name="connsiteX3" fmla="*/ 5063877 w 5075094"/>
              <a:gd name="connsiteY3" fmla="*/ 5553022 h 5557105"/>
              <a:gd name="connsiteX4" fmla="*/ 0 w 5075094"/>
              <a:gd name="connsiteY4" fmla="*/ 5557105 h 5557105"/>
              <a:gd name="connsiteX0" fmla="*/ 0 w 8691314"/>
              <a:gd name="connsiteY0" fmla="*/ 5557105 h 5557105"/>
              <a:gd name="connsiteX1" fmla="*/ 3547380 w 8691314"/>
              <a:gd name="connsiteY1" fmla="*/ 2168 h 5557105"/>
              <a:gd name="connsiteX2" fmla="*/ 5074809 w 8691314"/>
              <a:gd name="connsiteY2" fmla="*/ 0 h 5557105"/>
              <a:gd name="connsiteX3" fmla="*/ 8691314 w 8691314"/>
              <a:gd name="connsiteY3" fmla="*/ 5553022 h 5557105"/>
              <a:gd name="connsiteX4" fmla="*/ 0 w 8691314"/>
              <a:gd name="connsiteY4" fmla="*/ 5557105 h 5557105"/>
              <a:gd name="connsiteX0" fmla="*/ 0 w 8702527"/>
              <a:gd name="connsiteY0" fmla="*/ 5554937 h 5554937"/>
              <a:gd name="connsiteX1" fmla="*/ 3547380 w 8702527"/>
              <a:gd name="connsiteY1" fmla="*/ 0 h 5554937"/>
              <a:gd name="connsiteX2" fmla="*/ 8702242 w 8702527"/>
              <a:gd name="connsiteY2" fmla="*/ 54221 h 5554937"/>
              <a:gd name="connsiteX3" fmla="*/ 8691314 w 8702527"/>
              <a:gd name="connsiteY3" fmla="*/ 5550854 h 5554937"/>
              <a:gd name="connsiteX4" fmla="*/ 0 w 8702527"/>
              <a:gd name="connsiteY4" fmla="*/ 5554937 h 555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2527" h="5554937">
                <a:moveTo>
                  <a:pt x="0" y="5554937"/>
                </a:moveTo>
                <a:lnTo>
                  <a:pt x="3547380" y="0"/>
                </a:lnTo>
                <a:lnTo>
                  <a:pt x="8702242" y="54221"/>
                </a:lnTo>
                <a:cubicBezTo>
                  <a:pt x="8704847" y="1891429"/>
                  <a:pt x="8688709" y="3713646"/>
                  <a:pt x="8691314" y="5550854"/>
                </a:cubicBezTo>
                <a:lnTo>
                  <a:pt x="0" y="5554937"/>
                </a:lnTo>
                <a:close/>
              </a:path>
            </a:pathLst>
          </a:custGeom>
        </p:spPr>
        <p:txBody>
          <a:bodyPr vert="horz" anchor="ctr">
            <a:normAutofit/>
          </a:bodyPr>
          <a:lstStyle>
            <a:lvl1pPr marL="0" indent="0" algn="ctr">
              <a:buNone/>
              <a:defRPr sz="1400">
                <a:solidFill>
                  <a:srgbClr val="0C3E70"/>
                </a:solidFill>
                <a:latin typeface="Century Gothic"/>
                <a:cs typeface="Century Gothic"/>
              </a:defRPr>
            </a:lvl1pPr>
          </a:lstStyle>
          <a:p>
            <a:r>
              <a:rPr lang="en-US" dirty="0"/>
              <a:t>Insert Photo</a:t>
            </a:r>
          </a:p>
        </p:txBody>
      </p:sp>
    </p:spTree>
    <p:extLst>
      <p:ext uri="{BB962C8B-B14F-4D97-AF65-F5344CB8AC3E}">
        <p14:creationId xmlns:p14="http://schemas.microsoft.com/office/powerpoint/2010/main" val="169683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1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042" y="419433"/>
            <a:ext cx="5783503" cy="1694540"/>
          </a:xfrm>
          <a:prstGeom prst="rect">
            <a:avLst/>
          </a:prstGeom>
        </p:spPr>
        <p:txBody>
          <a:bodyPr anchor="b" anchorCtr="0">
            <a:normAutofit/>
          </a:bodyPr>
          <a:lstStyle>
            <a:lvl1pPr algn="l">
              <a:defRPr sz="3000" b="0" i="0">
                <a:solidFill>
                  <a:srgbClr val="0C3E70"/>
                </a:solidFill>
                <a:latin typeface="Century Gothic"/>
                <a:cs typeface="Century Gothic"/>
              </a:defRPr>
            </a:lvl1pPr>
          </a:lstStyle>
          <a:p>
            <a:r>
              <a:rPr lang="en-US" dirty="0"/>
              <a:t>Slide Headline Goes Here</a:t>
            </a:r>
          </a:p>
        </p:txBody>
      </p:sp>
      <p:sp>
        <p:nvSpPr>
          <p:cNvPr id="8" name="Text Placeholder 7"/>
          <p:cNvSpPr>
            <a:spLocks noGrp="1"/>
          </p:cNvSpPr>
          <p:nvPr>
            <p:ph type="body" sz="quarter" idx="13" hasCustomPrompt="1"/>
          </p:nvPr>
        </p:nvSpPr>
        <p:spPr>
          <a:xfrm>
            <a:off x="705042" y="2297545"/>
            <a:ext cx="3882386" cy="593117"/>
          </a:xfrm>
          <a:prstGeom prst="rect">
            <a:avLst/>
          </a:prstGeom>
        </p:spPr>
        <p:txBody>
          <a:bodyPr anchor="ctr"/>
          <a:lstStyle>
            <a:lvl1pPr marL="0" indent="0">
              <a:buSzPct val="100000"/>
              <a:buFontTx/>
              <a:buNone/>
              <a:defRPr sz="2200" b="0" cap="all" baseline="0">
                <a:solidFill>
                  <a:srgbClr val="0C3E70"/>
                </a:solidFill>
              </a:defRPr>
            </a:lvl1pPr>
            <a:lvl2pPr marL="742950" indent="-285750">
              <a:buSzPct val="100000"/>
              <a:buFontTx/>
              <a:buBlip>
                <a:blip r:embed="rId2"/>
              </a:buBlip>
              <a:defRPr sz="1800" b="1">
                <a:solidFill>
                  <a:schemeClr val="accent3"/>
                </a:solidFill>
              </a:defRPr>
            </a:lvl2pPr>
            <a:lvl3pPr marL="1143000" indent="-228600">
              <a:buSzPct val="100000"/>
              <a:buFontTx/>
              <a:buBlip>
                <a:blip r:embed="rId3"/>
              </a:buBlip>
              <a:defRPr sz="1600">
                <a:solidFill>
                  <a:schemeClr val="accent3"/>
                </a:solidFill>
              </a:defRPr>
            </a:lvl3pPr>
            <a:lvl4pPr>
              <a:defRPr>
                <a:solidFill>
                  <a:schemeClr val="accent3"/>
                </a:solidFill>
              </a:defRPr>
            </a:lvl4pPr>
            <a:lvl5pPr>
              <a:defRPr>
                <a:solidFill>
                  <a:schemeClr val="accent3"/>
                </a:solidFill>
              </a:defRPr>
            </a:lvl5pPr>
          </a:lstStyle>
          <a:p>
            <a:pPr lvl="0"/>
            <a:r>
              <a:rPr lang="en-US" dirty="0"/>
              <a:t>SUBHEAD GOES HERE</a:t>
            </a:r>
          </a:p>
        </p:txBody>
      </p:sp>
      <p:sp>
        <p:nvSpPr>
          <p:cNvPr id="16" name="Content Placeholder 15"/>
          <p:cNvSpPr>
            <a:spLocks noGrp="1"/>
          </p:cNvSpPr>
          <p:nvPr>
            <p:ph sz="quarter" idx="15" hasCustomPrompt="1"/>
          </p:nvPr>
        </p:nvSpPr>
        <p:spPr>
          <a:xfrm>
            <a:off x="704850" y="3113987"/>
            <a:ext cx="3883025" cy="1884242"/>
          </a:xfrm>
          <a:prstGeom prst="rect">
            <a:avLst/>
          </a:prstGeom>
        </p:spPr>
        <p:txBody>
          <a:bodyPr vert="horz"/>
          <a:lstStyle>
            <a:lvl1pPr marL="0" indent="0">
              <a:spcBef>
                <a:spcPts val="600"/>
              </a:spcBef>
              <a:buNone/>
              <a:defRPr sz="1200" b="1" cap="all" baseline="0">
                <a:solidFill>
                  <a:srgbClr val="7FB9C2"/>
                </a:solidFill>
              </a:defRPr>
            </a:lvl1pPr>
            <a:lvl2pPr marL="0" indent="0">
              <a:lnSpc>
                <a:spcPct val="70000"/>
              </a:lnSpc>
              <a:spcBef>
                <a:spcPts val="600"/>
              </a:spcBef>
              <a:buNone/>
              <a:defRPr sz="1800" baseline="0">
                <a:solidFill>
                  <a:srgbClr val="0C3E70"/>
                </a:solidFill>
              </a:defRPr>
            </a:lvl2pPr>
            <a:lvl3pPr marL="0" indent="0">
              <a:spcBef>
                <a:spcPts val="600"/>
              </a:spcBef>
              <a:buNone/>
              <a:defRPr sz="1200" baseline="0">
                <a:solidFill>
                  <a:srgbClr val="0C3E70"/>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a:t>PRESENTED TO</a:t>
            </a:r>
          </a:p>
          <a:p>
            <a:pPr lvl="1"/>
            <a:r>
              <a:rPr lang="en-US" dirty="0"/>
              <a:t>Company Name Here</a:t>
            </a:r>
          </a:p>
          <a:p>
            <a:pPr lvl="0"/>
            <a:endParaRPr lang="en-US" dirty="0"/>
          </a:p>
          <a:p>
            <a:pPr lvl="0"/>
            <a:r>
              <a:rPr lang="en-US" dirty="0"/>
              <a:t>PRESENTED BY</a:t>
            </a:r>
          </a:p>
          <a:p>
            <a:pPr lvl="1"/>
            <a:r>
              <a:rPr lang="en-US" dirty="0"/>
              <a:t>Name of Author</a:t>
            </a:r>
          </a:p>
          <a:p>
            <a:pPr lvl="1"/>
            <a:endParaRPr lang="en-US" dirty="0"/>
          </a:p>
          <a:p>
            <a:pPr lvl="2"/>
            <a:r>
              <a:rPr lang="en-US" dirty="0"/>
              <a:t>Date Goes Here</a:t>
            </a:r>
          </a:p>
          <a:p>
            <a:pPr lvl="1"/>
            <a:endParaRPr lang="en-US" dirty="0"/>
          </a:p>
          <a:p>
            <a:pPr lvl="0"/>
            <a:endParaRPr lang="en-US" dirty="0"/>
          </a:p>
        </p:txBody>
      </p:sp>
    </p:spTree>
    <p:extLst>
      <p:ext uri="{BB962C8B-B14F-4D97-AF65-F5344CB8AC3E}">
        <p14:creationId xmlns:p14="http://schemas.microsoft.com/office/powerpoint/2010/main" val="229493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752475" y="1912714"/>
            <a:ext cx="7610475" cy="3886424"/>
          </a:xfrm>
          <a:prstGeom prst="rect">
            <a:avLst/>
          </a:prstGeom>
        </p:spPr>
        <p:txBody>
          <a:bodyPr vert="horz"/>
          <a:lstStyle>
            <a:lvl1pPr marL="0" indent="0">
              <a:buNone/>
              <a:defRPr sz="2800" spc="100" baseline="0">
                <a:solidFill>
                  <a:srgbClr val="0C3E70"/>
                </a:solidFill>
              </a:defRPr>
            </a:lvl1pPr>
            <a:lvl2pPr marL="0" indent="0">
              <a:spcBef>
                <a:spcPts val="0"/>
              </a:spcBef>
              <a:buNone/>
              <a:defRPr sz="1500" baseline="0">
                <a:solidFill>
                  <a:srgbClr val="000000"/>
                </a:solidFill>
                <a:latin typeface="Calibri"/>
                <a:cs typeface="Calibri"/>
              </a:defRPr>
            </a:lvl2pPr>
            <a:lvl3pPr marL="914400" indent="0">
              <a:buNone/>
              <a:defRPr/>
            </a:lvl3pPr>
            <a:lvl4pPr marL="1371600" indent="0">
              <a:buNone/>
              <a:defRPr/>
            </a:lvl4pPr>
            <a:lvl5pPr marL="1828800" indent="0">
              <a:buNone/>
              <a:defRPr/>
            </a:lvl5pPr>
          </a:lstStyle>
          <a:p>
            <a:pPr lvl="0"/>
            <a:r>
              <a:rPr lang="en-US" dirty="0"/>
              <a:t>Disclaimer</a:t>
            </a:r>
          </a:p>
          <a:p>
            <a:pPr lvl="0"/>
            <a:endParaRPr lang="en-US" dirty="0"/>
          </a:p>
          <a:p>
            <a:pPr lvl="1"/>
            <a:r>
              <a:rPr lang="en-US" sz="1500" dirty="0">
                <a:latin typeface="Calibri"/>
                <a:cs typeface="Calibri"/>
              </a:rPr>
              <a:t>Disclaimer Text Goes Here</a:t>
            </a:r>
            <a:endParaRPr lang="en-US" dirty="0"/>
          </a:p>
          <a:p>
            <a:pPr lvl="0"/>
            <a:endParaRPr lang="en-US" dirty="0"/>
          </a:p>
        </p:txBody>
      </p:sp>
      <p:cxnSp>
        <p:nvCxnSpPr>
          <p:cNvPr id="5" name="Straight Connector 4"/>
          <p:cNvCxnSpPr/>
          <p:nvPr userDrawn="1"/>
        </p:nvCxnSpPr>
        <p:spPr>
          <a:xfrm>
            <a:off x="856956" y="2675671"/>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92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Placeholder 2"/>
          <p:cNvSpPr>
            <a:spLocks noGrp="1"/>
          </p:cNvSpPr>
          <p:nvPr>
            <p:ph type="title" hasCustomPrompt="1"/>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a:t>Type “Agenda”</a:t>
            </a:r>
          </a:p>
        </p:txBody>
      </p:sp>
      <p:sp>
        <p:nvSpPr>
          <p:cNvPr id="4" name="Text Placeholder 4"/>
          <p:cNvSpPr>
            <a:spLocks noGrp="1"/>
          </p:cNvSpPr>
          <p:nvPr>
            <p:ph type="body" sz="quarter" idx="14"/>
          </p:nvPr>
        </p:nvSpPr>
        <p:spPr>
          <a:xfrm>
            <a:off x="740811" y="1485900"/>
            <a:ext cx="7549750"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accent5"/>
                </a:solidFill>
                <a:latin typeface="Century Gothic" panose="020B0502020202020204" pitchFamily="34" charset="0"/>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indent="-171450">
              <a:buClr>
                <a:srgbClr val="71ADB6"/>
              </a:buClr>
              <a:buFont typeface="Calibri" panose="020F0502020204030204" pitchFamily="34" charset="0"/>
              <a:buChar char="₊"/>
              <a:defRPr lang="en-US" sz="1800" kern="1200" baseline="0" dirty="0">
                <a:solidFill>
                  <a:srgbClr val="000000"/>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9858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6" name="Title Placeholder 2"/>
          <p:cNvSpPr>
            <a:spLocks noGrp="1"/>
          </p:cNvSpPr>
          <p:nvPr>
            <p:ph type="title"/>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a:t>Click to edit Master title style</a:t>
            </a:r>
          </a:p>
        </p:txBody>
      </p:sp>
      <p:sp>
        <p:nvSpPr>
          <p:cNvPr id="9" name="Text Placeholder 4"/>
          <p:cNvSpPr>
            <a:spLocks noGrp="1"/>
          </p:cNvSpPr>
          <p:nvPr>
            <p:ph type="body" sz="quarter" idx="14"/>
          </p:nvPr>
        </p:nvSpPr>
        <p:spPr>
          <a:xfrm>
            <a:off x="740811" y="1485900"/>
            <a:ext cx="7549750" cy="4703690"/>
          </a:xfrm>
          <a:prstGeom prst="rect">
            <a:avLst/>
          </a:prstGeom>
        </p:spPr>
        <p:txBody>
          <a:bodyPr lIns="0">
            <a:noAutofit/>
          </a:bodyPr>
          <a:lstStyle>
            <a:lvl1pPr>
              <a:defRPr lang="en-US" sz="2400" b="0" dirty="0" smtClean="0">
                <a:latin typeface="+mn-lt"/>
                <a:cs typeface="+mn-cs"/>
              </a:defRPr>
            </a:lvl1pPr>
            <a:lvl2pPr>
              <a:defRPr lang="en-US" sz="2200" b="0" dirty="0" smtClean="0"/>
            </a:lvl2pPr>
            <a:lvl3pPr>
              <a:defRPr lang="en-US" sz="2000" dirty="0" smtClean="0"/>
            </a:lvl3pPr>
            <a:lvl4pPr>
              <a:defRPr lang="en-US" sz="1800" baseline="0" dirty="0" smtClean="0"/>
            </a:lvl4pPr>
            <a:lvl5pPr>
              <a:defRPr lang="en-US" sz="1800" baseline="0" dirty="0" smtClean="0"/>
            </a:lvl5pPr>
          </a:lstStyle>
          <a:p>
            <a:pPr marL="117475" lvl="0" indent="-117475">
              <a:spcBef>
                <a:spcPts val="600"/>
              </a:spcBef>
              <a:buClr>
                <a:schemeClr val="bg1"/>
              </a:buClr>
              <a:buSzPct val="100000"/>
              <a:buFont typeface="Calibri" pitchFamily="34" charset="0"/>
              <a:buChar char=" "/>
            </a:pPr>
            <a:r>
              <a:rPr lang="en-US" dirty="0"/>
              <a:t>Click to edit Master text styles</a:t>
            </a:r>
          </a:p>
          <a:p>
            <a:pPr marL="457200" lvl="1" indent="-223838">
              <a:spcBef>
                <a:spcPts val="600"/>
              </a:spcBef>
              <a:buClr>
                <a:srgbClr val="71ADB6"/>
              </a:buClr>
              <a:buFont typeface="Calibri" panose="020F0502020204030204" pitchFamily="34" charset="0"/>
            </a:pPr>
            <a:r>
              <a:rPr lang="en-US" dirty="0"/>
              <a:t>Second level</a:t>
            </a:r>
          </a:p>
          <a:p>
            <a:pPr marL="690563" lvl="2" indent="-233363">
              <a:spcBef>
                <a:spcPts val="600"/>
              </a:spcBef>
              <a:buClr>
                <a:srgbClr val="71ADB6"/>
              </a:buClr>
              <a:buFont typeface="Calibri" pitchFamily="34" charset="0"/>
              <a:buChar char="•"/>
            </a:pPr>
            <a:r>
              <a:rPr lang="en-US" dirty="0"/>
              <a:t>Third level</a:t>
            </a:r>
          </a:p>
          <a:p>
            <a:pPr marL="919163" lvl="3" indent="-228600">
              <a:spcBef>
                <a:spcPts val="600"/>
              </a:spcBef>
              <a:buClr>
                <a:srgbClr val="71ADB6"/>
              </a:buClr>
              <a:buSzPct val="80000"/>
              <a:buFont typeface="Wingdings" pitchFamily="2" charset="2"/>
              <a:buChar char="§"/>
              <a:tabLst/>
            </a:pPr>
            <a:r>
              <a:rPr lang="en-US" dirty="0"/>
              <a:t>Fourth level</a:t>
            </a:r>
          </a:p>
          <a:p>
            <a:pPr marL="1085850" lvl="4" indent="-171450">
              <a:buClr>
                <a:srgbClr val="71ADB6"/>
              </a:buClr>
              <a:buFont typeface="Calibri" panose="020F0502020204030204" pitchFamily="34" charset="0"/>
              <a:buChar char="−"/>
            </a:pPr>
            <a:r>
              <a:rPr lang="en-US" dirty="0"/>
              <a:t>Fifth Level</a:t>
            </a:r>
          </a:p>
        </p:txBody>
      </p:sp>
    </p:spTree>
    <p:extLst>
      <p:ext uri="{BB962C8B-B14F-4D97-AF65-F5344CB8AC3E}">
        <p14:creationId xmlns:p14="http://schemas.microsoft.com/office/powerpoint/2010/main" val="188716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mp; Sub-Header">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740811" y="2697480"/>
            <a:ext cx="7653528" cy="3385430"/>
          </a:xfrm>
          <a:prstGeom prst="rect">
            <a:avLst/>
          </a:prstGeom>
        </p:spPr>
        <p:txBody>
          <a:bodyPr lIns="0">
            <a:noAutofit/>
          </a:bodyPr>
          <a:lstStyle>
            <a:lvl1pPr>
              <a:defRPr lang="en-US" sz="2400" b="0" dirty="0" smtClean="0">
                <a:latin typeface="+mn-lt"/>
                <a:cs typeface="+mn-cs"/>
              </a:defRPr>
            </a:lvl1pPr>
            <a:lvl2pPr>
              <a:defRPr lang="en-US" sz="2200" b="0" dirty="0" smtClean="0"/>
            </a:lvl2pPr>
            <a:lvl3pPr>
              <a:defRPr lang="en-US" sz="2000" dirty="0" smtClean="0"/>
            </a:lvl3pPr>
            <a:lvl4pPr>
              <a:defRPr lang="en-US" sz="1800" baseline="0" dirty="0" smtClean="0"/>
            </a:lvl4pPr>
            <a:lvl5pPr marL="1085850" marR="0" indent="-171450" algn="l" defTabSz="457200" rtl="0" eaLnBrk="1" fontAlgn="auto" latinLnBrk="0" hangingPunct="1">
              <a:lnSpc>
                <a:spcPct val="100000"/>
              </a:lnSpc>
              <a:spcBef>
                <a:spcPct val="20000"/>
              </a:spcBef>
              <a:spcAft>
                <a:spcPts val="0"/>
              </a:spcAft>
              <a:buClr>
                <a:srgbClr val="71ADB6"/>
              </a:buClr>
              <a:buSzTx/>
              <a:buFont typeface="Calibri" panose="020F0502020204030204" pitchFamily="34" charset="0"/>
              <a:buChar char="−"/>
              <a:tabLst/>
              <a:defRPr lang="en-US" sz="1600" kern="1200" baseline="0" noProof="0" dirty="0" smtClean="0">
                <a:solidFill>
                  <a:srgbClr val="000000"/>
                </a:solidFill>
                <a:latin typeface="+mn-lt"/>
                <a:ea typeface="+mn-ea"/>
                <a:cs typeface="+mn-cs"/>
              </a:defRPr>
            </a:lvl5pPr>
          </a:lstStyle>
          <a:p>
            <a:pPr marL="117475" lvl="0" indent="-117475">
              <a:spcBef>
                <a:spcPts val="600"/>
              </a:spcBef>
              <a:buClr>
                <a:schemeClr val="bg1"/>
              </a:buClr>
              <a:buSzPct val="100000"/>
              <a:buFont typeface="Calibri" pitchFamily="34" charset="0"/>
              <a:buChar char=" "/>
            </a:pPr>
            <a:r>
              <a:rPr lang="en-US" dirty="0"/>
              <a:t>Click to edit Master text styles</a:t>
            </a:r>
          </a:p>
          <a:p>
            <a:pPr marL="457200" lvl="1" indent="-223838">
              <a:spcBef>
                <a:spcPts val="600"/>
              </a:spcBef>
              <a:buClr>
                <a:srgbClr val="71ADB6"/>
              </a:buClr>
              <a:buFont typeface="Calibri" panose="020F0502020204030204" pitchFamily="34" charset="0"/>
            </a:pPr>
            <a:r>
              <a:rPr lang="en-US" dirty="0"/>
              <a:t>Second level</a:t>
            </a:r>
          </a:p>
          <a:p>
            <a:pPr marL="690563" lvl="2" indent="-233363">
              <a:spcBef>
                <a:spcPts val="600"/>
              </a:spcBef>
              <a:buClr>
                <a:srgbClr val="71ADB6"/>
              </a:buClr>
              <a:buFont typeface="Calibri" pitchFamily="34" charset="0"/>
              <a:buChar char="•"/>
            </a:pPr>
            <a:r>
              <a:rPr lang="en-US" dirty="0"/>
              <a:t>Third level</a:t>
            </a:r>
          </a:p>
          <a:p>
            <a:pPr marL="919163" lvl="3" indent="-228600">
              <a:spcBef>
                <a:spcPts val="600"/>
              </a:spcBef>
              <a:buClr>
                <a:srgbClr val="71ADB6"/>
              </a:buClr>
              <a:buSzPct val="80000"/>
              <a:buFont typeface="Wingdings" pitchFamily="2" charset="2"/>
              <a:buChar char="§"/>
              <a:tabLst/>
            </a:pPr>
            <a:r>
              <a:rPr lang="en-US" dirty="0"/>
              <a:t>Fourth level</a:t>
            </a:r>
          </a:p>
          <a:p>
            <a:pPr marL="1085850" marR="0" lvl="4" indent="-171450" algn="l" defTabSz="457200" rtl="0" eaLnBrk="1" fontAlgn="auto" latinLnBrk="0" hangingPunct="1">
              <a:lnSpc>
                <a:spcPct val="100000"/>
              </a:lnSpc>
              <a:spcBef>
                <a:spcPct val="20000"/>
              </a:spcBef>
              <a:spcAft>
                <a:spcPts val="0"/>
              </a:spcAft>
              <a:buClr>
                <a:srgbClr val="71ADB6"/>
              </a:buClr>
              <a:buSzTx/>
              <a:buFont typeface="Calibri" panose="020F050202020403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Fifth Level</a:t>
            </a:r>
          </a:p>
          <a:p>
            <a:pPr marL="919163" lvl="3" indent="-228600">
              <a:spcBef>
                <a:spcPts val="600"/>
              </a:spcBef>
              <a:buClr>
                <a:srgbClr val="71ADB6"/>
              </a:buClr>
              <a:buSzPct val="80000"/>
              <a:buFont typeface="Wingdings" pitchFamily="2" charset="2"/>
              <a:buChar char="§"/>
              <a:tabLst/>
            </a:pPr>
            <a:endParaRPr lang="en-US" dirty="0"/>
          </a:p>
          <a:p>
            <a:pPr marL="919163" lvl="4" indent="-228600">
              <a:spcBef>
                <a:spcPts val="600"/>
              </a:spcBef>
              <a:buClr>
                <a:srgbClr val="71ADB6"/>
              </a:buClr>
              <a:buSzPct val="80000"/>
              <a:buFont typeface="Wingdings" pitchFamily="2" charset="2"/>
              <a:buChar char="§"/>
              <a:tabLst/>
            </a:pPr>
            <a:endParaRPr lang="en-US" dirty="0"/>
          </a:p>
        </p:txBody>
      </p:sp>
      <p:sp>
        <p:nvSpPr>
          <p:cNvPr id="4" name="Title 3"/>
          <p:cNvSpPr>
            <a:spLocks noGrp="1"/>
          </p:cNvSpPr>
          <p:nvPr>
            <p:ph type="title" hasCustomPrompt="1"/>
          </p:nvPr>
        </p:nvSpPr>
        <p:spPr>
          <a:xfrm>
            <a:off x="739140" y="152718"/>
            <a:ext cx="6848856" cy="941832"/>
          </a:xfrm>
          <a:prstGeom prst="rect">
            <a:avLst/>
          </a:prstGeom>
        </p:spPr>
        <p:txBody>
          <a:bodyPr/>
          <a:lstStyle>
            <a:lvl1pPr>
              <a:defRPr>
                <a:solidFill>
                  <a:srgbClr val="0C3E7A"/>
                </a:solidFill>
              </a:defRPr>
            </a:lvl1pPr>
          </a:lstStyle>
          <a:p>
            <a:r>
              <a:rPr lang="en-US" dirty="0"/>
              <a:t>Type “HEADING” (22pt)</a:t>
            </a:r>
            <a:br>
              <a:rPr lang="en-US" dirty="0"/>
            </a:br>
            <a:r>
              <a:rPr lang="en-US" dirty="0"/>
              <a:t>Type “Sub-Heading”</a:t>
            </a:r>
          </a:p>
        </p:txBody>
      </p:sp>
      <p:sp>
        <p:nvSpPr>
          <p:cNvPr id="10" name="Text Placeholder 9"/>
          <p:cNvSpPr>
            <a:spLocks noGrp="1"/>
          </p:cNvSpPr>
          <p:nvPr>
            <p:ph type="body" sz="quarter" idx="15" hasCustomPrompt="1"/>
          </p:nvPr>
        </p:nvSpPr>
        <p:spPr>
          <a:xfrm>
            <a:off x="741363" y="1393825"/>
            <a:ext cx="7653337" cy="1029335"/>
          </a:xfrm>
          <a:prstGeom prst="rect">
            <a:avLst/>
          </a:prstGeom>
        </p:spPr>
        <p:txBody>
          <a:bodyPr/>
          <a:lstStyle>
            <a:lvl1pPr>
              <a:spcBef>
                <a:spcPts val="0"/>
              </a:spcBef>
              <a:defRPr sz="2400" baseline="0">
                <a:solidFill>
                  <a:srgbClr val="0C3E7A"/>
                </a:solidFill>
                <a:latin typeface="Calibri" panose="020F0502020204030204" pitchFamily="34" charset="0"/>
              </a:defRPr>
            </a:lvl1pPr>
          </a:lstStyle>
          <a:p>
            <a:pPr lvl="0"/>
            <a:r>
              <a:rPr lang="en-US" dirty="0"/>
              <a:t>Call out text here</a:t>
            </a:r>
          </a:p>
          <a:p>
            <a:pPr lvl="0"/>
            <a:endParaRPr lang="en-US" dirty="0"/>
          </a:p>
        </p:txBody>
      </p:sp>
    </p:spTree>
    <p:extLst>
      <p:ext uri="{BB962C8B-B14F-4D97-AF65-F5344CB8AC3E}">
        <p14:creationId xmlns:p14="http://schemas.microsoft.com/office/powerpoint/2010/main" val="356238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1797844" y="2417763"/>
            <a:ext cx="5548313" cy="2022475"/>
          </a:xfrm>
          <a:prstGeom prst="rect">
            <a:avLst/>
          </a:prstGeom>
        </p:spPr>
        <p:txBody>
          <a:bodyPr/>
          <a:lstStyle>
            <a:lvl1pPr algn="ctr">
              <a:defRPr sz="3200">
                <a:solidFill>
                  <a:srgbClr val="0C3E7A"/>
                </a:solidFill>
              </a:defRPr>
            </a:lvl1pPr>
          </a:lstStyle>
          <a:p>
            <a:pPr lvl="0"/>
            <a:r>
              <a:rPr lang="en-US" dirty="0"/>
              <a:t>Click to edit Master text styles</a:t>
            </a:r>
          </a:p>
        </p:txBody>
      </p:sp>
    </p:spTree>
    <p:extLst>
      <p:ext uri="{BB962C8B-B14F-4D97-AF65-F5344CB8AC3E}">
        <p14:creationId xmlns:p14="http://schemas.microsoft.com/office/powerpoint/2010/main" val="2660921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5010150" y="1504950"/>
            <a:ext cx="3667125" cy="4457700"/>
          </a:xfrm>
          <a:prstGeom prst="rect">
            <a:avLst/>
          </a:prstGeom>
        </p:spPr>
        <p:txBody>
          <a:bodyPr/>
          <a:lstStyle/>
          <a:p>
            <a:endParaRPr lang="en-US"/>
          </a:p>
        </p:txBody>
      </p:sp>
      <p:sp>
        <p:nvSpPr>
          <p:cNvPr id="5" name="Text Placeholder 4"/>
          <p:cNvSpPr>
            <a:spLocks noGrp="1"/>
          </p:cNvSpPr>
          <p:nvPr>
            <p:ph type="body" sz="quarter" idx="11"/>
          </p:nvPr>
        </p:nvSpPr>
        <p:spPr>
          <a:xfrm>
            <a:off x="361950" y="1504951"/>
            <a:ext cx="4391025" cy="4457700"/>
          </a:xfrm>
          <a:prstGeom prst="rect">
            <a:avLst/>
          </a:prstGeom>
        </p:spPr>
        <p:txBody>
          <a:bodyPr lIns="0">
            <a:noAutofit/>
          </a:bodyPr>
          <a:lstStyle>
            <a:lvl1pPr>
              <a:defRPr lang="en-US" sz="2400" b="0" dirty="0" smtClean="0">
                <a:latin typeface="+mn-lt"/>
                <a:cs typeface="+mn-cs"/>
              </a:defRPr>
            </a:lvl1pPr>
            <a:lvl2pPr>
              <a:defRPr lang="en-US" sz="2200" b="0" dirty="0" smtClean="0"/>
            </a:lvl2pPr>
            <a:lvl3pPr>
              <a:defRPr lang="en-US" sz="2000" dirty="0" smtClean="0"/>
            </a:lvl3pPr>
            <a:lvl4pPr>
              <a:defRPr lang="en-US" sz="1800" baseline="0" dirty="0" smtClean="0"/>
            </a:lvl4pPr>
            <a:lvl5pPr>
              <a:defRPr kumimoji="0" lang="en-US" sz="1800" b="0" i="0" u="none" strike="noStrike" cap="none" spc="0" normalizeH="0" baseline="0" dirty="0">
                <a:ln>
                  <a:noFill/>
                </a:ln>
                <a:effectLst/>
                <a:uLnTx/>
                <a:uFillTx/>
              </a:defRPr>
            </a:lvl5pPr>
          </a:lstStyle>
          <a:p>
            <a:pPr marL="117475" lvl="0" indent="-117475">
              <a:spcBef>
                <a:spcPts val="600"/>
              </a:spcBef>
              <a:buClr>
                <a:schemeClr val="bg1"/>
              </a:buClr>
              <a:buSzPct val="100000"/>
              <a:buFont typeface="Calibri" pitchFamily="34" charset="0"/>
              <a:buChar char=" "/>
            </a:pPr>
            <a:r>
              <a:rPr lang="en-US" dirty="0"/>
              <a:t>Click to edit Master text styles</a:t>
            </a:r>
          </a:p>
          <a:p>
            <a:pPr marL="457200" lvl="1" indent="-223838">
              <a:spcBef>
                <a:spcPts val="600"/>
              </a:spcBef>
              <a:buClr>
                <a:srgbClr val="71ADB6"/>
              </a:buClr>
              <a:buFont typeface="Calibri" panose="020F0502020204030204" pitchFamily="34" charset="0"/>
            </a:pPr>
            <a:r>
              <a:rPr lang="en-US" dirty="0"/>
              <a:t>Second level</a:t>
            </a:r>
          </a:p>
          <a:p>
            <a:pPr marL="690563" lvl="2" indent="-233363">
              <a:spcBef>
                <a:spcPts val="600"/>
              </a:spcBef>
              <a:buClr>
                <a:srgbClr val="71ADB6"/>
              </a:buClr>
              <a:buFont typeface="Calibri" pitchFamily="34" charset="0"/>
              <a:buChar char="•"/>
            </a:pPr>
            <a:r>
              <a:rPr lang="en-US" dirty="0"/>
              <a:t>Third level</a:t>
            </a:r>
          </a:p>
          <a:p>
            <a:pPr marL="919163" lvl="3" indent="-228600">
              <a:spcBef>
                <a:spcPts val="600"/>
              </a:spcBef>
              <a:buClr>
                <a:srgbClr val="71ADB6"/>
              </a:buClr>
              <a:buSzPct val="80000"/>
              <a:buFont typeface="Wingdings" pitchFamily="2" charset="2"/>
              <a:buChar char="§"/>
              <a:tabLst/>
            </a:pPr>
            <a:r>
              <a:rPr lang="en-US" dirty="0"/>
              <a:t>Fourth level</a:t>
            </a:r>
          </a:p>
          <a:p>
            <a:pPr marL="1085850" marR="0" lvl="4" indent="-171450" fontAlgn="auto">
              <a:lnSpc>
                <a:spcPct val="100000"/>
              </a:lnSpc>
              <a:spcAft>
                <a:spcPts val="0"/>
              </a:spcAft>
              <a:buClr>
                <a:srgbClr val="71ADB6"/>
              </a:buClr>
              <a:buSzTx/>
              <a:buFont typeface="Calibri" panose="020F0502020204030204" pitchFamily="34" charset="0"/>
              <a:buChar char="−"/>
              <a:tabLst/>
            </a:pPr>
            <a:r>
              <a:rPr lang="en-US" dirty="0"/>
              <a:t>Fifth level</a:t>
            </a:r>
          </a:p>
        </p:txBody>
      </p:sp>
      <p:sp>
        <p:nvSpPr>
          <p:cNvPr id="8" name="Title Placeholder 2"/>
          <p:cNvSpPr>
            <a:spLocks noGrp="1"/>
          </p:cNvSpPr>
          <p:nvPr>
            <p:ph type="title"/>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a:t>Click to edit Master title style</a:t>
            </a:r>
          </a:p>
        </p:txBody>
      </p:sp>
    </p:spTree>
    <p:extLst>
      <p:ext uri="{BB962C8B-B14F-4D97-AF65-F5344CB8AC3E}">
        <p14:creationId xmlns:p14="http://schemas.microsoft.com/office/powerpoint/2010/main" val="843515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719523" y="2936577"/>
            <a:ext cx="2424930" cy="1036070"/>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a:t>Name Here</a:t>
            </a:r>
          </a:p>
          <a:p>
            <a:pPr lvl="1"/>
            <a:r>
              <a:rPr lang="en-US" dirty="0"/>
              <a:t>Title, Location</a:t>
            </a:r>
          </a:p>
          <a:p>
            <a:pPr lvl="1"/>
            <a:endParaRPr lang="en-US" dirty="0"/>
          </a:p>
          <a:p>
            <a:pPr lvl="1"/>
            <a:r>
              <a:rPr lang="en-US" dirty="0"/>
              <a:t>Phone</a:t>
            </a:r>
          </a:p>
          <a:p>
            <a:pPr lvl="1"/>
            <a:r>
              <a:rPr lang="en-US" dirty="0"/>
              <a:t>Email </a:t>
            </a:r>
          </a:p>
        </p:txBody>
      </p:sp>
      <p:sp>
        <p:nvSpPr>
          <p:cNvPr id="19" name="Text Placeholder 17"/>
          <p:cNvSpPr>
            <a:spLocks noGrp="1"/>
          </p:cNvSpPr>
          <p:nvPr>
            <p:ph type="body" sz="quarter" idx="16" hasCustomPrompt="1"/>
          </p:nvPr>
        </p:nvSpPr>
        <p:spPr>
          <a:xfrm>
            <a:off x="3380735" y="2936576"/>
            <a:ext cx="242493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a:t>Name Here</a:t>
            </a:r>
          </a:p>
          <a:p>
            <a:pPr lvl="1"/>
            <a:r>
              <a:rPr lang="en-US" dirty="0"/>
              <a:t>Title, Location</a:t>
            </a:r>
          </a:p>
          <a:p>
            <a:pPr lvl="1"/>
            <a:endParaRPr lang="en-US" dirty="0"/>
          </a:p>
          <a:p>
            <a:pPr lvl="1"/>
            <a:r>
              <a:rPr lang="en-US" dirty="0"/>
              <a:t>Phone</a:t>
            </a:r>
          </a:p>
          <a:p>
            <a:pPr lvl="1"/>
            <a:r>
              <a:rPr lang="en-US" dirty="0"/>
              <a:t>Email </a:t>
            </a:r>
          </a:p>
        </p:txBody>
      </p:sp>
      <p:sp>
        <p:nvSpPr>
          <p:cNvPr id="20" name="Text Placeholder 17"/>
          <p:cNvSpPr>
            <a:spLocks noGrp="1"/>
          </p:cNvSpPr>
          <p:nvPr>
            <p:ph type="body" sz="quarter" idx="17" hasCustomPrompt="1"/>
          </p:nvPr>
        </p:nvSpPr>
        <p:spPr>
          <a:xfrm>
            <a:off x="5951681" y="2936576"/>
            <a:ext cx="242493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a:t>Name Here</a:t>
            </a:r>
          </a:p>
          <a:p>
            <a:pPr lvl="1"/>
            <a:r>
              <a:rPr lang="en-US" dirty="0"/>
              <a:t>Title, Location</a:t>
            </a:r>
          </a:p>
          <a:p>
            <a:pPr lvl="1"/>
            <a:endParaRPr lang="en-US" dirty="0"/>
          </a:p>
          <a:p>
            <a:pPr lvl="1"/>
            <a:r>
              <a:rPr lang="en-US" dirty="0"/>
              <a:t>Phone</a:t>
            </a:r>
          </a:p>
          <a:p>
            <a:pPr lvl="1"/>
            <a:r>
              <a:rPr lang="en-US" dirty="0"/>
              <a:t>Email </a:t>
            </a:r>
          </a:p>
        </p:txBody>
      </p:sp>
      <p:sp>
        <p:nvSpPr>
          <p:cNvPr id="25" name="Text Placeholder 24"/>
          <p:cNvSpPr>
            <a:spLocks noGrp="1"/>
          </p:cNvSpPr>
          <p:nvPr>
            <p:ph type="body" sz="quarter" idx="18"/>
          </p:nvPr>
        </p:nvSpPr>
        <p:spPr>
          <a:xfrm>
            <a:off x="719138" y="4401449"/>
            <a:ext cx="2425700"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a:t>Click to edit Master text styles</a:t>
            </a:r>
          </a:p>
        </p:txBody>
      </p:sp>
      <p:sp>
        <p:nvSpPr>
          <p:cNvPr id="26" name="Text Placeholder 24"/>
          <p:cNvSpPr>
            <a:spLocks noGrp="1"/>
          </p:cNvSpPr>
          <p:nvPr>
            <p:ph type="body" sz="quarter" idx="19"/>
          </p:nvPr>
        </p:nvSpPr>
        <p:spPr>
          <a:xfrm>
            <a:off x="3380350" y="4401449"/>
            <a:ext cx="2425700"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a:t>Click to edit Master text styles</a:t>
            </a:r>
          </a:p>
        </p:txBody>
      </p:sp>
      <p:sp>
        <p:nvSpPr>
          <p:cNvPr id="27" name="Text Placeholder 24"/>
          <p:cNvSpPr>
            <a:spLocks noGrp="1"/>
          </p:cNvSpPr>
          <p:nvPr>
            <p:ph type="body" sz="quarter" idx="20"/>
          </p:nvPr>
        </p:nvSpPr>
        <p:spPr>
          <a:xfrm>
            <a:off x="5951296" y="4401449"/>
            <a:ext cx="2425700"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a:t>Click to edit Master text styles</a:t>
            </a:r>
          </a:p>
        </p:txBody>
      </p:sp>
      <p:sp>
        <p:nvSpPr>
          <p:cNvPr id="28" name="Title Placeholder 2"/>
          <p:cNvSpPr>
            <a:spLocks noGrp="1"/>
          </p:cNvSpPr>
          <p:nvPr>
            <p:ph type="title" hasCustomPrompt="1"/>
          </p:nvPr>
        </p:nvSpPr>
        <p:spPr>
          <a:xfrm>
            <a:off x="740810" y="15962"/>
            <a:ext cx="6823107"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a:t>Presented By</a:t>
            </a:r>
          </a:p>
        </p:txBody>
      </p:sp>
      <p:sp>
        <p:nvSpPr>
          <p:cNvPr id="9" name="Text Placeholder 8"/>
          <p:cNvSpPr>
            <a:spLocks noGrp="1"/>
          </p:cNvSpPr>
          <p:nvPr>
            <p:ph type="body" sz="quarter" idx="21" hasCustomPrompt="1"/>
          </p:nvPr>
        </p:nvSpPr>
        <p:spPr>
          <a:xfrm>
            <a:off x="730251" y="1630363"/>
            <a:ext cx="2313432" cy="976312"/>
          </a:xfrm>
          <a:prstGeom prst="rect">
            <a:avLst/>
          </a:prstGeom>
        </p:spPr>
        <p:txBody>
          <a:bodyPr/>
          <a:lstStyle>
            <a:lvl1pPr algn="ctr">
              <a:defRPr baseline="0"/>
            </a:lvl1pPr>
          </a:lstStyle>
          <a:p>
            <a:pPr lvl="0"/>
            <a:r>
              <a:rPr lang="en-US" dirty="0"/>
              <a:t>Insert Photo</a:t>
            </a:r>
          </a:p>
        </p:txBody>
      </p:sp>
      <p:sp>
        <p:nvSpPr>
          <p:cNvPr id="11" name="Text Placeholder 10"/>
          <p:cNvSpPr>
            <a:spLocks noGrp="1"/>
          </p:cNvSpPr>
          <p:nvPr>
            <p:ph type="body" sz="quarter" idx="22" hasCustomPrompt="1"/>
          </p:nvPr>
        </p:nvSpPr>
        <p:spPr>
          <a:xfrm>
            <a:off x="3374000" y="1630363"/>
            <a:ext cx="2313432" cy="978408"/>
          </a:xfrm>
          <a:prstGeom prst="rect">
            <a:avLst/>
          </a:prstGeom>
        </p:spPr>
        <p:txBody>
          <a:bodyPr/>
          <a:lstStyle>
            <a:lvl1pPr algn="ctr">
              <a:defRPr/>
            </a:lvl1pPr>
          </a:lstStyle>
          <a:p>
            <a:pPr lvl="0"/>
            <a:r>
              <a:rPr lang="en-US" dirty="0"/>
              <a:t>Insert Photo</a:t>
            </a:r>
          </a:p>
        </p:txBody>
      </p:sp>
      <p:sp>
        <p:nvSpPr>
          <p:cNvPr id="13" name="Text Placeholder 12"/>
          <p:cNvSpPr>
            <a:spLocks noGrp="1"/>
          </p:cNvSpPr>
          <p:nvPr>
            <p:ph type="body" sz="quarter" idx="23" hasCustomPrompt="1"/>
          </p:nvPr>
        </p:nvSpPr>
        <p:spPr>
          <a:xfrm>
            <a:off x="6009240" y="1630363"/>
            <a:ext cx="2309812" cy="978408"/>
          </a:xfrm>
          <a:prstGeom prst="rect">
            <a:avLst/>
          </a:prstGeom>
        </p:spPr>
        <p:txBody>
          <a:bodyPr/>
          <a:lstStyle>
            <a:lvl1pPr algn="ctr">
              <a:defRPr/>
            </a:lvl1pPr>
          </a:lstStyle>
          <a:p>
            <a:pPr lvl="0"/>
            <a:r>
              <a:rPr lang="en-US" dirty="0"/>
              <a:t>Insert Photo</a:t>
            </a:r>
          </a:p>
        </p:txBody>
      </p:sp>
    </p:spTree>
    <p:extLst>
      <p:ext uri="{BB962C8B-B14F-4D97-AF65-F5344CB8AC3E}">
        <p14:creationId xmlns:p14="http://schemas.microsoft.com/office/powerpoint/2010/main" val="213471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81550" y="1"/>
            <a:ext cx="4362450" cy="5468938"/>
          </a:xfrm>
          <a:prstGeom prst="rect">
            <a:avLst/>
          </a:prstGeom>
        </p:spPr>
      </p:pic>
      <p:pic>
        <p:nvPicPr>
          <p:cNvPr id="5" name="Picture Placeholder 10" descr="BRA_Cover.png"/>
          <p:cNvPicPr>
            <a:picLocks noChangeAspect="1"/>
          </p:cNvPicPr>
          <p:nvPr/>
        </p:nvPicPr>
        <p:blipFill rotWithShape="1">
          <a:blip r:embed="rId4" cstate="email">
            <a:extLst>
              <a:ext uri="{28A0092B-C50C-407E-A947-70E740481C1C}">
                <a14:useLocalDpi xmlns:a14="http://schemas.microsoft.com/office/drawing/2010/main"/>
              </a:ext>
            </a:extLst>
          </a:blip>
          <a:srcRect l="324" t="950" r="324"/>
          <a:stretch/>
        </p:blipFill>
        <p:spPr>
          <a:xfrm>
            <a:off x="0" y="0"/>
            <a:ext cx="8315325" cy="5468938"/>
          </a:xfrm>
          <a:prstGeom prst="rect">
            <a:avLst/>
          </a:prstGeom>
          <a:noFill/>
          <a:ln>
            <a:noFill/>
          </a:ln>
        </p:spPr>
      </p:pic>
      <p:pic>
        <p:nvPicPr>
          <p:cNvPr id="2" name="Picture 1" descr="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876" y="6022111"/>
            <a:ext cx="2334768" cy="335280"/>
          </a:xfrm>
          <a:prstGeom prst="rect">
            <a:avLst/>
          </a:prstGeom>
        </p:spPr>
      </p:pic>
      <p:sp>
        <p:nvSpPr>
          <p:cNvPr id="6" name="TextBox 5"/>
          <p:cNvSpPr txBox="1"/>
          <p:nvPr userDrawn="1"/>
        </p:nvSpPr>
        <p:spPr>
          <a:xfrm>
            <a:off x="0" y="6636523"/>
            <a:ext cx="1891865" cy="215444"/>
          </a:xfrm>
          <a:prstGeom prst="rect">
            <a:avLst/>
          </a:prstGeom>
          <a:noFill/>
        </p:spPr>
        <p:txBody>
          <a:bodyPr wrap="none" rtlCol="0">
            <a:spAutoFit/>
          </a:bodyPr>
          <a:lstStyle/>
          <a:p>
            <a:r>
              <a:rPr lang="en-US" sz="800" spc="0" dirty="0">
                <a:solidFill>
                  <a:schemeClr val="accent6"/>
                </a:solidFill>
                <a:latin typeface="Calibri" pitchFamily="34" charset="0"/>
              </a:rPr>
              <a:t>Copyright © 2019 The Brattle Group, Inc.</a:t>
            </a:r>
          </a:p>
        </p:txBody>
      </p:sp>
    </p:spTree>
    <p:extLst>
      <p:ext uri="{BB962C8B-B14F-4D97-AF65-F5344CB8AC3E}">
        <p14:creationId xmlns:p14="http://schemas.microsoft.com/office/powerpoint/2010/main" val="3864130284"/>
      </p:ext>
    </p:extLst>
  </p:cSld>
  <p:clrMap bg1="lt1" tx1="dk1" bg2="lt2" tx2="dk2" accent1="accent1" accent2="accent2" accent3="accent3" accent4="accent4" accent5="accent5" accent6="accent6" hlink="hlink" folHlink="folHlink"/>
  <p:sldLayoutIdLst>
    <p:sldLayoutId id="2147483651"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266442" y="-1"/>
            <a:ext cx="5900469" cy="6858000"/>
          </a:xfrm>
          <a:prstGeom prst="rect">
            <a:avLst/>
          </a:prstGeom>
        </p:spPr>
      </p:pic>
      <p:pic>
        <p:nvPicPr>
          <p:cNvPr id="8" name="Picture Placeholder 10" descr="BRA PPT 9.22.16-01.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0" y="0"/>
            <a:ext cx="8005763" cy="6858000"/>
          </a:xfrm>
          <a:prstGeom prst="rect">
            <a:avLst/>
          </a:prstGeom>
        </p:spPr>
      </p:pic>
      <p:sp>
        <p:nvSpPr>
          <p:cNvPr id="6" name="TextBox 5"/>
          <p:cNvSpPr txBox="1"/>
          <p:nvPr userDrawn="1"/>
        </p:nvSpPr>
        <p:spPr>
          <a:xfrm>
            <a:off x="0" y="6636523"/>
            <a:ext cx="1891865" cy="215444"/>
          </a:xfrm>
          <a:prstGeom prst="rect">
            <a:avLst/>
          </a:prstGeom>
          <a:noFill/>
        </p:spPr>
        <p:txBody>
          <a:bodyPr wrap="none" rtlCol="0">
            <a:spAutoFit/>
          </a:bodyPr>
          <a:lstStyle/>
          <a:p>
            <a:r>
              <a:rPr lang="en-US" sz="800" spc="0" dirty="0">
                <a:solidFill>
                  <a:schemeClr val="accent6"/>
                </a:solidFill>
                <a:latin typeface="Calibri" pitchFamily="34" charset="0"/>
              </a:rPr>
              <a:t>Copyright © 2020 The Brattle Group, Inc.</a:t>
            </a:r>
          </a:p>
        </p:txBody>
      </p:sp>
      <p:pic>
        <p:nvPicPr>
          <p:cNvPr id="10" name="Picture 9" descr="Logo.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05876" y="6022111"/>
            <a:ext cx="2334768" cy="335280"/>
          </a:xfrm>
          <a:prstGeom prst="rect">
            <a:avLst/>
          </a:prstGeom>
        </p:spPr>
      </p:pic>
    </p:spTree>
    <p:extLst>
      <p:ext uri="{BB962C8B-B14F-4D97-AF65-F5344CB8AC3E}">
        <p14:creationId xmlns:p14="http://schemas.microsoft.com/office/powerpoint/2010/main" val="1942064194"/>
      </p:ext>
    </p:extLst>
  </p:cSld>
  <p:clrMap bg1="lt1" tx1="dk1" bg2="lt2" tx2="dk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7737822" y="6526524"/>
            <a:ext cx="100700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C3E70"/>
                </a:solidFill>
                <a:effectLst/>
                <a:uLnTx/>
                <a:uFillTx/>
                <a:latin typeface="Calibri"/>
                <a:ea typeface="+mn-ea"/>
                <a:cs typeface="Calibri"/>
              </a:rPr>
              <a:t>brattle.com</a:t>
            </a:r>
            <a:r>
              <a:rPr kumimoji="0" lang="en-US" sz="900" b="0" i="0" u="none" strike="noStrike" kern="1200" cap="none" spc="0" normalizeH="0" baseline="0" noProof="0" dirty="0">
                <a:ln>
                  <a:noFill/>
                </a:ln>
                <a:solidFill>
                  <a:srgbClr val="0C3E70"/>
                </a:solidFill>
                <a:effectLst/>
                <a:uLnTx/>
                <a:uFillTx/>
                <a:latin typeface="+mn-lt"/>
                <a:ea typeface="+mn-ea"/>
                <a:cs typeface="+mn-cs"/>
              </a:rPr>
              <a:t> </a:t>
            </a:r>
            <a:r>
              <a:rPr kumimoji="0" lang="en-US" sz="900" b="1" i="0" u="none" strike="noStrike" kern="1200" cap="none" spc="0" normalizeH="0" baseline="0" noProof="0" dirty="0">
                <a:ln>
                  <a:noFill/>
                </a:ln>
                <a:solidFill>
                  <a:srgbClr val="C1C3B6"/>
                </a:solidFill>
                <a:effectLst/>
                <a:uLnTx/>
                <a:uFillTx/>
                <a:latin typeface="+mn-lt"/>
                <a:ea typeface="+mn-ea"/>
                <a:cs typeface="+mn-cs"/>
              </a:rPr>
              <a:t>|</a:t>
            </a:r>
            <a:r>
              <a:rPr kumimoji="0" lang="en-US" sz="900" b="0" i="0" u="none" strike="noStrike" kern="1200" cap="none" spc="0" normalizeH="0" baseline="0" noProof="0" dirty="0">
                <a:ln>
                  <a:noFill/>
                </a:ln>
                <a:solidFill>
                  <a:srgbClr val="0C3E70"/>
                </a:solidFill>
                <a:effectLst/>
                <a:uLnTx/>
                <a:uFillTx/>
                <a:latin typeface="+mn-lt"/>
                <a:ea typeface="+mn-ea"/>
                <a:cs typeface="+mn-cs"/>
              </a:rPr>
              <a:t> </a:t>
            </a:r>
            <a:fld id="{D3770BCF-A6D5-884C-89AA-B68168B8517C}" type="slidenum">
              <a:rPr kumimoji="0" lang="en-US" sz="900" b="0" i="0" u="none" strike="noStrike" kern="1200" cap="none" spc="0" normalizeH="0" baseline="0" noProof="0" smtClean="0">
                <a:ln>
                  <a:noFill/>
                </a:ln>
                <a:solidFill>
                  <a:srgbClr val="0C3E7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C3E70"/>
              </a:solidFill>
              <a:effectLst/>
              <a:uLnTx/>
              <a:uFillTx/>
              <a:latin typeface="+mn-lt"/>
              <a:ea typeface="+mn-ea"/>
              <a:cs typeface="+mn-cs"/>
            </a:endParaRPr>
          </a:p>
        </p:txBody>
      </p:sp>
      <p:sp>
        <p:nvSpPr>
          <p:cNvPr id="5" name="TextBox 4"/>
          <p:cNvSpPr txBox="1"/>
          <p:nvPr userDrawn="1"/>
        </p:nvSpPr>
        <p:spPr>
          <a:xfrm>
            <a:off x="376903" y="6527490"/>
            <a:ext cx="756938" cy="230832"/>
          </a:xfrm>
          <a:prstGeom prst="rect">
            <a:avLst/>
          </a:prstGeom>
          <a:noFill/>
        </p:spPr>
        <p:txBody>
          <a:bodyPr wrap="none" rtlCol="0">
            <a:spAutoFit/>
          </a:bodyPr>
          <a:lstStyle/>
          <a:p>
            <a:r>
              <a:rPr lang="en-US" sz="900" dirty="0">
                <a:solidFill>
                  <a:srgbClr val="000000"/>
                </a:solidFill>
                <a:latin typeface="Calibri" pitchFamily="34" charset="0"/>
              </a:rPr>
              <a:t>Confidential</a:t>
            </a:r>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5997029" y="1046484"/>
            <a:ext cx="184666" cy="369332"/>
          </a:xfrm>
          <a:prstGeom prst="rect">
            <a:avLst/>
          </a:prstGeom>
          <a:noFill/>
        </p:spPr>
        <p:txBody>
          <a:bodyPr wrap="none" rtlCol="0">
            <a:spAutoFit/>
          </a:bodyPr>
          <a:lstStyle/>
          <a:p>
            <a:endParaRPr lang="en-US" dirty="0"/>
          </a:p>
        </p:txBody>
      </p:sp>
      <p:sp>
        <p:nvSpPr>
          <p:cNvPr id="11" name="TextBox 10"/>
          <p:cNvSpPr txBox="1"/>
          <p:nvPr/>
        </p:nvSpPr>
        <p:spPr>
          <a:xfrm>
            <a:off x="7737822" y="6526524"/>
            <a:ext cx="1007007"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C3E70"/>
                </a:solidFill>
                <a:effectLst/>
                <a:uLnTx/>
                <a:uFillTx/>
                <a:latin typeface="Calibri"/>
                <a:ea typeface="+mn-ea"/>
                <a:cs typeface="Calibri"/>
              </a:rPr>
              <a:t>brattle.com</a:t>
            </a:r>
            <a:r>
              <a:rPr kumimoji="0" lang="en-US" sz="900" b="0" i="0" u="none" strike="noStrike" kern="1200" cap="none" spc="0" normalizeH="0" baseline="0" noProof="0" dirty="0">
                <a:ln>
                  <a:noFill/>
                </a:ln>
                <a:solidFill>
                  <a:srgbClr val="0C3E70"/>
                </a:solidFill>
                <a:effectLst/>
                <a:uLnTx/>
                <a:uFillTx/>
                <a:latin typeface="+mn-lt"/>
                <a:ea typeface="+mn-ea"/>
                <a:cs typeface="+mn-cs"/>
              </a:rPr>
              <a:t> </a:t>
            </a:r>
            <a:r>
              <a:rPr kumimoji="0" lang="en-US" sz="900" b="1" i="0" u="none" strike="noStrike" kern="1200" cap="none" spc="0" normalizeH="0" baseline="0" noProof="0" dirty="0">
                <a:ln>
                  <a:noFill/>
                </a:ln>
                <a:solidFill>
                  <a:srgbClr val="C1C3B6"/>
                </a:solidFill>
                <a:effectLst/>
                <a:uLnTx/>
                <a:uFillTx/>
                <a:latin typeface="+mn-lt"/>
                <a:ea typeface="+mn-ea"/>
                <a:cs typeface="+mn-cs"/>
              </a:rPr>
              <a:t>|</a:t>
            </a:r>
            <a:r>
              <a:rPr kumimoji="0" lang="en-US" sz="900" b="0" i="0" u="none" strike="noStrike" kern="1200" cap="none" spc="0" normalizeH="0" baseline="0" noProof="0" dirty="0">
                <a:ln>
                  <a:noFill/>
                </a:ln>
                <a:solidFill>
                  <a:srgbClr val="0C3E70"/>
                </a:solidFill>
                <a:effectLst/>
                <a:uLnTx/>
                <a:uFillTx/>
                <a:latin typeface="+mn-lt"/>
                <a:ea typeface="+mn-ea"/>
                <a:cs typeface="+mn-cs"/>
              </a:rPr>
              <a:t> </a:t>
            </a:r>
            <a:fld id="{D3770BCF-A6D5-884C-89AA-B68168B8517C}" type="slidenum">
              <a:rPr kumimoji="0" lang="en-US" sz="900" b="0" i="0" u="none" strike="noStrike" kern="1200" cap="none" spc="0" normalizeH="0" baseline="0" noProof="0" smtClean="0">
                <a:ln>
                  <a:noFill/>
                </a:ln>
                <a:solidFill>
                  <a:srgbClr val="0C3E7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C3E70"/>
              </a:solidFill>
              <a:effectLst/>
              <a:uLnTx/>
              <a:uFillTx/>
              <a:latin typeface="+mn-lt"/>
              <a:ea typeface="+mn-ea"/>
              <a:cs typeface="+mn-cs"/>
            </a:endParaRPr>
          </a:p>
        </p:txBody>
      </p:sp>
      <p:cxnSp>
        <p:nvCxnSpPr>
          <p:cNvPr id="4" name="Straight Connector 3"/>
          <p:cNvCxnSpPr/>
          <p:nvPr userDrawn="1"/>
        </p:nvCxnSpPr>
        <p:spPr>
          <a:xfrm>
            <a:off x="302076" y="1151170"/>
            <a:ext cx="8433707"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18064"/>
      </p:ext>
    </p:extLst>
  </p:cSld>
  <p:clrMap bg1="lt1" tx1="dk1" bg2="lt2" tx2="dk2" accent1="accent1" accent2="accent2" accent3="accent3" accent4="accent4" accent5="accent5" accent6="accent6" hlink="hlink" folHlink="folHlink"/>
  <p:sldLayoutIdLst>
    <p:sldLayoutId id="2147483672" r:id="rId1"/>
    <p:sldLayoutId id="2147483659" r:id="rId2"/>
    <p:sldLayoutId id="2147483665" r:id="rId3"/>
    <p:sldLayoutId id="2147483678" r:id="rId4"/>
    <p:sldLayoutId id="2147483679" r:id="rId5"/>
    <p:sldLayoutId id="2147483668" r:id="rId6"/>
    <p:sldLayoutId id="2147483669" r:id="rId7"/>
    <p:sldLayoutId id="2147483670" r:id="rId8"/>
    <p:sldLayoutId id="2147483671" r:id="rId9"/>
    <p:sldLayoutId id="2147483680" r:id="rId10"/>
  </p:sldLayoutIdLst>
  <p:txStyles>
    <p:titleStyle>
      <a:lvl1pPr algn="l" defTabSz="457200" rtl="0" eaLnBrk="1" latinLnBrk="0" hangingPunct="1">
        <a:spcBef>
          <a:spcPct val="0"/>
        </a:spcBef>
        <a:buNone/>
        <a:defRPr sz="2800" kern="1200">
          <a:solidFill>
            <a:schemeClr val="tx1"/>
          </a:solidFill>
          <a:latin typeface="Century Gothic"/>
          <a:ea typeface="+mj-ea"/>
          <a:cs typeface="Century Gothic"/>
        </a:defRPr>
      </a:lvl1pPr>
    </p:titleStyle>
    <p:bodyStyle>
      <a:lvl1pPr marL="0" indent="0" algn="l" defTabSz="457200" rtl="0" eaLnBrk="1" latinLnBrk="0" hangingPunct="1">
        <a:spcBef>
          <a:spcPct val="20000"/>
        </a:spcBef>
        <a:buFont typeface="Arial"/>
        <a:buNone/>
        <a:defRPr sz="2200" kern="1200">
          <a:solidFill>
            <a:schemeClr val="tx1"/>
          </a:solidFill>
          <a:latin typeface="Century Gothic"/>
          <a:ea typeface="+mn-ea"/>
          <a:cs typeface="Century Gothic"/>
        </a:defRPr>
      </a:lvl1pPr>
      <a:lvl2pPr marL="223838" indent="176213" algn="l" defTabSz="457200" rtl="0" eaLnBrk="1" latinLnBrk="0" hangingPunct="1">
        <a:spcBef>
          <a:spcPct val="20000"/>
        </a:spcBef>
        <a:buClr>
          <a:srgbClr val="7FB9C2"/>
        </a:buClr>
        <a:buSzPct val="130000"/>
        <a:buFont typeface="Lucida Grande"/>
        <a:buChar char="–"/>
        <a:defRPr sz="2000" kern="1200">
          <a:solidFill>
            <a:srgbClr val="000000"/>
          </a:solidFill>
          <a:latin typeface="+mn-lt"/>
          <a:ea typeface="+mn-ea"/>
          <a:cs typeface="+mn-cs"/>
        </a:defRPr>
      </a:lvl2pPr>
      <a:lvl3pPr marL="392113"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sz="1400" kern="1200">
          <a:solidFill>
            <a:srgbClr val="000000"/>
          </a:solidFill>
          <a:latin typeface="+mn-lt"/>
          <a:ea typeface="+mn-ea"/>
          <a:cs typeface="+mn-cs"/>
        </a:defRPr>
      </a:lvl4pPr>
      <a:lvl5pPr marL="687388" indent="0" algn="l" defTabSz="457200" rtl="0" eaLnBrk="1" latinLnBrk="0" hangingPunct="1">
        <a:spcBef>
          <a:spcPct val="20000"/>
        </a:spcBef>
        <a:buFont typeface="Arial"/>
        <a:buNone/>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266442" y="-1"/>
            <a:ext cx="5900469" cy="6858000"/>
          </a:xfrm>
          <a:prstGeom prst="rect">
            <a:avLst/>
          </a:prstGeom>
        </p:spPr>
      </p:pic>
      <p:pic>
        <p:nvPicPr>
          <p:cNvPr id="7" name="Picture Placeholder 10" descr="BRA PPT 9.22.16-0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8005763" cy="6858000"/>
          </a:xfrm>
          <a:prstGeom prst="rect">
            <a:avLst/>
          </a:prstGeom>
        </p:spPr>
      </p:pic>
      <p:pic>
        <p:nvPicPr>
          <p:cNvPr id="5" name="Picture 4" descr="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924" y="4621882"/>
            <a:ext cx="2334768" cy="335280"/>
          </a:xfrm>
          <a:prstGeom prst="rect">
            <a:avLst/>
          </a:prstGeom>
        </p:spPr>
      </p:pic>
      <p:sp>
        <p:nvSpPr>
          <p:cNvPr id="6" name="TextBox 5"/>
          <p:cNvSpPr txBox="1"/>
          <p:nvPr/>
        </p:nvSpPr>
        <p:spPr>
          <a:xfrm>
            <a:off x="762272" y="1837356"/>
            <a:ext cx="4655079" cy="923330"/>
          </a:xfrm>
          <a:prstGeom prst="rect">
            <a:avLst/>
          </a:prstGeom>
          <a:noFill/>
        </p:spPr>
        <p:txBody>
          <a:bodyPr wrap="square" rtlCol="0">
            <a:spAutoFit/>
          </a:bodyPr>
          <a:lstStyle/>
          <a:p>
            <a:r>
              <a:rPr lang="en-US" sz="2200" spc="100" dirty="0">
                <a:solidFill>
                  <a:srgbClr val="0C3E7A"/>
                </a:solidFill>
                <a:latin typeface="+mj-lt"/>
                <a:cs typeface="Adobe Arabic"/>
              </a:rPr>
              <a:t>THE POWER</a:t>
            </a:r>
            <a:r>
              <a:rPr lang="en-US" sz="2200" spc="100" baseline="0" dirty="0">
                <a:solidFill>
                  <a:srgbClr val="0C3E7A"/>
                </a:solidFill>
                <a:latin typeface="+mj-lt"/>
                <a:cs typeface="Adobe Arabic"/>
              </a:rPr>
              <a:t> OF </a:t>
            </a:r>
            <a:r>
              <a:rPr lang="en-US" sz="2200" b="1" spc="100" baseline="0" dirty="0">
                <a:solidFill>
                  <a:srgbClr val="EB4D2A"/>
                </a:solidFill>
                <a:latin typeface="+mj-lt"/>
                <a:cs typeface="Adobe Arabic"/>
              </a:rPr>
              <a:t>ECONOMICS</a:t>
            </a:r>
          </a:p>
          <a:p>
            <a:pPr>
              <a:lnSpc>
                <a:spcPct val="200000"/>
              </a:lnSpc>
            </a:pPr>
            <a:r>
              <a:rPr lang="en-US" sz="1600" b="0" spc="0" baseline="0" dirty="0">
                <a:solidFill>
                  <a:srgbClr val="0C3E7A"/>
                </a:solidFill>
                <a:latin typeface="+mj-lt"/>
                <a:cs typeface="Adobe Arabic"/>
              </a:rPr>
              <a:t>brattle.com</a:t>
            </a:r>
            <a:endParaRPr lang="en-US" sz="1600" b="0" spc="0" dirty="0">
              <a:solidFill>
                <a:srgbClr val="0C3E7A"/>
              </a:solidFill>
              <a:latin typeface="+mj-lt"/>
              <a:cs typeface="Adobe Arabic"/>
            </a:endParaRPr>
          </a:p>
        </p:txBody>
      </p:sp>
    </p:spTree>
    <p:extLst>
      <p:ext uri="{BB962C8B-B14F-4D97-AF65-F5344CB8AC3E}">
        <p14:creationId xmlns:p14="http://schemas.microsoft.com/office/powerpoint/2010/main" val="4194708743"/>
      </p:ext>
    </p:extLst>
  </p:cSld>
  <p:clrMap bg1="lt1" tx1="dk1" bg2="lt2" tx2="dk2" accent1="accent1" accent2="accent2" accent3="accent3" accent4="accent4" accent5="accent5" accent6="accent6" hlink="hlink" folHlink="folHlink"/>
  <p:sldLayoutIdLst>
    <p:sldLayoutId id="214748366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510" y="587145"/>
            <a:ext cx="6737683" cy="920440"/>
          </a:xfrm>
        </p:spPr>
        <p:txBody>
          <a:bodyPr anchor="t">
            <a:noAutofit/>
          </a:bodyPr>
          <a:lstStyle/>
          <a:p>
            <a:r>
              <a:rPr lang="en-US" dirty="0"/>
              <a:t>T&amp;D and Deep Mid-Century Decarbonization in New England</a:t>
            </a:r>
          </a:p>
        </p:txBody>
      </p:sp>
      <p:sp>
        <p:nvSpPr>
          <p:cNvPr id="5" name="Content Placeholder 4"/>
          <p:cNvSpPr>
            <a:spLocks noGrp="1"/>
          </p:cNvSpPr>
          <p:nvPr>
            <p:ph sz="quarter" idx="15"/>
          </p:nvPr>
        </p:nvSpPr>
        <p:spPr>
          <a:xfrm>
            <a:off x="346510" y="3003025"/>
            <a:ext cx="3883025" cy="1884242"/>
          </a:xfrm>
        </p:spPr>
        <p:txBody>
          <a:bodyPr/>
          <a:lstStyle/>
          <a:p>
            <a:r>
              <a:rPr lang="en-US" dirty="0"/>
              <a:t>Presented To:</a:t>
            </a:r>
          </a:p>
          <a:p>
            <a:pPr lvl="1">
              <a:lnSpc>
                <a:spcPct val="100000"/>
              </a:lnSpc>
            </a:pPr>
            <a:r>
              <a:rPr lang="en-US" dirty="0" err="1"/>
              <a:t>Raab</a:t>
            </a:r>
            <a:r>
              <a:rPr lang="en-US" dirty="0"/>
              <a:t> Restructuring Roundtable</a:t>
            </a:r>
          </a:p>
          <a:p>
            <a:pPr lvl="1">
              <a:lnSpc>
                <a:spcPct val="100000"/>
              </a:lnSpc>
            </a:pPr>
            <a:endParaRPr lang="en-US" dirty="0"/>
          </a:p>
          <a:p>
            <a:pPr>
              <a:lnSpc>
                <a:spcPct val="90000"/>
              </a:lnSpc>
            </a:pPr>
            <a:r>
              <a:rPr lang="en-US" dirty="0"/>
              <a:t>Presented By:</a:t>
            </a:r>
          </a:p>
          <a:p>
            <a:pPr lvl="1"/>
            <a:r>
              <a:rPr lang="en-US" dirty="0"/>
              <a:t>Jurgen Weiss </a:t>
            </a:r>
          </a:p>
          <a:p>
            <a:pPr lvl="1"/>
            <a:endParaRPr lang="en-US" dirty="0"/>
          </a:p>
          <a:p>
            <a:pPr lvl="2"/>
            <a:r>
              <a:rPr lang="en-US" dirty="0"/>
              <a:t>March 13, 2020</a:t>
            </a:r>
          </a:p>
        </p:txBody>
      </p:sp>
    </p:spTree>
    <p:extLst>
      <p:ext uri="{BB962C8B-B14F-4D97-AF65-F5344CB8AC3E}">
        <p14:creationId xmlns:p14="http://schemas.microsoft.com/office/powerpoint/2010/main" val="268428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15440" y="2202502"/>
            <a:ext cx="2988189" cy="1081635"/>
          </a:xfrm>
          <a:prstGeom prst="rect">
            <a:avLst/>
          </a:prstGeom>
          <a:gradFill>
            <a:gsLst>
              <a:gs pos="0">
                <a:schemeClr val="accent4">
                  <a:lumMod val="20000"/>
                  <a:lumOff val="80000"/>
                </a:schemeClr>
              </a:gs>
              <a:gs pos="100000">
                <a:srgbClr val="F79F8D"/>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sp>
        <p:nvSpPr>
          <p:cNvPr id="13" name="Rectangle 12"/>
          <p:cNvSpPr/>
          <p:nvPr/>
        </p:nvSpPr>
        <p:spPr>
          <a:xfrm>
            <a:off x="1937514" y="2199982"/>
            <a:ext cx="2280811" cy="1084155"/>
          </a:xfrm>
          <a:prstGeom prst="rect">
            <a:avLst/>
          </a:prstGeom>
          <a:gradFill>
            <a:gsLst>
              <a:gs pos="0">
                <a:srgbClr val="EBF5FF"/>
              </a:gs>
              <a:gs pos="100000">
                <a:schemeClr val="bg2">
                  <a:lumMod val="20000"/>
                  <a:lumOff val="80000"/>
                </a:schemeClr>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bg1"/>
              </a:solidFill>
            </a:endParaRPr>
          </a:p>
        </p:txBody>
      </p:sp>
      <p:sp>
        <p:nvSpPr>
          <p:cNvPr id="2" name="Title 1"/>
          <p:cNvSpPr>
            <a:spLocks noGrp="1"/>
          </p:cNvSpPr>
          <p:nvPr>
            <p:ph type="title"/>
          </p:nvPr>
        </p:nvSpPr>
        <p:spPr>
          <a:xfrm>
            <a:off x="319178" y="412265"/>
            <a:ext cx="8484910" cy="746696"/>
          </a:xfrm>
        </p:spPr>
        <p:txBody>
          <a:bodyPr>
            <a:normAutofit/>
          </a:bodyPr>
          <a:lstStyle/>
          <a:p>
            <a:r>
              <a:rPr lang="en-US" sz="2400" dirty="0"/>
              <a:t>Side Note: Electrification can be “direct” or “indirect”</a:t>
            </a:r>
          </a:p>
        </p:txBody>
      </p:sp>
      <p:sp>
        <p:nvSpPr>
          <p:cNvPr id="4" name="Rectangle 3"/>
          <p:cNvSpPr/>
          <p:nvPr/>
        </p:nvSpPr>
        <p:spPr>
          <a:xfrm>
            <a:off x="1937515" y="1443764"/>
            <a:ext cx="2280810" cy="686016"/>
          </a:xfrm>
          <a:prstGeom prst="rect">
            <a:avLst/>
          </a:prstGeom>
          <a:gradFill>
            <a:gsLst>
              <a:gs pos="0">
                <a:schemeClr val="bg2"/>
              </a:gs>
              <a:gs pos="100000">
                <a:schemeClr val="bg2">
                  <a:lumMod val="75000"/>
                </a:schemeClr>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“Direct” – use electricity directly</a:t>
            </a:r>
            <a:endParaRPr lang="en-US" sz="1600" dirty="0">
              <a:solidFill>
                <a:schemeClr val="bg1"/>
              </a:solidFill>
            </a:endParaRPr>
          </a:p>
        </p:txBody>
      </p:sp>
      <p:sp>
        <p:nvSpPr>
          <p:cNvPr id="5" name="Rectangle 4"/>
          <p:cNvSpPr/>
          <p:nvPr/>
        </p:nvSpPr>
        <p:spPr>
          <a:xfrm>
            <a:off x="4615440" y="1446284"/>
            <a:ext cx="2988189" cy="686016"/>
          </a:xfrm>
          <a:prstGeom prst="rect">
            <a:avLst/>
          </a:prstGeom>
          <a:gradFill flip="none" rotWithShape="1">
            <a:gsLst>
              <a:gs pos="0">
                <a:schemeClr val="accent4"/>
              </a:gs>
              <a:gs pos="100000">
                <a:srgbClr val="B3290D"/>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“Indirect” – use electricity to create drop-in fuels</a:t>
            </a:r>
            <a:endParaRPr lang="en-US" dirty="0">
              <a:solidFill>
                <a:schemeClr val="bg1"/>
              </a:solidFill>
            </a:endParaRPr>
          </a:p>
        </p:txBody>
      </p:sp>
      <p:sp>
        <p:nvSpPr>
          <p:cNvPr id="7" name="Rectangle 6"/>
          <p:cNvSpPr/>
          <p:nvPr/>
        </p:nvSpPr>
        <p:spPr>
          <a:xfrm>
            <a:off x="402129" y="2208852"/>
            <a:ext cx="1459830" cy="293466"/>
          </a:xfrm>
          <a:prstGeom prst="rect">
            <a:avLst/>
          </a:prstGeom>
          <a:gradFill flip="none" rotWithShape="1">
            <a:gsLst>
              <a:gs pos="0">
                <a:srgbClr val="007463"/>
              </a:gs>
              <a:gs pos="50000">
                <a:srgbClr val="00A18E">
                  <a:shade val="67500"/>
                  <a:satMod val="115000"/>
                </a:srgbClr>
              </a:gs>
              <a:gs pos="100000">
                <a:srgbClr val="00A18E">
                  <a:shade val="100000"/>
                  <a:satMod val="115000"/>
                </a:srgb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Transportation</a:t>
            </a:r>
            <a:endParaRPr lang="en-US" sz="1400" dirty="0">
              <a:solidFill>
                <a:schemeClr val="bg1"/>
              </a:solidFill>
            </a:endParaRPr>
          </a:p>
        </p:txBody>
      </p:sp>
      <p:sp>
        <p:nvSpPr>
          <p:cNvPr id="8" name="Rectangle 7"/>
          <p:cNvSpPr/>
          <p:nvPr/>
        </p:nvSpPr>
        <p:spPr>
          <a:xfrm>
            <a:off x="402129" y="2596221"/>
            <a:ext cx="1459830" cy="293466"/>
          </a:xfrm>
          <a:prstGeom prst="rect">
            <a:avLst/>
          </a:prstGeom>
          <a:gradFill flip="none" rotWithShape="1">
            <a:gsLst>
              <a:gs pos="0">
                <a:srgbClr val="007463"/>
              </a:gs>
              <a:gs pos="50000">
                <a:srgbClr val="00A18E">
                  <a:shade val="67500"/>
                  <a:satMod val="115000"/>
                </a:srgbClr>
              </a:gs>
              <a:gs pos="100000">
                <a:srgbClr val="00A18E">
                  <a:shade val="100000"/>
                  <a:satMod val="115000"/>
                </a:srgb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Buildings</a:t>
            </a:r>
          </a:p>
        </p:txBody>
      </p:sp>
      <p:sp>
        <p:nvSpPr>
          <p:cNvPr id="9" name="Rectangle 8"/>
          <p:cNvSpPr/>
          <p:nvPr/>
        </p:nvSpPr>
        <p:spPr>
          <a:xfrm>
            <a:off x="402129" y="2984321"/>
            <a:ext cx="1459830" cy="293466"/>
          </a:xfrm>
          <a:prstGeom prst="rect">
            <a:avLst/>
          </a:prstGeom>
          <a:gradFill flip="none" rotWithShape="1">
            <a:gsLst>
              <a:gs pos="0">
                <a:srgbClr val="007463"/>
              </a:gs>
              <a:gs pos="50000">
                <a:srgbClr val="00A18E">
                  <a:shade val="67500"/>
                  <a:satMod val="115000"/>
                </a:srgbClr>
              </a:gs>
              <a:gs pos="100000">
                <a:srgbClr val="00A18E">
                  <a:shade val="100000"/>
                  <a:satMod val="115000"/>
                </a:srgb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Industry</a:t>
            </a:r>
          </a:p>
        </p:txBody>
      </p:sp>
      <p:sp>
        <p:nvSpPr>
          <p:cNvPr id="10" name="TextBox 9"/>
          <p:cNvSpPr txBox="1"/>
          <p:nvPr/>
        </p:nvSpPr>
        <p:spPr>
          <a:xfrm>
            <a:off x="4755037" y="2278604"/>
            <a:ext cx="2721730" cy="923330"/>
          </a:xfrm>
          <a:prstGeom prst="rect">
            <a:avLst/>
          </a:prstGeom>
          <a:noFill/>
        </p:spPr>
        <p:txBody>
          <a:bodyPr wrap="square" rtlCol="0">
            <a:spAutoFit/>
          </a:bodyPr>
          <a:lstStyle/>
          <a:p>
            <a:pPr algn="ctr"/>
            <a:r>
              <a:rPr lang="en-US" b="1" dirty="0">
                <a:solidFill>
                  <a:schemeClr val="accent4"/>
                </a:solidFill>
              </a:rPr>
              <a:t>P2G</a:t>
            </a:r>
          </a:p>
          <a:p>
            <a:pPr algn="ctr"/>
            <a:r>
              <a:rPr lang="en-US" b="1" dirty="0">
                <a:solidFill>
                  <a:schemeClr val="accent4"/>
                </a:solidFill>
              </a:rPr>
              <a:t>P2L</a:t>
            </a:r>
          </a:p>
          <a:p>
            <a:pPr algn="ctr"/>
            <a:r>
              <a:rPr lang="en-US" b="1" dirty="0">
                <a:solidFill>
                  <a:schemeClr val="accent4"/>
                </a:solidFill>
              </a:rPr>
              <a:t>Hydrogen via electrolysis</a:t>
            </a:r>
          </a:p>
        </p:txBody>
      </p:sp>
      <p:sp>
        <p:nvSpPr>
          <p:cNvPr id="11" name="TextBox 10"/>
          <p:cNvSpPr txBox="1"/>
          <p:nvPr/>
        </p:nvSpPr>
        <p:spPr>
          <a:xfrm>
            <a:off x="1902486" y="2279585"/>
            <a:ext cx="2332885" cy="923330"/>
          </a:xfrm>
          <a:prstGeom prst="rect">
            <a:avLst/>
          </a:prstGeom>
          <a:noFill/>
        </p:spPr>
        <p:txBody>
          <a:bodyPr wrap="square" rtlCol="0">
            <a:spAutoFit/>
          </a:bodyPr>
          <a:lstStyle/>
          <a:p>
            <a:pPr algn="ctr"/>
            <a:r>
              <a:rPr lang="en-US" b="1" dirty="0">
                <a:solidFill>
                  <a:schemeClr val="bg2"/>
                </a:solidFill>
              </a:rPr>
              <a:t>EVs</a:t>
            </a:r>
            <a:r>
              <a:rPr lang="en-US" sz="1050" b="1" dirty="0">
                <a:solidFill>
                  <a:schemeClr val="bg2"/>
                </a:solidFill>
              </a:rPr>
              <a:t>, </a:t>
            </a:r>
            <a:r>
              <a:rPr lang="en-US" b="1" dirty="0">
                <a:solidFill>
                  <a:schemeClr val="bg2"/>
                </a:solidFill>
              </a:rPr>
              <a:t>ASHPs, GSHPs, induction, microwave, resistance heat</a:t>
            </a:r>
          </a:p>
        </p:txBody>
      </p:sp>
      <p:sp>
        <p:nvSpPr>
          <p:cNvPr id="17" name="Rectangle 16"/>
          <p:cNvSpPr/>
          <p:nvPr/>
        </p:nvSpPr>
        <p:spPr>
          <a:xfrm>
            <a:off x="885825" y="3856869"/>
            <a:ext cx="4426250" cy="2429970"/>
          </a:xfrm>
          <a:prstGeom prst="rect">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182880" tIns="91440" rIns="182880" bIns="91440" rtlCol="0" anchor="ctr"/>
          <a:lstStyle/>
          <a:p>
            <a:r>
              <a:rPr lang="en-US" b="1" dirty="0">
                <a:solidFill>
                  <a:schemeClr val="tx1"/>
                </a:solidFill>
                <a:latin typeface="Century Gothic" panose="020B0502020202020204" pitchFamily="34" charset="0"/>
              </a:rPr>
              <a:t>Needed if bio-feed stocks are insufficient/uneconomical or if direct electrification is not possible</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Long-distance air travel, shipping, </a:t>
            </a:r>
            <a:br>
              <a:rPr lang="en-US" dirty="0">
                <a:solidFill>
                  <a:schemeClr val="tx1"/>
                </a:solidFill>
                <a:latin typeface="Century Gothic" panose="020B0502020202020204" pitchFamily="34" charset="0"/>
              </a:rPr>
            </a:br>
            <a:r>
              <a:rPr lang="en-US" dirty="0">
                <a:solidFill>
                  <a:schemeClr val="tx1"/>
                </a:solidFill>
                <a:latin typeface="Century Gothic" panose="020B0502020202020204" pitchFamily="34" charset="0"/>
              </a:rPr>
              <a:t>and freight</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High industrial heat or feedstock</a:t>
            </a:r>
          </a:p>
          <a:p>
            <a:pPr marL="285750" indent="-285750">
              <a:buFont typeface="Arial" panose="020B0604020202020204" pitchFamily="34" charset="0"/>
              <a:buChar char="•"/>
            </a:pPr>
            <a:r>
              <a:rPr lang="en-US" dirty="0">
                <a:solidFill>
                  <a:schemeClr val="tx1"/>
                </a:solidFill>
                <a:latin typeface="Century Gothic" panose="020B0502020202020204" pitchFamily="34" charset="0"/>
              </a:rPr>
              <a:t>Seasonal storage of surplus clean electric generation?</a:t>
            </a:r>
            <a:endParaRPr lang="en-US" b="1" dirty="0">
              <a:solidFill>
                <a:schemeClr val="tx1"/>
              </a:solidFill>
              <a:latin typeface="Century Gothic" panose="020B0502020202020204" pitchFamily="34" charset="0"/>
            </a:endParaRPr>
          </a:p>
        </p:txBody>
      </p:sp>
      <p:cxnSp>
        <p:nvCxnSpPr>
          <p:cNvPr id="18" name="Elbow Connector 17"/>
          <p:cNvCxnSpPr/>
          <p:nvPr/>
        </p:nvCxnSpPr>
        <p:spPr>
          <a:xfrm rot="5400000">
            <a:off x="4833846" y="3788790"/>
            <a:ext cx="1787717" cy="778410"/>
          </a:xfrm>
          <a:prstGeom prst="bentConnector2">
            <a:avLst/>
          </a:prstGeom>
          <a:ln>
            <a:solidFill>
              <a:schemeClr val="accent4"/>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152359" y="3777415"/>
            <a:ext cx="1630392" cy="954107"/>
          </a:xfrm>
          <a:prstGeom prst="rect">
            <a:avLst/>
          </a:prstGeom>
          <a:noFill/>
        </p:spPr>
        <p:txBody>
          <a:bodyPr wrap="square" rtlCol="0">
            <a:spAutoFit/>
          </a:bodyPr>
          <a:lstStyle/>
          <a:p>
            <a:r>
              <a:rPr lang="en-US" sz="1400" dirty="0">
                <a:solidFill>
                  <a:schemeClr val="accent4"/>
                </a:solidFill>
              </a:rPr>
              <a:t>Uses more power than direct due to lower “well to wheels” efficiency</a:t>
            </a:r>
          </a:p>
        </p:txBody>
      </p:sp>
      <p:sp>
        <p:nvSpPr>
          <p:cNvPr id="34" name="Plus 33"/>
          <p:cNvSpPr/>
          <p:nvPr/>
        </p:nvSpPr>
        <p:spPr>
          <a:xfrm>
            <a:off x="4270398" y="1657979"/>
            <a:ext cx="294113" cy="285488"/>
          </a:xfrm>
          <a:prstGeom prst="mathPlus">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Equal 34"/>
          <p:cNvSpPr/>
          <p:nvPr/>
        </p:nvSpPr>
        <p:spPr>
          <a:xfrm>
            <a:off x="7656652" y="1657979"/>
            <a:ext cx="293298" cy="248459"/>
          </a:xfrm>
          <a:prstGeom prst="mathEqual">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8017320" y="1443764"/>
            <a:ext cx="735150" cy="1840373"/>
          </a:xfrm>
          <a:prstGeom prst="rect">
            <a:avLst/>
          </a:prstGeom>
          <a:gradFill>
            <a:gsLst>
              <a:gs pos="0">
                <a:schemeClr val="accent1"/>
              </a:gs>
              <a:gs pos="100000">
                <a:srgbClr val="00172E"/>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b="1" dirty="0">
                <a:solidFill>
                  <a:schemeClr val="bg1"/>
                </a:solidFill>
              </a:rPr>
              <a:t>Total electricity demand</a:t>
            </a:r>
            <a:endParaRPr lang="en-US" sz="1600" dirty="0">
              <a:solidFill>
                <a:schemeClr val="bg1"/>
              </a:solidFill>
            </a:endParaRPr>
          </a:p>
        </p:txBody>
      </p:sp>
      <p:sp>
        <p:nvSpPr>
          <p:cNvPr id="37" name="Plus 36"/>
          <p:cNvSpPr/>
          <p:nvPr/>
        </p:nvSpPr>
        <p:spPr>
          <a:xfrm>
            <a:off x="4270399" y="2605086"/>
            <a:ext cx="294113" cy="294113"/>
          </a:xfrm>
          <a:prstGeom prst="mathPlus">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Equal 37"/>
          <p:cNvSpPr/>
          <p:nvPr/>
        </p:nvSpPr>
        <p:spPr>
          <a:xfrm>
            <a:off x="7662403" y="2956224"/>
            <a:ext cx="293298" cy="248459"/>
          </a:xfrm>
          <a:prstGeom prst="mathEqual">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115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67" y="58013"/>
            <a:ext cx="8464339" cy="1143000"/>
          </a:xfrm>
        </p:spPr>
        <p:txBody>
          <a:bodyPr>
            <a:noAutofit/>
          </a:bodyPr>
          <a:lstStyle/>
          <a:p>
            <a:r>
              <a:rPr lang="en-US" sz="2400" dirty="0"/>
              <a:t>Heating electrification will make demand grow most in the winter, </a:t>
            </a:r>
            <a:r>
              <a:rPr lang="en-US" sz="2400" b="1" dirty="0"/>
              <a:t>more than doubling peak </a:t>
            </a:r>
            <a:r>
              <a:rPr lang="en-US" sz="2400" dirty="0"/>
              <a:t>demand</a:t>
            </a:r>
          </a:p>
        </p:txBody>
      </p:sp>
      <p:sp>
        <p:nvSpPr>
          <p:cNvPr id="21" name="TextBox 20"/>
          <p:cNvSpPr txBox="1"/>
          <p:nvPr/>
        </p:nvSpPr>
        <p:spPr>
          <a:xfrm>
            <a:off x="-756396" y="1497080"/>
            <a:ext cx="6120247" cy="307777"/>
          </a:xfrm>
          <a:prstGeom prst="rect">
            <a:avLst/>
          </a:prstGeom>
          <a:noFill/>
        </p:spPr>
        <p:txBody>
          <a:bodyPr wrap="square" rtlCol="0">
            <a:spAutoFit/>
          </a:bodyPr>
          <a:lstStyle/>
          <a:p>
            <a:pPr algn="ctr"/>
            <a:r>
              <a:rPr lang="en-US" sz="1400" b="1" dirty="0">
                <a:solidFill>
                  <a:schemeClr val="bg2"/>
                </a:solidFill>
                <a:latin typeface="Century Gothic" panose="020B0502020202020204" pitchFamily="34" charset="0"/>
              </a:rPr>
              <a:t>Monthly Energy (TWh)</a:t>
            </a:r>
          </a:p>
        </p:txBody>
      </p:sp>
      <p:sp>
        <p:nvSpPr>
          <p:cNvPr id="22" name="TextBox 21"/>
          <p:cNvSpPr txBox="1"/>
          <p:nvPr/>
        </p:nvSpPr>
        <p:spPr>
          <a:xfrm>
            <a:off x="3972959" y="1497080"/>
            <a:ext cx="5809755" cy="307777"/>
          </a:xfrm>
          <a:prstGeom prst="rect">
            <a:avLst/>
          </a:prstGeom>
          <a:noFill/>
        </p:spPr>
        <p:txBody>
          <a:bodyPr wrap="square" rtlCol="0">
            <a:spAutoFit/>
          </a:bodyPr>
          <a:lstStyle/>
          <a:p>
            <a:pPr algn="ctr"/>
            <a:r>
              <a:rPr lang="en-US" sz="1400" b="1" dirty="0">
                <a:solidFill>
                  <a:schemeClr val="bg2"/>
                </a:solidFill>
                <a:latin typeface="Century Gothic" panose="020B0502020202020204" pitchFamily="34" charset="0"/>
              </a:rPr>
              <a:t>Monthly Peak (MW)</a:t>
            </a:r>
          </a:p>
        </p:txBody>
      </p:sp>
      <p:sp>
        <p:nvSpPr>
          <p:cNvPr id="12" name="TextBox 11"/>
          <p:cNvSpPr txBox="1"/>
          <p:nvPr/>
        </p:nvSpPr>
        <p:spPr>
          <a:xfrm>
            <a:off x="3666285" y="2507377"/>
            <a:ext cx="796877" cy="369332"/>
          </a:xfrm>
          <a:prstGeom prst="rect">
            <a:avLst/>
          </a:prstGeom>
          <a:noFill/>
        </p:spPr>
        <p:txBody>
          <a:bodyPr wrap="square" rtlCol="0">
            <a:spAutoFit/>
          </a:bodyPr>
          <a:lstStyle/>
          <a:p>
            <a:r>
              <a:rPr lang="en-US" sz="900" b="1" dirty="0">
                <a:solidFill>
                  <a:schemeClr val="accent1">
                    <a:lumMod val="25000"/>
                    <a:lumOff val="75000"/>
                  </a:schemeClr>
                </a:solidFill>
              </a:rPr>
              <a:t>Space Heating</a:t>
            </a:r>
            <a:endParaRPr lang="en-US" sz="900" i="1" dirty="0">
              <a:solidFill>
                <a:schemeClr val="accent1">
                  <a:lumMod val="25000"/>
                  <a:lumOff val="75000"/>
                </a:schemeClr>
              </a:solidFill>
            </a:endParaRPr>
          </a:p>
        </p:txBody>
      </p:sp>
      <p:sp>
        <p:nvSpPr>
          <p:cNvPr id="13" name="TextBox 12"/>
          <p:cNvSpPr txBox="1"/>
          <p:nvPr/>
        </p:nvSpPr>
        <p:spPr>
          <a:xfrm>
            <a:off x="3666285" y="3454864"/>
            <a:ext cx="1456468" cy="230832"/>
          </a:xfrm>
          <a:prstGeom prst="rect">
            <a:avLst/>
          </a:prstGeom>
          <a:noFill/>
        </p:spPr>
        <p:txBody>
          <a:bodyPr wrap="square" rtlCol="0">
            <a:spAutoFit/>
          </a:bodyPr>
          <a:lstStyle/>
          <a:p>
            <a:r>
              <a:rPr lang="en-US" sz="900" b="1" dirty="0">
                <a:solidFill>
                  <a:schemeClr val="accent1"/>
                </a:solidFill>
              </a:rPr>
              <a:t>Transportation</a:t>
            </a:r>
            <a:endParaRPr lang="en-US" sz="900" dirty="0">
              <a:solidFill>
                <a:schemeClr val="accent1"/>
              </a:solidFill>
            </a:endParaRPr>
          </a:p>
        </p:txBody>
      </p:sp>
      <p:sp>
        <p:nvSpPr>
          <p:cNvPr id="14" name="TextBox 13"/>
          <p:cNvSpPr txBox="1"/>
          <p:nvPr/>
        </p:nvSpPr>
        <p:spPr>
          <a:xfrm>
            <a:off x="3653919" y="2208240"/>
            <a:ext cx="1115268" cy="307777"/>
          </a:xfrm>
          <a:prstGeom prst="rect">
            <a:avLst/>
          </a:prstGeom>
          <a:noFill/>
        </p:spPr>
        <p:txBody>
          <a:bodyPr wrap="square" rtlCol="0">
            <a:spAutoFit/>
          </a:bodyPr>
          <a:lstStyle/>
          <a:p>
            <a:r>
              <a:rPr lang="en-US" sz="1400" b="1" dirty="0">
                <a:solidFill>
                  <a:schemeClr val="accent4"/>
                </a:solidFill>
              </a:rPr>
              <a:t>2050 Total</a:t>
            </a:r>
          </a:p>
        </p:txBody>
      </p:sp>
      <p:sp>
        <p:nvSpPr>
          <p:cNvPr id="16" name="TextBox 15"/>
          <p:cNvSpPr txBox="1"/>
          <p:nvPr/>
        </p:nvSpPr>
        <p:spPr>
          <a:xfrm>
            <a:off x="3666284" y="4207176"/>
            <a:ext cx="968468" cy="369332"/>
          </a:xfrm>
          <a:prstGeom prst="rect">
            <a:avLst/>
          </a:prstGeom>
          <a:noFill/>
        </p:spPr>
        <p:txBody>
          <a:bodyPr wrap="square" rtlCol="0">
            <a:spAutoFit/>
          </a:bodyPr>
          <a:lstStyle/>
          <a:p>
            <a:r>
              <a:rPr lang="en-US" sz="900" b="1" dirty="0">
                <a:solidFill>
                  <a:schemeClr val="accent3"/>
                </a:solidFill>
              </a:rPr>
              <a:t>Conventional Demand</a:t>
            </a:r>
          </a:p>
        </p:txBody>
      </p:sp>
      <p:sp>
        <p:nvSpPr>
          <p:cNvPr id="17" name="TextBox 16"/>
          <p:cNvSpPr txBox="1"/>
          <p:nvPr/>
        </p:nvSpPr>
        <p:spPr>
          <a:xfrm>
            <a:off x="3666284" y="2897586"/>
            <a:ext cx="796878" cy="507831"/>
          </a:xfrm>
          <a:prstGeom prst="rect">
            <a:avLst/>
          </a:prstGeom>
          <a:noFill/>
        </p:spPr>
        <p:txBody>
          <a:bodyPr wrap="square" rtlCol="0">
            <a:spAutoFit/>
          </a:bodyPr>
          <a:lstStyle/>
          <a:p>
            <a:r>
              <a:rPr lang="en-US" sz="900" b="1" dirty="0">
                <a:solidFill>
                  <a:schemeClr val="bg2">
                    <a:lumMod val="60000"/>
                    <a:lumOff val="40000"/>
                  </a:schemeClr>
                </a:solidFill>
              </a:rPr>
              <a:t>Water Heating &amp; Other</a:t>
            </a:r>
            <a:endParaRPr lang="en-US" sz="900" dirty="0">
              <a:solidFill>
                <a:schemeClr val="bg2">
                  <a:lumMod val="60000"/>
                  <a:lumOff val="40000"/>
                </a:schemeClr>
              </a:solidFill>
            </a:endParaRPr>
          </a:p>
        </p:txBody>
      </p:sp>
      <p:sp>
        <p:nvSpPr>
          <p:cNvPr id="19" name="TextBox 18"/>
          <p:cNvSpPr txBox="1"/>
          <p:nvPr/>
        </p:nvSpPr>
        <p:spPr>
          <a:xfrm>
            <a:off x="248175" y="1597872"/>
            <a:ext cx="439545" cy="253916"/>
          </a:xfrm>
          <a:prstGeom prst="rect">
            <a:avLst/>
          </a:prstGeom>
          <a:noFill/>
        </p:spPr>
        <p:txBody>
          <a:bodyPr wrap="none" rtlCol="0">
            <a:spAutoFit/>
          </a:bodyPr>
          <a:lstStyle/>
          <a:p>
            <a:r>
              <a:rPr lang="en-US" sz="1050" i="1" dirty="0">
                <a:solidFill>
                  <a:schemeClr val="bg1">
                    <a:lumMod val="65000"/>
                  </a:schemeClr>
                </a:solidFill>
              </a:rPr>
              <a:t>TWh</a:t>
            </a:r>
          </a:p>
        </p:txBody>
      </p:sp>
      <p:sp>
        <p:nvSpPr>
          <p:cNvPr id="24" name="Left Arrow 23"/>
          <p:cNvSpPr/>
          <p:nvPr/>
        </p:nvSpPr>
        <p:spPr>
          <a:xfrm rot="5400000">
            <a:off x="4546887" y="3128935"/>
            <a:ext cx="1405375" cy="137772"/>
          </a:xfrm>
          <a:prstGeom prst="leftArrow">
            <a:avLst/>
          </a:prstGeom>
          <a:gradFill>
            <a:gsLst>
              <a:gs pos="0">
                <a:schemeClr val="accent4"/>
              </a:gs>
              <a:gs pos="77000">
                <a:schemeClr val="accent4">
                  <a:lumMod val="40000"/>
                  <a:lumOff val="60000"/>
                </a:schemeClr>
              </a:gs>
            </a:gsLst>
            <a:lin ang="0" scaled="0"/>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5" name="TextBox 24"/>
          <p:cNvSpPr txBox="1"/>
          <p:nvPr/>
        </p:nvSpPr>
        <p:spPr>
          <a:xfrm>
            <a:off x="3179721" y="2465401"/>
            <a:ext cx="395248" cy="246221"/>
          </a:xfrm>
          <a:prstGeom prst="rect">
            <a:avLst/>
          </a:prstGeom>
          <a:noFill/>
        </p:spPr>
        <p:txBody>
          <a:bodyPr wrap="square" rtlCol="0">
            <a:spAutoFit/>
          </a:bodyPr>
          <a:lstStyle/>
          <a:p>
            <a:pPr algn="ctr"/>
            <a:r>
              <a:rPr lang="en-US" sz="1000" b="1" dirty="0">
                <a:solidFill>
                  <a:schemeClr val="accent4"/>
                </a:solidFill>
              </a:rPr>
              <a:t>22</a:t>
            </a:r>
            <a:endParaRPr lang="en-US" sz="1000" i="1" dirty="0">
              <a:solidFill>
                <a:schemeClr val="accent4"/>
              </a:solidFill>
            </a:endParaRPr>
          </a:p>
        </p:txBody>
      </p:sp>
      <p:sp>
        <p:nvSpPr>
          <p:cNvPr id="26" name="TextBox 25"/>
          <p:cNvSpPr txBox="1"/>
          <p:nvPr/>
        </p:nvSpPr>
        <p:spPr>
          <a:xfrm>
            <a:off x="3445266" y="2200996"/>
            <a:ext cx="395248" cy="246221"/>
          </a:xfrm>
          <a:prstGeom prst="rect">
            <a:avLst/>
          </a:prstGeom>
          <a:noFill/>
        </p:spPr>
        <p:txBody>
          <a:bodyPr wrap="square" rtlCol="0">
            <a:spAutoFit/>
          </a:bodyPr>
          <a:lstStyle/>
          <a:p>
            <a:pPr algn="ctr"/>
            <a:r>
              <a:rPr lang="en-US" sz="1000" b="1" dirty="0">
                <a:solidFill>
                  <a:schemeClr val="accent4"/>
                </a:solidFill>
              </a:rPr>
              <a:t>24</a:t>
            </a:r>
            <a:endParaRPr lang="en-US" sz="1000" i="1" dirty="0">
              <a:solidFill>
                <a:schemeClr val="accent4"/>
              </a:solidFill>
            </a:endParaRPr>
          </a:p>
        </p:txBody>
      </p:sp>
      <p:sp>
        <p:nvSpPr>
          <p:cNvPr id="27" name="TextBox 26"/>
          <p:cNvSpPr txBox="1"/>
          <p:nvPr/>
        </p:nvSpPr>
        <p:spPr>
          <a:xfrm>
            <a:off x="486557" y="1967611"/>
            <a:ext cx="395248" cy="246221"/>
          </a:xfrm>
          <a:prstGeom prst="rect">
            <a:avLst/>
          </a:prstGeom>
          <a:noFill/>
        </p:spPr>
        <p:txBody>
          <a:bodyPr wrap="square" rtlCol="0">
            <a:spAutoFit/>
          </a:bodyPr>
          <a:lstStyle/>
          <a:p>
            <a:pPr algn="ctr"/>
            <a:r>
              <a:rPr lang="en-US" sz="1000" b="1" dirty="0">
                <a:solidFill>
                  <a:schemeClr val="accent4"/>
                </a:solidFill>
              </a:rPr>
              <a:t>27</a:t>
            </a:r>
            <a:endParaRPr lang="en-US" sz="1000" i="1" dirty="0">
              <a:solidFill>
                <a:schemeClr val="accent4"/>
              </a:solidFill>
            </a:endParaRPr>
          </a:p>
        </p:txBody>
      </p:sp>
      <p:sp>
        <p:nvSpPr>
          <p:cNvPr id="28" name="TextBox 27"/>
          <p:cNvSpPr txBox="1"/>
          <p:nvPr/>
        </p:nvSpPr>
        <p:spPr>
          <a:xfrm>
            <a:off x="788298" y="2480990"/>
            <a:ext cx="395248" cy="246221"/>
          </a:xfrm>
          <a:prstGeom prst="rect">
            <a:avLst/>
          </a:prstGeom>
          <a:noFill/>
        </p:spPr>
        <p:txBody>
          <a:bodyPr wrap="square" rtlCol="0">
            <a:spAutoFit/>
          </a:bodyPr>
          <a:lstStyle/>
          <a:p>
            <a:pPr algn="ctr"/>
            <a:r>
              <a:rPr lang="en-US" sz="1000" b="1" dirty="0">
                <a:solidFill>
                  <a:schemeClr val="accent4"/>
                </a:solidFill>
              </a:rPr>
              <a:t>21</a:t>
            </a:r>
            <a:endParaRPr lang="en-US" sz="1000" i="1" dirty="0">
              <a:solidFill>
                <a:schemeClr val="accent4"/>
              </a:solidFill>
            </a:endParaRPr>
          </a:p>
        </p:txBody>
      </p:sp>
      <p:sp>
        <p:nvSpPr>
          <p:cNvPr id="29" name="TextBox 28"/>
          <p:cNvSpPr txBox="1"/>
          <p:nvPr/>
        </p:nvSpPr>
        <p:spPr>
          <a:xfrm>
            <a:off x="1019156" y="2331492"/>
            <a:ext cx="395248" cy="246221"/>
          </a:xfrm>
          <a:prstGeom prst="rect">
            <a:avLst/>
          </a:prstGeom>
          <a:noFill/>
        </p:spPr>
        <p:txBody>
          <a:bodyPr wrap="square" rtlCol="0">
            <a:spAutoFit/>
          </a:bodyPr>
          <a:lstStyle/>
          <a:p>
            <a:pPr algn="ctr"/>
            <a:r>
              <a:rPr lang="en-US" sz="1000" b="1" dirty="0">
                <a:solidFill>
                  <a:schemeClr val="accent4"/>
                </a:solidFill>
              </a:rPr>
              <a:t>23</a:t>
            </a:r>
            <a:endParaRPr lang="en-US" sz="1000" i="1" dirty="0">
              <a:solidFill>
                <a:schemeClr val="accent4"/>
              </a:solidFill>
            </a:endParaRPr>
          </a:p>
        </p:txBody>
      </p:sp>
      <p:sp>
        <p:nvSpPr>
          <p:cNvPr id="30" name="TextBox 29"/>
          <p:cNvSpPr txBox="1"/>
          <p:nvPr/>
        </p:nvSpPr>
        <p:spPr>
          <a:xfrm>
            <a:off x="1309207" y="2595308"/>
            <a:ext cx="395248" cy="246221"/>
          </a:xfrm>
          <a:prstGeom prst="rect">
            <a:avLst/>
          </a:prstGeom>
          <a:noFill/>
        </p:spPr>
        <p:txBody>
          <a:bodyPr wrap="square" rtlCol="0">
            <a:spAutoFit/>
          </a:bodyPr>
          <a:lstStyle/>
          <a:p>
            <a:pPr algn="ctr"/>
            <a:r>
              <a:rPr lang="en-US" sz="1000" b="1" dirty="0">
                <a:solidFill>
                  <a:schemeClr val="accent4"/>
                </a:solidFill>
              </a:rPr>
              <a:t>20</a:t>
            </a:r>
            <a:endParaRPr lang="en-US" sz="1000" i="1" dirty="0">
              <a:solidFill>
                <a:schemeClr val="accent4"/>
              </a:solidFill>
            </a:endParaRPr>
          </a:p>
        </p:txBody>
      </p:sp>
      <p:sp>
        <p:nvSpPr>
          <p:cNvPr id="31" name="TextBox 30"/>
          <p:cNvSpPr txBox="1"/>
          <p:nvPr/>
        </p:nvSpPr>
        <p:spPr>
          <a:xfrm>
            <a:off x="1594357" y="2951601"/>
            <a:ext cx="395248" cy="246221"/>
          </a:xfrm>
          <a:prstGeom prst="rect">
            <a:avLst/>
          </a:prstGeom>
          <a:noFill/>
        </p:spPr>
        <p:txBody>
          <a:bodyPr wrap="square" rtlCol="0">
            <a:spAutoFit/>
          </a:bodyPr>
          <a:lstStyle/>
          <a:p>
            <a:pPr algn="ctr"/>
            <a:r>
              <a:rPr lang="en-US" sz="1000" b="1" dirty="0">
                <a:solidFill>
                  <a:schemeClr val="accent4"/>
                </a:solidFill>
              </a:rPr>
              <a:t>17</a:t>
            </a:r>
            <a:endParaRPr lang="en-US" sz="1000" i="1" dirty="0">
              <a:solidFill>
                <a:schemeClr val="accent4"/>
              </a:solidFill>
            </a:endParaRPr>
          </a:p>
        </p:txBody>
      </p:sp>
      <p:sp>
        <p:nvSpPr>
          <p:cNvPr id="32" name="TextBox 31"/>
          <p:cNvSpPr txBox="1"/>
          <p:nvPr/>
        </p:nvSpPr>
        <p:spPr>
          <a:xfrm>
            <a:off x="1821807" y="2951600"/>
            <a:ext cx="395248" cy="246221"/>
          </a:xfrm>
          <a:prstGeom prst="rect">
            <a:avLst/>
          </a:prstGeom>
          <a:noFill/>
        </p:spPr>
        <p:txBody>
          <a:bodyPr wrap="square" rtlCol="0">
            <a:spAutoFit/>
          </a:bodyPr>
          <a:lstStyle/>
          <a:p>
            <a:pPr algn="ctr"/>
            <a:r>
              <a:rPr lang="en-US" sz="1000" b="1" dirty="0">
                <a:solidFill>
                  <a:schemeClr val="accent4"/>
                </a:solidFill>
              </a:rPr>
              <a:t>17</a:t>
            </a:r>
            <a:endParaRPr lang="en-US" sz="1000" i="1" dirty="0">
              <a:solidFill>
                <a:schemeClr val="accent4"/>
              </a:solidFill>
            </a:endParaRPr>
          </a:p>
        </p:txBody>
      </p:sp>
      <p:sp>
        <p:nvSpPr>
          <p:cNvPr id="33" name="TextBox 32"/>
          <p:cNvSpPr txBox="1"/>
          <p:nvPr/>
        </p:nvSpPr>
        <p:spPr>
          <a:xfrm>
            <a:off x="2089749" y="2730515"/>
            <a:ext cx="395248" cy="246221"/>
          </a:xfrm>
          <a:prstGeom prst="rect">
            <a:avLst/>
          </a:prstGeom>
          <a:noFill/>
        </p:spPr>
        <p:txBody>
          <a:bodyPr wrap="square" rtlCol="0">
            <a:spAutoFit/>
          </a:bodyPr>
          <a:lstStyle/>
          <a:p>
            <a:pPr algn="ctr"/>
            <a:r>
              <a:rPr lang="en-US" sz="1000" b="1" dirty="0">
                <a:solidFill>
                  <a:schemeClr val="accent4"/>
                </a:solidFill>
              </a:rPr>
              <a:t>19</a:t>
            </a:r>
            <a:endParaRPr lang="en-US" sz="1000" i="1" dirty="0">
              <a:solidFill>
                <a:schemeClr val="accent4"/>
              </a:solidFill>
            </a:endParaRPr>
          </a:p>
        </p:txBody>
      </p:sp>
      <p:sp>
        <p:nvSpPr>
          <p:cNvPr id="34" name="TextBox 33"/>
          <p:cNvSpPr txBox="1"/>
          <p:nvPr/>
        </p:nvSpPr>
        <p:spPr>
          <a:xfrm>
            <a:off x="2365910" y="2722343"/>
            <a:ext cx="395248" cy="246221"/>
          </a:xfrm>
          <a:prstGeom prst="rect">
            <a:avLst/>
          </a:prstGeom>
          <a:noFill/>
        </p:spPr>
        <p:txBody>
          <a:bodyPr wrap="square" rtlCol="0">
            <a:spAutoFit/>
          </a:bodyPr>
          <a:lstStyle/>
          <a:p>
            <a:pPr algn="ctr"/>
            <a:r>
              <a:rPr lang="en-US" sz="1000" b="1" dirty="0">
                <a:solidFill>
                  <a:schemeClr val="accent4"/>
                </a:solidFill>
              </a:rPr>
              <a:t>19</a:t>
            </a:r>
            <a:endParaRPr lang="en-US" sz="1000" i="1" dirty="0">
              <a:solidFill>
                <a:schemeClr val="accent4"/>
              </a:solidFill>
            </a:endParaRPr>
          </a:p>
        </p:txBody>
      </p:sp>
      <p:sp>
        <p:nvSpPr>
          <p:cNvPr id="35" name="TextBox 34"/>
          <p:cNvSpPr txBox="1"/>
          <p:nvPr/>
        </p:nvSpPr>
        <p:spPr>
          <a:xfrm>
            <a:off x="2657776" y="2951601"/>
            <a:ext cx="395248" cy="246221"/>
          </a:xfrm>
          <a:prstGeom prst="rect">
            <a:avLst/>
          </a:prstGeom>
          <a:noFill/>
        </p:spPr>
        <p:txBody>
          <a:bodyPr wrap="square" rtlCol="0">
            <a:spAutoFit/>
          </a:bodyPr>
          <a:lstStyle/>
          <a:p>
            <a:pPr algn="ctr"/>
            <a:r>
              <a:rPr lang="en-US" sz="1000" b="1" dirty="0">
                <a:solidFill>
                  <a:schemeClr val="accent4"/>
                </a:solidFill>
              </a:rPr>
              <a:t>17</a:t>
            </a:r>
            <a:endParaRPr lang="en-US" sz="1000" i="1" dirty="0">
              <a:solidFill>
                <a:schemeClr val="accent4"/>
              </a:solidFill>
            </a:endParaRPr>
          </a:p>
        </p:txBody>
      </p:sp>
      <p:sp>
        <p:nvSpPr>
          <p:cNvPr id="36" name="TextBox 35"/>
          <p:cNvSpPr txBox="1"/>
          <p:nvPr/>
        </p:nvSpPr>
        <p:spPr>
          <a:xfrm>
            <a:off x="2884294" y="2729209"/>
            <a:ext cx="395248" cy="246221"/>
          </a:xfrm>
          <a:prstGeom prst="rect">
            <a:avLst/>
          </a:prstGeom>
          <a:noFill/>
        </p:spPr>
        <p:txBody>
          <a:bodyPr wrap="square" rtlCol="0">
            <a:spAutoFit/>
          </a:bodyPr>
          <a:lstStyle/>
          <a:p>
            <a:pPr algn="ctr"/>
            <a:r>
              <a:rPr lang="en-US" sz="1000" b="1" dirty="0">
                <a:solidFill>
                  <a:schemeClr val="accent4"/>
                </a:solidFill>
              </a:rPr>
              <a:t>19</a:t>
            </a:r>
            <a:endParaRPr lang="en-US" sz="1000" i="1" dirty="0">
              <a:solidFill>
                <a:schemeClr val="accent4"/>
              </a:solidFill>
            </a:endParaRPr>
          </a:p>
        </p:txBody>
      </p:sp>
      <p:sp>
        <p:nvSpPr>
          <p:cNvPr id="39" name="TextBox 38"/>
          <p:cNvSpPr txBox="1"/>
          <p:nvPr/>
        </p:nvSpPr>
        <p:spPr>
          <a:xfrm>
            <a:off x="8076915" y="2985090"/>
            <a:ext cx="796877" cy="369332"/>
          </a:xfrm>
          <a:prstGeom prst="rect">
            <a:avLst/>
          </a:prstGeom>
          <a:noFill/>
        </p:spPr>
        <p:txBody>
          <a:bodyPr wrap="square" rtlCol="0">
            <a:spAutoFit/>
          </a:bodyPr>
          <a:lstStyle/>
          <a:p>
            <a:r>
              <a:rPr lang="en-US" sz="900" b="1" dirty="0">
                <a:solidFill>
                  <a:schemeClr val="accent1">
                    <a:lumMod val="25000"/>
                    <a:lumOff val="75000"/>
                  </a:schemeClr>
                </a:solidFill>
              </a:rPr>
              <a:t>Space Heating</a:t>
            </a:r>
            <a:endParaRPr lang="en-US" sz="900" i="1" dirty="0">
              <a:solidFill>
                <a:schemeClr val="accent1">
                  <a:lumMod val="25000"/>
                  <a:lumOff val="75000"/>
                </a:schemeClr>
              </a:solidFill>
            </a:endParaRPr>
          </a:p>
        </p:txBody>
      </p:sp>
      <p:sp>
        <p:nvSpPr>
          <p:cNvPr id="40" name="TextBox 39"/>
          <p:cNvSpPr txBox="1"/>
          <p:nvPr/>
        </p:nvSpPr>
        <p:spPr>
          <a:xfrm>
            <a:off x="8064549" y="2712333"/>
            <a:ext cx="1115268" cy="307777"/>
          </a:xfrm>
          <a:prstGeom prst="rect">
            <a:avLst/>
          </a:prstGeom>
          <a:noFill/>
        </p:spPr>
        <p:txBody>
          <a:bodyPr wrap="square" rtlCol="0">
            <a:spAutoFit/>
          </a:bodyPr>
          <a:lstStyle/>
          <a:p>
            <a:r>
              <a:rPr lang="en-US" sz="1400" b="1" dirty="0">
                <a:solidFill>
                  <a:schemeClr val="accent4"/>
                </a:solidFill>
              </a:rPr>
              <a:t>2050 Total</a:t>
            </a:r>
          </a:p>
        </p:txBody>
      </p:sp>
      <p:sp>
        <p:nvSpPr>
          <p:cNvPr id="41" name="TextBox 40"/>
          <p:cNvSpPr txBox="1"/>
          <p:nvPr/>
        </p:nvSpPr>
        <p:spPr>
          <a:xfrm>
            <a:off x="8076914" y="4359576"/>
            <a:ext cx="968468" cy="369332"/>
          </a:xfrm>
          <a:prstGeom prst="rect">
            <a:avLst/>
          </a:prstGeom>
          <a:noFill/>
        </p:spPr>
        <p:txBody>
          <a:bodyPr wrap="square" rtlCol="0">
            <a:spAutoFit/>
          </a:bodyPr>
          <a:lstStyle/>
          <a:p>
            <a:r>
              <a:rPr lang="en-US" sz="900" b="1" dirty="0">
                <a:solidFill>
                  <a:schemeClr val="accent3"/>
                </a:solidFill>
              </a:rPr>
              <a:t>Conventional Demand</a:t>
            </a:r>
          </a:p>
        </p:txBody>
      </p:sp>
      <p:pic>
        <p:nvPicPr>
          <p:cNvPr id="9" name="Picture 8"/>
          <p:cNvPicPr>
            <a:picLocks noChangeAspect="1"/>
          </p:cNvPicPr>
          <p:nvPr/>
        </p:nvPicPr>
        <p:blipFill>
          <a:blip r:embed="rId2">
            <a:clrChange>
              <a:clrFrom>
                <a:srgbClr val="FFFFFF"/>
              </a:clrFrom>
              <a:clrTo>
                <a:srgbClr val="FFFFFF">
                  <a:alpha val="0"/>
                </a:srgbClr>
              </a:clrTo>
            </a:clrChange>
          </a:blip>
          <a:stretch>
            <a:fillRect/>
          </a:stretch>
        </p:blipFill>
        <p:spPr>
          <a:xfrm>
            <a:off x="4632644" y="1765338"/>
            <a:ext cx="3672171" cy="3395766"/>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256967" y="1765338"/>
            <a:ext cx="3657917" cy="3387409"/>
          </a:xfrm>
          <a:prstGeom prst="rect">
            <a:avLst/>
          </a:prstGeom>
        </p:spPr>
      </p:pic>
      <p:sp>
        <p:nvSpPr>
          <p:cNvPr id="18" name="TextBox 17"/>
          <p:cNvSpPr txBox="1"/>
          <p:nvPr/>
        </p:nvSpPr>
        <p:spPr>
          <a:xfrm>
            <a:off x="3666285" y="3673879"/>
            <a:ext cx="1056573" cy="307777"/>
          </a:xfrm>
          <a:prstGeom prst="rect">
            <a:avLst/>
          </a:prstGeom>
          <a:noFill/>
        </p:spPr>
        <p:txBody>
          <a:bodyPr wrap="square" rtlCol="0">
            <a:spAutoFit/>
          </a:bodyPr>
          <a:lstStyle/>
          <a:p>
            <a:r>
              <a:rPr lang="en-US" sz="1400" b="1" dirty="0">
                <a:solidFill>
                  <a:schemeClr val="accent4">
                    <a:lumMod val="60000"/>
                    <a:lumOff val="40000"/>
                  </a:schemeClr>
                </a:solidFill>
              </a:rPr>
              <a:t>2018 Total</a:t>
            </a:r>
          </a:p>
        </p:txBody>
      </p:sp>
      <p:sp>
        <p:nvSpPr>
          <p:cNvPr id="42" name="TextBox 41"/>
          <p:cNvSpPr txBox="1"/>
          <p:nvPr/>
        </p:nvSpPr>
        <p:spPr>
          <a:xfrm>
            <a:off x="8076914" y="3463221"/>
            <a:ext cx="968468" cy="369332"/>
          </a:xfrm>
          <a:prstGeom prst="rect">
            <a:avLst/>
          </a:prstGeom>
          <a:noFill/>
        </p:spPr>
        <p:txBody>
          <a:bodyPr wrap="square" rtlCol="0">
            <a:spAutoFit/>
          </a:bodyPr>
          <a:lstStyle/>
          <a:p>
            <a:r>
              <a:rPr lang="en-US" sz="900" b="1" dirty="0">
                <a:solidFill>
                  <a:schemeClr val="bg2">
                    <a:lumMod val="60000"/>
                    <a:lumOff val="40000"/>
                  </a:schemeClr>
                </a:solidFill>
              </a:rPr>
              <a:t>Water Heating &amp; Other</a:t>
            </a:r>
            <a:endParaRPr lang="en-US" sz="900" dirty="0">
              <a:solidFill>
                <a:schemeClr val="bg2">
                  <a:lumMod val="60000"/>
                  <a:lumOff val="40000"/>
                </a:schemeClr>
              </a:solidFill>
            </a:endParaRPr>
          </a:p>
        </p:txBody>
      </p:sp>
      <p:sp>
        <p:nvSpPr>
          <p:cNvPr id="43" name="TextBox 42"/>
          <p:cNvSpPr txBox="1"/>
          <p:nvPr/>
        </p:nvSpPr>
        <p:spPr>
          <a:xfrm>
            <a:off x="8076915" y="3931787"/>
            <a:ext cx="1056573" cy="307777"/>
          </a:xfrm>
          <a:prstGeom prst="rect">
            <a:avLst/>
          </a:prstGeom>
          <a:noFill/>
        </p:spPr>
        <p:txBody>
          <a:bodyPr wrap="square" rtlCol="0">
            <a:spAutoFit/>
          </a:bodyPr>
          <a:lstStyle/>
          <a:p>
            <a:r>
              <a:rPr lang="en-US" sz="1400" b="1" dirty="0">
                <a:solidFill>
                  <a:schemeClr val="accent4">
                    <a:lumMod val="60000"/>
                    <a:lumOff val="40000"/>
                  </a:schemeClr>
                </a:solidFill>
              </a:rPr>
              <a:t>2018 Total</a:t>
            </a:r>
          </a:p>
        </p:txBody>
      </p:sp>
      <p:sp>
        <p:nvSpPr>
          <p:cNvPr id="44" name="TextBox 43"/>
          <p:cNvSpPr txBox="1"/>
          <p:nvPr/>
        </p:nvSpPr>
        <p:spPr>
          <a:xfrm>
            <a:off x="4646898" y="1592920"/>
            <a:ext cx="420308" cy="253916"/>
          </a:xfrm>
          <a:prstGeom prst="rect">
            <a:avLst/>
          </a:prstGeom>
          <a:noFill/>
        </p:spPr>
        <p:txBody>
          <a:bodyPr wrap="none" rtlCol="0">
            <a:spAutoFit/>
          </a:bodyPr>
          <a:lstStyle/>
          <a:p>
            <a:r>
              <a:rPr lang="en-US" sz="1050" i="1" dirty="0">
                <a:solidFill>
                  <a:schemeClr val="bg1">
                    <a:lumMod val="65000"/>
                  </a:schemeClr>
                </a:solidFill>
              </a:rPr>
              <a:t>MW</a:t>
            </a:r>
          </a:p>
        </p:txBody>
      </p:sp>
      <p:sp>
        <p:nvSpPr>
          <p:cNvPr id="46" name="TextBox 45"/>
          <p:cNvSpPr txBox="1"/>
          <p:nvPr/>
        </p:nvSpPr>
        <p:spPr>
          <a:xfrm>
            <a:off x="5340286" y="1931382"/>
            <a:ext cx="1734833" cy="523220"/>
          </a:xfrm>
          <a:prstGeom prst="rect">
            <a:avLst/>
          </a:prstGeom>
          <a:noFill/>
        </p:spPr>
        <p:txBody>
          <a:bodyPr wrap="square" rtlCol="0">
            <a:spAutoFit/>
          </a:bodyPr>
          <a:lstStyle/>
          <a:p>
            <a:pPr algn="ctr"/>
            <a:r>
              <a:rPr lang="en-US" sz="1400" b="1" i="1" dirty="0">
                <a:solidFill>
                  <a:schemeClr val="accent4"/>
                </a:solidFill>
              </a:rPr>
              <a:t>2050 Peak Demand</a:t>
            </a:r>
          </a:p>
          <a:p>
            <a:pPr algn="ctr"/>
            <a:r>
              <a:rPr lang="en-US" sz="1400" b="1" dirty="0">
                <a:solidFill>
                  <a:schemeClr val="accent4"/>
                </a:solidFill>
              </a:rPr>
              <a:t>60,000 MW</a:t>
            </a:r>
          </a:p>
        </p:txBody>
      </p:sp>
      <p:sp>
        <p:nvSpPr>
          <p:cNvPr id="47" name="TextBox 46"/>
          <p:cNvSpPr txBox="1"/>
          <p:nvPr/>
        </p:nvSpPr>
        <p:spPr>
          <a:xfrm>
            <a:off x="6247669" y="4289238"/>
            <a:ext cx="1260336" cy="415498"/>
          </a:xfrm>
          <a:prstGeom prst="rect">
            <a:avLst/>
          </a:prstGeom>
          <a:solidFill>
            <a:srgbClr val="F5F5F3">
              <a:alpha val="85098"/>
            </a:srgbClr>
          </a:solidFill>
        </p:spPr>
        <p:txBody>
          <a:bodyPr wrap="square" rtlCol="0">
            <a:spAutoFit/>
          </a:bodyPr>
          <a:lstStyle/>
          <a:p>
            <a:pPr algn="ctr"/>
            <a:r>
              <a:rPr lang="en-US" sz="1050" b="1" i="1" dirty="0">
                <a:solidFill>
                  <a:schemeClr val="accent4">
                    <a:lumMod val="60000"/>
                    <a:lumOff val="40000"/>
                  </a:schemeClr>
                </a:solidFill>
              </a:rPr>
              <a:t>2018 Peak Demand </a:t>
            </a:r>
          </a:p>
          <a:p>
            <a:pPr algn="ctr"/>
            <a:r>
              <a:rPr lang="en-US" sz="1050" b="1" dirty="0">
                <a:solidFill>
                  <a:schemeClr val="accent4">
                    <a:lumMod val="60000"/>
                    <a:lumOff val="40000"/>
                  </a:schemeClr>
                </a:solidFill>
              </a:rPr>
              <a:t>25,600 MW</a:t>
            </a:r>
            <a:endParaRPr lang="en-US" sz="1050" i="1" dirty="0">
              <a:solidFill>
                <a:schemeClr val="accent4">
                  <a:lumMod val="60000"/>
                  <a:lumOff val="40000"/>
                </a:schemeClr>
              </a:solidFill>
            </a:endParaRPr>
          </a:p>
        </p:txBody>
      </p:sp>
      <p:cxnSp>
        <p:nvCxnSpPr>
          <p:cNvPr id="48" name="Straight Arrow Connector 47"/>
          <p:cNvCxnSpPr/>
          <p:nvPr/>
        </p:nvCxnSpPr>
        <p:spPr>
          <a:xfrm flipV="1">
            <a:off x="6877837" y="3804590"/>
            <a:ext cx="141402" cy="484648"/>
          </a:xfrm>
          <a:prstGeom prst="straightConnector1">
            <a:avLst/>
          </a:prstGeom>
          <a:ln>
            <a:solidFill>
              <a:schemeClr val="accent4">
                <a:lumMod val="40000"/>
                <a:lumOff val="60000"/>
              </a:schemeClr>
            </a:solidFill>
            <a:tailEnd type="triangle"/>
          </a:ln>
          <a:effectLst/>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p:nvPr/>
        </p:nvCxnSpPr>
        <p:spPr>
          <a:xfrm flipH="1">
            <a:off x="5331738" y="2213832"/>
            <a:ext cx="316870" cy="99913"/>
          </a:xfrm>
          <a:prstGeom prst="straightConnector1">
            <a:avLst/>
          </a:prstGeom>
          <a:ln>
            <a:solidFill>
              <a:schemeClr val="accent4"/>
            </a:solidFill>
            <a:tailEnd type="triangle"/>
          </a:ln>
          <a:effectLst/>
        </p:spPr>
        <p:style>
          <a:lnRef idx="2">
            <a:schemeClr val="accent4"/>
          </a:lnRef>
          <a:fillRef idx="0">
            <a:schemeClr val="accent4"/>
          </a:fillRef>
          <a:effectRef idx="1">
            <a:schemeClr val="accent4"/>
          </a:effectRef>
          <a:fontRef idx="minor">
            <a:schemeClr val="tx1"/>
          </a:fontRef>
        </p:style>
      </p:cxnSp>
      <p:sp>
        <p:nvSpPr>
          <p:cNvPr id="50" name="TextBox 49"/>
          <p:cNvSpPr txBox="1"/>
          <p:nvPr/>
        </p:nvSpPr>
        <p:spPr>
          <a:xfrm>
            <a:off x="814451" y="5674227"/>
            <a:ext cx="7673447" cy="369332"/>
          </a:xfrm>
          <a:prstGeom prst="rect">
            <a:avLst/>
          </a:prstGeom>
          <a:noFill/>
        </p:spPr>
        <p:txBody>
          <a:bodyPr wrap="none" rtlCol="0">
            <a:spAutoFit/>
          </a:bodyPr>
          <a:lstStyle/>
          <a:p>
            <a:r>
              <a:rPr lang="en-US" b="1" dirty="0">
                <a:solidFill>
                  <a:schemeClr val="bg2"/>
                </a:solidFill>
              </a:rPr>
              <a:t>Any </a:t>
            </a:r>
            <a:r>
              <a:rPr lang="en-US" b="1" u="sng" dirty="0">
                <a:solidFill>
                  <a:schemeClr val="bg2"/>
                </a:solidFill>
              </a:rPr>
              <a:t>clean</a:t>
            </a:r>
            <a:r>
              <a:rPr lang="en-US" b="1" dirty="0">
                <a:solidFill>
                  <a:schemeClr val="bg2"/>
                </a:solidFill>
              </a:rPr>
              <a:t> portfolio of resources will need to meet this new pattern of demand.</a:t>
            </a:r>
          </a:p>
        </p:txBody>
      </p:sp>
      <p:sp>
        <p:nvSpPr>
          <p:cNvPr id="51" name="TextBox 50"/>
          <p:cNvSpPr txBox="1"/>
          <p:nvPr/>
        </p:nvSpPr>
        <p:spPr>
          <a:xfrm>
            <a:off x="8064549" y="3807490"/>
            <a:ext cx="1456468" cy="230832"/>
          </a:xfrm>
          <a:prstGeom prst="rect">
            <a:avLst/>
          </a:prstGeom>
          <a:noFill/>
        </p:spPr>
        <p:txBody>
          <a:bodyPr wrap="square" rtlCol="0">
            <a:spAutoFit/>
          </a:bodyPr>
          <a:lstStyle/>
          <a:p>
            <a:r>
              <a:rPr lang="en-US" sz="900" b="1" dirty="0">
                <a:solidFill>
                  <a:schemeClr val="accent1"/>
                </a:solidFill>
              </a:rPr>
              <a:t>Transportation</a:t>
            </a:r>
            <a:endParaRPr lang="en-US" sz="900" dirty="0">
              <a:solidFill>
                <a:schemeClr val="accent1"/>
              </a:solidFill>
            </a:endParaRPr>
          </a:p>
        </p:txBody>
      </p:sp>
    </p:spTree>
    <p:extLst>
      <p:ext uri="{BB962C8B-B14F-4D97-AF65-F5344CB8AC3E}">
        <p14:creationId xmlns:p14="http://schemas.microsoft.com/office/powerpoint/2010/main" val="162542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1915" t="31430" r="20829" b="30083"/>
          <a:stretch/>
        </p:blipFill>
        <p:spPr>
          <a:xfrm rot="20527125">
            <a:off x="4745650" y="2605618"/>
            <a:ext cx="1443192" cy="913412"/>
          </a:xfrm>
          <a:prstGeom prst="rect">
            <a:avLst/>
          </a:prstGeom>
        </p:spPr>
      </p:pic>
      <p:sp>
        <p:nvSpPr>
          <p:cNvPr id="2" name="Title 1"/>
          <p:cNvSpPr>
            <a:spLocks noGrp="1"/>
          </p:cNvSpPr>
          <p:nvPr>
            <p:ph type="title"/>
          </p:nvPr>
        </p:nvSpPr>
        <p:spPr>
          <a:xfrm>
            <a:off x="293298" y="78183"/>
            <a:ext cx="8436634" cy="1143000"/>
          </a:xfrm>
        </p:spPr>
        <p:txBody>
          <a:bodyPr>
            <a:normAutofit/>
          </a:bodyPr>
          <a:lstStyle/>
          <a:p>
            <a:r>
              <a:rPr lang="en-US" sz="2400" dirty="0"/>
              <a:t>Offshore wind and solar provide the vast majority of potential clean energy resources in New England</a:t>
            </a:r>
          </a:p>
        </p:txBody>
      </p:sp>
      <p:sp>
        <p:nvSpPr>
          <p:cNvPr id="9" name="TextBox 8"/>
          <p:cNvSpPr txBox="1"/>
          <p:nvPr/>
        </p:nvSpPr>
        <p:spPr>
          <a:xfrm>
            <a:off x="1772600" y="1333457"/>
            <a:ext cx="5604419" cy="400110"/>
          </a:xfrm>
          <a:prstGeom prst="rect">
            <a:avLst/>
          </a:prstGeom>
          <a:noFill/>
        </p:spPr>
        <p:txBody>
          <a:bodyPr wrap="none" rtlCol="0">
            <a:spAutoFit/>
          </a:bodyPr>
          <a:lstStyle/>
          <a:p>
            <a:r>
              <a:rPr lang="en-US" sz="2000" b="1" dirty="0">
                <a:solidFill>
                  <a:schemeClr val="bg2"/>
                </a:solidFill>
                <a:latin typeface="Century Gothic" panose="020B0502020202020204" pitchFamily="34" charset="0"/>
              </a:rPr>
              <a:t>Clean Energy Resource Technical Potential</a:t>
            </a:r>
          </a:p>
        </p:txBody>
      </p:sp>
      <p:sp>
        <p:nvSpPr>
          <p:cNvPr id="10" name="TextBox 9"/>
          <p:cNvSpPr txBox="1"/>
          <p:nvPr/>
        </p:nvSpPr>
        <p:spPr>
          <a:xfrm>
            <a:off x="805505" y="1733792"/>
            <a:ext cx="3412067" cy="338554"/>
          </a:xfrm>
          <a:prstGeom prst="rect">
            <a:avLst/>
          </a:prstGeom>
          <a:noFill/>
        </p:spPr>
        <p:txBody>
          <a:bodyPr wrap="square" rtlCol="0">
            <a:spAutoFit/>
          </a:bodyPr>
          <a:lstStyle/>
          <a:p>
            <a:pPr algn="ctr"/>
            <a:r>
              <a:rPr lang="en-US" sz="1600" b="1" i="1" dirty="0">
                <a:solidFill>
                  <a:schemeClr val="bg2"/>
                </a:solidFill>
                <a:latin typeface="Century Gothic" panose="020B0502020202020204" pitchFamily="34" charset="0"/>
              </a:rPr>
              <a:t>New England</a:t>
            </a:r>
          </a:p>
        </p:txBody>
      </p:sp>
      <p:cxnSp>
        <p:nvCxnSpPr>
          <p:cNvPr id="11" name="Straight Connector 10"/>
          <p:cNvCxnSpPr/>
          <p:nvPr/>
        </p:nvCxnSpPr>
        <p:spPr>
          <a:xfrm>
            <a:off x="805505" y="2072346"/>
            <a:ext cx="3412067" cy="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690026" y="1736572"/>
            <a:ext cx="3753889" cy="338554"/>
          </a:xfrm>
          <a:prstGeom prst="rect">
            <a:avLst/>
          </a:prstGeom>
          <a:noFill/>
        </p:spPr>
        <p:txBody>
          <a:bodyPr wrap="square" rtlCol="0">
            <a:spAutoFit/>
          </a:bodyPr>
          <a:lstStyle/>
          <a:p>
            <a:pPr algn="ctr"/>
            <a:r>
              <a:rPr lang="en-US" sz="1600" b="1" i="1" dirty="0">
                <a:solidFill>
                  <a:schemeClr val="accent2">
                    <a:lumMod val="75000"/>
                  </a:schemeClr>
                </a:solidFill>
                <a:latin typeface="Century Gothic" panose="020B0502020202020204" pitchFamily="34" charset="0"/>
              </a:rPr>
              <a:t>Massachusetts</a:t>
            </a:r>
          </a:p>
        </p:txBody>
      </p:sp>
      <p:cxnSp>
        <p:nvCxnSpPr>
          <p:cNvPr id="13" name="Straight Connector 12"/>
          <p:cNvCxnSpPr/>
          <p:nvPr/>
        </p:nvCxnSpPr>
        <p:spPr>
          <a:xfrm flipV="1">
            <a:off x="4690026" y="2072346"/>
            <a:ext cx="3753889" cy="2780"/>
          </a:xfrm>
          <a:prstGeom prst="line">
            <a:avLst/>
          </a:prstGeom>
          <a:ln w="1905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05505" y="5314795"/>
            <a:ext cx="3412067" cy="523220"/>
          </a:xfrm>
          <a:prstGeom prst="rect">
            <a:avLst/>
          </a:prstGeom>
          <a:solidFill>
            <a:schemeClr val="accent2">
              <a:lumMod val="20000"/>
              <a:lumOff val="80000"/>
            </a:schemeClr>
          </a:solidFill>
        </p:spPr>
        <p:txBody>
          <a:bodyPr wrap="square" rtlCol="0">
            <a:spAutoFit/>
          </a:bodyPr>
          <a:lstStyle/>
          <a:p>
            <a:pPr algn="ctr"/>
            <a:r>
              <a:rPr lang="en-US" sz="1400" i="1" dirty="0">
                <a:solidFill>
                  <a:schemeClr val="accent1"/>
                </a:solidFill>
              </a:rPr>
              <a:t>Electricity demand forecast in 2050: </a:t>
            </a:r>
          </a:p>
          <a:p>
            <a:pPr algn="ctr"/>
            <a:r>
              <a:rPr lang="en-US" sz="1400" b="1" dirty="0">
                <a:solidFill>
                  <a:schemeClr val="bg2"/>
                </a:solidFill>
              </a:rPr>
              <a:t>214</a:t>
            </a:r>
            <a:r>
              <a:rPr lang="en-US" sz="1400" b="1" dirty="0">
                <a:solidFill>
                  <a:schemeClr val="bg2"/>
                </a:solidFill>
                <a:latin typeface="Calibri" panose="020F0502020204030204" pitchFamily="34" charset="0"/>
                <a:cs typeface="Calibri" panose="020F0502020204030204" pitchFamily="34" charset="0"/>
              </a:rPr>
              <a:t>–</a:t>
            </a:r>
            <a:r>
              <a:rPr lang="en-US" sz="1400" b="1" dirty="0">
                <a:solidFill>
                  <a:schemeClr val="bg2"/>
                </a:solidFill>
              </a:rPr>
              <a:t>286 TWh</a:t>
            </a:r>
          </a:p>
        </p:txBody>
      </p:sp>
      <p:sp>
        <p:nvSpPr>
          <p:cNvPr id="19" name="TextBox 18"/>
          <p:cNvSpPr txBox="1"/>
          <p:nvPr/>
        </p:nvSpPr>
        <p:spPr>
          <a:xfrm>
            <a:off x="4860936" y="5310045"/>
            <a:ext cx="3412067" cy="523220"/>
          </a:xfrm>
          <a:prstGeom prst="rect">
            <a:avLst/>
          </a:prstGeom>
          <a:solidFill>
            <a:schemeClr val="accent2">
              <a:lumMod val="20000"/>
              <a:lumOff val="80000"/>
            </a:schemeClr>
          </a:solidFill>
        </p:spPr>
        <p:txBody>
          <a:bodyPr wrap="square" rtlCol="0">
            <a:spAutoFit/>
          </a:bodyPr>
          <a:lstStyle/>
          <a:p>
            <a:pPr algn="ctr"/>
            <a:r>
              <a:rPr lang="en-US" sz="1400" i="1" dirty="0">
                <a:solidFill>
                  <a:schemeClr val="accent1"/>
                </a:solidFill>
              </a:rPr>
              <a:t>Electricity demand forecast in 2050: </a:t>
            </a:r>
          </a:p>
          <a:p>
            <a:pPr algn="ctr"/>
            <a:r>
              <a:rPr lang="en-US" sz="1400" b="1" dirty="0">
                <a:solidFill>
                  <a:schemeClr val="accent2">
                    <a:lumMod val="75000"/>
                  </a:schemeClr>
                </a:solidFill>
              </a:rPr>
              <a:t>95–140 TWh</a:t>
            </a:r>
          </a:p>
        </p:txBody>
      </p:sp>
      <p:sp>
        <p:nvSpPr>
          <p:cNvPr id="20" name="TextBox 19"/>
          <p:cNvSpPr txBox="1"/>
          <p:nvPr/>
        </p:nvSpPr>
        <p:spPr>
          <a:xfrm>
            <a:off x="5807724" y="2083773"/>
            <a:ext cx="1287084" cy="523220"/>
          </a:xfrm>
          <a:prstGeom prst="rect">
            <a:avLst/>
          </a:prstGeom>
          <a:noFill/>
        </p:spPr>
        <p:txBody>
          <a:bodyPr wrap="none" rtlCol="0">
            <a:spAutoFit/>
          </a:bodyPr>
          <a:lstStyle/>
          <a:p>
            <a:pPr algn="ctr"/>
            <a:r>
              <a:rPr lang="en-US" sz="1400" dirty="0">
                <a:solidFill>
                  <a:schemeClr val="tx1">
                    <a:lumMod val="65000"/>
                    <a:lumOff val="35000"/>
                  </a:schemeClr>
                </a:solidFill>
              </a:rPr>
              <a:t>Total potential:</a:t>
            </a:r>
          </a:p>
          <a:p>
            <a:pPr algn="ctr"/>
            <a:r>
              <a:rPr lang="en-US" sz="1400" b="1" dirty="0">
                <a:solidFill>
                  <a:schemeClr val="accent2">
                    <a:lumMod val="75000"/>
                  </a:schemeClr>
                </a:solidFill>
              </a:rPr>
              <a:t>953 TWh</a:t>
            </a:r>
          </a:p>
        </p:txBody>
      </p:sp>
      <p:sp>
        <p:nvSpPr>
          <p:cNvPr id="21" name="TextBox 20"/>
          <p:cNvSpPr txBox="1"/>
          <p:nvPr/>
        </p:nvSpPr>
        <p:spPr>
          <a:xfrm>
            <a:off x="1922586" y="2083773"/>
            <a:ext cx="1287084" cy="523220"/>
          </a:xfrm>
          <a:prstGeom prst="rect">
            <a:avLst/>
          </a:prstGeom>
          <a:noFill/>
        </p:spPr>
        <p:txBody>
          <a:bodyPr wrap="none" rtlCol="0">
            <a:spAutoFit/>
          </a:bodyPr>
          <a:lstStyle/>
          <a:p>
            <a:pPr algn="ctr"/>
            <a:r>
              <a:rPr lang="en-US" sz="1400" dirty="0">
                <a:solidFill>
                  <a:schemeClr val="tx1">
                    <a:lumMod val="65000"/>
                    <a:lumOff val="35000"/>
                  </a:schemeClr>
                </a:solidFill>
              </a:rPr>
              <a:t>Total potential:</a:t>
            </a:r>
          </a:p>
          <a:p>
            <a:pPr algn="ctr"/>
            <a:r>
              <a:rPr lang="en-US" sz="1400" b="1" dirty="0">
                <a:solidFill>
                  <a:schemeClr val="bg2"/>
                </a:solidFill>
              </a:rPr>
              <a:t>3,054 TWh</a:t>
            </a:r>
          </a:p>
        </p:txBody>
      </p:sp>
      <p:pic>
        <p:nvPicPr>
          <p:cNvPr id="18" name="Picture 17"/>
          <p:cNvPicPr>
            <a:picLocks noChangeAspect="1"/>
          </p:cNvPicPr>
          <p:nvPr/>
        </p:nvPicPr>
        <p:blipFill>
          <a:blip r:embed="rId4"/>
          <a:stretch>
            <a:fillRect/>
          </a:stretch>
        </p:blipFill>
        <p:spPr>
          <a:xfrm>
            <a:off x="4715828" y="2551670"/>
            <a:ext cx="3728087" cy="2566798"/>
          </a:xfrm>
          <a:prstGeom prst="rect">
            <a:avLst/>
          </a:prstGeom>
        </p:spPr>
      </p:pic>
      <p:pic>
        <p:nvPicPr>
          <p:cNvPr id="22" name="Picture 21"/>
          <p:cNvPicPr>
            <a:picLocks noChangeAspect="1"/>
          </p:cNvPicPr>
          <p:nvPr/>
        </p:nvPicPr>
        <p:blipFill rotWithShape="1">
          <a:blip r:embed="rId5"/>
          <a:srcRect b="6022"/>
          <a:stretch/>
        </p:blipFill>
        <p:spPr>
          <a:xfrm>
            <a:off x="1174192" y="2190494"/>
            <a:ext cx="3717934" cy="3060775"/>
          </a:xfrm>
          <a:prstGeom prst="rect">
            <a:avLst/>
          </a:prstGeom>
        </p:spPr>
      </p:pic>
      <p:sp>
        <p:nvSpPr>
          <p:cNvPr id="23" name="TextBox 22"/>
          <p:cNvSpPr txBox="1"/>
          <p:nvPr/>
        </p:nvSpPr>
        <p:spPr>
          <a:xfrm>
            <a:off x="805505" y="6050467"/>
            <a:ext cx="6061287" cy="646331"/>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solidFill>
                  <a:schemeClr val="bg2"/>
                </a:solidFill>
              </a:rPr>
              <a:t>New England technical potential far exceeds needs</a:t>
            </a:r>
          </a:p>
          <a:p>
            <a:pPr marL="285750" indent="-285750" algn="just">
              <a:buFont typeface="Arial" panose="020B0604020202020204" pitchFamily="34" charset="0"/>
              <a:buChar char="•"/>
            </a:pPr>
            <a:r>
              <a:rPr lang="en-US" b="1" dirty="0">
                <a:solidFill>
                  <a:schemeClr val="bg2"/>
                </a:solidFill>
              </a:rPr>
              <a:t>New York also has a significant onshore wind potential</a:t>
            </a:r>
          </a:p>
        </p:txBody>
      </p:sp>
      <p:pic>
        <p:nvPicPr>
          <p:cNvPr id="24" name="Picture 23"/>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26627" t="12764" r="20285" b="13726"/>
          <a:stretch/>
        </p:blipFill>
        <p:spPr>
          <a:xfrm rot="20669508">
            <a:off x="802307" y="2244343"/>
            <a:ext cx="1460324" cy="1903903"/>
          </a:xfrm>
          <a:prstGeom prst="rect">
            <a:avLst/>
          </a:prstGeom>
        </p:spPr>
      </p:pic>
      <p:sp>
        <p:nvSpPr>
          <p:cNvPr id="4" name="Line Callout 2 (Border and Accent Bar) 3"/>
          <p:cNvSpPr/>
          <p:nvPr/>
        </p:nvSpPr>
        <p:spPr>
          <a:xfrm>
            <a:off x="3776443" y="2246176"/>
            <a:ext cx="1010653" cy="832149"/>
          </a:xfrm>
          <a:prstGeom prst="accentBorderCallout2">
            <a:avLst/>
          </a:prstGeom>
          <a:noFill/>
          <a:ln w="635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~10% of land/80% of non-forested land</a:t>
            </a:r>
          </a:p>
        </p:txBody>
      </p:sp>
    </p:spTree>
    <p:extLst>
      <p:ext uri="{BB962C8B-B14F-4D97-AF65-F5344CB8AC3E}">
        <p14:creationId xmlns:p14="http://schemas.microsoft.com/office/powerpoint/2010/main" val="120820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103047"/>
            <a:ext cx="8445260" cy="1143000"/>
          </a:xfrm>
        </p:spPr>
        <p:txBody>
          <a:bodyPr>
            <a:noAutofit/>
          </a:bodyPr>
          <a:lstStyle/>
          <a:p>
            <a:r>
              <a:rPr lang="en-US" sz="2400" dirty="0"/>
              <a:t>(Clean) costs decline and remain comparable through 2050; supply portfolio choice not mostly based on LCOE</a:t>
            </a:r>
          </a:p>
        </p:txBody>
      </p:sp>
      <p:sp>
        <p:nvSpPr>
          <p:cNvPr id="6" name="TextBox 5"/>
          <p:cNvSpPr txBox="1"/>
          <p:nvPr/>
        </p:nvSpPr>
        <p:spPr>
          <a:xfrm>
            <a:off x="2000499" y="1249066"/>
            <a:ext cx="5182829" cy="646331"/>
          </a:xfrm>
          <a:prstGeom prst="rect">
            <a:avLst/>
          </a:prstGeom>
          <a:noFill/>
        </p:spPr>
        <p:txBody>
          <a:bodyPr wrap="none" rtlCol="0">
            <a:spAutoFit/>
          </a:bodyPr>
          <a:lstStyle/>
          <a:p>
            <a:pPr algn="ctr"/>
            <a:r>
              <a:rPr lang="en-US" b="1" dirty="0">
                <a:solidFill>
                  <a:schemeClr val="bg2"/>
                </a:solidFill>
                <a:latin typeface="Century Gothic" panose="020B0502020202020204" pitchFamily="34" charset="0"/>
              </a:rPr>
              <a:t>2050 Estimated New England Resource Costs</a:t>
            </a:r>
          </a:p>
          <a:p>
            <a:pPr algn="ctr"/>
            <a:r>
              <a:rPr lang="en-US" dirty="0">
                <a:solidFill>
                  <a:schemeClr val="bg2"/>
                </a:solidFill>
              </a:rPr>
              <a:t>(No tax credits, includes transmission costs to MA)</a:t>
            </a:r>
            <a:endParaRPr lang="en-US" sz="1400" dirty="0">
              <a:solidFill>
                <a:schemeClr val="bg2"/>
              </a:solidFill>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0" y="1886723"/>
            <a:ext cx="8542093" cy="4294644"/>
          </a:xfrm>
          <a:prstGeom prst="rect">
            <a:avLst/>
          </a:prstGeom>
        </p:spPr>
      </p:pic>
    </p:spTree>
    <p:extLst>
      <p:ext uri="{BB962C8B-B14F-4D97-AF65-F5344CB8AC3E}">
        <p14:creationId xmlns:p14="http://schemas.microsoft.com/office/powerpoint/2010/main" val="82123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4863336" y="1859553"/>
            <a:ext cx="3521339" cy="2217382"/>
          </a:xfrm>
          <a:prstGeom prst="rect">
            <a:avLst/>
          </a:prstGeom>
        </p:spPr>
      </p:pic>
      <p:pic>
        <p:nvPicPr>
          <p:cNvPr id="10" name="Picture 9"/>
          <p:cNvPicPr>
            <a:picLocks noChangeAspect="1"/>
          </p:cNvPicPr>
          <p:nvPr/>
        </p:nvPicPr>
        <p:blipFill>
          <a:blip r:embed="rId4"/>
          <a:stretch>
            <a:fillRect/>
          </a:stretch>
        </p:blipFill>
        <p:spPr>
          <a:xfrm>
            <a:off x="588100" y="4276340"/>
            <a:ext cx="3422503" cy="2182219"/>
          </a:xfrm>
          <a:prstGeom prst="rect">
            <a:avLst/>
          </a:prstGeom>
        </p:spPr>
      </p:pic>
      <p:pic>
        <p:nvPicPr>
          <p:cNvPr id="9" name="Picture 8"/>
          <p:cNvPicPr>
            <a:picLocks noChangeAspect="1"/>
          </p:cNvPicPr>
          <p:nvPr/>
        </p:nvPicPr>
        <p:blipFill>
          <a:blip r:embed="rId5"/>
          <a:stretch>
            <a:fillRect/>
          </a:stretch>
        </p:blipFill>
        <p:spPr>
          <a:xfrm>
            <a:off x="4863336" y="4272555"/>
            <a:ext cx="3470060" cy="2212542"/>
          </a:xfrm>
          <a:prstGeom prst="rect">
            <a:avLst/>
          </a:prstGeom>
        </p:spPr>
      </p:pic>
      <p:pic>
        <p:nvPicPr>
          <p:cNvPr id="3" name="Picture 2"/>
          <p:cNvPicPr>
            <a:picLocks noChangeAspect="1"/>
          </p:cNvPicPr>
          <p:nvPr/>
        </p:nvPicPr>
        <p:blipFill>
          <a:blip r:embed="rId6"/>
          <a:stretch>
            <a:fillRect/>
          </a:stretch>
        </p:blipFill>
        <p:spPr>
          <a:xfrm>
            <a:off x="595704" y="1865586"/>
            <a:ext cx="3491533" cy="2226233"/>
          </a:xfrm>
          <a:prstGeom prst="rect">
            <a:avLst/>
          </a:prstGeom>
        </p:spPr>
      </p:pic>
      <p:sp>
        <p:nvSpPr>
          <p:cNvPr id="4" name="Title 1"/>
          <p:cNvSpPr>
            <a:spLocks noGrp="1"/>
          </p:cNvSpPr>
          <p:nvPr>
            <p:ph type="title"/>
          </p:nvPr>
        </p:nvSpPr>
        <p:spPr>
          <a:xfrm>
            <a:off x="497443" y="89209"/>
            <a:ext cx="7485740" cy="1143000"/>
          </a:xfrm>
        </p:spPr>
        <p:txBody>
          <a:bodyPr>
            <a:normAutofit fontScale="90000"/>
          </a:bodyPr>
          <a:lstStyle/>
          <a:p>
            <a:r>
              <a:rPr lang="en-US" sz="2000" b="1" dirty="0">
                <a:solidFill>
                  <a:schemeClr val="accent1">
                    <a:lumMod val="75000"/>
                    <a:lumOff val="25000"/>
                  </a:schemeClr>
                </a:solidFill>
              </a:rPr>
              <a:t>2050 Resource Portfolios</a:t>
            </a:r>
            <a:br>
              <a:rPr lang="en-US" b="1" dirty="0">
                <a:solidFill>
                  <a:schemeClr val="accent1">
                    <a:lumMod val="75000"/>
                    <a:lumOff val="25000"/>
                  </a:schemeClr>
                </a:solidFill>
              </a:rPr>
            </a:br>
            <a:r>
              <a:rPr lang="en-US" sz="2600" dirty="0"/>
              <a:t>Storage, gas, and hydro will play key roles in balancing system supply and demand</a:t>
            </a:r>
          </a:p>
        </p:txBody>
      </p:sp>
      <p:sp>
        <p:nvSpPr>
          <p:cNvPr id="6" name="TextBox 5"/>
          <p:cNvSpPr txBox="1"/>
          <p:nvPr/>
        </p:nvSpPr>
        <p:spPr>
          <a:xfrm>
            <a:off x="500929" y="1650289"/>
            <a:ext cx="3603820" cy="307777"/>
          </a:xfrm>
          <a:prstGeom prst="rect">
            <a:avLst/>
          </a:prstGeom>
          <a:noFill/>
        </p:spPr>
        <p:txBody>
          <a:bodyPr wrap="square" rtlCol="0">
            <a:spAutoFit/>
          </a:bodyPr>
          <a:lstStyle/>
          <a:p>
            <a:pPr algn="ctr"/>
            <a:r>
              <a:rPr lang="en-US" sz="1400" b="1" dirty="0">
                <a:solidFill>
                  <a:schemeClr val="bg2"/>
                </a:solidFill>
                <a:latin typeface="Century Gothic" panose="020B0502020202020204" pitchFamily="34" charset="0"/>
              </a:rPr>
              <a:t>Winter</a:t>
            </a:r>
          </a:p>
        </p:txBody>
      </p:sp>
      <p:sp>
        <p:nvSpPr>
          <p:cNvPr id="7" name="TextBox 6"/>
          <p:cNvSpPr txBox="1"/>
          <p:nvPr/>
        </p:nvSpPr>
        <p:spPr>
          <a:xfrm>
            <a:off x="4990845" y="1650289"/>
            <a:ext cx="3603820" cy="307777"/>
          </a:xfrm>
          <a:prstGeom prst="rect">
            <a:avLst/>
          </a:prstGeom>
          <a:noFill/>
        </p:spPr>
        <p:txBody>
          <a:bodyPr wrap="square" rtlCol="0">
            <a:spAutoFit/>
          </a:bodyPr>
          <a:lstStyle/>
          <a:p>
            <a:pPr algn="ctr"/>
            <a:r>
              <a:rPr lang="en-US" sz="1400" b="1" dirty="0">
                <a:solidFill>
                  <a:schemeClr val="bg2"/>
                </a:solidFill>
                <a:latin typeface="Century Gothic" panose="020B0502020202020204" pitchFamily="34" charset="0"/>
              </a:rPr>
              <a:t>Spring</a:t>
            </a:r>
          </a:p>
        </p:txBody>
      </p:sp>
      <p:sp>
        <p:nvSpPr>
          <p:cNvPr id="20" name="TextBox 19"/>
          <p:cNvSpPr txBox="1"/>
          <p:nvPr/>
        </p:nvSpPr>
        <p:spPr>
          <a:xfrm>
            <a:off x="497442" y="4087308"/>
            <a:ext cx="3603820" cy="307777"/>
          </a:xfrm>
          <a:prstGeom prst="rect">
            <a:avLst/>
          </a:prstGeom>
          <a:noFill/>
        </p:spPr>
        <p:txBody>
          <a:bodyPr wrap="square" rtlCol="0">
            <a:spAutoFit/>
          </a:bodyPr>
          <a:lstStyle/>
          <a:p>
            <a:pPr algn="ctr"/>
            <a:r>
              <a:rPr lang="en-US" sz="1400" b="1" dirty="0">
                <a:solidFill>
                  <a:schemeClr val="bg2"/>
                </a:solidFill>
                <a:latin typeface="Century Gothic" panose="020B0502020202020204" pitchFamily="34" charset="0"/>
              </a:rPr>
              <a:t>Summer</a:t>
            </a:r>
          </a:p>
        </p:txBody>
      </p:sp>
      <p:sp>
        <p:nvSpPr>
          <p:cNvPr id="21" name="TextBox 20"/>
          <p:cNvSpPr txBox="1"/>
          <p:nvPr/>
        </p:nvSpPr>
        <p:spPr>
          <a:xfrm>
            <a:off x="4888841" y="4087308"/>
            <a:ext cx="3603820" cy="307777"/>
          </a:xfrm>
          <a:prstGeom prst="rect">
            <a:avLst/>
          </a:prstGeom>
          <a:noFill/>
        </p:spPr>
        <p:txBody>
          <a:bodyPr wrap="square" rtlCol="0">
            <a:spAutoFit/>
          </a:bodyPr>
          <a:lstStyle/>
          <a:p>
            <a:pPr algn="ctr"/>
            <a:r>
              <a:rPr lang="en-US" sz="1400" b="1" dirty="0">
                <a:solidFill>
                  <a:schemeClr val="bg2"/>
                </a:solidFill>
                <a:latin typeface="Century Gothic" panose="020B0502020202020204" pitchFamily="34" charset="0"/>
              </a:rPr>
              <a:t>Fall</a:t>
            </a:r>
          </a:p>
        </p:txBody>
      </p:sp>
      <p:sp>
        <p:nvSpPr>
          <p:cNvPr id="22" name="TextBox 21"/>
          <p:cNvSpPr txBox="1"/>
          <p:nvPr/>
        </p:nvSpPr>
        <p:spPr>
          <a:xfrm>
            <a:off x="1826448" y="6477000"/>
            <a:ext cx="5333118" cy="230832"/>
          </a:xfrm>
          <a:prstGeom prst="rect">
            <a:avLst/>
          </a:prstGeom>
          <a:noFill/>
        </p:spPr>
        <p:txBody>
          <a:bodyPr wrap="square" rtlCol="0">
            <a:spAutoFit/>
          </a:bodyPr>
          <a:lstStyle/>
          <a:p>
            <a:r>
              <a:rPr lang="en-US" sz="900" i="1" dirty="0">
                <a:solidFill>
                  <a:srgbClr val="7F7F7F"/>
                </a:solidFill>
              </a:rPr>
              <a:t>Note: The figures show the generation and load profiles during a high demand day of the respective season. </a:t>
            </a:r>
          </a:p>
        </p:txBody>
      </p:sp>
      <p:grpSp>
        <p:nvGrpSpPr>
          <p:cNvPr id="35" name="Group 34"/>
          <p:cNvGrpSpPr/>
          <p:nvPr/>
        </p:nvGrpSpPr>
        <p:grpSpPr>
          <a:xfrm>
            <a:off x="809969" y="2570311"/>
            <a:ext cx="3958162" cy="1462134"/>
            <a:chOff x="831596" y="2433828"/>
            <a:chExt cx="3958162" cy="1462134"/>
          </a:xfrm>
        </p:grpSpPr>
        <p:grpSp>
          <p:nvGrpSpPr>
            <p:cNvPr id="23" name="Group 22"/>
            <p:cNvGrpSpPr/>
            <p:nvPr/>
          </p:nvGrpSpPr>
          <p:grpSpPr>
            <a:xfrm>
              <a:off x="831596" y="2477131"/>
              <a:ext cx="3958162" cy="1418831"/>
              <a:chOff x="397308" y="2779374"/>
              <a:chExt cx="3958162" cy="1418831"/>
            </a:xfrm>
          </p:grpSpPr>
          <p:grpSp>
            <p:nvGrpSpPr>
              <p:cNvPr id="24" name="Group 23"/>
              <p:cNvGrpSpPr/>
              <p:nvPr/>
            </p:nvGrpSpPr>
            <p:grpSpPr>
              <a:xfrm>
                <a:off x="397308" y="2779374"/>
                <a:ext cx="3958162" cy="1418831"/>
                <a:chOff x="4505091" y="2375674"/>
                <a:chExt cx="3958162" cy="1418831"/>
              </a:xfrm>
            </p:grpSpPr>
            <p:sp>
              <p:nvSpPr>
                <p:cNvPr id="26" name="TextBox 25"/>
                <p:cNvSpPr txBox="1"/>
                <p:nvPr/>
              </p:nvSpPr>
              <p:spPr>
                <a:xfrm>
                  <a:off x="7556940" y="3469074"/>
                  <a:ext cx="478016" cy="230832"/>
                </a:xfrm>
                <a:prstGeom prst="rect">
                  <a:avLst/>
                </a:prstGeom>
                <a:noFill/>
              </p:spPr>
              <p:txBody>
                <a:bodyPr wrap="none" rtlCol="0">
                  <a:spAutoFit/>
                </a:bodyPr>
                <a:lstStyle/>
                <a:p>
                  <a:r>
                    <a:rPr lang="en-US" sz="900" b="1" dirty="0">
                      <a:solidFill>
                        <a:schemeClr val="bg2"/>
                      </a:solidFill>
                    </a:rPr>
                    <a:t>Hydro</a:t>
                  </a:r>
                </a:p>
              </p:txBody>
            </p:sp>
            <p:grpSp>
              <p:nvGrpSpPr>
                <p:cNvPr id="27" name="Group 26"/>
                <p:cNvGrpSpPr/>
                <p:nvPr/>
              </p:nvGrpSpPr>
              <p:grpSpPr>
                <a:xfrm>
                  <a:off x="4505091" y="2375674"/>
                  <a:ext cx="3958162" cy="1418831"/>
                  <a:chOff x="4638673" y="2390212"/>
                  <a:chExt cx="3958162" cy="1418831"/>
                </a:xfrm>
              </p:grpSpPr>
              <p:grpSp>
                <p:nvGrpSpPr>
                  <p:cNvPr id="28" name="Group 27"/>
                  <p:cNvGrpSpPr/>
                  <p:nvPr/>
                </p:nvGrpSpPr>
                <p:grpSpPr>
                  <a:xfrm>
                    <a:off x="4638673" y="2999063"/>
                    <a:ext cx="3958162" cy="809980"/>
                    <a:chOff x="4569850" y="2910580"/>
                    <a:chExt cx="3958162" cy="809980"/>
                  </a:xfrm>
                </p:grpSpPr>
                <p:sp>
                  <p:nvSpPr>
                    <p:cNvPr id="30" name="TextBox 29"/>
                    <p:cNvSpPr txBox="1"/>
                    <p:nvPr/>
                  </p:nvSpPr>
                  <p:spPr>
                    <a:xfrm>
                      <a:off x="7290555" y="3489728"/>
                      <a:ext cx="556563" cy="230832"/>
                    </a:xfrm>
                    <a:prstGeom prst="rect">
                      <a:avLst/>
                    </a:prstGeom>
                    <a:noFill/>
                  </p:spPr>
                  <p:txBody>
                    <a:bodyPr wrap="none" rtlCol="0">
                      <a:spAutoFit/>
                    </a:bodyPr>
                    <a:lstStyle/>
                    <a:p>
                      <a:r>
                        <a:rPr lang="en-US" sz="900" b="1" dirty="0">
                          <a:solidFill>
                            <a:srgbClr val="9B5BA5"/>
                          </a:solidFill>
                        </a:rPr>
                        <a:t>Nuclear</a:t>
                      </a:r>
                    </a:p>
                  </p:txBody>
                </p:sp>
                <p:sp>
                  <p:nvSpPr>
                    <p:cNvPr id="31" name="TextBox 30"/>
                    <p:cNvSpPr txBox="1"/>
                    <p:nvPr/>
                  </p:nvSpPr>
                  <p:spPr>
                    <a:xfrm>
                      <a:off x="4569850" y="2954908"/>
                      <a:ext cx="684507" cy="369332"/>
                    </a:xfrm>
                    <a:prstGeom prst="rect">
                      <a:avLst/>
                    </a:prstGeom>
                    <a:noFill/>
                  </p:spPr>
                  <p:txBody>
                    <a:bodyPr wrap="square" rtlCol="0">
                      <a:spAutoFit/>
                    </a:bodyPr>
                    <a:lstStyle/>
                    <a:p>
                      <a:pPr algn="ctr"/>
                      <a:r>
                        <a:rPr lang="en-US" sz="900" b="1" dirty="0">
                          <a:solidFill>
                            <a:schemeClr val="bg1"/>
                          </a:solidFill>
                        </a:rPr>
                        <a:t>Offshore Wind</a:t>
                      </a:r>
                    </a:p>
                  </p:txBody>
                </p:sp>
                <p:sp>
                  <p:nvSpPr>
                    <p:cNvPr id="32" name="TextBox 31"/>
                    <p:cNvSpPr txBox="1"/>
                    <p:nvPr/>
                  </p:nvSpPr>
                  <p:spPr>
                    <a:xfrm>
                      <a:off x="7600458" y="3296832"/>
                      <a:ext cx="927554" cy="230832"/>
                    </a:xfrm>
                    <a:prstGeom prst="rect">
                      <a:avLst/>
                    </a:prstGeom>
                    <a:noFill/>
                  </p:spPr>
                  <p:txBody>
                    <a:bodyPr wrap="square" rtlCol="0">
                      <a:spAutoFit/>
                    </a:bodyPr>
                    <a:lstStyle/>
                    <a:p>
                      <a:pPr algn="ctr"/>
                      <a:r>
                        <a:rPr lang="en-US" sz="900" b="1" dirty="0">
                          <a:solidFill>
                            <a:schemeClr val="accent2"/>
                          </a:solidFill>
                        </a:rPr>
                        <a:t>Onshore Wind</a:t>
                      </a:r>
                    </a:p>
                  </p:txBody>
                </p:sp>
                <p:sp>
                  <p:nvSpPr>
                    <p:cNvPr id="33" name="TextBox 32"/>
                    <p:cNvSpPr txBox="1"/>
                    <p:nvPr/>
                  </p:nvSpPr>
                  <p:spPr>
                    <a:xfrm>
                      <a:off x="6033943" y="2910580"/>
                      <a:ext cx="429926" cy="230832"/>
                    </a:xfrm>
                    <a:prstGeom prst="rect">
                      <a:avLst/>
                    </a:prstGeom>
                    <a:noFill/>
                  </p:spPr>
                  <p:txBody>
                    <a:bodyPr wrap="none" rtlCol="0">
                      <a:spAutoFit/>
                    </a:bodyPr>
                    <a:lstStyle/>
                    <a:p>
                      <a:r>
                        <a:rPr lang="en-US" sz="900" b="1" dirty="0">
                          <a:solidFill>
                            <a:srgbClr val="683B7D"/>
                          </a:solidFill>
                        </a:rPr>
                        <a:t>Solar</a:t>
                      </a:r>
                    </a:p>
                  </p:txBody>
                </p:sp>
              </p:grpSp>
              <p:sp>
                <p:nvSpPr>
                  <p:cNvPr id="29" name="TextBox 28"/>
                  <p:cNvSpPr txBox="1"/>
                  <p:nvPr/>
                </p:nvSpPr>
                <p:spPr>
                  <a:xfrm>
                    <a:off x="4807624" y="2390212"/>
                    <a:ext cx="362600" cy="230832"/>
                  </a:xfrm>
                  <a:prstGeom prst="rect">
                    <a:avLst/>
                  </a:prstGeom>
                  <a:noFill/>
                </p:spPr>
                <p:txBody>
                  <a:bodyPr wrap="none" rtlCol="0">
                    <a:spAutoFit/>
                  </a:bodyPr>
                  <a:lstStyle/>
                  <a:p>
                    <a:r>
                      <a:rPr lang="en-US" sz="900" b="1" dirty="0">
                        <a:solidFill>
                          <a:schemeClr val="bg1"/>
                        </a:solidFill>
                      </a:rPr>
                      <a:t>Gas</a:t>
                    </a:r>
                  </a:p>
                </p:txBody>
              </p:sp>
            </p:grpSp>
          </p:grpSp>
          <p:sp>
            <p:nvSpPr>
              <p:cNvPr id="25" name="TextBox 24"/>
              <p:cNvSpPr txBox="1"/>
              <p:nvPr/>
            </p:nvSpPr>
            <p:spPr>
              <a:xfrm>
                <a:off x="1065356" y="3008754"/>
                <a:ext cx="780983" cy="230832"/>
              </a:xfrm>
              <a:prstGeom prst="rect">
                <a:avLst/>
              </a:prstGeom>
              <a:noFill/>
            </p:spPr>
            <p:txBody>
              <a:bodyPr wrap="none" rtlCol="0">
                <a:spAutoFit/>
              </a:bodyPr>
              <a:lstStyle/>
              <a:p>
                <a:r>
                  <a:rPr lang="en-US" sz="900" b="1" dirty="0">
                    <a:solidFill>
                      <a:srgbClr val="F26E54"/>
                    </a:solidFill>
                  </a:rPr>
                  <a:t>Storage/Gas</a:t>
                </a:r>
              </a:p>
            </p:txBody>
          </p:sp>
        </p:grpSp>
        <p:sp>
          <p:nvSpPr>
            <p:cNvPr id="34" name="TextBox 33"/>
            <p:cNvSpPr txBox="1"/>
            <p:nvPr/>
          </p:nvSpPr>
          <p:spPr>
            <a:xfrm>
              <a:off x="3552301" y="2433828"/>
              <a:ext cx="415498" cy="230832"/>
            </a:xfrm>
            <a:prstGeom prst="rect">
              <a:avLst/>
            </a:prstGeom>
            <a:noFill/>
          </p:spPr>
          <p:txBody>
            <a:bodyPr wrap="none" rtlCol="0">
              <a:spAutoFit/>
            </a:bodyPr>
            <a:lstStyle/>
            <a:p>
              <a:r>
                <a:rPr lang="en-US" sz="900" b="1" dirty="0">
                  <a:solidFill>
                    <a:schemeClr val="accent4"/>
                  </a:solidFill>
                </a:rPr>
                <a:t>Load</a:t>
              </a:r>
            </a:p>
          </p:txBody>
        </p:sp>
      </p:grpSp>
      <p:sp>
        <p:nvSpPr>
          <p:cNvPr id="51" name="TextBox 50"/>
          <p:cNvSpPr txBox="1"/>
          <p:nvPr/>
        </p:nvSpPr>
        <p:spPr>
          <a:xfrm>
            <a:off x="823373" y="4335881"/>
            <a:ext cx="1532966" cy="600164"/>
          </a:xfrm>
          <a:prstGeom prst="rect">
            <a:avLst/>
          </a:prstGeom>
          <a:noFill/>
        </p:spPr>
        <p:txBody>
          <a:bodyPr wrap="square" rtlCol="0">
            <a:spAutoFit/>
          </a:bodyPr>
          <a:lstStyle/>
          <a:p>
            <a:r>
              <a:rPr lang="en-US" sz="1100" i="1" dirty="0">
                <a:solidFill>
                  <a:schemeClr val="accent3"/>
                </a:solidFill>
              </a:rPr>
              <a:t>Balancing required between day and night hours using storage</a:t>
            </a:r>
          </a:p>
        </p:txBody>
      </p:sp>
      <p:sp>
        <p:nvSpPr>
          <p:cNvPr id="55" name="TextBox 54"/>
          <p:cNvSpPr txBox="1"/>
          <p:nvPr/>
        </p:nvSpPr>
        <p:spPr>
          <a:xfrm>
            <a:off x="848099" y="1948480"/>
            <a:ext cx="3098073" cy="430887"/>
          </a:xfrm>
          <a:prstGeom prst="rect">
            <a:avLst/>
          </a:prstGeom>
          <a:noFill/>
        </p:spPr>
        <p:txBody>
          <a:bodyPr wrap="square" rtlCol="0">
            <a:spAutoFit/>
          </a:bodyPr>
          <a:lstStyle/>
          <a:p>
            <a:r>
              <a:rPr lang="en-US" sz="1100" i="1" dirty="0">
                <a:solidFill>
                  <a:schemeClr val="accent3"/>
                </a:solidFill>
              </a:rPr>
              <a:t>Insufficient clean generation throughout the day; storage and gas required to meet load</a:t>
            </a:r>
          </a:p>
        </p:txBody>
      </p:sp>
      <p:sp>
        <p:nvSpPr>
          <p:cNvPr id="36" name="TextBox 35"/>
          <p:cNvSpPr txBox="1"/>
          <p:nvPr/>
        </p:nvSpPr>
        <p:spPr>
          <a:xfrm>
            <a:off x="5141604" y="1956752"/>
            <a:ext cx="3351057" cy="430887"/>
          </a:xfrm>
          <a:prstGeom prst="rect">
            <a:avLst/>
          </a:prstGeom>
          <a:noFill/>
        </p:spPr>
        <p:txBody>
          <a:bodyPr wrap="square" rtlCol="0">
            <a:spAutoFit/>
          </a:bodyPr>
          <a:lstStyle/>
          <a:p>
            <a:r>
              <a:rPr lang="en-US" sz="1100" i="1" dirty="0">
                <a:solidFill>
                  <a:schemeClr val="accent3"/>
                </a:solidFill>
              </a:rPr>
              <a:t>Excess clean generation midday is stored to meet evening and early morning demand</a:t>
            </a:r>
          </a:p>
        </p:txBody>
      </p:sp>
      <p:sp>
        <p:nvSpPr>
          <p:cNvPr id="37" name="TextBox 36"/>
          <p:cNvSpPr txBox="1"/>
          <p:nvPr/>
        </p:nvSpPr>
        <p:spPr>
          <a:xfrm>
            <a:off x="5175168" y="4346320"/>
            <a:ext cx="2923809" cy="600164"/>
          </a:xfrm>
          <a:prstGeom prst="rect">
            <a:avLst/>
          </a:prstGeom>
          <a:noFill/>
        </p:spPr>
        <p:txBody>
          <a:bodyPr wrap="square" rtlCol="0">
            <a:spAutoFit/>
          </a:bodyPr>
          <a:lstStyle/>
          <a:p>
            <a:r>
              <a:rPr lang="en-US" sz="1100" i="1" dirty="0">
                <a:solidFill>
                  <a:schemeClr val="accent3"/>
                </a:solidFill>
              </a:rPr>
              <a:t>Limited excess midday generation can be stored to meet some hours of deficiency; require gas for remaining supply</a:t>
            </a:r>
          </a:p>
        </p:txBody>
      </p:sp>
      <p:sp>
        <p:nvSpPr>
          <p:cNvPr id="38" name="TextBox 37"/>
          <p:cNvSpPr txBox="1"/>
          <p:nvPr/>
        </p:nvSpPr>
        <p:spPr>
          <a:xfrm>
            <a:off x="1588130" y="1237215"/>
            <a:ext cx="5809755" cy="584775"/>
          </a:xfrm>
          <a:prstGeom prst="rect">
            <a:avLst/>
          </a:prstGeom>
          <a:noFill/>
        </p:spPr>
        <p:txBody>
          <a:bodyPr wrap="square" rtlCol="0">
            <a:spAutoFit/>
          </a:bodyPr>
          <a:lstStyle/>
          <a:p>
            <a:pPr algn="ctr"/>
            <a:r>
              <a:rPr lang="en-US" b="1" dirty="0">
                <a:solidFill>
                  <a:schemeClr val="bg2"/>
                </a:solidFill>
                <a:latin typeface="Century Gothic" panose="020B0502020202020204" pitchFamily="34" charset="0"/>
              </a:rPr>
              <a:t>Hourly Electric Sector Load and Supply</a:t>
            </a:r>
          </a:p>
          <a:p>
            <a:pPr algn="ctr"/>
            <a:r>
              <a:rPr lang="en-US" sz="1400" dirty="0">
                <a:solidFill>
                  <a:schemeClr val="bg2"/>
                </a:solidFill>
                <a:latin typeface="Century Gothic" panose="020B0502020202020204" pitchFamily="34" charset="0"/>
              </a:rPr>
              <a:t>Scenario: Balanced Portfolio</a:t>
            </a:r>
          </a:p>
        </p:txBody>
      </p:sp>
    </p:spTree>
    <p:extLst>
      <p:ext uri="{BB962C8B-B14F-4D97-AF65-F5344CB8AC3E}">
        <p14:creationId xmlns:p14="http://schemas.microsoft.com/office/powerpoint/2010/main" val="24628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58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37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3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43602" y="1496190"/>
            <a:ext cx="3646117" cy="3377131"/>
          </a:xfrm>
          <a:prstGeom prst="ellipse">
            <a:avLst/>
          </a:prstGeom>
          <a:solidFill>
            <a:srgbClr val="92D05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6627" t="12764" r="20285" b="13726"/>
          <a:stretch/>
        </p:blipFill>
        <p:spPr>
          <a:xfrm rot="20669508">
            <a:off x="1234928" y="1980401"/>
            <a:ext cx="1950272" cy="2542675"/>
          </a:xfrm>
          <a:prstGeom prst="rect">
            <a:avLst/>
          </a:prstGeom>
        </p:spPr>
      </p:pic>
      <p:sp>
        <p:nvSpPr>
          <p:cNvPr id="10" name="Title 9"/>
          <p:cNvSpPr>
            <a:spLocks noGrp="1"/>
          </p:cNvSpPr>
          <p:nvPr>
            <p:ph type="title"/>
          </p:nvPr>
        </p:nvSpPr>
        <p:spPr>
          <a:xfrm>
            <a:off x="310551" y="92617"/>
            <a:ext cx="8445260" cy="1143000"/>
          </a:xfrm>
        </p:spPr>
        <p:txBody>
          <a:bodyPr>
            <a:normAutofit fontScale="90000"/>
          </a:bodyPr>
          <a:lstStyle/>
          <a:p>
            <a:r>
              <a:rPr lang="en-US" sz="2400" dirty="0"/>
              <a:t>All New England States have 2050 deep decarbonization goals – three primary ways to get it done</a:t>
            </a:r>
          </a:p>
        </p:txBody>
      </p:sp>
      <p:grpSp>
        <p:nvGrpSpPr>
          <p:cNvPr id="3" name="Group 2"/>
          <p:cNvGrpSpPr/>
          <p:nvPr/>
        </p:nvGrpSpPr>
        <p:grpSpPr>
          <a:xfrm>
            <a:off x="199904" y="1918867"/>
            <a:ext cx="3756997" cy="3384126"/>
            <a:chOff x="-185818" y="2493620"/>
            <a:chExt cx="3756997" cy="3384126"/>
          </a:xfrm>
        </p:grpSpPr>
        <p:sp>
          <p:nvSpPr>
            <p:cNvPr id="19" name="Rectangle 18"/>
            <p:cNvSpPr/>
            <p:nvPr/>
          </p:nvSpPr>
          <p:spPr>
            <a:xfrm>
              <a:off x="1728454" y="5270047"/>
              <a:ext cx="1472455" cy="607699"/>
            </a:xfrm>
            <a:prstGeom prst="rect">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accent1"/>
                  </a:solidFill>
                </a:rPr>
                <a:t>Rhode Island </a:t>
              </a:r>
              <a:r>
                <a:rPr lang="en-US" sz="1200" i="1" dirty="0">
                  <a:solidFill>
                    <a:schemeClr val="accent1"/>
                  </a:solidFill>
                </a:rPr>
                <a:t>(Goal)</a:t>
              </a:r>
            </a:p>
            <a:p>
              <a:r>
                <a:rPr lang="en-US" sz="1100" dirty="0">
                  <a:solidFill>
                    <a:schemeClr val="accent1"/>
                  </a:solidFill>
                </a:rPr>
                <a:t>80% below 1990 level by 2050</a:t>
              </a:r>
            </a:p>
          </p:txBody>
        </p:sp>
        <p:sp>
          <p:nvSpPr>
            <p:cNvPr id="20" name="Rectangle 19"/>
            <p:cNvSpPr/>
            <p:nvPr/>
          </p:nvSpPr>
          <p:spPr>
            <a:xfrm>
              <a:off x="-185818" y="3328818"/>
              <a:ext cx="1645665" cy="646495"/>
            </a:xfrm>
            <a:prstGeom prst="rect">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accent1"/>
                  </a:solidFill>
                </a:rPr>
                <a:t>Vermont </a:t>
              </a:r>
              <a:r>
                <a:rPr lang="en-US" sz="1200" i="1" dirty="0">
                  <a:solidFill>
                    <a:schemeClr val="accent1"/>
                  </a:solidFill>
                </a:rPr>
                <a:t>(Goal)</a:t>
              </a:r>
            </a:p>
            <a:p>
              <a:r>
                <a:rPr lang="en-US" sz="1100" dirty="0">
                  <a:solidFill>
                    <a:schemeClr val="accent1"/>
                  </a:solidFill>
                </a:rPr>
                <a:t>80–95% below 1990 level by 2050</a:t>
              </a:r>
            </a:p>
          </p:txBody>
        </p:sp>
        <p:sp>
          <p:nvSpPr>
            <p:cNvPr id="21" name="Rectangle 20"/>
            <p:cNvSpPr/>
            <p:nvPr/>
          </p:nvSpPr>
          <p:spPr>
            <a:xfrm>
              <a:off x="1619215" y="3661368"/>
              <a:ext cx="1951964" cy="733688"/>
            </a:xfrm>
            <a:prstGeom prst="rect">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accent1"/>
                  </a:solidFill>
                </a:rPr>
                <a:t>New Hampshire</a:t>
              </a:r>
            </a:p>
            <a:p>
              <a:r>
                <a:rPr lang="en-US" sz="1200" i="1" dirty="0">
                  <a:solidFill>
                    <a:schemeClr val="accent1"/>
                  </a:solidFill>
                </a:rPr>
                <a:t>(Recommended Goal)</a:t>
              </a:r>
            </a:p>
            <a:p>
              <a:r>
                <a:rPr lang="en-US" sz="1100" dirty="0">
                  <a:solidFill>
                    <a:schemeClr val="accent1"/>
                  </a:solidFill>
                </a:rPr>
                <a:t>80% below 1990 level by 2050</a:t>
              </a:r>
            </a:p>
          </p:txBody>
        </p:sp>
        <p:sp>
          <p:nvSpPr>
            <p:cNvPr id="22" name="Rectangle 21"/>
            <p:cNvSpPr/>
            <p:nvPr/>
          </p:nvSpPr>
          <p:spPr>
            <a:xfrm>
              <a:off x="1942933" y="4523163"/>
              <a:ext cx="1586777" cy="625875"/>
            </a:xfrm>
            <a:prstGeom prst="rect">
              <a:avLst/>
            </a:prstGeom>
            <a:solidFill>
              <a:srgbClr val="A3D5F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accent1"/>
                  </a:solidFill>
                </a:rPr>
                <a:t>Massachusetts </a:t>
              </a:r>
              <a:r>
                <a:rPr lang="en-US" sz="1200" i="1" dirty="0">
                  <a:solidFill>
                    <a:schemeClr val="accent1"/>
                  </a:solidFill>
                </a:rPr>
                <a:t>(Limit)</a:t>
              </a:r>
            </a:p>
            <a:p>
              <a:r>
                <a:rPr lang="en-US" sz="1100" dirty="0">
                  <a:solidFill>
                    <a:schemeClr val="accent1"/>
                  </a:solidFill>
                </a:rPr>
                <a:t>80% below 1990 level by 2050</a:t>
              </a:r>
            </a:p>
          </p:txBody>
        </p:sp>
        <p:sp>
          <p:nvSpPr>
            <p:cNvPr id="23" name="Rectangle 22"/>
            <p:cNvSpPr/>
            <p:nvPr/>
          </p:nvSpPr>
          <p:spPr>
            <a:xfrm>
              <a:off x="616797" y="2493620"/>
              <a:ext cx="1947194" cy="619248"/>
            </a:xfrm>
            <a:prstGeom prst="rect">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accent1"/>
                  </a:solidFill>
                </a:rPr>
                <a:t>Maine </a:t>
              </a:r>
              <a:r>
                <a:rPr lang="en-US" sz="1200" i="1" dirty="0">
                  <a:solidFill>
                    <a:schemeClr val="accent1"/>
                  </a:solidFill>
                </a:rPr>
                <a:t>(Goal)</a:t>
              </a:r>
            </a:p>
            <a:p>
              <a:r>
                <a:rPr lang="en-US" sz="1100" dirty="0">
                  <a:solidFill>
                    <a:schemeClr val="accent1"/>
                  </a:solidFill>
                </a:rPr>
                <a:t>80% below 1990 level by 2050</a:t>
              </a:r>
            </a:p>
          </p:txBody>
        </p:sp>
        <p:sp>
          <p:nvSpPr>
            <p:cNvPr id="24" name="Rectangle 23"/>
            <p:cNvSpPr/>
            <p:nvPr/>
          </p:nvSpPr>
          <p:spPr>
            <a:xfrm>
              <a:off x="52352" y="4907126"/>
              <a:ext cx="1512525" cy="584620"/>
            </a:xfrm>
            <a:prstGeom prst="rect">
              <a:avLst/>
            </a:prstGeom>
            <a:solidFill>
              <a:srgbClr val="A3D5FF"/>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accent1"/>
                  </a:solidFill>
                </a:rPr>
                <a:t>Connecticut </a:t>
              </a:r>
              <a:r>
                <a:rPr lang="en-US" sz="1200" i="1" dirty="0">
                  <a:solidFill>
                    <a:schemeClr val="accent1"/>
                  </a:solidFill>
                </a:rPr>
                <a:t>(Limit)</a:t>
              </a:r>
            </a:p>
            <a:p>
              <a:r>
                <a:rPr lang="en-US" sz="1100" dirty="0">
                  <a:solidFill>
                    <a:schemeClr val="accent1"/>
                  </a:solidFill>
                </a:rPr>
                <a:t>80% below 2001 level by 2050</a:t>
              </a:r>
            </a:p>
          </p:txBody>
        </p:sp>
      </p:grpSp>
      <p:pic>
        <p:nvPicPr>
          <p:cNvPr id="15" name="Picture 2" descr="https://upload.wikimedia.org/wikipedia/commons/2/2f/Electric_cable_car_icon_1.png"/>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901184" y="3390967"/>
            <a:ext cx="554270" cy="4946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undefined"/>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5668" y="1861239"/>
            <a:ext cx="805740" cy="80574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7755342" y="4382259"/>
            <a:ext cx="516022" cy="809032"/>
            <a:chOff x="3032951" y="1803029"/>
            <a:chExt cx="624132" cy="978530"/>
          </a:xfrm>
        </p:grpSpPr>
        <p:pic>
          <p:nvPicPr>
            <p:cNvPr id="25" name="Picture 24"/>
            <p:cNvPicPr>
              <a:picLocks noChangeAspect="1"/>
            </p:cNvPicPr>
            <p:nvPr/>
          </p:nvPicPr>
          <p:blipFill>
            <a:blip r:embed="rId7">
              <a:duotone>
                <a:schemeClr val="bg2">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3141061" y="1803029"/>
              <a:ext cx="516022" cy="978530"/>
            </a:xfrm>
            <a:prstGeom prst="rect">
              <a:avLst/>
            </a:prstGeom>
          </p:spPr>
        </p:pic>
        <p:pic>
          <p:nvPicPr>
            <p:cNvPr id="26" name="Picture 25"/>
            <p:cNvPicPr>
              <a:picLocks noChangeAspect="1"/>
            </p:cNvPicPr>
            <p:nvPr/>
          </p:nvPicPr>
          <p:blipFill>
            <a:blip r:embed="rId9">
              <a:duotone>
                <a:schemeClr val="bg2">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saturation sat="33000"/>
                      </a14:imgEffect>
                      <a14:imgEffect>
                        <a14:brightnessContrast contrast="-40000"/>
                      </a14:imgEffect>
                    </a14:imgLayer>
                  </a14:imgProps>
                </a:ext>
              </a:extLst>
            </a:blip>
            <a:stretch>
              <a:fillRect/>
            </a:stretch>
          </p:blipFill>
          <p:spPr>
            <a:xfrm>
              <a:off x="3032951" y="2078028"/>
              <a:ext cx="338621" cy="642125"/>
            </a:xfrm>
            <a:prstGeom prst="rect">
              <a:avLst/>
            </a:prstGeom>
          </p:spPr>
        </p:pic>
      </p:grpSp>
      <p:sp>
        <p:nvSpPr>
          <p:cNvPr id="28" name="Rectangle 27"/>
          <p:cNvSpPr/>
          <p:nvPr/>
        </p:nvSpPr>
        <p:spPr>
          <a:xfrm>
            <a:off x="4461690" y="4707177"/>
            <a:ext cx="2808143" cy="400110"/>
          </a:xfrm>
          <a:prstGeom prst="rect">
            <a:avLst/>
          </a:prstGeom>
        </p:spPr>
        <p:txBody>
          <a:bodyPr wrap="square">
            <a:spAutoFit/>
          </a:bodyPr>
          <a:lstStyle/>
          <a:p>
            <a:r>
              <a:rPr lang="en-US" sz="2000" b="1" dirty="0">
                <a:solidFill>
                  <a:schemeClr val="bg2"/>
                </a:solidFill>
                <a:latin typeface="Century Gothic" panose="020B0502020202020204" pitchFamily="34" charset="0"/>
              </a:rPr>
              <a:t>Green Electric Sector</a:t>
            </a:r>
          </a:p>
        </p:txBody>
      </p:sp>
      <p:sp>
        <p:nvSpPr>
          <p:cNvPr id="29" name="Rectangle 28"/>
          <p:cNvSpPr/>
          <p:nvPr/>
        </p:nvSpPr>
        <p:spPr>
          <a:xfrm>
            <a:off x="4208898" y="2059225"/>
            <a:ext cx="3313728" cy="400110"/>
          </a:xfrm>
          <a:prstGeom prst="rect">
            <a:avLst/>
          </a:prstGeom>
        </p:spPr>
        <p:txBody>
          <a:bodyPr wrap="none">
            <a:spAutoFit/>
          </a:bodyPr>
          <a:lstStyle/>
          <a:p>
            <a:pPr>
              <a:spcBef>
                <a:spcPts val="600"/>
              </a:spcBef>
              <a:spcAft>
                <a:spcPts val="600"/>
              </a:spcAft>
            </a:pPr>
            <a:r>
              <a:rPr lang="en-US" sz="2000" b="1" dirty="0">
                <a:solidFill>
                  <a:schemeClr val="accent2"/>
                </a:solidFill>
                <a:latin typeface="Century Gothic" panose="020B0502020202020204" pitchFamily="34" charset="0"/>
              </a:rPr>
              <a:t>Expand Energy Efficiency</a:t>
            </a:r>
          </a:p>
        </p:txBody>
      </p:sp>
      <p:sp>
        <p:nvSpPr>
          <p:cNvPr id="30" name="Rectangle 29"/>
          <p:cNvSpPr/>
          <p:nvPr/>
        </p:nvSpPr>
        <p:spPr>
          <a:xfrm>
            <a:off x="4377824" y="3175452"/>
            <a:ext cx="3144802" cy="1015663"/>
          </a:xfrm>
          <a:prstGeom prst="rect">
            <a:avLst/>
          </a:prstGeom>
        </p:spPr>
        <p:txBody>
          <a:bodyPr wrap="square">
            <a:spAutoFit/>
          </a:bodyPr>
          <a:lstStyle/>
          <a:p>
            <a:r>
              <a:rPr lang="en-US" sz="2000" b="1" dirty="0">
                <a:solidFill>
                  <a:schemeClr val="tx1">
                    <a:lumMod val="65000"/>
                    <a:lumOff val="35000"/>
                  </a:schemeClr>
                </a:solidFill>
                <a:latin typeface="Century Gothic" panose="020B0502020202020204" pitchFamily="34" charset="0"/>
              </a:rPr>
              <a:t>Electrify Transportation and Buildings</a:t>
            </a:r>
          </a:p>
          <a:p>
            <a:r>
              <a:rPr lang="en-US" sz="2000" b="1" dirty="0">
                <a:solidFill>
                  <a:schemeClr val="tx1">
                    <a:lumMod val="65000"/>
                    <a:lumOff val="35000"/>
                  </a:schemeClr>
                </a:solidFill>
                <a:latin typeface="Century Gothic" panose="020B0502020202020204" pitchFamily="34" charset="0"/>
              </a:rPr>
              <a:t>(</a:t>
            </a:r>
            <a:r>
              <a:rPr lang="en-US" sz="2000" b="1" i="1" dirty="0">
                <a:solidFill>
                  <a:schemeClr val="tx1">
                    <a:lumMod val="65000"/>
                    <a:lumOff val="35000"/>
                  </a:schemeClr>
                </a:solidFill>
                <a:latin typeface="Century Gothic" panose="020B0502020202020204" pitchFamily="34" charset="0"/>
              </a:rPr>
              <a:t>Direct/Indirect</a:t>
            </a:r>
            <a:r>
              <a:rPr lang="en-US" sz="2000" b="1" dirty="0">
                <a:solidFill>
                  <a:schemeClr val="tx1">
                    <a:lumMod val="65000"/>
                    <a:lumOff val="35000"/>
                  </a:schemeClr>
                </a:solidFill>
                <a:latin typeface="Century Gothic" panose="020B0502020202020204" pitchFamily="34" charset="0"/>
              </a:rPr>
              <a:t>)</a:t>
            </a:r>
          </a:p>
        </p:txBody>
      </p:sp>
      <p:cxnSp>
        <p:nvCxnSpPr>
          <p:cNvPr id="9" name="Elbow Connector 8"/>
          <p:cNvCxnSpPr/>
          <p:nvPr/>
        </p:nvCxnSpPr>
        <p:spPr>
          <a:xfrm>
            <a:off x="3148058" y="1796748"/>
            <a:ext cx="2510623" cy="296993"/>
          </a:xfrm>
          <a:prstGeom prst="bentConnector2">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14" name="Plus 13"/>
          <p:cNvSpPr/>
          <p:nvPr/>
        </p:nvSpPr>
        <p:spPr>
          <a:xfrm>
            <a:off x="5519521" y="2666379"/>
            <a:ext cx="467360" cy="467360"/>
          </a:xfrm>
          <a:prstGeom prst="mathPlus">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lus 30"/>
          <p:cNvSpPr/>
          <p:nvPr/>
        </p:nvSpPr>
        <p:spPr>
          <a:xfrm>
            <a:off x="5519521" y="4210915"/>
            <a:ext cx="467360" cy="467360"/>
          </a:xfrm>
          <a:prstGeom prst="mathPlus">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89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173522" y="2147362"/>
            <a:ext cx="7847852" cy="2907909"/>
          </a:xfrm>
          <a:prstGeom prst="rect">
            <a:avLst/>
          </a:prstGeom>
        </p:spPr>
      </p:pic>
      <p:sp>
        <p:nvSpPr>
          <p:cNvPr id="2" name="Title 1"/>
          <p:cNvSpPr>
            <a:spLocks noGrp="1"/>
          </p:cNvSpPr>
          <p:nvPr>
            <p:ph type="title"/>
          </p:nvPr>
        </p:nvSpPr>
        <p:spPr>
          <a:xfrm>
            <a:off x="263225" y="82099"/>
            <a:ext cx="8517904" cy="1143000"/>
          </a:xfrm>
        </p:spPr>
        <p:txBody>
          <a:bodyPr>
            <a:normAutofit/>
          </a:bodyPr>
          <a:lstStyle/>
          <a:p>
            <a:r>
              <a:rPr lang="en-US" sz="2400" dirty="0" err="1"/>
              <a:t>EE+Electrification</a:t>
            </a:r>
            <a:r>
              <a:rPr lang="en-US" sz="2400" dirty="0"/>
              <a:t> = Electricity demand in New England will likely </a:t>
            </a:r>
            <a:r>
              <a:rPr lang="en-US" sz="2400" b="1" dirty="0"/>
              <a:t>roughly double</a:t>
            </a:r>
            <a:r>
              <a:rPr lang="en-US" sz="2400" dirty="0"/>
              <a:t> by 2050</a:t>
            </a:r>
          </a:p>
        </p:txBody>
      </p:sp>
      <p:sp>
        <p:nvSpPr>
          <p:cNvPr id="9" name="Rectangle 8"/>
          <p:cNvSpPr/>
          <p:nvPr/>
        </p:nvSpPr>
        <p:spPr>
          <a:xfrm>
            <a:off x="1368420" y="1788715"/>
            <a:ext cx="2388122" cy="307777"/>
          </a:xfrm>
          <a:prstGeom prst="rect">
            <a:avLst/>
          </a:prstGeom>
        </p:spPr>
        <p:txBody>
          <a:bodyPr wrap="square">
            <a:spAutoFit/>
          </a:bodyPr>
          <a:lstStyle/>
          <a:p>
            <a:pPr algn="ctr"/>
            <a:r>
              <a:rPr lang="en-US" sz="1400" b="1" dirty="0">
                <a:solidFill>
                  <a:schemeClr val="accent1">
                    <a:alpha val="60000"/>
                  </a:schemeClr>
                </a:solidFill>
                <a:latin typeface="Century Gothic" panose="020B0502020202020204" pitchFamily="34" charset="0"/>
              </a:rPr>
              <a:t>Efficiency Focused</a:t>
            </a:r>
          </a:p>
        </p:txBody>
      </p:sp>
      <p:sp>
        <p:nvSpPr>
          <p:cNvPr id="11" name="Rectangle 10"/>
          <p:cNvSpPr/>
          <p:nvPr/>
        </p:nvSpPr>
        <p:spPr>
          <a:xfrm>
            <a:off x="3875368" y="1762577"/>
            <a:ext cx="2388122" cy="307777"/>
          </a:xfrm>
          <a:prstGeom prst="rect">
            <a:avLst/>
          </a:prstGeom>
        </p:spPr>
        <p:txBody>
          <a:bodyPr wrap="square">
            <a:spAutoFit/>
          </a:bodyPr>
          <a:lstStyle/>
          <a:p>
            <a:pPr algn="ctr"/>
            <a:r>
              <a:rPr lang="en-US" sz="1400" b="1" dirty="0">
                <a:solidFill>
                  <a:schemeClr val="accent1"/>
                </a:solidFill>
                <a:latin typeface="Century Gothic" panose="020B0502020202020204" pitchFamily="34" charset="0"/>
              </a:rPr>
              <a:t>Electrification Focused</a:t>
            </a:r>
          </a:p>
        </p:txBody>
      </p:sp>
      <p:sp>
        <p:nvSpPr>
          <p:cNvPr id="12" name="Rectangle 11"/>
          <p:cNvSpPr/>
          <p:nvPr/>
        </p:nvSpPr>
        <p:spPr>
          <a:xfrm>
            <a:off x="6205027" y="1667731"/>
            <a:ext cx="2817651" cy="523220"/>
          </a:xfrm>
          <a:prstGeom prst="rect">
            <a:avLst/>
          </a:prstGeom>
        </p:spPr>
        <p:txBody>
          <a:bodyPr wrap="square">
            <a:spAutoFit/>
          </a:bodyPr>
          <a:lstStyle/>
          <a:p>
            <a:pPr algn="ctr"/>
            <a:r>
              <a:rPr lang="en-US" sz="1400" b="1" dirty="0">
                <a:solidFill>
                  <a:schemeClr val="accent1">
                    <a:alpha val="60000"/>
                  </a:schemeClr>
                </a:solidFill>
                <a:latin typeface="Century Gothic" panose="020B0502020202020204" pitchFamily="34" charset="0"/>
              </a:rPr>
              <a:t>Electrification and </a:t>
            </a:r>
          </a:p>
          <a:p>
            <a:pPr algn="ctr"/>
            <a:r>
              <a:rPr lang="en-US" sz="1400" b="1" dirty="0">
                <a:solidFill>
                  <a:schemeClr val="accent1">
                    <a:alpha val="60000"/>
                  </a:schemeClr>
                </a:solidFill>
                <a:latin typeface="Century Gothic" panose="020B0502020202020204" pitchFamily="34" charset="0"/>
              </a:rPr>
              <a:t>Renewable Fuels</a:t>
            </a:r>
          </a:p>
        </p:txBody>
      </p:sp>
      <p:sp>
        <p:nvSpPr>
          <p:cNvPr id="21" name="TextBox 20"/>
          <p:cNvSpPr txBox="1"/>
          <p:nvPr/>
        </p:nvSpPr>
        <p:spPr>
          <a:xfrm>
            <a:off x="706972" y="3700313"/>
            <a:ext cx="1456468" cy="253916"/>
          </a:xfrm>
          <a:prstGeom prst="rect">
            <a:avLst/>
          </a:prstGeom>
          <a:noFill/>
        </p:spPr>
        <p:txBody>
          <a:bodyPr wrap="square" rtlCol="0">
            <a:spAutoFit/>
          </a:bodyPr>
          <a:lstStyle/>
          <a:p>
            <a:pPr algn="r"/>
            <a:r>
              <a:rPr lang="en-US" sz="1050" b="1" dirty="0">
                <a:solidFill>
                  <a:schemeClr val="bg2">
                    <a:lumMod val="40000"/>
                    <a:lumOff val="60000"/>
                  </a:schemeClr>
                </a:solidFill>
              </a:rPr>
              <a:t>Transport</a:t>
            </a:r>
            <a:endParaRPr lang="en-US" sz="1050" dirty="0">
              <a:solidFill>
                <a:schemeClr val="bg2">
                  <a:lumMod val="40000"/>
                  <a:lumOff val="60000"/>
                </a:schemeClr>
              </a:solidFill>
            </a:endParaRPr>
          </a:p>
        </p:txBody>
      </p:sp>
      <p:sp>
        <p:nvSpPr>
          <p:cNvPr id="22" name="TextBox 21"/>
          <p:cNvSpPr txBox="1"/>
          <p:nvPr/>
        </p:nvSpPr>
        <p:spPr>
          <a:xfrm>
            <a:off x="706972" y="4680905"/>
            <a:ext cx="1456468" cy="253916"/>
          </a:xfrm>
          <a:prstGeom prst="rect">
            <a:avLst/>
          </a:prstGeom>
          <a:noFill/>
        </p:spPr>
        <p:txBody>
          <a:bodyPr wrap="square" rtlCol="0">
            <a:spAutoFit/>
          </a:bodyPr>
          <a:lstStyle/>
          <a:p>
            <a:pPr algn="r"/>
            <a:r>
              <a:rPr lang="en-US" sz="1050" b="1" dirty="0">
                <a:solidFill>
                  <a:schemeClr val="accent3">
                    <a:lumMod val="75000"/>
                  </a:schemeClr>
                </a:solidFill>
              </a:rPr>
              <a:t>Residential</a:t>
            </a:r>
            <a:endParaRPr lang="en-US" sz="1050" dirty="0">
              <a:solidFill>
                <a:schemeClr val="accent3">
                  <a:lumMod val="75000"/>
                </a:schemeClr>
              </a:solidFill>
            </a:endParaRPr>
          </a:p>
        </p:txBody>
      </p:sp>
      <p:sp>
        <p:nvSpPr>
          <p:cNvPr id="23" name="TextBox 22"/>
          <p:cNvSpPr txBox="1"/>
          <p:nvPr/>
        </p:nvSpPr>
        <p:spPr>
          <a:xfrm>
            <a:off x="706972" y="4508111"/>
            <a:ext cx="1456468" cy="253916"/>
          </a:xfrm>
          <a:prstGeom prst="rect">
            <a:avLst/>
          </a:prstGeom>
          <a:noFill/>
        </p:spPr>
        <p:txBody>
          <a:bodyPr wrap="square" rtlCol="0">
            <a:spAutoFit/>
          </a:bodyPr>
          <a:lstStyle/>
          <a:p>
            <a:pPr algn="r"/>
            <a:r>
              <a:rPr lang="en-US" sz="1050" b="1" dirty="0">
                <a:solidFill>
                  <a:schemeClr val="tx1">
                    <a:lumMod val="50000"/>
                    <a:lumOff val="50000"/>
                  </a:schemeClr>
                </a:solidFill>
              </a:rPr>
              <a:t>Commercial</a:t>
            </a:r>
            <a:endParaRPr lang="en-US" sz="1050" dirty="0">
              <a:solidFill>
                <a:schemeClr val="tx1">
                  <a:lumMod val="50000"/>
                  <a:lumOff val="50000"/>
                </a:schemeClr>
              </a:solidFill>
            </a:endParaRPr>
          </a:p>
        </p:txBody>
      </p:sp>
      <p:sp>
        <p:nvSpPr>
          <p:cNvPr id="24" name="TextBox 23"/>
          <p:cNvSpPr txBox="1"/>
          <p:nvPr/>
        </p:nvSpPr>
        <p:spPr>
          <a:xfrm>
            <a:off x="706972" y="4340433"/>
            <a:ext cx="1456468" cy="253916"/>
          </a:xfrm>
          <a:prstGeom prst="rect">
            <a:avLst/>
          </a:prstGeom>
          <a:noFill/>
        </p:spPr>
        <p:txBody>
          <a:bodyPr wrap="square" rtlCol="0">
            <a:spAutoFit/>
          </a:bodyPr>
          <a:lstStyle/>
          <a:p>
            <a:pPr algn="r"/>
            <a:r>
              <a:rPr lang="en-US" sz="1050" b="1" dirty="0">
                <a:solidFill>
                  <a:schemeClr val="accent3">
                    <a:lumMod val="60000"/>
                    <a:lumOff val="40000"/>
                  </a:schemeClr>
                </a:solidFill>
              </a:rPr>
              <a:t>Industrial</a:t>
            </a:r>
            <a:endParaRPr lang="en-US" sz="1050" dirty="0">
              <a:solidFill>
                <a:schemeClr val="accent3">
                  <a:lumMod val="60000"/>
                  <a:lumOff val="40000"/>
                </a:schemeClr>
              </a:solidFill>
            </a:endParaRPr>
          </a:p>
        </p:txBody>
      </p:sp>
      <p:sp>
        <p:nvSpPr>
          <p:cNvPr id="25" name="TextBox 24"/>
          <p:cNvSpPr txBox="1"/>
          <p:nvPr/>
        </p:nvSpPr>
        <p:spPr>
          <a:xfrm>
            <a:off x="834146" y="2882455"/>
            <a:ext cx="1317303" cy="415498"/>
          </a:xfrm>
          <a:prstGeom prst="rect">
            <a:avLst/>
          </a:prstGeom>
          <a:noFill/>
        </p:spPr>
        <p:txBody>
          <a:bodyPr wrap="square" rtlCol="0">
            <a:spAutoFit/>
          </a:bodyPr>
          <a:lstStyle/>
          <a:p>
            <a:pPr algn="r"/>
            <a:r>
              <a:rPr lang="en-US" sz="1050" b="1" dirty="0">
                <a:solidFill>
                  <a:srgbClr val="EEB400"/>
                </a:solidFill>
              </a:rPr>
              <a:t>Electricity Savings</a:t>
            </a:r>
          </a:p>
          <a:p>
            <a:pPr algn="r"/>
            <a:r>
              <a:rPr lang="en-US" sz="1050" b="1" dirty="0">
                <a:solidFill>
                  <a:srgbClr val="EEB400"/>
                </a:solidFill>
              </a:rPr>
              <a:t>from Res &amp; Com EE</a:t>
            </a:r>
          </a:p>
        </p:txBody>
      </p:sp>
      <p:sp>
        <p:nvSpPr>
          <p:cNvPr id="28" name="TextBox 27"/>
          <p:cNvSpPr txBox="1"/>
          <p:nvPr/>
        </p:nvSpPr>
        <p:spPr>
          <a:xfrm>
            <a:off x="706972" y="4118806"/>
            <a:ext cx="1456468" cy="253916"/>
          </a:xfrm>
          <a:prstGeom prst="rect">
            <a:avLst/>
          </a:prstGeom>
          <a:noFill/>
        </p:spPr>
        <p:txBody>
          <a:bodyPr wrap="square" rtlCol="0">
            <a:spAutoFit/>
          </a:bodyPr>
          <a:lstStyle/>
          <a:p>
            <a:pPr algn="r"/>
            <a:r>
              <a:rPr lang="en-US" sz="1050" b="1" dirty="0">
                <a:solidFill>
                  <a:schemeClr val="accent1">
                    <a:lumMod val="90000"/>
                    <a:lumOff val="10000"/>
                  </a:schemeClr>
                </a:solidFill>
              </a:rPr>
              <a:t>Res &amp; Com</a:t>
            </a:r>
          </a:p>
        </p:txBody>
      </p:sp>
      <p:sp>
        <p:nvSpPr>
          <p:cNvPr id="29" name="Left Brace 28"/>
          <p:cNvSpPr/>
          <p:nvPr/>
        </p:nvSpPr>
        <p:spPr>
          <a:xfrm>
            <a:off x="1210445" y="4377892"/>
            <a:ext cx="135803" cy="519934"/>
          </a:xfrm>
          <a:prstGeom prst="leftBrace">
            <a:avLst/>
          </a:prstGeom>
          <a:ln w="190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0" name="Left Brace 29"/>
          <p:cNvSpPr/>
          <p:nvPr/>
        </p:nvSpPr>
        <p:spPr>
          <a:xfrm>
            <a:off x="1210446" y="3525369"/>
            <a:ext cx="116597" cy="840898"/>
          </a:xfrm>
          <a:prstGeom prst="leftBrac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575005" y="4502483"/>
            <a:ext cx="677998" cy="253916"/>
          </a:xfrm>
          <a:prstGeom prst="rect">
            <a:avLst/>
          </a:prstGeom>
          <a:noFill/>
        </p:spPr>
        <p:txBody>
          <a:bodyPr wrap="square" rtlCol="0">
            <a:spAutoFit/>
          </a:bodyPr>
          <a:lstStyle/>
          <a:p>
            <a:pPr algn="r"/>
            <a:r>
              <a:rPr lang="en-US" sz="1050" b="1" dirty="0">
                <a:solidFill>
                  <a:schemeClr val="accent3"/>
                </a:solidFill>
              </a:rPr>
              <a:t>Base</a:t>
            </a:r>
          </a:p>
        </p:txBody>
      </p:sp>
      <p:sp>
        <p:nvSpPr>
          <p:cNvPr id="32" name="TextBox 31"/>
          <p:cNvSpPr txBox="1"/>
          <p:nvPr/>
        </p:nvSpPr>
        <p:spPr>
          <a:xfrm>
            <a:off x="263225" y="3729808"/>
            <a:ext cx="989778" cy="415498"/>
          </a:xfrm>
          <a:prstGeom prst="rect">
            <a:avLst/>
          </a:prstGeom>
          <a:noFill/>
        </p:spPr>
        <p:txBody>
          <a:bodyPr wrap="square" rtlCol="0">
            <a:spAutoFit/>
          </a:bodyPr>
          <a:lstStyle/>
          <a:p>
            <a:pPr algn="r"/>
            <a:r>
              <a:rPr lang="en-US" sz="1050" b="1" dirty="0">
                <a:solidFill>
                  <a:schemeClr val="accent1">
                    <a:lumMod val="90000"/>
                    <a:lumOff val="10000"/>
                  </a:schemeClr>
                </a:solidFill>
              </a:rPr>
              <a:t>Direct Electrification</a:t>
            </a:r>
            <a:endParaRPr lang="en-US" sz="1050" dirty="0">
              <a:solidFill>
                <a:schemeClr val="accent1">
                  <a:lumMod val="90000"/>
                  <a:lumOff val="10000"/>
                </a:schemeClr>
              </a:solidFill>
            </a:endParaRPr>
          </a:p>
        </p:txBody>
      </p:sp>
      <p:sp>
        <p:nvSpPr>
          <p:cNvPr id="65" name="TextBox 64"/>
          <p:cNvSpPr txBox="1"/>
          <p:nvPr/>
        </p:nvSpPr>
        <p:spPr>
          <a:xfrm>
            <a:off x="5772497" y="3043564"/>
            <a:ext cx="1456468" cy="253916"/>
          </a:xfrm>
          <a:prstGeom prst="rect">
            <a:avLst/>
          </a:prstGeom>
          <a:noFill/>
        </p:spPr>
        <p:txBody>
          <a:bodyPr wrap="square" rtlCol="0">
            <a:spAutoFit/>
          </a:bodyPr>
          <a:lstStyle/>
          <a:p>
            <a:pPr algn="r"/>
            <a:r>
              <a:rPr lang="en-US" sz="1050" b="1" dirty="0">
                <a:solidFill>
                  <a:schemeClr val="accent4">
                    <a:lumMod val="40000"/>
                    <a:lumOff val="60000"/>
                  </a:schemeClr>
                </a:solidFill>
              </a:rPr>
              <a:t>Transport</a:t>
            </a:r>
            <a:endParaRPr lang="en-US" sz="1050" dirty="0">
              <a:solidFill>
                <a:schemeClr val="accent4">
                  <a:lumMod val="40000"/>
                  <a:lumOff val="60000"/>
                </a:schemeClr>
              </a:solidFill>
            </a:endParaRPr>
          </a:p>
        </p:txBody>
      </p:sp>
      <p:sp>
        <p:nvSpPr>
          <p:cNvPr id="66" name="TextBox 65"/>
          <p:cNvSpPr txBox="1"/>
          <p:nvPr/>
        </p:nvSpPr>
        <p:spPr>
          <a:xfrm>
            <a:off x="6444128" y="3328178"/>
            <a:ext cx="946618" cy="253916"/>
          </a:xfrm>
          <a:prstGeom prst="rect">
            <a:avLst/>
          </a:prstGeom>
          <a:noFill/>
        </p:spPr>
        <p:txBody>
          <a:bodyPr wrap="square" rtlCol="0">
            <a:spAutoFit/>
          </a:bodyPr>
          <a:lstStyle/>
          <a:p>
            <a:r>
              <a:rPr lang="en-US" sz="1050" b="1" dirty="0">
                <a:solidFill>
                  <a:srgbClr val="F26E54"/>
                </a:solidFill>
              </a:rPr>
              <a:t>Res &amp; Com</a:t>
            </a:r>
          </a:p>
        </p:txBody>
      </p:sp>
      <p:sp>
        <p:nvSpPr>
          <p:cNvPr id="67" name="Left Brace 66"/>
          <p:cNvSpPr/>
          <p:nvPr/>
        </p:nvSpPr>
        <p:spPr>
          <a:xfrm rot="10800000">
            <a:off x="8088825" y="3056168"/>
            <a:ext cx="187746" cy="633980"/>
          </a:xfrm>
          <a:prstGeom prst="leftBrace">
            <a:avLst/>
          </a:prstGeom>
          <a:ln w="19050">
            <a:solidFill>
              <a:srgbClr val="F26E5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8" name="TextBox 67"/>
          <p:cNvSpPr txBox="1"/>
          <p:nvPr/>
        </p:nvSpPr>
        <p:spPr>
          <a:xfrm>
            <a:off x="8207727" y="2995139"/>
            <a:ext cx="1090796" cy="738664"/>
          </a:xfrm>
          <a:prstGeom prst="rect">
            <a:avLst/>
          </a:prstGeom>
          <a:noFill/>
        </p:spPr>
        <p:txBody>
          <a:bodyPr wrap="square" rtlCol="0">
            <a:spAutoFit/>
          </a:bodyPr>
          <a:lstStyle/>
          <a:p>
            <a:r>
              <a:rPr lang="en-US" sz="1050" b="1" dirty="0">
                <a:solidFill>
                  <a:srgbClr val="F26E54"/>
                </a:solidFill>
              </a:rPr>
              <a:t>Indirect Electrification*</a:t>
            </a:r>
          </a:p>
          <a:p>
            <a:r>
              <a:rPr lang="en-US" sz="1050" b="1" dirty="0">
                <a:solidFill>
                  <a:srgbClr val="F26E54"/>
                </a:solidFill>
              </a:rPr>
              <a:t>via Renewable Fuels</a:t>
            </a:r>
            <a:endParaRPr lang="en-US" sz="1050" dirty="0">
              <a:solidFill>
                <a:srgbClr val="F26E54"/>
              </a:solidFill>
            </a:endParaRPr>
          </a:p>
        </p:txBody>
      </p:sp>
      <p:sp>
        <p:nvSpPr>
          <p:cNvPr id="74" name="Rectangle 73"/>
          <p:cNvSpPr/>
          <p:nvPr/>
        </p:nvSpPr>
        <p:spPr>
          <a:xfrm>
            <a:off x="1358708" y="2090567"/>
            <a:ext cx="2388122" cy="307777"/>
          </a:xfrm>
          <a:prstGeom prst="rect">
            <a:avLst/>
          </a:prstGeom>
        </p:spPr>
        <p:txBody>
          <a:bodyPr wrap="square">
            <a:spAutoFit/>
          </a:bodyPr>
          <a:lstStyle/>
          <a:p>
            <a:pPr algn="ctr"/>
            <a:r>
              <a:rPr lang="en-US" sz="1400" b="1" i="1" dirty="0">
                <a:solidFill>
                  <a:schemeClr val="accent1">
                    <a:lumMod val="75000"/>
                    <a:lumOff val="25000"/>
                    <a:alpha val="60000"/>
                  </a:schemeClr>
                </a:solidFill>
                <a:latin typeface="Century Gothic" panose="020B0502020202020204" pitchFamily="34" charset="0"/>
              </a:rPr>
              <a:t>+77%</a:t>
            </a:r>
          </a:p>
        </p:txBody>
      </p:sp>
      <p:sp>
        <p:nvSpPr>
          <p:cNvPr id="75" name="Rectangle 74"/>
          <p:cNvSpPr/>
          <p:nvPr/>
        </p:nvSpPr>
        <p:spPr>
          <a:xfrm>
            <a:off x="4095918" y="2090567"/>
            <a:ext cx="1988979" cy="307777"/>
          </a:xfrm>
          <a:prstGeom prst="rect">
            <a:avLst/>
          </a:prstGeom>
          <a:ln>
            <a:solidFill>
              <a:srgbClr val="C00000"/>
            </a:solidFill>
          </a:ln>
        </p:spPr>
        <p:txBody>
          <a:bodyPr wrap="square">
            <a:spAutoFit/>
          </a:bodyPr>
          <a:lstStyle/>
          <a:p>
            <a:pPr algn="ctr"/>
            <a:r>
              <a:rPr lang="en-US" sz="1400" b="1" i="1" dirty="0">
                <a:solidFill>
                  <a:schemeClr val="accent1">
                    <a:lumMod val="75000"/>
                    <a:lumOff val="25000"/>
                  </a:schemeClr>
                </a:solidFill>
                <a:latin typeface="Century Gothic" panose="020B0502020202020204" pitchFamily="34" charset="0"/>
              </a:rPr>
              <a:t>+103%</a:t>
            </a:r>
          </a:p>
        </p:txBody>
      </p:sp>
      <p:sp>
        <p:nvSpPr>
          <p:cNvPr id="76" name="Rectangle 75"/>
          <p:cNvSpPr/>
          <p:nvPr/>
        </p:nvSpPr>
        <p:spPr>
          <a:xfrm>
            <a:off x="6203723" y="2090567"/>
            <a:ext cx="2817651" cy="307777"/>
          </a:xfrm>
          <a:prstGeom prst="rect">
            <a:avLst/>
          </a:prstGeom>
        </p:spPr>
        <p:txBody>
          <a:bodyPr wrap="square">
            <a:spAutoFit/>
          </a:bodyPr>
          <a:lstStyle/>
          <a:p>
            <a:pPr algn="ctr"/>
            <a:r>
              <a:rPr lang="en-US" sz="1400" b="1" i="1" dirty="0">
                <a:solidFill>
                  <a:schemeClr val="accent1">
                    <a:lumMod val="75000"/>
                    <a:lumOff val="25000"/>
                    <a:alpha val="60000"/>
                  </a:schemeClr>
                </a:solidFill>
                <a:latin typeface="Century Gothic" panose="020B0502020202020204" pitchFamily="34" charset="0"/>
              </a:rPr>
              <a:t>+136%</a:t>
            </a:r>
          </a:p>
        </p:txBody>
      </p:sp>
      <p:sp>
        <p:nvSpPr>
          <p:cNvPr id="77" name="Rectangle 76"/>
          <p:cNvSpPr/>
          <p:nvPr/>
        </p:nvSpPr>
        <p:spPr>
          <a:xfrm>
            <a:off x="183808" y="2086305"/>
            <a:ext cx="2112147" cy="276999"/>
          </a:xfrm>
          <a:prstGeom prst="rect">
            <a:avLst/>
          </a:prstGeom>
        </p:spPr>
        <p:txBody>
          <a:bodyPr wrap="square">
            <a:spAutoFit/>
          </a:bodyPr>
          <a:lstStyle/>
          <a:p>
            <a:r>
              <a:rPr lang="en-US" sz="1200" b="1" i="1" dirty="0">
                <a:solidFill>
                  <a:schemeClr val="accent1">
                    <a:lumMod val="75000"/>
                    <a:lumOff val="25000"/>
                  </a:schemeClr>
                </a:solidFill>
                <a:latin typeface="Century Gothic" panose="020B0502020202020204" pitchFamily="34" charset="0"/>
              </a:rPr>
              <a:t>Relative to 2018:</a:t>
            </a:r>
          </a:p>
        </p:txBody>
      </p:sp>
      <p:graphicFrame>
        <p:nvGraphicFramePr>
          <p:cNvPr id="63" name="Table 62"/>
          <p:cNvGraphicFramePr>
            <a:graphicFrameLocks noGrp="1"/>
          </p:cNvGraphicFramePr>
          <p:nvPr>
            <p:extLst>
              <p:ext uri="{D42A27DB-BD31-4B8C-83A1-F6EECF244321}">
                <p14:modId xmlns:p14="http://schemas.microsoft.com/office/powerpoint/2010/main" val="2403394553"/>
              </p:ext>
            </p:extLst>
          </p:nvPr>
        </p:nvGraphicFramePr>
        <p:xfrm>
          <a:off x="95931" y="5065135"/>
          <a:ext cx="8796862" cy="1371600"/>
        </p:xfrm>
        <a:graphic>
          <a:graphicData uri="http://schemas.openxmlformats.org/drawingml/2006/table">
            <a:tbl>
              <a:tblPr firstRow="1" bandRow="1">
                <a:tableStyleId>{21E4AEA4-8DFA-4A89-87EB-49C32662AFE0}</a:tableStyleId>
              </a:tblPr>
              <a:tblGrid>
                <a:gridCol w="1807353">
                  <a:extLst>
                    <a:ext uri="{9D8B030D-6E8A-4147-A177-3AD203B41FA5}">
                      <a16:colId xmlns:a16="http://schemas.microsoft.com/office/drawing/2014/main" val="568814073"/>
                    </a:ext>
                  </a:extLst>
                </a:gridCol>
                <a:gridCol w="1372480">
                  <a:extLst>
                    <a:ext uri="{9D8B030D-6E8A-4147-A177-3AD203B41FA5}">
                      <a16:colId xmlns:a16="http://schemas.microsoft.com/office/drawing/2014/main" val="4138422434"/>
                    </a:ext>
                  </a:extLst>
                </a:gridCol>
                <a:gridCol w="3224464">
                  <a:extLst>
                    <a:ext uri="{9D8B030D-6E8A-4147-A177-3AD203B41FA5}">
                      <a16:colId xmlns:a16="http://schemas.microsoft.com/office/drawing/2014/main" val="2514729596"/>
                    </a:ext>
                  </a:extLst>
                </a:gridCol>
                <a:gridCol w="2392565">
                  <a:extLst>
                    <a:ext uri="{9D8B030D-6E8A-4147-A177-3AD203B41FA5}">
                      <a16:colId xmlns:a16="http://schemas.microsoft.com/office/drawing/2014/main" val="4152076659"/>
                    </a:ext>
                  </a:extLst>
                </a:gridCol>
              </a:tblGrid>
              <a:tr h="0">
                <a:tc>
                  <a:txBody>
                    <a:bodyPr/>
                    <a:lstStyle/>
                    <a:p>
                      <a:pPr algn="r"/>
                      <a:r>
                        <a:rPr lang="en-US" sz="1000" b="1" i="0" u="none" dirty="0">
                          <a:solidFill>
                            <a:schemeClr val="accent1"/>
                          </a:solidFill>
                        </a:rPr>
                        <a:t>Building</a:t>
                      </a:r>
                      <a:r>
                        <a:rPr lang="en-US" sz="1000" b="1" i="0" u="none" baseline="0" dirty="0">
                          <a:solidFill>
                            <a:schemeClr val="accent1"/>
                          </a:solidFill>
                        </a:rPr>
                        <a:t> </a:t>
                      </a:r>
                      <a:r>
                        <a:rPr lang="en-US" sz="1000" b="1" i="0" u="none" dirty="0">
                          <a:solidFill>
                            <a:schemeClr val="accent1"/>
                          </a:solidFill>
                        </a:rPr>
                        <a:t>Energy</a:t>
                      </a:r>
                      <a:r>
                        <a:rPr lang="en-US" sz="1000" b="1" i="0" u="none" baseline="0" dirty="0">
                          <a:solidFill>
                            <a:schemeClr val="accent1"/>
                          </a:solidFill>
                        </a:rPr>
                        <a:t> Efficiency</a:t>
                      </a:r>
                      <a:endParaRPr lang="en-US" sz="1000" b="1" i="0" u="none" dirty="0">
                        <a:solidFill>
                          <a:schemeClr val="accent1"/>
                        </a:solidFill>
                      </a:endParaRPr>
                    </a:p>
                  </a:txBody>
                  <a:tcPr anchor="ctr">
                    <a:lnB w="9525" cap="flat" cmpd="sng" algn="ctr">
                      <a:solidFill>
                        <a:schemeClr val="accent2"/>
                      </a:solidFill>
                      <a:prstDash val="solid"/>
                      <a:round/>
                      <a:headEnd type="none" w="med" len="med"/>
                      <a:tailEnd type="none" w="med" len="med"/>
                    </a:lnB>
                    <a:solidFill>
                      <a:schemeClr val="bg1"/>
                    </a:solidFill>
                  </a:tcPr>
                </a:tc>
                <a:tc>
                  <a:txBody>
                    <a:bodyPr/>
                    <a:lstStyle/>
                    <a:p>
                      <a:pPr algn="ctr"/>
                      <a:r>
                        <a:rPr lang="en-US" sz="1000" b="1" dirty="0">
                          <a:solidFill>
                            <a:schemeClr val="accent1">
                              <a:lumMod val="75000"/>
                              <a:lumOff val="25000"/>
                            </a:schemeClr>
                          </a:solidFill>
                        </a:rPr>
                        <a:t>1.5%/year</a:t>
                      </a:r>
                    </a:p>
                  </a:txBody>
                  <a:tcPr anchor="ctr">
                    <a:lnB w="9525" cap="flat" cmpd="sng" algn="ctr">
                      <a:solidFill>
                        <a:schemeClr val="accent2"/>
                      </a:solidFill>
                      <a:prstDash val="solid"/>
                      <a:round/>
                      <a:headEnd type="none" w="med" len="med"/>
                      <a:tailEnd type="none" w="med" len="med"/>
                    </a:lnB>
                    <a:solidFill>
                      <a:schemeClr val="bg1"/>
                    </a:solidFill>
                  </a:tcPr>
                </a:tc>
                <a:tc>
                  <a:txBody>
                    <a:bodyPr/>
                    <a:lstStyle/>
                    <a:p>
                      <a:pPr lvl="1" algn="ctr"/>
                      <a:r>
                        <a:rPr lang="en-US" sz="1000" b="0" dirty="0">
                          <a:solidFill>
                            <a:schemeClr val="accent1"/>
                          </a:solidFill>
                        </a:rPr>
                        <a:t>0.7%/year</a:t>
                      </a:r>
                    </a:p>
                  </a:txBody>
                  <a:tcPr anchor="ctr">
                    <a:lnB w="9525" cap="flat" cmpd="sng" algn="ctr">
                      <a:solidFill>
                        <a:schemeClr val="accent2"/>
                      </a:solidFill>
                      <a:prstDash val="solid"/>
                      <a:round/>
                      <a:headEnd type="none" w="med" len="med"/>
                      <a:tailEnd type="none" w="med" len="med"/>
                    </a:lnB>
                    <a:solidFill>
                      <a:schemeClr val="bg1"/>
                    </a:solidFill>
                  </a:tcPr>
                </a:tc>
                <a:tc>
                  <a:txBody>
                    <a:bodyPr/>
                    <a:lstStyle/>
                    <a:p>
                      <a:pPr algn="ctr"/>
                      <a:r>
                        <a:rPr lang="en-US" sz="1000" b="0" dirty="0">
                          <a:solidFill>
                            <a:schemeClr val="accent1"/>
                          </a:solidFill>
                        </a:rPr>
                        <a:t>0.7%/year</a:t>
                      </a:r>
                    </a:p>
                  </a:txBody>
                  <a:tcPr anchor="ctr">
                    <a:lnB w="952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68656782"/>
                  </a:ext>
                </a:extLst>
              </a:tr>
              <a:tr h="0">
                <a:tc>
                  <a:txBody>
                    <a:bodyPr/>
                    <a:lstStyle/>
                    <a:p>
                      <a:pPr algn="r"/>
                      <a:r>
                        <a:rPr lang="en-US" sz="1000" b="1" i="0" u="none" dirty="0">
                          <a:solidFill>
                            <a:schemeClr val="accent1"/>
                          </a:solidFill>
                        </a:rPr>
                        <a:t>Building</a:t>
                      </a:r>
                      <a:r>
                        <a:rPr lang="en-US" sz="1000" b="1" i="0" u="none" baseline="0" dirty="0">
                          <a:solidFill>
                            <a:schemeClr val="accent1"/>
                          </a:solidFill>
                        </a:rPr>
                        <a:t> Electrification</a:t>
                      </a:r>
                      <a:endParaRPr lang="en-US" sz="1000" b="1" i="0" u="none" dirty="0">
                        <a:solidFill>
                          <a:schemeClr val="accent1"/>
                        </a:solidFill>
                      </a:endParaRPr>
                    </a:p>
                  </a:txBody>
                  <a:tcPr anchor="ctr">
                    <a:lnT w="9525" cap="flat" cmpd="sng" algn="ctr">
                      <a:solidFill>
                        <a:schemeClr val="accent2"/>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a:r>
                        <a:rPr lang="en-US" sz="1000" b="0" dirty="0">
                          <a:solidFill>
                            <a:schemeClr val="accent1"/>
                          </a:solidFill>
                        </a:rPr>
                        <a:t>All fuels: </a:t>
                      </a:r>
                    </a:p>
                    <a:p>
                      <a:pPr algn="ctr"/>
                      <a:r>
                        <a:rPr lang="en-US" sz="1000" b="1" dirty="0">
                          <a:solidFill>
                            <a:schemeClr val="accent1">
                              <a:lumMod val="75000"/>
                              <a:lumOff val="25000"/>
                            </a:schemeClr>
                          </a:solidFill>
                        </a:rPr>
                        <a:t>80% Direct</a:t>
                      </a:r>
                    </a:p>
                  </a:txBody>
                  <a:tcPr anchor="ctr">
                    <a:lnT w="9525" cap="flat" cmpd="sng" algn="ctr">
                      <a:solidFill>
                        <a:schemeClr val="accent2"/>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lvl="1" algn="ctr"/>
                      <a:r>
                        <a:rPr lang="en-US" sz="1000" b="0" dirty="0">
                          <a:solidFill>
                            <a:schemeClr val="accent1"/>
                          </a:solidFill>
                        </a:rPr>
                        <a:t>All fuels: </a:t>
                      </a:r>
                    </a:p>
                    <a:p>
                      <a:pPr lvl="1" algn="ctr"/>
                      <a:r>
                        <a:rPr lang="en-US" sz="1000" b="0" dirty="0">
                          <a:solidFill>
                            <a:schemeClr val="accent1"/>
                          </a:solidFill>
                        </a:rPr>
                        <a:t>95% Direct</a:t>
                      </a:r>
                    </a:p>
                  </a:txBody>
                  <a:tcPr anchor="ctr">
                    <a:lnT w="9525" cap="flat" cmpd="sng" algn="ctr">
                      <a:solidFill>
                        <a:schemeClr val="accent2"/>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solidFill>
                      <a:schemeClr val="bg1"/>
                    </a:solidFill>
                  </a:tcPr>
                </a:tc>
                <a:tc>
                  <a:txBody>
                    <a:bodyPr/>
                    <a:lstStyle/>
                    <a:p>
                      <a:pPr algn="ctr"/>
                      <a:r>
                        <a:rPr lang="en-US" sz="1000" b="0" dirty="0">
                          <a:solidFill>
                            <a:schemeClr val="accent1"/>
                          </a:solidFill>
                        </a:rPr>
                        <a:t>Natural Gas: </a:t>
                      </a:r>
                      <a:r>
                        <a:rPr lang="en-US" sz="1000" b="1" dirty="0">
                          <a:solidFill>
                            <a:schemeClr val="accent1">
                              <a:lumMod val="75000"/>
                              <a:lumOff val="25000"/>
                            </a:schemeClr>
                          </a:solidFill>
                        </a:rPr>
                        <a:t>50% Direct, 50% Indirect</a:t>
                      </a:r>
                    </a:p>
                    <a:p>
                      <a:pPr algn="ctr"/>
                      <a:r>
                        <a:rPr lang="en-US" sz="1000" b="0" dirty="0">
                          <a:solidFill>
                            <a:schemeClr val="accent1"/>
                          </a:solidFill>
                        </a:rPr>
                        <a:t>Other Fuels:</a:t>
                      </a:r>
                      <a:r>
                        <a:rPr lang="en-US" sz="1000" b="0" baseline="0" dirty="0">
                          <a:solidFill>
                            <a:schemeClr val="accent1"/>
                          </a:solidFill>
                        </a:rPr>
                        <a:t> 95% Direct</a:t>
                      </a:r>
                      <a:endParaRPr lang="en-US" sz="1000" b="0" dirty="0">
                        <a:solidFill>
                          <a:schemeClr val="accent1"/>
                        </a:solidFill>
                      </a:endParaRPr>
                    </a:p>
                  </a:txBody>
                  <a:tcPr>
                    <a:lnT w="9525" cap="flat" cmpd="sng" algn="ctr">
                      <a:solidFill>
                        <a:schemeClr val="accent2"/>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3474373"/>
                  </a:ext>
                </a:extLst>
              </a:tr>
              <a:tr h="0">
                <a:tc>
                  <a:txBody>
                    <a:bodyPr/>
                    <a:lstStyle/>
                    <a:p>
                      <a:pPr algn="r"/>
                      <a:r>
                        <a:rPr lang="en-US" sz="1000" b="1" i="0" u="none" dirty="0">
                          <a:solidFill>
                            <a:schemeClr val="accent1"/>
                          </a:solidFill>
                        </a:rPr>
                        <a:t>LDV</a:t>
                      </a:r>
                      <a:r>
                        <a:rPr lang="en-US" sz="1000" b="1" i="0" u="none" baseline="0" dirty="0">
                          <a:solidFill>
                            <a:schemeClr val="accent1"/>
                          </a:solidFill>
                        </a:rPr>
                        <a:t>/MDV Electrification</a:t>
                      </a:r>
                      <a:endParaRPr lang="en-US" sz="1000" b="1" i="0" u="none" dirty="0">
                        <a:solidFill>
                          <a:schemeClr val="accent1"/>
                        </a:solidFill>
                      </a:endParaRP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solidFill>
                            <a:schemeClr val="accent1"/>
                          </a:solidFill>
                        </a:rPr>
                        <a:t>90%/80%</a:t>
                      </a: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algn="ctr"/>
                      <a:r>
                        <a:rPr lang="en-US" sz="1000" b="0" dirty="0">
                          <a:solidFill>
                            <a:schemeClr val="accent1"/>
                          </a:solidFill>
                        </a:rPr>
                        <a:t>90%/80%</a:t>
                      </a: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solidFill>
                            <a:schemeClr val="accent1"/>
                          </a:solidFill>
                        </a:rPr>
                        <a:t>90%/80%</a:t>
                      </a: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7747350"/>
                  </a:ext>
                </a:extLst>
              </a:tr>
              <a:tr h="0">
                <a:tc>
                  <a:txBody>
                    <a:bodyPr/>
                    <a:lstStyle/>
                    <a:p>
                      <a:pPr algn="r"/>
                      <a:r>
                        <a:rPr lang="en-US" sz="1000" b="1" i="0" u="none" dirty="0">
                          <a:solidFill>
                            <a:schemeClr val="accent1"/>
                          </a:solidFill>
                        </a:rPr>
                        <a:t>HDV Electrification</a:t>
                      </a: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solidFill>
                            <a:schemeClr val="accent1"/>
                          </a:solidFill>
                        </a:rPr>
                        <a:t>80%</a:t>
                      </a: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algn="ctr"/>
                      <a:r>
                        <a:rPr lang="en-US" sz="1000" b="0" dirty="0">
                          <a:solidFill>
                            <a:schemeClr val="accent1"/>
                          </a:solidFill>
                        </a:rPr>
                        <a:t>80%</a:t>
                      </a: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accent1">
                              <a:lumMod val="75000"/>
                              <a:lumOff val="25000"/>
                            </a:schemeClr>
                          </a:solidFill>
                        </a:rPr>
                        <a:t>100% Indirect</a:t>
                      </a:r>
                    </a:p>
                  </a:txBody>
                  <a:tcPr anchor="ctr">
                    <a:lnL w="12700" cmpd="sng">
                      <a:noFill/>
                    </a:lnL>
                    <a:lnR w="12700" cmpd="sng">
                      <a:noFill/>
                    </a:lnR>
                    <a:lnT w="9525" cap="flat" cmpd="sng" algn="ctr">
                      <a:solidFill>
                        <a:schemeClr val="accent2">
                          <a:lumMod val="40000"/>
                          <a:lumOff val="60000"/>
                        </a:schemeClr>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75168915"/>
                  </a:ext>
                </a:extLst>
              </a:tr>
              <a:tr h="0">
                <a:tc>
                  <a:txBody>
                    <a:bodyPr/>
                    <a:lstStyle/>
                    <a:p>
                      <a:pPr algn="r"/>
                      <a:r>
                        <a:rPr lang="en-US" sz="1000" b="1" i="0" u="none" dirty="0">
                          <a:solidFill>
                            <a:schemeClr val="accent1"/>
                          </a:solidFill>
                        </a:rPr>
                        <a:t>Clean Electricity</a:t>
                      </a:r>
                      <a:r>
                        <a:rPr lang="en-US" sz="1000" b="1" i="0" u="none" baseline="0" dirty="0">
                          <a:solidFill>
                            <a:schemeClr val="accent1"/>
                          </a:solidFill>
                        </a:rPr>
                        <a:t> Generation</a:t>
                      </a:r>
                      <a:endParaRPr lang="en-US" sz="1000" b="1" i="0" u="none" dirty="0">
                        <a:solidFill>
                          <a:schemeClr val="accent1"/>
                        </a:solidFill>
                      </a:endParaRPr>
                    </a:p>
                  </a:txBody>
                  <a:tcPr anchor="ctr">
                    <a:lnL w="12700" cmpd="sng">
                      <a:noFill/>
                    </a:lnL>
                    <a:lnR w="12700" cmpd="sng">
                      <a:noFill/>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i="0" u="none" dirty="0">
                          <a:solidFill>
                            <a:schemeClr val="accent1"/>
                          </a:solidFill>
                        </a:rPr>
                        <a:t>95%</a:t>
                      </a:r>
                    </a:p>
                  </a:txBody>
                  <a:tcPr anchor="ctr">
                    <a:lnL w="12700" cmpd="sng">
                      <a:noFill/>
                    </a:lnL>
                    <a:lnR w="12700" cmpd="sng">
                      <a:noFill/>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1" algn="ctr"/>
                      <a:r>
                        <a:rPr lang="en-US" sz="1000" b="0" dirty="0">
                          <a:solidFill>
                            <a:schemeClr val="accent1"/>
                          </a:solidFill>
                        </a:rPr>
                        <a:t>95%</a:t>
                      </a:r>
                    </a:p>
                  </a:txBody>
                  <a:tcPr anchor="ctr">
                    <a:lnL w="12700" cmpd="sng">
                      <a:noFill/>
                    </a:lnL>
                    <a:lnR w="12700" cmpd="sng">
                      <a:noFill/>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solidFill>
                            <a:schemeClr val="accent1">
                              <a:lumMod val="75000"/>
                              <a:lumOff val="25000"/>
                            </a:schemeClr>
                          </a:solidFill>
                        </a:rPr>
                        <a:t>100%</a:t>
                      </a:r>
                    </a:p>
                  </a:txBody>
                  <a:tcPr anchor="ctr">
                    <a:lnL w="12700" cmpd="sng">
                      <a:noFill/>
                    </a:lnL>
                    <a:lnR w="12700" cmpd="sng">
                      <a:noFill/>
                    </a:lnR>
                    <a:lnT w="9525" cap="flat" cmpd="sng" algn="ctr">
                      <a:solidFill>
                        <a:schemeClr val="accent2"/>
                      </a:solidFill>
                      <a:prstDash val="solid"/>
                      <a:round/>
                      <a:headEnd type="none" w="med" len="med"/>
                      <a:tailEnd type="none" w="med" len="med"/>
                    </a:lnT>
                    <a:lnB w="952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77367524"/>
                  </a:ext>
                </a:extLst>
              </a:tr>
            </a:tbl>
          </a:graphicData>
        </a:graphic>
      </p:graphicFrame>
      <p:cxnSp>
        <p:nvCxnSpPr>
          <p:cNvPr id="83" name="Straight Connector 82"/>
          <p:cNvCxnSpPr/>
          <p:nvPr/>
        </p:nvCxnSpPr>
        <p:spPr>
          <a:xfrm>
            <a:off x="2127228" y="3507401"/>
            <a:ext cx="184531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507115" y="3303272"/>
            <a:ext cx="3034227"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162036" y="3034927"/>
            <a:ext cx="1905512" cy="1964"/>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1" name="Right Arrow 90"/>
          <p:cNvSpPr/>
          <p:nvPr/>
        </p:nvSpPr>
        <p:spPr>
          <a:xfrm rot="5400000">
            <a:off x="3601163" y="3225823"/>
            <a:ext cx="178846" cy="366949"/>
          </a:xfrm>
          <a:prstGeom prst="rightArrow">
            <a:avLst/>
          </a:prstGeom>
          <a:gradFill>
            <a:gsLst>
              <a:gs pos="22000">
                <a:srgbClr val="EEB400"/>
              </a:gs>
              <a:gs pos="100000">
                <a:schemeClr val="bg1"/>
              </a:gs>
            </a:gsLst>
            <a:lin ang="10800000" scaled="0"/>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 name="TextBox 3"/>
          <p:cNvSpPr txBox="1"/>
          <p:nvPr/>
        </p:nvSpPr>
        <p:spPr>
          <a:xfrm>
            <a:off x="5917683" y="2726447"/>
            <a:ext cx="880369" cy="307777"/>
          </a:xfrm>
          <a:prstGeom prst="rect">
            <a:avLst/>
          </a:prstGeom>
          <a:noFill/>
        </p:spPr>
        <p:txBody>
          <a:bodyPr wrap="none" rtlCol="0">
            <a:spAutoFit/>
          </a:bodyPr>
          <a:lstStyle/>
          <a:p>
            <a:r>
              <a:rPr lang="en-US" sz="1400" dirty="0">
                <a:solidFill>
                  <a:schemeClr val="accent4"/>
                </a:solidFill>
              </a:rPr>
              <a:t>+40 TWh </a:t>
            </a:r>
          </a:p>
        </p:txBody>
      </p:sp>
      <p:sp>
        <p:nvSpPr>
          <p:cNvPr id="39" name="TextBox 38"/>
          <p:cNvSpPr txBox="1"/>
          <p:nvPr/>
        </p:nvSpPr>
        <p:spPr>
          <a:xfrm>
            <a:off x="3225693" y="3539580"/>
            <a:ext cx="845103" cy="307777"/>
          </a:xfrm>
          <a:prstGeom prst="rect">
            <a:avLst/>
          </a:prstGeom>
          <a:noFill/>
        </p:spPr>
        <p:txBody>
          <a:bodyPr wrap="none" rtlCol="0">
            <a:spAutoFit/>
          </a:bodyPr>
          <a:lstStyle/>
          <a:p>
            <a:r>
              <a:rPr lang="en-US" sz="1400" dirty="0">
                <a:solidFill>
                  <a:srgbClr val="FFC000"/>
                </a:solidFill>
              </a:rPr>
              <a:t>-32 TWh </a:t>
            </a:r>
          </a:p>
        </p:txBody>
      </p:sp>
      <p:cxnSp>
        <p:nvCxnSpPr>
          <p:cNvPr id="5" name="Straight Connector 4"/>
          <p:cNvCxnSpPr/>
          <p:nvPr/>
        </p:nvCxnSpPr>
        <p:spPr>
          <a:xfrm>
            <a:off x="547846" y="4923193"/>
            <a:ext cx="8233283"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6" name="Right Arrow 45"/>
          <p:cNvSpPr/>
          <p:nvPr/>
        </p:nvSpPr>
        <p:spPr>
          <a:xfrm rot="16200000">
            <a:off x="6244947" y="2985615"/>
            <a:ext cx="225842" cy="366949"/>
          </a:xfrm>
          <a:prstGeom prst="rightArrow">
            <a:avLst/>
          </a:prstGeom>
          <a:gradFill flip="none" rotWithShape="1">
            <a:gsLst>
              <a:gs pos="22000">
                <a:schemeClr val="accent4"/>
              </a:gs>
              <a:gs pos="100000">
                <a:schemeClr val="bg1"/>
              </a:gs>
            </a:gsLst>
            <a:lin ang="10800000" scaled="1"/>
            <a:tileRect/>
          </a:gra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 name="TextBox 5"/>
          <p:cNvSpPr txBox="1"/>
          <p:nvPr/>
        </p:nvSpPr>
        <p:spPr>
          <a:xfrm>
            <a:off x="2328618" y="1299500"/>
            <a:ext cx="5391219" cy="338554"/>
          </a:xfrm>
          <a:prstGeom prst="rect">
            <a:avLst/>
          </a:prstGeom>
          <a:noFill/>
        </p:spPr>
        <p:txBody>
          <a:bodyPr wrap="none" rtlCol="0">
            <a:spAutoFit/>
          </a:bodyPr>
          <a:lstStyle/>
          <a:p>
            <a:r>
              <a:rPr lang="en-US" sz="1600" b="1" dirty="0">
                <a:solidFill>
                  <a:schemeClr val="bg2"/>
                </a:solidFill>
                <a:latin typeface="Century Gothic" panose="020B0502020202020204" pitchFamily="34" charset="0"/>
              </a:rPr>
              <a:t>2050 New England Annual Electricity Demand (TWh) </a:t>
            </a:r>
          </a:p>
        </p:txBody>
      </p:sp>
      <p:sp>
        <p:nvSpPr>
          <p:cNvPr id="37" name="Rectangle 36"/>
          <p:cNvSpPr/>
          <p:nvPr/>
        </p:nvSpPr>
        <p:spPr>
          <a:xfrm>
            <a:off x="188905" y="1814150"/>
            <a:ext cx="1352035" cy="307777"/>
          </a:xfrm>
          <a:prstGeom prst="rect">
            <a:avLst/>
          </a:prstGeom>
        </p:spPr>
        <p:txBody>
          <a:bodyPr wrap="square">
            <a:spAutoFit/>
          </a:bodyPr>
          <a:lstStyle/>
          <a:p>
            <a:r>
              <a:rPr lang="en-US" sz="1400" b="1" dirty="0">
                <a:solidFill>
                  <a:schemeClr val="accent1"/>
                </a:solidFill>
                <a:latin typeface="Century Gothic" panose="020B0502020202020204" pitchFamily="34" charset="0"/>
              </a:rPr>
              <a:t>Scenario:</a:t>
            </a:r>
          </a:p>
        </p:txBody>
      </p:sp>
      <p:cxnSp>
        <p:nvCxnSpPr>
          <p:cNvPr id="10" name="Straight Connector 9"/>
          <p:cNvCxnSpPr/>
          <p:nvPr/>
        </p:nvCxnSpPr>
        <p:spPr>
          <a:xfrm>
            <a:off x="1655265" y="1630886"/>
            <a:ext cx="7168159"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036498" y="2242868"/>
            <a:ext cx="1059420" cy="8626"/>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084898" y="2251494"/>
            <a:ext cx="1031894" cy="0"/>
          </a:xfrm>
          <a:prstGeom prst="straightConnector1">
            <a:avLst/>
          </a:prstGeom>
          <a:ln w="381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48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a:picLocks noChangeAspect="1"/>
          </p:cNvPicPr>
          <p:nvPr/>
        </p:nvPicPr>
        <p:blipFill>
          <a:blip r:embed="rId2">
            <a:clrChange>
              <a:clrFrom>
                <a:srgbClr val="FFFFFF"/>
              </a:clrFrom>
              <a:clrTo>
                <a:srgbClr val="FFFFFF">
                  <a:alpha val="0"/>
                </a:srgbClr>
              </a:clrTo>
            </a:clrChange>
          </a:blip>
          <a:stretch>
            <a:fillRect/>
          </a:stretch>
        </p:blipFill>
        <p:spPr>
          <a:xfrm>
            <a:off x="81354" y="1856443"/>
            <a:ext cx="2492227" cy="2560320"/>
          </a:xfrm>
          <a:prstGeom prst="rect">
            <a:avLst/>
          </a:prstGeom>
        </p:spPr>
      </p:pic>
      <p:pic>
        <p:nvPicPr>
          <p:cNvPr id="102" name="Picture 101"/>
          <p:cNvPicPr>
            <a:picLocks noChangeAspect="1"/>
          </p:cNvPicPr>
          <p:nvPr/>
        </p:nvPicPr>
        <p:blipFill>
          <a:blip r:embed="rId3">
            <a:clrChange>
              <a:clrFrom>
                <a:srgbClr val="FFFFFF"/>
              </a:clrFrom>
              <a:clrTo>
                <a:srgbClr val="FFFFFF">
                  <a:alpha val="0"/>
                </a:srgbClr>
              </a:clrTo>
            </a:clrChange>
          </a:blip>
          <a:stretch>
            <a:fillRect/>
          </a:stretch>
        </p:blipFill>
        <p:spPr>
          <a:xfrm>
            <a:off x="4707853" y="1679189"/>
            <a:ext cx="3713944" cy="2225399"/>
          </a:xfrm>
          <a:prstGeom prst="rect">
            <a:avLst/>
          </a:prstGeom>
        </p:spPr>
      </p:pic>
      <p:sp>
        <p:nvSpPr>
          <p:cNvPr id="2" name="Title 1"/>
          <p:cNvSpPr>
            <a:spLocks noGrp="1"/>
          </p:cNvSpPr>
          <p:nvPr>
            <p:ph type="title"/>
          </p:nvPr>
        </p:nvSpPr>
        <p:spPr>
          <a:xfrm>
            <a:off x="310550" y="38173"/>
            <a:ext cx="8419381" cy="1143000"/>
          </a:xfrm>
        </p:spPr>
        <p:txBody>
          <a:bodyPr>
            <a:normAutofit/>
          </a:bodyPr>
          <a:lstStyle/>
          <a:p>
            <a:r>
              <a:rPr lang="en-US" sz="2400" dirty="0"/>
              <a:t>Higher load, lower clean capacity factors and curtailments mean a total capacity need of </a:t>
            </a:r>
            <a:r>
              <a:rPr lang="en-US" sz="2400" b="1" dirty="0"/>
              <a:t>&gt;200 GW</a:t>
            </a:r>
            <a:endParaRPr lang="en-US" sz="2400" dirty="0"/>
          </a:p>
        </p:txBody>
      </p:sp>
      <p:sp>
        <p:nvSpPr>
          <p:cNvPr id="58" name="TextBox 57"/>
          <p:cNvSpPr txBox="1"/>
          <p:nvPr/>
        </p:nvSpPr>
        <p:spPr>
          <a:xfrm>
            <a:off x="4648103" y="1535503"/>
            <a:ext cx="378630" cy="215444"/>
          </a:xfrm>
          <a:prstGeom prst="rect">
            <a:avLst/>
          </a:prstGeom>
          <a:noFill/>
        </p:spPr>
        <p:txBody>
          <a:bodyPr wrap="none" rtlCol="0">
            <a:spAutoFit/>
          </a:bodyPr>
          <a:lstStyle/>
          <a:p>
            <a:r>
              <a:rPr lang="en-US" sz="800" i="1" dirty="0">
                <a:solidFill>
                  <a:schemeClr val="bg1">
                    <a:lumMod val="50000"/>
                  </a:schemeClr>
                </a:solidFill>
              </a:rPr>
              <a:t>TWh</a:t>
            </a:r>
          </a:p>
        </p:txBody>
      </p:sp>
      <p:sp>
        <p:nvSpPr>
          <p:cNvPr id="74" name="TextBox 73"/>
          <p:cNvSpPr txBox="1"/>
          <p:nvPr/>
        </p:nvSpPr>
        <p:spPr>
          <a:xfrm>
            <a:off x="5001720" y="1971712"/>
            <a:ext cx="439544" cy="246221"/>
          </a:xfrm>
          <a:prstGeom prst="rect">
            <a:avLst/>
          </a:prstGeom>
          <a:noFill/>
        </p:spPr>
        <p:txBody>
          <a:bodyPr wrap="none" rtlCol="0">
            <a:spAutoFit/>
          </a:bodyPr>
          <a:lstStyle/>
          <a:p>
            <a:r>
              <a:rPr lang="en-US" sz="1000" b="1" dirty="0">
                <a:solidFill>
                  <a:schemeClr val="accent4"/>
                </a:solidFill>
              </a:rPr>
              <a:t>Load</a:t>
            </a:r>
          </a:p>
        </p:txBody>
      </p:sp>
      <p:grpSp>
        <p:nvGrpSpPr>
          <p:cNvPr id="75" name="Group 74"/>
          <p:cNvGrpSpPr/>
          <p:nvPr/>
        </p:nvGrpSpPr>
        <p:grpSpPr>
          <a:xfrm>
            <a:off x="8198078" y="2191357"/>
            <a:ext cx="1027322" cy="1133406"/>
            <a:chOff x="8155280" y="2310661"/>
            <a:chExt cx="1027322" cy="1133406"/>
          </a:xfrm>
        </p:grpSpPr>
        <p:sp>
          <p:nvSpPr>
            <p:cNvPr id="76" name="TextBox 75"/>
            <p:cNvSpPr txBox="1"/>
            <p:nvPr/>
          </p:nvSpPr>
          <p:spPr>
            <a:xfrm>
              <a:off x="8156458" y="3213235"/>
              <a:ext cx="903868" cy="230832"/>
            </a:xfrm>
            <a:prstGeom prst="rect">
              <a:avLst/>
            </a:prstGeom>
            <a:noFill/>
          </p:spPr>
          <p:txBody>
            <a:bodyPr wrap="square" rtlCol="0">
              <a:spAutoFit/>
            </a:bodyPr>
            <a:lstStyle/>
            <a:p>
              <a:r>
                <a:rPr lang="en-US" sz="900" b="1" dirty="0">
                  <a:solidFill>
                    <a:schemeClr val="bg2"/>
                  </a:solidFill>
                </a:rPr>
                <a:t>Clean Energy</a:t>
              </a:r>
            </a:p>
          </p:txBody>
        </p:sp>
        <p:sp>
          <p:nvSpPr>
            <p:cNvPr id="77" name="TextBox 76"/>
            <p:cNvSpPr txBox="1"/>
            <p:nvPr/>
          </p:nvSpPr>
          <p:spPr>
            <a:xfrm>
              <a:off x="8162250" y="2761199"/>
              <a:ext cx="1020352" cy="230832"/>
            </a:xfrm>
            <a:prstGeom prst="rect">
              <a:avLst/>
            </a:prstGeom>
            <a:noFill/>
          </p:spPr>
          <p:txBody>
            <a:bodyPr wrap="square" rtlCol="0">
              <a:spAutoFit/>
            </a:bodyPr>
            <a:lstStyle/>
            <a:p>
              <a:r>
                <a:rPr lang="en-US" sz="900" b="1" dirty="0">
                  <a:solidFill>
                    <a:schemeClr val="accent4">
                      <a:lumMod val="60000"/>
                      <a:lumOff val="40000"/>
                    </a:schemeClr>
                  </a:solidFill>
                </a:rPr>
                <a:t>Storage</a:t>
              </a:r>
            </a:p>
          </p:txBody>
        </p:sp>
        <p:sp>
          <p:nvSpPr>
            <p:cNvPr id="78" name="TextBox 77"/>
            <p:cNvSpPr txBox="1"/>
            <p:nvPr/>
          </p:nvSpPr>
          <p:spPr>
            <a:xfrm>
              <a:off x="8155280" y="2637584"/>
              <a:ext cx="362600" cy="230832"/>
            </a:xfrm>
            <a:prstGeom prst="rect">
              <a:avLst/>
            </a:prstGeom>
            <a:noFill/>
          </p:spPr>
          <p:txBody>
            <a:bodyPr wrap="none" rtlCol="0">
              <a:spAutoFit/>
            </a:bodyPr>
            <a:lstStyle/>
            <a:p>
              <a:r>
                <a:rPr lang="en-US" sz="900" b="1" dirty="0">
                  <a:solidFill>
                    <a:schemeClr val="tx1">
                      <a:lumMod val="50000"/>
                      <a:lumOff val="50000"/>
                    </a:schemeClr>
                  </a:solidFill>
                </a:rPr>
                <a:t>Gas</a:t>
              </a:r>
            </a:p>
          </p:txBody>
        </p:sp>
        <p:sp>
          <p:nvSpPr>
            <p:cNvPr id="79" name="TextBox 78"/>
            <p:cNvSpPr txBox="1"/>
            <p:nvPr/>
          </p:nvSpPr>
          <p:spPr>
            <a:xfrm>
              <a:off x="8162250" y="2310661"/>
              <a:ext cx="936422" cy="369332"/>
            </a:xfrm>
            <a:prstGeom prst="rect">
              <a:avLst/>
            </a:prstGeom>
            <a:noFill/>
          </p:spPr>
          <p:txBody>
            <a:bodyPr wrap="square" rtlCol="0">
              <a:spAutoFit/>
            </a:bodyPr>
            <a:lstStyle/>
            <a:p>
              <a:r>
                <a:rPr lang="en-US" sz="900" b="1" dirty="0">
                  <a:solidFill>
                    <a:schemeClr val="bg2">
                      <a:lumMod val="40000"/>
                      <a:lumOff val="60000"/>
                    </a:schemeClr>
                  </a:solidFill>
                </a:rPr>
                <a:t>Curtailments</a:t>
              </a:r>
            </a:p>
            <a:p>
              <a:r>
                <a:rPr lang="en-US" sz="900" dirty="0">
                  <a:solidFill>
                    <a:schemeClr val="bg2">
                      <a:lumMod val="40000"/>
                      <a:lumOff val="60000"/>
                    </a:schemeClr>
                  </a:solidFill>
                </a:rPr>
                <a:t>(27% of RE gen)</a:t>
              </a:r>
            </a:p>
          </p:txBody>
        </p:sp>
      </p:grpSp>
      <p:sp>
        <p:nvSpPr>
          <p:cNvPr id="86" name="TextBox 85"/>
          <p:cNvSpPr txBox="1"/>
          <p:nvPr/>
        </p:nvSpPr>
        <p:spPr>
          <a:xfrm>
            <a:off x="5008479" y="1657326"/>
            <a:ext cx="3611959" cy="338554"/>
          </a:xfrm>
          <a:prstGeom prst="rect">
            <a:avLst/>
          </a:prstGeom>
          <a:noFill/>
        </p:spPr>
        <p:txBody>
          <a:bodyPr wrap="square" rtlCol="0">
            <a:spAutoFit/>
          </a:bodyPr>
          <a:lstStyle/>
          <a:p>
            <a:pPr algn="ctr"/>
            <a:r>
              <a:rPr lang="en-US" sz="1600" b="1" dirty="0">
                <a:solidFill>
                  <a:schemeClr val="bg2"/>
                </a:solidFill>
                <a:latin typeface="Century Gothic" panose="020B0502020202020204" pitchFamily="34" charset="0"/>
              </a:rPr>
              <a:t>Monthly Supply</a:t>
            </a:r>
          </a:p>
        </p:txBody>
      </p:sp>
      <p:grpSp>
        <p:nvGrpSpPr>
          <p:cNvPr id="6" name="Group 5"/>
          <p:cNvGrpSpPr/>
          <p:nvPr/>
        </p:nvGrpSpPr>
        <p:grpSpPr>
          <a:xfrm>
            <a:off x="118379" y="2069346"/>
            <a:ext cx="2101332" cy="2150495"/>
            <a:chOff x="-42748" y="2162844"/>
            <a:chExt cx="2101332" cy="2150495"/>
          </a:xfrm>
        </p:grpSpPr>
        <p:grpSp>
          <p:nvGrpSpPr>
            <p:cNvPr id="91" name="Group 90"/>
            <p:cNvGrpSpPr/>
            <p:nvPr/>
          </p:nvGrpSpPr>
          <p:grpSpPr>
            <a:xfrm>
              <a:off x="-42748" y="2697756"/>
              <a:ext cx="2101332" cy="1615583"/>
              <a:chOff x="4065035" y="2294056"/>
              <a:chExt cx="2101332" cy="1615583"/>
            </a:xfrm>
          </p:grpSpPr>
          <p:sp>
            <p:nvSpPr>
              <p:cNvPr id="92" name="TextBox 91"/>
              <p:cNvSpPr txBox="1"/>
              <p:nvPr/>
            </p:nvSpPr>
            <p:spPr>
              <a:xfrm>
                <a:off x="4151706" y="3115630"/>
                <a:ext cx="542136" cy="261610"/>
              </a:xfrm>
              <a:prstGeom prst="rect">
                <a:avLst/>
              </a:prstGeom>
              <a:noFill/>
            </p:spPr>
            <p:txBody>
              <a:bodyPr wrap="none" rtlCol="0">
                <a:spAutoFit/>
              </a:bodyPr>
              <a:lstStyle/>
              <a:p>
                <a:r>
                  <a:rPr lang="en-US" sz="1100" b="1" dirty="0">
                    <a:solidFill>
                      <a:schemeClr val="bg2"/>
                    </a:solidFill>
                  </a:rPr>
                  <a:t>Hydro</a:t>
                </a:r>
              </a:p>
            </p:txBody>
          </p:sp>
          <p:grpSp>
            <p:nvGrpSpPr>
              <p:cNvPr id="93" name="Group 92"/>
              <p:cNvGrpSpPr/>
              <p:nvPr/>
            </p:nvGrpSpPr>
            <p:grpSpPr>
              <a:xfrm>
                <a:off x="4065035" y="2294056"/>
                <a:ext cx="2101332" cy="1615583"/>
                <a:chOff x="4198617" y="2308594"/>
                <a:chExt cx="2101332" cy="1615583"/>
              </a:xfrm>
            </p:grpSpPr>
            <p:grpSp>
              <p:nvGrpSpPr>
                <p:cNvPr id="94" name="Group 93"/>
                <p:cNvGrpSpPr/>
                <p:nvPr/>
              </p:nvGrpSpPr>
              <p:grpSpPr>
                <a:xfrm>
                  <a:off x="4198617" y="2308594"/>
                  <a:ext cx="2101332" cy="1615583"/>
                  <a:chOff x="4129794" y="2220111"/>
                  <a:chExt cx="2101332" cy="1615583"/>
                </a:xfrm>
              </p:grpSpPr>
              <p:sp>
                <p:nvSpPr>
                  <p:cNvPr id="96" name="TextBox 95"/>
                  <p:cNvSpPr txBox="1"/>
                  <p:nvPr/>
                </p:nvSpPr>
                <p:spPr>
                  <a:xfrm>
                    <a:off x="4129794" y="2499308"/>
                    <a:ext cx="636713" cy="261610"/>
                  </a:xfrm>
                  <a:prstGeom prst="rect">
                    <a:avLst/>
                  </a:prstGeom>
                  <a:noFill/>
                </p:spPr>
                <p:txBody>
                  <a:bodyPr wrap="none" rtlCol="0">
                    <a:spAutoFit/>
                  </a:bodyPr>
                  <a:lstStyle/>
                  <a:p>
                    <a:r>
                      <a:rPr lang="en-US" sz="1100" b="1" dirty="0">
                        <a:solidFill>
                          <a:srgbClr val="9B5BA5"/>
                        </a:solidFill>
                      </a:rPr>
                      <a:t>Nuclear</a:t>
                    </a:r>
                  </a:p>
                </p:txBody>
              </p:sp>
              <p:sp>
                <p:nvSpPr>
                  <p:cNvPr id="97" name="TextBox 96"/>
                  <p:cNvSpPr txBox="1"/>
                  <p:nvPr/>
                </p:nvSpPr>
                <p:spPr>
                  <a:xfrm>
                    <a:off x="4938614" y="2744063"/>
                    <a:ext cx="698430" cy="430887"/>
                  </a:xfrm>
                  <a:prstGeom prst="rect">
                    <a:avLst/>
                  </a:prstGeom>
                  <a:noFill/>
                </p:spPr>
                <p:txBody>
                  <a:bodyPr wrap="square" rtlCol="0">
                    <a:spAutoFit/>
                  </a:bodyPr>
                  <a:lstStyle/>
                  <a:p>
                    <a:pPr algn="ctr"/>
                    <a:r>
                      <a:rPr lang="en-US" sz="1100" b="1" dirty="0">
                        <a:solidFill>
                          <a:schemeClr val="bg1"/>
                        </a:solidFill>
                      </a:rPr>
                      <a:t>Offshore Wind</a:t>
                    </a:r>
                  </a:p>
                </p:txBody>
              </p:sp>
              <p:sp>
                <p:nvSpPr>
                  <p:cNvPr id="98" name="TextBox 97"/>
                  <p:cNvSpPr txBox="1"/>
                  <p:nvPr/>
                </p:nvSpPr>
                <p:spPr>
                  <a:xfrm>
                    <a:off x="5021824" y="3574084"/>
                    <a:ext cx="1172689" cy="261610"/>
                  </a:xfrm>
                  <a:prstGeom prst="rect">
                    <a:avLst/>
                  </a:prstGeom>
                  <a:noFill/>
                </p:spPr>
                <p:txBody>
                  <a:bodyPr wrap="square" rtlCol="0">
                    <a:spAutoFit/>
                  </a:bodyPr>
                  <a:lstStyle/>
                  <a:p>
                    <a:pPr algn="ctr"/>
                    <a:r>
                      <a:rPr lang="en-US" sz="1100" b="1" dirty="0">
                        <a:solidFill>
                          <a:schemeClr val="accent2">
                            <a:lumMod val="50000"/>
                          </a:schemeClr>
                        </a:solidFill>
                      </a:rPr>
                      <a:t>Onshore Wind</a:t>
                    </a:r>
                  </a:p>
                </p:txBody>
              </p:sp>
              <p:sp>
                <p:nvSpPr>
                  <p:cNvPr id="99" name="TextBox 98"/>
                  <p:cNvSpPr txBox="1"/>
                  <p:nvPr/>
                </p:nvSpPr>
                <p:spPr>
                  <a:xfrm>
                    <a:off x="5749904" y="2220111"/>
                    <a:ext cx="481222" cy="261610"/>
                  </a:xfrm>
                  <a:prstGeom prst="rect">
                    <a:avLst/>
                  </a:prstGeom>
                  <a:noFill/>
                </p:spPr>
                <p:txBody>
                  <a:bodyPr wrap="none" rtlCol="0">
                    <a:spAutoFit/>
                  </a:bodyPr>
                  <a:lstStyle/>
                  <a:p>
                    <a:r>
                      <a:rPr lang="en-US" sz="1100" b="1" dirty="0">
                        <a:solidFill>
                          <a:srgbClr val="683B7D"/>
                        </a:solidFill>
                      </a:rPr>
                      <a:t>Solar</a:t>
                    </a:r>
                  </a:p>
                </p:txBody>
              </p:sp>
            </p:grpSp>
            <p:sp>
              <p:nvSpPr>
                <p:cNvPr id="95" name="TextBox 94"/>
                <p:cNvSpPr txBox="1"/>
                <p:nvPr/>
              </p:nvSpPr>
              <p:spPr>
                <a:xfrm>
                  <a:off x="4890913" y="2308594"/>
                  <a:ext cx="399468" cy="261610"/>
                </a:xfrm>
                <a:prstGeom prst="rect">
                  <a:avLst/>
                </a:prstGeom>
                <a:noFill/>
              </p:spPr>
              <p:txBody>
                <a:bodyPr wrap="none" rtlCol="0">
                  <a:spAutoFit/>
                </a:bodyPr>
                <a:lstStyle/>
                <a:p>
                  <a:r>
                    <a:rPr lang="en-US" sz="1100" b="1" dirty="0">
                      <a:solidFill>
                        <a:schemeClr val="bg1"/>
                      </a:solidFill>
                    </a:rPr>
                    <a:t>Gas</a:t>
                  </a:r>
                </a:p>
              </p:txBody>
            </p:sp>
          </p:grpSp>
        </p:grpSp>
        <p:sp>
          <p:nvSpPr>
            <p:cNvPr id="110" name="TextBox 109"/>
            <p:cNvSpPr txBox="1"/>
            <p:nvPr/>
          </p:nvSpPr>
          <p:spPr>
            <a:xfrm>
              <a:off x="449319" y="2162844"/>
              <a:ext cx="633507" cy="261610"/>
            </a:xfrm>
            <a:prstGeom prst="rect">
              <a:avLst/>
            </a:prstGeom>
            <a:noFill/>
          </p:spPr>
          <p:txBody>
            <a:bodyPr wrap="none" rtlCol="0">
              <a:spAutoFit/>
            </a:bodyPr>
            <a:lstStyle/>
            <a:p>
              <a:r>
                <a:rPr lang="en-US" sz="1100" b="1" dirty="0">
                  <a:solidFill>
                    <a:schemeClr val="accent4">
                      <a:lumMod val="50000"/>
                    </a:schemeClr>
                  </a:solidFill>
                </a:rPr>
                <a:t>Storage</a:t>
              </a:r>
            </a:p>
          </p:txBody>
        </p:sp>
      </p:grpSp>
      <p:sp>
        <p:nvSpPr>
          <p:cNvPr id="50" name="TextBox 49"/>
          <p:cNvSpPr txBox="1"/>
          <p:nvPr/>
        </p:nvSpPr>
        <p:spPr>
          <a:xfrm>
            <a:off x="310549" y="1204249"/>
            <a:ext cx="8419381" cy="338554"/>
          </a:xfrm>
          <a:prstGeom prst="rect">
            <a:avLst/>
          </a:prstGeom>
          <a:noFill/>
        </p:spPr>
        <p:txBody>
          <a:bodyPr wrap="square" rtlCol="0">
            <a:spAutoFit/>
          </a:bodyPr>
          <a:lstStyle/>
          <a:p>
            <a:pPr algn="ctr"/>
            <a:r>
              <a:rPr lang="en-US" sz="1600" b="1" dirty="0">
                <a:solidFill>
                  <a:schemeClr val="bg2"/>
                </a:solidFill>
                <a:latin typeface="Century Gothic" panose="020B0502020202020204" pitchFamily="34" charset="0"/>
              </a:rPr>
              <a:t>One of several possible New England Resource Portfolios</a:t>
            </a:r>
          </a:p>
        </p:txBody>
      </p:sp>
      <p:sp>
        <p:nvSpPr>
          <p:cNvPr id="51" name="TextBox 50"/>
          <p:cNvSpPr txBox="1"/>
          <p:nvPr/>
        </p:nvSpPr>
        <p:spPr>
          <a:xfrm>
            <a:off x="2406695" y="1713147"/>
            <a:ext cx="1919207" cy="446276"/>
          </a:xfrm>
          <a:prstGeom prst="rect">
            <a:avLst/>
          </a:prstGeom>
          <a:noFill/>
        </p:spPr>
        <p:txBody>
          <a:bodyPr wrap="square" rtlCol="0">
            <a:spAutoFit/>
          </a:bodyPr>
          <a:lstStyle/>
          <a:p>
            <a:pPr algn="ctr"/>
            <a:r>
              <a:rPr lang="en-US" sz="1200" b="1" u="sng" dirty="0">
                <a:solidFill>
                  <a:schemeClr val="bg2"/>
                </a:solidFill>
              </a:rPr>
              <a:t>Annual Generation</a:t>
            </a:r>
          </a:p>
          <a:p>
            <a:pPr algn="ctr"/>
            <a:r>
              <a:rPr lang="en-US" sz="1100" dirty="0">
                <a:solidFill>
                  <a:schemeClr val="bg2"/>
                </a:solidFill>
              </a:rPr>
              <a:t>Total = 382 TWh</a:t>
            </a:r>
          </a:p>
        </p:txBody>
      </p:sp>
      <p:sp>
        <p:nvSpPr>
          <p:cNvPr id="52" name="TextBox 51"/>
          <p:cNvSpPr txBox="1"/>
          <p:nvPr/>
        </p:nvSpPr>
        <p:spPr>
          <a:xfrm>
            <a:off x="668485" y="1713147"/>
            <a:ext cx="1919207" cy="446276"/>
          </a:xfrm>
          <a:prstGeom prst="rect">
            <a:avLst/>
          </a:prstGeom>
          <a:noFill/>
        </p:spPr>
        <p:txBody>
          <a:bodyPr wrap="square" rtlCol="0">
            <a:spAutoFit/>
          </a:bodyPr>
          <a:lstStyle/>
          <a:p>
            <a:pPr algn="ctr"/>
            <a:r>
              <a:rPr lang="en-US" sz="1200" b="1" u="sng" dirty="0">
                <a:solidFill>
                  <a:schemeClr val="bg2"/>
                </a:solidFill>
              </a:rPr>
              <a:t>Installed Capacity</a:t>
            </a:r>
          </a:p>
          <a:p>
            <a:pPr algn="ctr"/>
            <a:r>
              <a:rPr lang="en-US" sz="1100" dirty="0">
                <a:solidFill>
                  <a:schemeClr val="bg2"/>
                </a:solidFill>
              </a:rPr>
              <a:t>Total = 219 GW</a:t>
            </a:r>
          </a:p>
        </p:txBody>
      </p:sp>
      <p:sp>
        <p:nvSpPr>
          <p:cNvPr id="53" name="Rectangle 52"/>
          <p:cNvSpPr/>
          <p:nvPr/>
        </p:nvSpPr>
        <p:spPr>
          <a:xfrm>
            <a:off x="118379" y="4191765"/>
            <a:ext cx="4529724" cy="23682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1" indent="-223838">
              <a:spcBef>
                <a:spcPts val="600"/>
              </a:spcBef>
              <a:buClr>
                <a:srgbClr val="71ADB6"/>
              </a:buClr>
              <a:buSzPct val="130000"/>
              <a:buFont typeface="Calibri" panose="020F0502020204030204" pitchFamily="34" charset="0"/>
              <a:buChar char="–"/>
            </a:pPr>
            <a:r>
              <a:rPr lang="en-US" sz="1400" dirty="0">
                <a:solidFill>
                  <a:schemeClr val="tx1">
                    <a:lumMod val="75000"/>
                    <a:lumOff val="25000"/>
                  </a:schemeClr>
                </a:solidFill>
              </a:rPr>
              <a:t>OSW/large scale solar each 10% of technical potential </a:t>
            </a:r>
          </a:p>
          <a:p>
            <a:pPr lvl="1" indent="-223838">
              <a:spcBef>
                <a:spcPts val="600"/>
              </a:spcBef>
              <a:buClr>
                <a:srgbClr val="71ADB6"/>
              </a:buClr>
              <a:buSzPct val="130000"/>
              <a:buFont typeface="Calibri" panose="020F0502020204030204" pitchFamily="34" charset="0"/>
              <a:buChar char="–"/>
            </a:pPr>
            <a:r>
              <a:rPr lang="en-US" sz="1400" dirty="0">
                <a:solidFill>
                  <a:schemeClr val="tx1">
                    <a:lumMod val="75000"/>
                    <a:lumOff val="25000"/>
                  </a:schemeClr>
                </a:solidFill>
              </a:rPr>
              <a:t>Large scale solar 7.5% of non-forested land area</a:t>
            </a:r>
          </a:p>
          <a:p>
            <a:pPr lvl="1" indent="-223838">
              <a:spcBef>
                <a:spcPts val="600"/>
              </a:spcBef>
              <a:buClr>
                <a:srgbClr val="71ADB6"/>
              </a:buClr>
              <a:buSzPct val="130000"/>
              <a:buFont typeface="Calibri" panose="020F0502020204030204" pitchFamily="34" charset="0"/>
              <a:buChar char="–"/>
            </a:pPr>
            <a:r>
              <a:rPr lang="en-US" sz="1400" dirty="0">
                <a:solidFill>
                  <a:schemeClr val="tx1">
                    <a:lumMod val="75000"/>
                    <a:lumOff val="25000"/>
                  </a:schemeClr>
                </a:solidFill>
              </a:rPr>
              <a:t>28 GW of storage primarily needed to shift excess solar generation to peak load hours</a:t>
            </a:r>
          </a:p>
          <a:p>
            <a:pPr lvl="1" indent="-223838">
              <a:spcBef>
                <a:spcPts val="600"/>
              </a:spcBef>
              <a:buClr>
                <a:srgbClr val="71ADB6"/>
              </a:buClr>
              <a:buSzPct val="130000"/>
              <a:buFont typeface="Calibri" panose="020F0502020204030204" pitchFamily="34" charset="0"/>
              <a:buChar char="–"/>
            </a:pPr>
            <a:r>
              <a:rPr lang="en-US" sz="1400" dirty="0">
                <a:solidFill>
                  <a:schemeClr val="tx1">
                    <a:lumMod val="75000"/>
                    <a:lumOff val="25000"/>
                  </a:schemeClr>
                </a:solidFill>
              </a:rPr>
              <a:t>30 GW of “gas” generation to provide seasonal flexibility – about 3% of generation. Could be renewable gas such as bio-methane or P2G</a:t>
            </a:r>
          </a:p>
          <a:p>
            <a:pPr lvl="1" indent="-223838">
              <a:spcBef>
                <a:spcPts val="600"/>
              </a:spcBef>
              <a:buClr>
                <a:srgbClr val="71ADB6"/>
              </a:buClr>
              <a:buSzPct val="130000"/>
              <a:buFont typeface="Calibri" panose="020F0502020204030204" pitchFamily="34" charset="0"/>
              <a:buChar char="–"/>
            </a:pPr>
            <a:r>
              <a:rPr lang="en-US" sz="1400" b="1" dirty="0">
                <a:solidFill>
                  <a:schemeClr val="tx1">
                    <a:lumMod val="75000"/>
                    <a:lumOff val="25000"/>
                  </a:schemeClr>
                </a:solidFill>
              </a:rPr>
              <a:t>Other portfolios possible – but unlikely to change overall conclusion materially</a:t>
            </a:r>
          </a:p>
        </p:txBody>
      </p:sp>
      <p:sp>
        <p:nvSpPr>
          <p:cNvPr id="66" name="TextBox 65"/>
          <p:cNvSpPr txBox="1"/>
          <p:nvPr/>
        </p:nvSpPr>
        <p:spPr>
          <a:xfrm>
            <a:off x="4662470" y="3839100"/>
            <a:ext cx="3174082" cy="215444"/>
          </a:xfrm>
          <a:prstGeom prst="rect">
            <a:avLst/>
          </a:prstGeom>
          <a:noFill/>
        </p:spPr>
        <p:txBody>
          <a:bodyPr wrap="square" rtlCol="0">
            <a:spAutoFit/>
          </a:bodyPr>
          <a:lstStyle/>
          <a:p>
            <a:r>
              <a:rPr lang="en-US" sz="800" i="1" dirty="0">
                <a:solidFill>
                  <a:srgbClr val="7F7F7F"/>
                </a:solidFill>
              </a:rPr>
              <a:t>Note: Load includes T&amp;D losses. Curtailments include battery losses.</a:t>
            </a:r>
          </a:p>
        </p:txBody>
      </p:sp>
      <p:pic>
        <p:nvPicPr>
          <p:cNvPr id="5" name="Picture 4"/>
          <p:cNvPicPr>
            <a:picLocks noChangeAspect="1"/>
          </p:cNvPicPr>
          <p:nvPr/>
        </p:nvPicPr>
        <p:blipFill rotWithShape="1">
          <a:blip r:embed="rId4">
            <a:clrChange>
              <a:clrFrom>
                <a:srgbClr val="FFFFFF"/>
              </a:clrFrom>
              <a:clrTo>
                <a:srgbClr val="FFFFFF">
                  <a:alpha val="0"/>
                </a:srgbClr>
              </a:clrTo>
            </a:clrChange>
          </a:blip>
          <a:srcRect t="8274" b="7572"/>
          <a:stretch/>
        </p:blipFill>
        <p:spPr>
          <a:xfrm>
            <a:off x="2475204" y="2106032"/>
            <a:ext cx="1933437" cy="1857546"/>
          </a:xfrm>
          <a:prstGeom prst="rect">
            <a:avLst/>
          </a:prstGeom>
        </p:spPr>
      </p:pic>
      <p:grpSp>
        <p:nvGrpSpPr>
          <p:cNvPr id="47" name="Group 46"/>
          <p:cNvGrpSpPr/>
          <p:nvPr/>
        </p:nvGrpSpPr>
        <p:grpSpPr>
          <a:xfrm>
            <a:off x="2325050" y="2045505"/>
            <a:ext cx="2477266" cy="2007373"/>
            <a:chOff x="4000499" y="1869592"/>
            <a:chExt cx="2477266" cy="2007373"/>
          </a:xfrm>
        </p:grpSpPr>
        <p:sp>
          <p:nvSpPr>
            <p:cNvPr id="54" name="TextBox 53"/>
            <p:cNvSpPr txBox="1"/>
            <p:nvPr/>
          </p:nvSpPr>
          <p:spPr>
            <a:xfrm>
              <a:off x="4000499" y="2011749"/>
              <a:ext cx="595035" cy="400110"/>
            </a:xfrm>
            <a:prstGeom prst="rect">
              <a:avLst/>
            </a:prstGeom>
            <a:noFill/>
          </p:spPr>
          <p:txBody>
            <a:bodyPr wrap="none" rtlCol="0">
              <a:spAutoFit/>
            </a:bodyPr>
            <a:lstStyle/>
            <a:p>
              <a:pPr algn="ctr"/>
              <a:r>
                <a:rPr lang="en-US" sz="1000" b="1" dirty="0">
                  <a:solidFill>
                    <a:schemeClr val="bg2"/>
                  </a:solidFill>
                </a:rPr>
                <a:t>35 TWh</a:t>
              </a:r>
            </a:p>
            <a:p>
              <a:pPr algn="ctr"/>
              <a:r>
                <a:rPr lang="en-US" sz="1000" b="1" dirty="0">
                  <a:solidFill>
                    <a:schemeClr val="bg2"/>
                  </a:solidFill>
                </a:rPr>
                <a:t>9%</a:t>
              </a:r>
            </a:p>
          </p:txBody>
        </p:sp>
        <p:grpSp>
          <p:nvGrpSpPr>
            <p:cNvPr id="55" name="Group 54"/>
            <p:cNvGrpSpPr/>
            <p:nvPr/>
          </p:nvGrpSpPr>
          <p:grpSpPr>
            <a:xfrm>
              <a:off x="4130061" y="1869592"/>
              <a:ext cx="2347704" cy="2007373"/>
              <a:chOff x="4263643" y="1884130"/>
              <a:chExt cx="2347704" cy="2007373"/>
            </a:xfrm>
          </p:grpSpPr>
          <p:grpSp>
            <p:nvGrpSpPr>
              <p:cNvPr id="60" name="Group 59"/>
              <p:cNvGrpSpPr/>
              <p:nvPr/>
            </p:nvGrpSpPr>
            <p:grpSpPr>
              <a:xfrm>
                <a:off x="4263643" y="1905616"/>
                <a:ext cx="2347704" cy="1985887"/>
                <a:chOff x="4194820" y="1817133"/>
                <a:chExt cx="2347704" cy="1985887"/>
              </a:xfrm>
            </p:grpSpPr>
            <p:sp>
              <p:nvSpPr>
                <p:cNvPr id="69" name="TextBox 68"/>
                <p:cNvSpPr txBox="1"/>
                <p:nvPr/>
              </p:nvSpPr>
              <p:spPr>
                <a:xfrm>
                  <a:off x="4194820" y="1817133"/>
                  <a:ext cx="748923" cy="230832"/>
                </a:xfrm>
                <a:prstGeom prst="rect">
                  <a:avLst/>
                </a:prstGeom>
                <a:noFill/>
              </p:spPr>
              <p:txBody>
                <a:bodyPr wrap="none" rtlCol="0">
                  <a:spAutoFit/>
                </a:bodyPr>
                <a:lstStyle/>
                <a:p>
                  <a:pPr algn="ctr"/>
                  <a:r>
                    <a:rPr lang="en-US" sz="900" b="1" dirty="0">
                      <a:solidFill>
                        <a:srgbClr val="9B5BA5"/>
                      </a:solidFill>
                    </a:rPr>
                    <a:t>10 TWh; 3%</a:t>
                  </a:r>
                </a:p>
              </p:txBody>
            </p:sp>
            <p:sp>
              <p:nvSpPr>
                <p:cNvPr id="70" name="TextBox 69"/>
                <p:cNvSpPr txBox="1"/>
                <p:nvPr/>
              </p:nvSpPr>
              <p:spPr>
                <a:xfrm>
                  <a:off x="4556156" y="2904501"/>
                  <a:ext cx="698430" cy="415498"/>
                </a:xfrm>
                <a:prstGeom prst="rect">
                  <a:avLst/>
                </a:prstGeom>
                <a:noFill/>
              </p:spPr>
              <p:txBody>
                <a:bodyPr wrap="square" rtlCol="0">
                  <a:spAutoFit/>
                </a:bodyPr>
                <a:lstStyle/>
                <a:p>
                  <a:pPr algn="ctr"/>
                  <a:r>
                    <a:rPr lang="en-US" sz="1050" b="1" dirty="0">
                      <a:solidFill>
                        <a:schemeClr val="bg1"/>
                      </a:solidFill>
                    </a:rPr>
                    <a:t>170 TWh</a:t>
                  </a:r>
                </a:p>
                <a:p>
                  <a:pPr algn="ctr"/>
                  <a:r>
                    <a:rPr lang="en-US" sz="1050" b="1" dirty="0">
                      <a:solidFill>
                        <a:schemeClr val="bg1"/>
                      </a:solidFill>
                    </a:rPr>
                    <a:t>44%</a:t>
                  </a:r>
                </a:p>
              </p:txBody>
            </p:sp>
            <p:sp>
              <p:nvSpPr>
                <p:cNvPr id="71" name="TextBox 70"/>
                <p:cNvSpPr txBox="1"/>
                <p:nvPr/>
              </p:nvSpPr>
              <p:spPr>
                <a:xfrm>
                  <a:off x="5369835" y="3372133"/>
                  <a:ext cx="1172689" cy="430887"/>
                </a:xfrm>
                <a:prstGeom prst="rect">
                  <a:avLst/>
                </a:prstGeom>
                <a:noFill/>
              </p:spPr>
              <p:txBody>
                <a:bodyPr wrap="square" rtlCol="0">
                  <a:spAutoFit/>
                </a:bodyPr>
                <a:lstStyle/>
                <a:p>
                  <a:pPr algn="ctr"/>
                  <a:r>
                    <a:rPr lang="en-US" sz="1050" b="1" dirty="0">
                      <a:solidFill>
                        <a:schemeClr val="accent2">
                          <a:lumMod val="50000"/>
                        </a:schemeClr>
                      </a:solidFill>
                    </a:rPr>
                    <a:t>14 TWh</a:t>
                  </a:r>
                </a:p>
                <a:p>
                  <a:pPr algn="ctr"/>
                  <a:r>
                    <a:rPr lang="en-US" sz="1050" b="1" dirty="0">
                      <a:solidFill>
                        <a:schemeClr val="accent2">
                          <a:lumMod val="50000"/>
                        </a:schemeClr>
                      </a:solidFill>
                    </a:rPr>
                    <a:t>4%</a:t>
                  </a:r>
                </a:p>
              </p:txBody>
            </p:sp>
            <p:sp>
              <p:nvSpPr>
                <p:cNvPr id="80" name="TextBox 79"/>
                <p:cNvSpPr txBox="1"/>
                <p:nvPr/>
              </p:nvSpPr>
              <p:spPr>
                <a:xfrm>
                  <a:off x="5368999" y="2449870"/>
                  <a:ext cx="683199" cy="415498"/>
                </a:xfrm>
                <a:prstGeom prst="rect">
                  <a:avLst/>
                </a:prstGeom>
                <a:noFill/>
              </p:spPr>
              <p:txBody>
                <a:bodyPr wrap="none" rtlCol="0">
                  <a:spAutoFit/>
                </a:bodyPr>
                <a:lstStyle/>
                <a:p>
                  <a:pPr algn="ctr"/>
                  <a:r>
                    <a:rPr lang="en-US" sz="1050" b="1" dirty="0">
                      <a:solidFill>
                        <a:srgbClr val="683B7D"/>
                      </a:solidFill>
                    </a:rPr>
                    <a:t>140 TWh</a:t>
                  </a:r>
                </a:p>
                <a:p>
                  <a:pPr algn="ctr"/>
                  <a:r>
                    <a:rPr lang="en-US" sz="1050" b="1" dirty="0">
                      <a:solidFill>
                        <a:srgbClr val="683B7D"/>
                      </a:solidFill>
                    </a:rPr>
                    <a:t>37%</a:t>
                  </a:r>
                </a:p>
              </p:txBody>
            </p:sp>
          </p:grpSp>
          <p:sp>
            <p:nvSpPr>
              <p:cNvPr id="67" name="TextBox 66"/>
              <p:cNvSpPr txBox="1"/>
              <p:nvPr/>
            </p:nvSpPr>
            <p:spPr>
              <a:xfrm>
                <a:off x="5487739" y="1884130"/>
                <a:ext cx="686405" cy="215444"/>
              </a:xfrm>
              <a:prstGeom prst="rect">
                <a:avLst/>
              </a:prstGeom>
              <a:noFill/>
            </p:spPr>
            <p:txBody>
              <a:bodyPr wrap="none" rtlCol="0">
                <a:spAutoFit/>
              </a:bodyPr>
              <a:lstStyle/>
              <a:p>
                <a:pPr algn="ctr"/>
                <a:r>
                  <a:rPr lang="en-US" sz="800" b="1" dirty="0">
                    <a:solidFill>
                      <a:schemeClr val="accent3"/>
                    </a:solidFill>
                  </a:rPr>
                  <a:t>13 TWh; 3%</a:t>
                </a:r>
              </a:p>
            </p:txBody>
          </p:sp>
        </p:grpSp>
      </p:grpSp>
      <p:cxnSp>
        <p:nvCxnSpPr>
          <p:cNvPr id="8" name="Straight Connector 7"/>
          <p:cNvCxnSpPr/>
          <p:nvPr/>
        </p:nvCxnSpPr>
        <p:spPr>
          <a:xfrm flipH="1" flipV="1">
            <a:off x="3386769" y="2154393"/>
            <a:ext cx="363665" cy="5030"/>
          </a:xfrm>
          <a:prstGeom prst="line">
            <a:avLst/>
          </a:prstGeom>
          <a:ln w="635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5"/>
          <a:stretch>
            <a:fillRect/>
          </a:stretch>
        </p:blipFill>
        <p:spPr>
          <a:xfrm>
            <a:off x="4821267" y="4247069"/>
            <a:ext cx="3491533" cy="2226233"/>
          </a:xfrm>
          <a:prstGeom prst="rect">
            <a:avLst/>
          </a:prstGeom>
        </p:spPr>
      </p:pic>
      <p:sp>
        <p:nvSpPr>
          <p:cNvPr id="44" name="TextBox 43"/>
          <p:cNvSpPr txBox="1"/>
          <p:nvPr/>
        </p:nvSpPr>
        <p:spPr>
          <a:xfrm>
            <a:off x="4775558" y="4267239"/>
            <a:ext cx="3603820" cy="307777"/>
          </a:xfrm>
          <a:prstGeom prst="rect">
            <a:avLst/>
          </a:prstGeom>
          <a:noFill/>
        </p:spPr>
        <p:txBody>
          <a:bodyPr wrap="square" rtlCol="0">
            <a:spAutoFit/>
          </a:bodyPr>
          <a:lstStyle/>
          <a:p>
            <a:pPr algn="ctr"/>
            <a:r>
              <a:rPr lang="en-US" sz="1400" b="1" dirty="0">
                <a:solidFill>
                  <a:schemeClr val="bg2"/>
                </a:solidFill>
                <a:latin typeface="Century Gothic" panose="020B0502020202020204" pitchFamily="34" charset="0"/>
              </a:rPr>
              <a:t>Typical Winter Day</a:t>
            </a:r>
          </a:p>
        </p:txBody>
      </p:sp>
      <p:grpSp>
        <p:nvGrpSpPr>
          <p:cNvPr id="46" name="Group 45"/>
          <p:cNvGrpSpPr/>
          <p:nvPr/>
        </p:nvGrpSpPr>
        <p:grpSpPr>
          <a:xfrm>
            <a:off x="5035532" y="4951794"/>
            <a:ext cx="3958162" cy="1462134"/>
            <a:chOff x="831596" y="2433828"/>
            <a:chExt cx="3958162" cy="1462134"/>
          </a:xfrm>
        </p:grpSpPr>
        <p:grpSp>
          <p:nvGrpSpPr>
            <p:cNvPr id="48" name="Group 47"/>
            <p:cNvGrpSpPr/>
            <p:nvPr/>
          </p:nvGrpSpPr>
          <p:grpSpPr>
            <a:xfrm>
              <a:off x="831596" y="2477131"/>
              <a:ext cx="3958162" cy="1418831"/>
              <a:chOff x="397308" y="2779374"/>
              <a:chExt cx="3958162" cy="1418831"/>
            </a:xfrm>
          </p:grpSpPr>
          <p:grpSp>
            <p:nvGrpSpPr>
              <p:cNvPr id="56" name="Group 55"/>
              <p:cNvGrpSpPr/>
              <p:nvPr/>
            </p:nvGrpSpPr>
            <p:grpSpPr>
              <a:xfrm>
                <a:off x="397308" y="2779374"/>
                <a:ext cx="3958162" cy="1418831"/>
                <a:chOff x="4505091" y="2375674"/>
                <a:chExt cx="3958162" cy="1418831"/>
              </a:xfrm>
            </p:grpSpPr>
            <p:sp>
              <p:nvSpPr>
                <p:cNvPr id="59" name="TextBox 58"/>
                <p:cNvSpPr txBox="1"/>
                <p:nvPr/>
              </p:nvSpPr>
              <p:spPr>
                <a:xfrm>
                  <a:off x="7556940" y="3469074"/>
                  <a:ext cx="478016" cy="230832"/>
                </a:xfrm>
                <a:prstGeom prst="rect">
                  <a:avLst/>
                </a:prstGeom>
                <a:noFill/>
              </p:spPr>
              <p:txBody>
                <a:bodyPr wrap="none" rtlCol="0">
                  <a:spAutoFit/>
                </a:bodyPr>
                <a:lstStyle/>
                <a:p>
                  <a:r>
                    <a:rPr lang="en-US" sz="900" b="1" dirty="0">
                      <a:solidFill>
                        <a:schemeClr val="bg2"/>
                      </a:solidFill>
                    </a:rPr>
                    <a:t>Hydro</a:t>
                  </a:r>
                </a:p>
              </p:txBody>
            </p:sp>
            <p:grpSp>
              <p:nvGrpSpPr>
                <p:cNvPr id="61" name="Group 60"/>
                <p:cNvGrpSpPr/>
                <p:nvPr/>
              </p:nvGrpSpPr>
              <p:grpSpPr>
                <a:xfrm>
                  <a:off x="4505091" y="2375674"/>
                  <a:ext cx="3958162" cy="1418831"/>
                  <a:chOff x="4638673" y="2390212"/>
                  <a:chExt cx="3958162" cy="1418831"/>
                </a:xfrm>
              </p:grpSpPr>
              <p:grpSp>
                <p:nvGrpSpPr>
                  <p:cNvPr id="62" name="Group 61"/>
                  <p:cNvGrpSpPr/>
                  <p:nvPr/>
                </p:nvGrpSpPr>
                <p:grpSpPr>
                  <a:xfrm>
                    <a:off x="4638673" y="2999063"/>
                    <a:ext cx="3958162" cy="809980"/>
                    <a:chOff x="4569850" y="2910580"/>
                    <a:chExt cx="3958162" cy="809980"/>
                  </a:xfrm>
                </p:grpSpPr>
                <p:sp>
                  <p:nvSpPr>
                    <p:cNvPr id="64" name="TextBox 63"/>
                    <p:cNvSpPr txBox="1"/>
                    <p:nvPr/>
                  </p:nvSpPr>
                  <p:spPr>
                    <a:xfrm>
                      <a:off x="7290555" y="3489728"/>
                      <a:ext cx="556563" cy="230832"/>
                    </a:xfrm>
                    <a:prstGeom prst="rect">
                      <a:avLst/>
                    </a:prstGeom>
                    <a:noFill/>
                  </p:spPr>
                  <p:txBody>
                    <a:bodyPr wrap="none" rtlCol="0">
                      <a:spAutoFit/>
                    </a:bodyPr>
                    <a:lstStyle/>
                    <a:p>
                      <a:r>
                        <a:rPr lang="en-US" sz="900" b="1" dirty="0">
                          <a:solidFill>
                            <a:srgbClr val="9B5BA5"/>
                          </a:solidFill>
                        </a:rPr>
                        <a:t>Nuclear</a:t>
                      </a:r>
                    </a:p>
                  </p:txBody>
                </p:sp>
                <p:sp>
                  <p:nvSpPr>
                    <p:cNvPr id="65" name="TextBox 64"/>
                    <p:cNvSpPr txBox="1"/>
                    <p:nvPr/>
                  </p:nvSpPr>
                  <p:spPr>
                    <a:xfrm>
                      <a:off x="4569850" y="2954908"/>
                      <a:ext cx="684507" cy="369332"/>
                    </a:xfrm>
                    <a:prstGeom prst="rect">
                      <a:avLst/>
                    </a:prstGeom>
                    <a:noFill/>
                  </p:spPr>
                  <p:txBody>
                    <a:bodyPr wrap="square" rtlCol="0">
                      <a:spAutoFit/>
                    </a:bodyPr>
                    <a:lstStyle/>
                    <a:p>
                      <a:pPr algn="ctr"/>
                      <a:r>
                        <a:rPr lang="en-US" sz="900" b="1" dirty="0">
                          <a:solidFill>
                            <a:schemeClr val="bg1"/>
                          </a:solidFill>
                        </a:rPr>
                        <a:t>Offshore Wind</a:t>
                      </a:r>
                    </a:p>
                  </p:txBody>
                </p:sp>
                <p:sp>
                  <p:nvSpPr>
                    <p:cNvPr id="68" name="TextBox 67"/>
                    <p:cNvSpPr txBox="1"/>
                    <p:nvPr/>
                  </p:nvSpPr>
                  <p:spPr>
                    <a:xfrm>
                      <a:off x="7600458" y="3296832"/>
                      <a:ext cx="927554" cy="230832"/>
                    </a:xfrm>
                    <a:prstGeom prst="rect">
                      <a:avLst/>
                    </a:prstGeom>
                    <a:noFill/>
                  </p:spPr>
                  <p:txBody>
                    <a:bodyPr wrap="square" rtlCol="0">
                      <a:spAutoFit/>
                    </a:bodyPr>
                    <a:lstStyle/>
                    <a:p>
                      <a:pPr algn="ctr"/>
                      <a:r>
                        <a:rPr lang="en-US" sz="900" b="1" dirty="0">
                          <a:solidFill>
                            <a:schemeClr val="accent2"/>
                          </a:solidFill>
                        </a:rPr>
                        <a:t>Onshore Wind</a:t>
                      </a:r>
                    </a:p>
                  </p:txBody>
                </p:sp>
                <p:sp>
                  <p:nvSpPr>
                    <p:cNvPr id="72" name="TextBox 71"/>
                    <p:cNvSpPr txBox="1"/>
                    <p:nvPr/>
                  </p:nvSpPr>
                  <p:spPr>
                    <a:xfrm>
                      <a:off x="6033943" y="2910580"/>
                      <a:ext cx="429926" cy="230832"/>
                    </a:xfrm>
                    <a:prstGeom prst="rect">
                      <a:avLst/>
                    </a:prstGeom>
                    <a:noFill/>
                  </p:spPr>
                  <p:txBody>
                    <a:bodyPr wrap="none" rtlCol="0">
                      <a:spAutoFit/>
                    </a:bodyPr>
                    <a:lstStyle/>
                    <a:p>
                      <a:r>
                        <a:rPr lang="en-US" sz="900" b="1" dirty="0">
                          <a:solidFill>
                            <a:srgbClr val="683B7D"/>
                          </a:solidFill>
                        </a:rPr>
                        <a:t>Solar</a:t>
                      </a:r>
                    </a:p>
                  </p:txBody>
                </p:sp>
              </p:grpSp>
              <p:sp>
                <p:nvSpPr>
                  <p:cNvPr id="63" name="TextBox 62"/>
                  <p:cNvSpPr txBox="1"/>
                  <p:nvPr/>
                </p:nvSpPr>
                <p:spPr>
                  <a:xfrm>
                    <a:off x="4807624" y="2390212"/>
                    <a:ext cx="362600" cy="230832"/>
                  </a:xfrm>
                  <a:prstGeom prst="rect">
                    <a:avLst/>
                  </a:prstGeom>
                  <a:noFill/>
                </p:spPr>
                <p:txBody>
                  <a:bodyPr wrap="none" rtlCol="0">
                    <a:spAutoFit/>
                  </a:bodyPr>
                  <a:lstStyle/>
                  <a:p>
                    <a:r>
                      <a:rPr lang="en-US" sz="900" b="1" dirty="0">
                        <a:solidFill>
                          <a:schemeClr val="bg1"/>
                        </a:solidFill>
                      </a:rPr>
                      <a:t>Gas</a:t>
                    </a:r>
                  </a:p>
                </p:txBody>
              </p:sp>
            </p:grpSp>
          </p:grpSp>
          <p:sp>
            <p:nvSpPr>
              <p:cNvPr id="57" name="TextBox 56"/>
              <p:cNvSpPr txBox="1"/>
              <p:nvPr/>
            </p:nvSpPr>
            <p:spPr>
              <a:xfrm>
                <a:off x="1065356" y="3008754"/>
                <a:ext cx="780983" cy="230832"/>
              </a:xfrm>
              <a:prstGeom prst="rect">
                <a:avLst/>
              </a:prstGeom>
              <a:noFill/>
            </p:spPr>
            <p:txBody>
              <a:bodyPr wrap="none" rtlCol="0">
                <a:spAutoFit/>
              </a:bodyPr>
              <a:lstStyle/>
              <a:p>
                <a:r>
                  <a:rPr lang="en-US" sz="900" b="1" dirty="0">
                    <a:solidFill>
                      <a:srgbClr val="F26E54"/>
                    </a:solidFill>
                  </a:rPr>
                  <a:t>Storage/Gas</a:t>
                </a:r>
              </a:p>
            </p:txBody>
          </p:sp>
        </p:grpSp>
        <p:sp>
          <p:nvSpPr>
            <p:cNvPr id="49" name="TextBox 48"/>
            <p:cNvSpPr txBox="1"/>
            <p:nvPr/>
          </p:nvSpPr>
          <p:spPr>
            <a:xfrm>
              <a:off x="3552301" y="2433828"/>
              <a:ext cx="415498" cy="230832"/>
            </a:xfrm>
            <a:prstGeom prst="rect">
              <a:avLst/>
            </a:prstGeom>
            <a:noFill/>
          </p:spPr>
          <p:txBody>
            <a:bodyPr wrap="none" rtlCol="0">
              <a:spAutoFit/>
            </a:bodyPr>
            <a:lstStyle/>
            <a:p>
              <a:r>
                <a:rPr lang="en-US" sz="900" b="1" dirty="0">
                  <a:solidFill>
                    <a:schemeClr val="accent4"/>
                  </a:solidFill>
                </a:rPr>
                <a:t>Load</a:t>
              </a:r>
            </a:p>
          </p:txBody>
        </p:sp>
      </p:grpSp>
    </p:spTree>
    <p:extLst>
      <p:ext uri="{BB962C8B-B14F-4D97-AF65-F5344CB8AC3E}">
        <p14:creationId xmlns:p14="http://schemas.microsoft.com/office/powerpoint/2010/main" val="93170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61" y="27676"/>
            <a:ext cx="8523045" cy="1237350"/>
          </a:xfrm>
        </p:spPr>
        <p:txBody>
          <a:bodyPr>
            <a:normAutofit/>
          </a:bodyPr>
          <a:lstStyle/>
          <a:p>
            <a:r>
              <a:rPr lang="en-US" sz="2400" dirty="0"/>
              <a:t>To get there requires significantly accelerating current and currently anticipated deployments.</a:t>
            </a:r>
          </a:p>
        </p:txBody>
      </p:sp>
      <p:pic>
        <p:nvPicPr>
          <p:cNvPr id="26" name="Picture 25"/>
          <p:cNvPicPr>
            <a:picLocks noChangeAspect="1"/>
          </p:cNvPicPr>
          <p:nvPr/>
        </p:nvPicPr>
        <p:blipFill>
          <a:blip r:embed="rId2"/>
          <a:stretch>
            <a:fillRect/>
          </a:stretch>
        </p:blipFill>
        <p:spPr>
          <a:xfrm>
            <a:off x="283199" y="2059285"/>
            <a:ext cx="8632684" cy="3816427"/>
          </a:xfrm>
          <a:prstGeom prst="rect">
            <a:avLst/>
          </a:prstGeom>
        </p:spPr>
      </p:pic>
      <p:sp>
        <p:nvSpPr>
          <p:cNvPr id="27" name="TextBox 26"/>
          <p:cNvSpPr txBox="1"/>
          <p:nvPr/>
        </p:nvSpPr>
        <p:spPr>
          <a:xfrm>
            <a:off x="1123950" y="1520294"/>
            <a:ext cx="6705743" cy="400110"/>
          </a:xfrm>
          <a:prstGeom prst="rect">
            <a:avLst/>
          </a:prstGeom>
          <a:noFill/>
        </p:spPr>
        <p:txBody>
          <a:bodyPr wrap="square" rtlCol="0">
            <a:spAutoFit/>
          </a:bodyPr>
          <a:lstStyle/>
          <a:p>
            <a:pPr algn="ctr"/>
            <a:r>
              <a:rPr lang="en-US" sz="2000" b="1" dirty="0">
                <a:solidFill>
                  <a:schemeClr val="bg2"/>
                </a:solidFill>
                <a:latin typeface="Century Gothic" panose="020B0502020202020204" pitchFamily="34" charset="0"/>
              </a:rPr>
              <a:t>Cumulative Clean Energy Resources in New England</a:t>
            </a:r>
          </a:p>
        </p:txBody>
      </p:sp>
      <p:cxnSp>
        <p:nvCxnSpPr>
          <p:cNvPr id="29" name="Straight Connector 28"/>
          <p:cNvCxnSpPr/>
          <p:nvPr/>
        </p:nvCxnSpPr>
        <p:spPr>
          <a:xfrm flipV="1">
            <a:off x="2303587" y="1930719"/>
            <a:ext cx="0" cy="3577996"/>
          </a:xfrm>
          <a:prstGeom prst="line">
            <a:avLst/>
          </a:prstGeom>
          <a:ln w="15875">
            <a:solidFill>
              <a:schemeClr val="tx2">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645564" y="2593409"/>
            <a:ext cx="744" cy="2932327"/>
          </a:xfrm>
          <a:prstGeom prst="line">
            <a:avLst/>
          </a:prstGeom>
          <a:ln w="15875">
            <a:solidFill>
              <a:schemeClr val="tx2">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37792" y="2690348"/>
            <a:ext cx="1440587" cy="1107996"/>
          </a:xfrm>
          <a:prstGeom prst="rect">
            <a:avLst/>
          </a:prstGeom>
          <a:solidFill>
            <a:schemeClr val="bg1"/>
          </a:solidFill>
        </p:spPr>
        <p:txBody>
          <a:bodyPr wrap="none" rtlCol="0">
            <a:spAutoFit/>
          </a:bodyPr>
          <a:lstStyle/>
          <a:p>
            <a:pPr algn="ctr"/>
            <a:r>
              <a:rPr lang="en-US" b="1" i="1" dirty="0">
                <a:solidFill>
                  <a:schemeClr val="accent3"/>
                </a:solidFill>
              </a:rPr>
              <a:t>Historical</a:t>
            </a:r>
          </a:p>
          <a:p>
            <a:pPr algn="ctr"/>
            <a:r>
              <a:rPr lang="en-US" sz="1700" b="1" dirty="0">
                <a:solidFill>
                  <a:schemeClr val="accent3"/>
                </a:solidFill>
              </a:rPr>
              <a:t>280 MW/year</a:t>
            </a:r>
          </a:p>
          <a:p>
            <a:pPr algn="ctr"/>
            <a:r>
              <a:rPr lang="en-US" sz="1200" i="1" dirty="0">
                <a:solidFill>
                  <a:schemeClr val="accent3"/>
                </a:solidFill>
              </a:rPr>
              <a:t>2010–2018</a:t>
            </a:r>
          </a:p>
          <a:p>
            <a:pPr algn="ctr"/>
            <a:endParaRPr lang="en-US" sz="1700" b="1" dirty="0">
              <a:solidFill>
                <a:schemeClr val="accent3"/>
              </a:solidFill>
            </a:endParaRPr>
          </a:p>
        </p:txBody>
      </p:sp>
      <p:sp>
        <p:nvSpPr>
          <p:cNvPr id="37" name="TextBox 36"/>
          <p:cNvSpPr txBox="1"/>
          <p:nvPr/>
        </p:nvSpPr>
        <p:spPr>
          <a:xfrm>
            <a:off x="2557002" y="2690348"/>
            <a:ext cx="1902572" cy="1077218"/>
          </a:xfrm>
          <a:prstGeom prst="rect">
            <a:avLst/>
          </a:prstGeom>
          <a:solidFill>
            <a:schemeClr val="bg1"/>
          </a:solidFill>
        </p:spPr>
        <p:txBody>
          <a:bodyPr wrap="none" rtlCol="0">
            <a:spAutoFit/>
          </a:bodyPr>
          <a:lstStyle/>
          <a:p>
            <a:pPr algn="ctr"/>
            <a:r>
              <a:rPr lang="en-US" b="1" i="1" dirty="0">
                <a:solidFill>
                  <a:schemeClr val="accent3"/>
                </a:solidFill>
              </a:rPr>
              <a:t>Currently Planned</a:t>
            </a:r>
          </a:p>
          <a:p>
            <a:pPr algn="ctr"/>
            <a:r>
              <a:rPr lang="en-US" sz="1700" b="1" dirty="0">
                <a:solidFill>
                  <a:schemeClr val="accent3"/>
                </a:solidFill>
              </a:rPr>
              <a:t>830 MW/year</a:t>
            </a:r>
          </a:p>
          <a:p>
            <a:pPr algn="ctr"/>
            <a:r>
              <a:rPr lang="en-US" sz="1200" i="1" dirty="0">
                <a:solidFill>
                  <a:schemeClr val="accent3"/>
                </a:solidFill>
              </a:rPr>
              <a:t>2019–2030</a:t>
            </a:r>
            <a:endParaRPr lang="en-US" sz="1400" i="1" dirty="0">
              <a:solidFill>
                <a:schemeClr val="accent3"/>
              </a:solidFill>
            </a:endParaRPr>
          </a:p>
          <a:p>
            <a:pPr algn="ctr"/>
            <a:endParaRPr lang="en-US" sz="1700" b="1" dirty="0">
              <a:solidFill>
                <a:schemeClr val="accent3"/>
              </a:solidFill>
            </a:endParaRPr>
          </a:p>
        </p:txBody>
      </p:sp>
      <p:graphicFrame>
        <p:nvGraphicFramePr>
          <p:cNvPr id="39" name="Table 38"/>
          <p:cNvGraphicFramePr>
            <a:graphicFrameLocks noGrp="1"/>
          </p:cNvGraphicFramePr>
          <p:nvPr/>
        </p:nvGraphicFramePr>
        <p:xfrm>
          <a:off x="5513463" y="4675091"/>
          <a:ext cx="2933288" cy="82296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752469063"/>
                    </a:ext>
                  </a:extLst>
                </a:gridCol>
                <a:gridCol w="1287368">
                  <a:extLst>
                    <a:ext uri="{9D8B030D-6E8A-4147-A177-3AD203B41FA5}">
                      <a16:colId xmlns:a16="http://schemas.microsoft.com/office/drawing/2014/main" val="290677457"/>
                    </a:ext>
                  </a:extLst>
                </a:gridCol>
              </a:tblGrid>
              <a:tr h="250022">
                <a:tc>
                  <a:txBody>
                    <a:bodyPr/>
                    <a:lstStyle/>
                    <a:p>
                      <a:r>
                        <a:rPr lang="en-US" sz="1200" b="1" dirty="0">
                          <a:solidFill>
                            <a:srgbClr val="F26E54"/>
                          </a:solidFill>
                        </a:rPr>
                        <a:t>Large-Scale Resources:</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200" b="1" dirty="0">
                          <a:solidFill>
                            <a:srgbClr val="F26E54"/>
                          </a:solidFill>
                        </a:rPr>
                        <a:t>3,500 MW/yr</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8662814"/>
                  </a:ext>
                </a:extLst>
              </a:tr>
              <a:tr h="250022">
                <a:tc>
                  <a:txBody>
                    <a:bodyPr/>
                    <a:lstStyle/>
                    <a:p>
                      <a:r>
                        <a:rPr lang="en-US" sz="1200" b="1" dirty="0">
                          <a:solidFill>
                            <a:srgbClr val="F26E54"/>
                          </a:solidFill>
                        </a:rPr>
                        <a:t>Balanced Portfolio:</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200" b="1" dirty="0">
                          <a:solidFill>
                            <a:srgbClr val="F26E54"/>
                          </a:solidFill>
                        </a:rPr>
                        <a:t>5,100 MW/yr</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454095"/>
                  </a:ext>
                </a:extLst>
              </a:tr>
              <a:tr h="250022">
                <a:tc>
                  <a:txBody>
                    <a:bodyPr/>
                    <a:lstStyle/>
                    <a:p>
                      <a:r>
                        <a:rPr lang="en-US" sz="1200" b="1" dirty="0">
                          <a:solidFill>
                            <a:srgbClr val="F26E54"/>
                          </a:solidFill>
                        </a:rPr>
                        <a:t>Local Solar &amp; Storage:</a:t>
                      </a: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200" b="1" dirty="0">
                          <a:solidFill>
                            <a:srgbClr val="F26E54"/>
                          </a:solidFill>
                        </a:rPr>
                        <a:t>6,600 MW/yr</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8745986"/>
                  </a:ext>
                </a:extLst>
              </a:tr>
            </a:tbl>
          </a:graphicData>
        </a:graphic>
      </p:graphicFrame>
      <p:grpSp>
        <p:nvGrpSpPr>
          <p:cNvPr id="41" name="Group 40"/>
          <p:cNvGrpSpPr/>
          <p:nvPr/>
        </p:nvGrpSpPr>
        <p:grpSpPr>
          <a:xfrm>
            <a:off x="8446751" y="2705839"/>
            <a:ext cx="687734" cy="1960951"/>
            <a:chOff x="3821786" y="1993695"/>
            <a:chExt cx="687734" cy="1960951"/>
          </a:xfrm>
        </p:grpSpPr>
        <p:sp>
          <p:nvSpPr>
            <p:cNvPr id="42" name="TextBox 41"/>
            <p:cNvSpPr txBox="1"/>
            <p:nvPr/>
          </p:nvSpPr>
          <p:spPr>
            <a:xfrm>
              <a:off x="3829528" y="1993695"/>
              <a:ext cx="478016" cy="230832"/>
            </a:xfrm>
            <a:prstGeom prst="rect">
              <a:avLst/>
            </a:prstGeom>
            <a:noFill/>
          </p:spPr>
          <p:txBody>
            <a:bodyPr wrap="none" rtlCol="0">
              <a:spAutoFit/>
            </a:bodyPr>
            <a:lstStyle/>
            <a:p>
              <a:r>
                <a:rPr lang="en-US" sz="900" b="1" dirty="0">
                  <a:solidFill>
                    <a:schemeClr val="bg2"/>
                  </a:solidFill>
                </a:rPr>
                <a:t>Hydro</a:t>
              </a:r>
            </a:p>
          </p:txBody>
        </p:sp>
        <p:grpSp>
          <p:nvGrpSpPr>
            <p:cNvPr id="43" name="Group 42"/>
            <p:cNvGrpSpPr/>
            <p:nvPr/>
          </p:nvGrpSpPr>
          <p:grpSpPr>
            <a:xfrm>
              <a:off x="3821786" y="2280857"/>
              <a:ext cx="687734" cy="1673789"/>
              <a:chOff x="3886545" y="2206912"/>
              <a:chExt cx="687734" cy="1673789"/>
            </a:xfrm>
          </p:grpSpPr>
          <p:sp>
            <p:nvSpPr>
              <p:cNvPr id="44" name="TextBox 43"/>
              <p:cNvSpPr txBox="1"/>
              <p:nvPr/>
            </p:nvSpPr>
            <p:spPr>
              <a:xfrm>
                <a:off x="3886545" y="2206912"/>
                <a:ext cx="684507" cy="369332"/>
              </a:xfrm>
              <a:prstGeom prst="rect">
                <a:avLst/>
              </a:prstGeom>
              <a:noFill/>
            </p:spPr>
            <p:txBody>
              <a:bodyPr wrap="square" rtlCol="0">
                <a:spAutoFit/>
              </a:bodyPr>
              <a:lstStyle/>
              <a:p>
                <a:r>
                  <a:rPr lang="en-US" sz="900" b="1" dirty="0">
                    <a:solidFill>
                      <a:schemeClr val="accent2">
                        <a:lumMod val="75000"/>
                      </a:schemeClr>
                    </a:solidFill>
                  </a:rPr>
                  <a:t>Offshore Wind</a:t>
                </a:r>
              </a:p>
            </p:txBody>
          </p:sp>
          <p:sp>
            <p:nvSpPr>
              <p:cNvPr id="45" name="TextBox 44"/>
              <p:cNvSpPr txBox="1"/>
              <p:nvPr/>
            </p:nvSpPr>
            <p:spPr>
              <a:xfrm>
                <a:off x="3889772" y="2672466"/>
                <a:ext cx="684507" cy="369332"/>
              </a:xfrm>
              <a:prstGeom prst="rect">
                <a:avLst/>
              </a:prstGeom>
              <a:noFill/>
            </p:spPr>
            <p:txBody>
              <a:bodyPr wrap="square" rtlCol="0">
                <a:spAutoFit/>
              </a:bodyPr>
              <a:lstStyle/>
              <a:p>
                <a:r>
                  <a:rPr lang="en-US" sz="900" b="1" dirty="0">
                    <a:solidFill>
                      <a:schemeClr val="accent2"/>
                    </a:solidFill>
                  </a:rPr>
                  <a:t>Onshore Wind</a:t>
                </a:r>
              </a:p>
            </p:txBody>
          </p:sp>
          <p:sp>
            <p:nvSpPr>
              <p:cNvPr id="46" name="TextBox 45"/>
              <p:cNvSpPr txBox="1"/>
              <p:nvPr/>
            </p:nvSpPr>
            <p:spPr>
              <a:xfrm>
                <a:off x="3889772" y="3649869"/>
                <a:ext cx="429926" cy="230832"/>
              </a:xfrm>
              <a:prstGeom prst="rect">
                <a:avLst/>
              </a:prstGeom>
              <a:noFill/>
            </p:spPr>
            <p:txBody>
              <a:bodyPr wrap="none" rtlCol="0">
                <a:spAutoFit/>
              </a:bodyPr>
              <a:lstStyle/>
              <a:p>
                <a:r>
                  <a:rPr lang="en-US" sz="900" b="1" dirty="0">
                    <a:solidFill>
                      <a:srgbClr val="FFC000"/>
                    </a:solidFill>
                  </a:rPr>
                  <a:t>Solar</a:t>
                </a:r>
              </a:p>
            </p:txBody>
          </p:sp>
        </p:grpSp>
      </p:grpSp>
      <p:sp>
        <p:nvSpPr>
          <p:cNvPr id="47" name="TextBox 46"/>
          <p:cNvSpPr txBox="1"/>
          <p:nvPr/>
        </p:nvSpPr>
        <p:spPr>
          <a:xfrm>
            <a:off x="6408854" y="3961008"/>
            <a:ext cx="908444" cy="415498"/>
          </a:xfrm>
          <a:prstGeom prst="rect">
            <a:avLst/>
          </a:prstGeom>
          <a:noFill/>
        </p:spPr>
        <p:txBody>
          <a:bodyPr wrap="square" rtlCol="0">
            <a:spAutoFit/>
          </a:bodyPr>
          <a:lstStyle/>
          <a:p>
            <a:pPr algn="ctr"/>
            <a:r>
              <a:rPr lang="en-US" sz="1050" b="1" i="1" dirty="0">
                <a:solidFill>
                  <a:srgbClr val="F26E54"/>
                </a:solidFill>
              </a:rPr>
              <a:t>Cumulative Resources</a:t>
            </a:r>
            <a:endParaRPr lang="en-US" sz="1000" b="1" i="1" dirty="0">
              <a:solidFill>
                <a:srgbClr val="F26E54"/>
              </a:solidFill>
            </a:endParaRPr>
          </a:p>
        </p:txBody>
      </p:sp>
      <p:pic>
        <p:nvPicPr>
          <p:cNvPr id="48" name="Picture 47"/>
          <p:cNvPicPr>
            <a:picLocks noChangeAspect="1"/>
          </p:cNvPicPr>
          <p:nvPr/>
        </p:nvPicPr>
        <p:blipFill>
          <a:blip r:embed="rId3"/>
          <a:stretch>
            <a:fillRect/>
          </a:stretch>
        </p:blipFill>
        <p:spPr>
          <a:xfrm>
            <a:off x="4706395" y="2934423"/>
            <a:ext cx="1868733" cy="942784"/>
          </a:xfrm>
          <a:prstGeom prst="rect">
            <a:avLst/>
          </a:prstGeom>
        </p:spPr>
      </p:pic>
      <p:sp>
        <p:nvSpPr>
          <p:cNvPr id="49" name="TextBox 48"/>
          <p:cNvSpPr txBox="1"/>
          <p:nvPr/>
        </p:nvSpPr>
        <p:spPr>
          <a:xfrm>
            <a:off x="4923081" y="2877261"/>
            <a:ext cx="791800" cy="415498"/>
          </a:xfrm>
          <a:prstGeom prst="rect">
            <a:avLst/>
          </a:prstGeom>
          <a:noFill/>
        </p:spPr>
        <p:txBody>
          <a:bodyPr wrap="square" rtlCol="0">
            <a:spAutoFit/>
          </a:bodyPr>
          <a:lstStyle/>
          <a:p>
            <a:pPr algn="ctr"/>
            <a:r>
              <a:rPr lang="en-US" sz="1050" b="1" i="1" dirty="0">
                <a:solidFill>
                  <a:srgbClr val="F26E54"/>
                </a:solidFill>
              </a:rPr>
              <a:t>Annual Additions</a:t>
            </a:r>
            <a:endParaRPr lang="en-US" sz="1000" b="1" i="1" dirty="0">
              <a:solidFill>
                <a:srgbClr val="F26E54"/>
              </a:solidFill>
            </a:endParaRPr>
          </a:p>
        </p:txBody>
      </p:sp>
      <p:sp>
        <p:nvSpPr>
          <p:cNvPr id="50" name="TextBox 49"/>
          <p:cNvSpPr txBox="1"/>
          <p:nvPr/>
        </p:nvSpPr>
        <p:spPr>
          <a:xfrm>
            <a:off x="3488033" y="1922391"/>
            <a:ext cx="3610942" cy="807913"/>
          </a:xfrm>
          <a:prstGeom prst="rect">
            <a:avLst/>
          </a:prstGeom>
          <a:solidFill>
            <a:schemeClr val="bg1"/>
          </a:solidFill>
        </p:spPr>
        <p:txBody>
          <a:bodyPr wrap="square" rtlCol="0">
            <a:spAutoFit/>
          </a:bodyPr>
          <a:lstStyle/>
          <a:p>
            <a:pPr algn="ctr"/>
            <a:r>
              <a:rPr lang="en-US" b="1" i="1" dirty="0">
                <a:solidFill>
                  <a:srgbClr val="F26E54"/>
                </a:solidFill>
              </a:rPr>
              <a:t>Required for 80% GHG Reductions</a:t>
            </a:r>
          </a:p>
          <a:p>
            <a:pPr algn="ctr"/>
            <a:r>
              <a:rPr lang="en-US" sz="1700" b="1" dirty="0">
                <a:solidFill>
                  <a:srgbClr val="F26E54"/>
                </a:solidFill>
              </a:rPr>
              <a:t>5,100 MW/year </a:t>
            </a:r>
            <a:r>
              <a:rPr lang="en-US" sz="1200" dirty="0">
                <a:solidFill>
                  <a:srgbClr val="F26E54"/>
                </a:solidFill>
              </a:rPr>
              <a:t>(Balanced Portfolio)</a:t>
            </a:r>
            <a:endParaRPr lang="en-US" sz="1200" b="1" dirty="0">
              <a:solidFill>
                <a:srgbClr val="F26E54"/>
              </a:solidFill>
            </a:endParaRPr>
          </a:p>
          <a:p>
            <a:pPr algn="ctr"/>
            <a:r>
              <a:rPr lang="en-US" sz="1050" i="1" dirty="0">
                <a:solidFill>
                  <a:srgbClr val="F26E54"/>
                </a:solidFill>
              </a:rPr>
              <a:t>2019–2050</a:t>
            </a:r>
            <a:endParaRPr lang="en-US" sz="1100" i="1" dirty="0">
              <a:solidFill>
                <a:srgbClr val="F26E54"/>
              </a:solidFill>
            </a:endParaRPr>
          </a:p>
        </p:txBody>
      </p:sp>
    </p:spTree>
    <p:extLst>
      <p:ext uri="{BB962C8B-B14F-4D97-AF65-F5344CB8AC3E}">
        <p14:creationId xmlns:p14="http://schemas.microsoft.com/office/powerpoint/2010/main" val="209778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Any/each of these portfolios will have important T&amp;D system implications</a:t>
            </a:r>
          </a:p>
        </p:txBody>
      </p:sp>
      <p:sp>
        <p:nvSpPr>
          <p:cNvPr id="3" name="Text Placeholder 2"/>
          <p:cNvSpPr>
            <a:spLocks noGrp="1"/>
          </p:cNvSpPr>
          <p:nvPr>
            <p:ph type="body" sz="quarter" idx="14"/>
          </p:nvPr>
        </p:nvSpPr>
        <p:spPr>
          <a:xfrm>
            <a:off x="222347" y="4379488"/>
            <a:ext cx="4327828" cy="2059813"/>
          </a:xfrm>
          <a:solidFill>
            <a:srgbClr val="1E4C84"/>
          </a:solidFill>
          <a:ln>
            <a:solidFill>
              <a:srgbClr val="1E4C84"/>
            </a:solidFill>
          </a:ln>
        </p:spPr>
        <p:txBody>
          <a:bodyPr/>
          <a:lstStyle/>
          <a:p>
            <a:pPr marL="342900" indent="-342900">
              <a:buFont typeface="Arial" panose="020B0604020202020204" pitchFamily="34" charset="0"/>
              <a:buChar char="•"/>
            </a:pPr>
            <a:r>
              <a:rPr lang="en-US" sz="1800" dirty="0">
                <a:solidFill>
                  <a:schemeClr val="bg1"/>
                </a:solidFill>
              </a:rPr>
              <a:t>We estimated a rough doubling of incremental annual </a:t>
            </a:r>
            <a:r>
              <a:rPr lang="en-US" sz="1800" b="1" u="sng" dirty="0">
                <a:solidFill>
                  <a:schemeClr val="bg1"/>
                </a:solidFill>
              </a:rPr>
              <a:t>national transmission </a:t>
            </a:r>
            <a:r>
              <a:rPr lang="en-US" sz="1800" dirty="0">
                <a:solidFill>
                  <a:schemeClr val="bg1"/>
                </a:solidFill>
              </a:rPr>
              <a:t>investment) – largely related to connecting RE resources to grid</a:t>
            </a:r>
          </a:p>
          <a:p>
            <a:pPr marL="342900" indent="-342900">
              <a:buFont typeface="Arial" panose="020B0604020202020204" pitchFamily="34" charset="0"/>
              <a:buChar char="•"/>
            </a:pPr>
            <a:r>
              <a:rPr lang="en-US" sz="1800" dirty="0">
                <a:solidFill>
                  <a:schemeClr val="bg1"/>
                </a:solidFill>
              </a:rPr>
              <a:t>In </a:t>
            </a:r>
            <a:r>
              <a:rPr lang="en-US" sz="1800" b="1" u="sng" dirty="0">
                <a:solidFill>
                  <a:schemeClr val="bg1"/>
                </a:solidFill>
              </a:rPr>
              <a:t>New England</a:t>
            </a:r>
            <a:r>
              <a:rPr lang="en-US" sz="1800" dirty="0">
                <a:solidFill>
                  <a:schemeClr val="bg1"/>
                </a:solidFill>
              </a:rPr>
              <a:t>, interconnecting 40 GW of offshore wind could be a particular challenge</a:t>
            </a:r>
            <a:endParaRPr lang="en-US" sz="1600" dirty="0">
              <a:solidFill>
                <a:schemeClr val="bg1"/>
              </a:solidFill>
            </a:endParaRPr>
          </a:p>
        </p:txBody>
      </p:sp>
      <p:pic>
        <p:nvPicPr>
          <p:cNvPr id="5" name="Picture 4"/>
          <p:cNvPicPr>
            <a:picLocks noChangeAspect="1"/>
          </p:cNvPicPr>
          <p:nvPr/>
        </p:nvPicPr>
        <p:blipFill rotWithShape="1">
          <a:blip r:embed="rId2"/>
          <a:srcRect l="251" r="-1"/>
          <a:stretch/>
        </p:blipFill>
        <p:spPr>
          <a:xfrm>
            <a:off x="222347" y="1850917"/>
            <a:ext cx="4327829" cy="2289600"/>
          </a:xfrm>
          <a:prstGeom prst="rect">
            <a:avLst/>
          </a:prstGeom>
        </p:spPr>
      </p:pic>
      <p:pic>
        <p:nvPicPr>
          <p:cNvPr id="4" name="Picture 3"/>
          <p:cNvPicPr>
            <a:picLocks noChangeAspect="1"/>
          </p:cNvPicPr>
          <p:nvPr/>
        </p:nvPicPr>
        <p:blipFill>
          <a:blip r:embed="rId3"/>
          <a:stretch>
            <a:fillRect/>
          </a:stretch>
        </p:blipFill>
        <p:spPr>
          <a:xfrm>
            <a:off x="5567187" y="2268039"/>
            <a:ext cx="3385513" cy="2008737"/>
          </a:xfrm>
          <a:prstGeom prst="rect">
            <a:avLst/>
          </a:prstGeom>
        </p:spPr>
      </p:pic>
      <p:pic>
        <p:nvPicPr>
          <p:cNvPr id="6" name="Picture 5"/>
          <p:cNvPicPr>
            <a:picLocks noChangeAspect="1"/>
          </p:cNvPicPr>
          <p:nvPr/>
        </p:nvPicPr>
        <p:blipFill>
          <a:blip r:embed="rId4"/>
          <a:stretch>
            <a:fillRect/>
          </a:stretch>
        </p:blipFill>
        <p:spPr>
          <a:xfrm>
            <a:off x="5700735" y="1726946"/>
            <a:ext cx="1626585" cy="1245926"/>
          </a:xfrm>
          <a:prstGeom prst="rect">
            <a:avLst/>
          </a:prstGeom>
        </p:spPr>
      </p:pic>
      <p:sp>
        <p:nvSpPr>
          <p:cNvPr id="7" name="TextBox 6"/>
          <p:cNvSpPr txBox="1"/>
          <p:nvPr/>
        </p:nvSpPr>
        <p:spPr>
          <a:xfrm>
            <a:off x="1167042" y="1261104"/>
            <a:ext cx="2411686" cy="584775"/>
          </a:xfrm>
          <a:prstGeom prst="rect">
            <a:avLst/>
          </a:prstGeom>
          <a:noFill/>
        </p:spPr>
        <p:txBody>
          <a:bodyPr wrap="none" rtlCol="0">
            <a:spAutoFit/>
          </a:bodyPr>
          <a:lstStyle/>
          <a:p>
            <a:r>
              <a:rPr lang="en-US" sz="1600" b="1" dirty="0"/>
              <a:t>Incremental U.S. National </a:t>
            </a:r>
          </a:p>
          <a:p>
            <a:r>
              <a:rPr lang="en-US" sz="1600" b="1" dirty="0"/>
              <a:t>transmission investment</a:t>
            </a:r>
          </a:p>
        </p:txBody>
      </p:sp>
      <p:sp>
        <p:nvSpPr>
          <p:cNvPr id="8" name="TextBox 7"/>
          <p:cNvSpPr txBox="1"/>
          <p:nvPr/>
        </p:nvSpPr>
        <p:spPr>
          <a:xfrm>
            <a:off x="4792007" y="1246952"/>
            <a:ext cx="4098558" cy="338554"/>
          </a:xfrm>
          <a:prstGeom prst="rect">
            <a:avLst/>
          </a:prstGeom>
          <a:noFill/>
        </p:spPr>
        <p:txBody>
          <a:bodyPr wrap="none" rtlCol="0">
            <a:spAutoFit/>
          </a:bodyPr>
          <a:lstStyle/>
          <a:p>
            <a:r>
              <a:rPr lang="en-US" sz="1600" b="1" dirty="0"/>
              <a:t>NE Distribution peak impacts of electrification</a:t>
            </a:r>
          </a:p>
        </p:txBody>
      </p:sp>
      <p:sp>
        <p:nvSpPr>
          <p:cNvPr id="13" name="Text Placeholder 2"/>
          <p:cNvSpPr txBox="1">
            <a:spLocks/>
          </p:cNvSpPr>
          <p:nvPr/>
        </p:nvSpPr>
        <p:spPr>
          <a:xfrm>
            <a:off x="4799829" y="4360238"/>
            <a:ext cx="4090736" cy="2059813"/>
          </a:xfrm>
          <a:prstGeom prst="rect">
            <a:avLst/>
          </a:prstGeom>
          <a:solidFill>
            <a:srgbClr val="00B050"/>
          </a:solidFill>
          <a:ln>
            <a:solidFill>
              <a:srgbClr val="00B050"/>
            </a:solidFill>
          </a:ln>
        </p:spPr>
        <p:txBody>
          <a:bodyPr lIns="0">
            <a:noAutofit/>
          </a:bodyPr>
          <a:lstStyle>
            <a:lvl1pPr marL="0" indent="0" algn="l" defTabSz="457200" rtl="0" eaLnBrk="1" latinLnBrk="0" hangingPunct="1">
              <a:spcBef>
                <a:spcPct val="20000"/>
              </a:spcBef>
              <a:buFont typeface="Arial"/>
              <a:buNone/>
              <a:defRPr lang="en-US" sz="2400" b="0" kern="1200" dirty="0" smtClean="0">
                <a:solidFill>
                  <a:schemeClr val="tx1"/>
                </a:solidFill>
                <a:latin typeface="+mn-lt"/>
                <a:ea typeface="+mn-ea"/>
                <a:cs typeface="+mn-cs"/>
              </a:defRPr>
            </a:lvl1pPr>
            <a:lvl2pPr marL="223838" indent="176213" algn="l" defTabSz="457200" rtl="0" eaLnBrk="1" latinLnBrk="0" hangingPunct="1">
              <a:spcBef>
                <a:spcPct val="20000"/>
              </a:spcBef>
              <a:buClr>
                <a:srgbClr val="7FB9C2"/>
              </a:buClr>
              <a:buSzPct val="130000"/>
              <a:buFont typeface="Lucida Grande"/>
              <a:buChar char="–"/>
              <a:defRPr lang="en-US" sz="2200" b="0" kern="1200" dirty="0" smtClean="0">
                <a:solidFill>
                  <a:srgbClr val="000000"/>
                </a:solidFill>
                <a:latin typeface="+mn-lt"/>
                <a:ea typeface="+mn-ea"/>
                <a:cs typeface="+mn-cs"/>
              </a:defRPr>
            </a:lvl2pPr>
            <a:lvl3pPr marL="392113" indent="0" algn="l" defTabSz="457200" rtl="0" eaLnBrk="1" latinLnBrk="0" hangingPunct="1">
              <a:spcBef>
                <a:spcPct val="20000"/>
              </a:spcBef>
              <a:buFont typeface="Arial"/>
              <a:buNone/>
              <a:defRPr lang="en-US" sz="2000" kern="1200" dirty="0" smtClean="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lang="en-US" sz="1800" kern="1200" baseline="0" dirty="0" smtClean="0">
                <a:solidFill>
                  <a:srgbClr val="000000"/>
                </a:solidFill>
                <a:latin typeface="+mn-lt"/>
                <a:ea typeface="+mn-ea"/>
                <a:cs typeface="+mn-cs"/>
              </a:defRPr>
            </a:lvl4pPr>
            <a:lvl5pPr marL="687388" indent="0" algn="l" defTabSz="457200" rtl="0" eaLnBrk="1" latinLnBrk="0" hangingPunct="1">
              <a:spcBef>
                <a:spcPct val="20000"/>
              </a:spcBef>
              <a:buFont typeface="Arial"/>
              <a:buNone/>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u="sng" dirty="0">
                <a:solidFill>
                  <a:schemeClr val="bg1"/>
                </a:solidFill>
              </a:rPr>
              <a:t>Distribution investments </a:t>
            </a:r>
            <a:r>
              <a:rPr lang="en-US" sz="2000" dirty="0">
                <a:solidFill>
                  <a:schemeClr val="bg1"/>
                </a:solidFill>
              </a:rPr>
              <a:t>also potentially very significant as local peaks could increase sharply</a:t>
            </a:r>
          </a:p>
          <a:p>
            <a:pPr marL="566738" lvl="1" indent="-342900">
              <a:buFont typeface="Arial" panose="020B0604020202020204" pitchFamily="34" charset="0"/>
              <a:buChar char="•"/>
            </a:pPr>
            <a:r>
              <a:rPr lang="en-US" sz="1800" dirty="0">
                <a:solidFill>
                  <a:schemeClr val="bg1"/>
                </a:solidFill>
              </a:rPr>
              <a:t>ASHPs are particularly impactful</a:t>
            </a:r>
          </a:p>
          <a:p>
            <a:pPr marL="566738" lvl="1" indent="-342900">
              <a:buFont typeface="Arial" panose="020B0604020202020204" pitchFamily="34" charset="0"/>
              <a:buChar char="•"/>
            </a:pPr>
            <a:r>
              <a:rPr lang="en-US" sz="1800" dirty="0">
                <a:solidFill>
                  <a:schemeClr val="bg1"/>
                </a:solidFill>
              </a:rPr>
              <a:t>Shifting to winter peak may help a bit for distribution wires</a:t>
            </a:r>
          </a:p>
        </p:txBody>
      </p:sp>
      <p:sp>
        <p:nvSpPr>
          <p:cNvPr id="14" name="Rectangle 13"/>
          <p:cNvSpPr/>
          <p:nvPr/>
        </p:nvSpPr>
        <p:spPr>
          <a:xfrm>
            <a:off x="222347" y="1246952"/>
            <a:ext cx="4320778" cy="313253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806879" y="1246952"/>
            <a:ext cx="4083685" cy="3113286"/>
          </a:xfrm>
          <a:prstGeom prst="rect">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65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sz="quarter" idx="12"/>
          </p:nvPr>
        </p:nvSpPr>
        <p:spPr/>
        <p:txBody>
          <a:bodyPr/>
          <a:lstStyle/>
          <a:p>
            <a:pPr lvl="1">
              <a:spcBef>
                <a:spcPts val="1800"/>
              </a:spcBef>
            </a:pPr>
            <a:r>
              <a:rPr lang="en-US" dirty="0">
                <a:solidFill>
                  <a:srgbClr val="FFFFFF"/>
                </a:solidFill>
                <a:latin typeface="Century Gothic" panose="020B0502020202020204" pitchFamily="34" charset="0"/>
              </a:rPr>
              <a:t>Jurgen Weiss</a:t>
            </a:r>
          </a:p>
          <a:p>
            <a:pPr lvl="2"/>
            <a:endParaRPr lang="en-US" dirty="0">
              <a:solidFill>
                <a:srgbClr val="FFFFFF"/>
              </a:solidFill>
              <a:latin typeface="Century Gothic" panose="020B0502020202020204" pitchFamily="34" charset="0"/>
            </a:endParaRPr>
          </a:p>
          <a:p>
            <a:pPr lvl="2"/>
            <a:endParaRPr lang="en-US" dirty="0">
              <a:solidFill>
                <a:srgbClr val="FFFFFF"/>
              </a:solidFill>
              <a:latin typeface="Century Gothic" panose="020B0502020202020204" pitchFamily="34" charset="0"/>
            </a:endParaRPr>
          </a:p>
          <a:p>
            <a:pPr lvl="2"/>
            <a:r>
              <a:rPr lang="en-US" dirty="0">
                <a:solidFill>
                  <a:srgbClr val="FFFFFF"/>
                </a:solidFill>
                <a:latin typeface="Century Gothic" panose="020B0502020202020204" pitchFamily="34" charset="0"/>
              </a:rPr>
              <a:t>Principal, Boston</a:t>
            </a:r>
          </a:p>
          <a:p>
            <a:pPr lvl="2"/>
            <a:r>
              <a:rPr lang="en-US" dirty="0">
                <a:solidFill>
                  <a:srgbClr val="FFFFFF"/>
                </a:solidFill>
                <a:latin typeface="Century Gothic" panose="020B0502020202020204" pitchFamily="34" charset="0"/>
              </a:rPr>
              <a:t>+1.617.864.7900 </a:t>
            </a:r>
          </a:p>
          <a:p>
            <a:pPr lvl="2"/>
            <a:r>
              <a:rPr lang="en-US" dirty="0">
                <a:solidFill>
                  <a:srgbClr val="FFFFFF"/>
                </a:solidFill>
                <a:latin typeface="Century Gothic" panose="020B0502020202020204" pitchFamily="34" charset="0"/>
              </a:rPr>
              <a:t>Jurgen.Weiss@brattle.com</a:t>
            </a:r>
          </a:p>
        </p:txBody>
      </p:sp>
      <p:sp>
        <p:nvSpPr>
          <p:cNvPr id="9" name="Content Placeholder 8"/>
          <p:cNvSpPr>
            <a:spLocks noGrp="1"/>
          </p:cNvSpPr>
          <p:nvPr>
            <p:ph idx="1"/>
          </p:nvPr>
        </p:nvSpPr>
        <p:spPr>
          <a:xfrm>
            <a:off x="754921" y="2876955"/>
            <a:ext cx="7655031" cy="3416830"/>
          </a:xfrm>
        </p:spPr>
        <p:txBody>
          <a:bodyPr/>
          <a:lstStyle/>
          <a:p>
            <a:pPr fontAlgn="base">
              <a:lnSpc>
                <a:spcPct val="120000"/>
              </a:lnSpc>
              <a:spcAft>
                <a:spcPct val="0"/>
              </a:spcAft>
            </a:pPr>
            <a:r>
              <a:rPr lang="en-US" sz="1600" b="1" dirty="0">
                <a:latin typeface="Century Gothic" panose="020B0502020202020204" pitchFamily="34" charset="0"/>
              </a:rPr>
              <a:t>Dr. Jurgen Weiss </a:t>
            </a:r>
            <a:r>
              <a:rPr lang="en-US" sz="1600" dirty="0">
                <a:latin typeface="Century Gothic" panose="020B0502020202020204" pitchFamily="34" charset="0"/>
              </a:rPr>
              <a:t>is an energy economist with 25 years of consulting experiences. He specializes in issues broadly motivated by climate change concerns, such as renewable energy, energy efficiency, energy storage, the interaction between electricity, gas, and transportation. He spearheads Brattle’s electrification efforts. He works for electric utilities, NGOs, and government entities in North America, Europe, and the Middle East. </a:t>
            </a:r>
          </a:p>
          <a:p>
            <a:pPr fontAlgn="base">
              <a:lnSpc>
                <a:spcPct val="120000"/>
              </a:lnSpc>
              <a:spcAft>
                <a:spcPct val="0"/>
              </a:spcAft>
            </a:pPr>
            <a:endParaRPr lang="en-US" sz="1600" dirty="0">
              <a:latin typeface="Century Gothic" panose="020B0502020202020204" pitchFamily="34" charset="0"/>
            </a:endParaRPr>
          </a:p>
          <a:p>
            <a:pPr fontAlgn="base">
              <a:lnSpc>
                <a:spcPct val="120000"/>
              </a:lnSpc>
              <a:spcAft>
                <a:spcPct val="0"/>
              </a:spcAft>
            </a:pPr>
            <a:r>
              <a:rPr lang="en-US" sz="1600" dirty="0">
                <a:latin typeface="Century Gothic" panose="020B0502020202020204" pitchFamily="34" charset="0"/>
              </a:rPr>
              <a:t>Dr. Weiss holds a Ph.D. in Business Economics from Harvard University, an M.B.A. from Columbia University and a B.A. from the European Partnership of Business Schools.</a:t>
            </a:r>
            <a:endParaRPr lang="en-US" sz="1600" b="1" dirty="0">
              <a:latin typeface="Century Gothic" panose="020B0502020202020204" pitchFamily="34" charset="0"/>
            </a:endParaRPr>
          </a:p>
          <a:p>
            <a:endParaRPr lang="en-US" sz="1600" b="1" dirty="0">
              <a:latin typeface="Century Gothic" panose="020B0502020202020204" pitchFamily="34" charset="0"/>
            </a:endParaRPr>
          </a:p>
        </p:txBody>
      </p:sp>
      <p:pic>
        <p:nvPicPr>
          <p:cNvPr id="5" name="Picture Placeholder 4"/>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0659" r="20659"/>
          <a:stretch>
            <a:fillRect/>
          </a:stretch>
        </p:blipFill>
        <p:spPr/>
      </p:pic>
    </p:spTree>
    <p:extLst>
      <p:ext uri="{BB962C8B-B14F-4D97-AF65-F5344CB8AC3E}">
        <p14:creationId xmlns:p14="http://schemas.microsoft.com/office/powerpoint/2010/main" val="149156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Backup</a:t>
            </a:r>
          </a:p>
        </p:txBody>
      </p:sp>
    </p:spTree>
    <p:extLst>
      <p:ext uri="{BB962C8B-B14F-4D97-AF65-F5344CB8AC3E}">
        <p14:creationId xmlns:p14="http://schemas.microsoft.com/office/powerpoint/2010/main" val="105170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413409" y="2762331"/>
            <a:ext cx="8339069" cy="1745787"/>
          </a:xfrm>
          <a:prstGeom prst="rect">
            <a:avLst/>
          </a:prstGeom>
        </p:spPr>
      </p:pic>
      <p:sp>
        <p:nvSpPr>
          <p:cNvPr id="2" name="Title 1"/>
          <p:cNvSpPr>
            <a:spLocks noGrp="1"/>
          </p:cNvSpPr>
          <p:nvPr>
            <p:ph type="title"/>
          </p:nvPr>
        </p:nvSpPr>
        <p:spPr>
          <a:xfrm>
            <a:off x="301364" y="86299"/>
            <a:ext cx="8420605" cy="1143000"/>
          </a:xfrm>
        </p:spPr>
        <p:txBody>
          <a:bodyPr>
            <a:normAutofit/>
          </a:bodyPr>
          <a:lstStyle/>
          <a:p>
            <a:r>
              <a:rPr lang="en-US" sz="2400" dirty="0"/>
              <a:t>This scale of clean energy additions can be achieved if New England keeps its foot on the accelerator</a:t>
            </a:r>
          </a:p>
        </p:txBody>
      </p:sp>
      <p:sp>
        <p:nvSpPr>
          <p:cNvPr id="3" name="Text Placeholder 2"/>
          <p:cNvSpPr>
            <a:spLocks noGrp="1"/>
          </p:cNvSpPr>
          <p:nvPr>
            <p:ph type="body" sz="quarter" idx="14"/>
          </p:nvPr>
        </p:nvSpPr>
        <p:spPr>
          <a:xfrm>
            <a:off x="301364" y="1349704"/>
            <a:ext cx="8420605" cy="5223624"/>
          </a:xfrm>
        </p:spPr>
        <p:txBody>
          <a:bodyPr/>
          <a:lstStyle/>
          <a:p>
            <a:pPr lvl="1"/>
            <a:r>
              <a:rPr lang="en-US" sz="1600" dirty="0">
                <a:solidFill>
                  <a:schemeClr val="tx1"/>
                </a:solidFill>
              </a:rPr>
              <a:t>Growth rates similar to the growth of global annual renewables deployments over the past 20 years, which have averaged </a:t>
            </a:r>
            <a:r>
              <a:rPr lang="en-US" sz="1600" b="1" dirty="0">
                <a:solidFill>
                  <a:srgbClr val="00467F"/>
                </a:solidFill>
              </a:rPr>
              <a:t>11% per year </a:t>
            </a:r>
            <a:r>
              <a:rPr lang="en-US" sz="1600" dirty="0"/>
              <a:t>for wind, </a:t>
            </a:r>
            <a:r>
              <a:rPr lang="en-US" sz="1600" b="1" dirty="0">
                <a:solidFill>
                  <a:srgbClr val="00467F"/>
                </a:solidFill>
              </a:rPr>
              <a:t>45% per year </a:t>
            </a:r>
            <a:r>
              <a:rPr lang="en-US" sz="1600" dirty="0"/>
              <a:t>for offshore wind and </a:t>
            </a:r>
            <a:r>
              <a:rPr lang="en-US" sz="1600" b="1" dirty="0">
                <a:solidFill>
                  <a:srgbClr val="00467F"/>
                </a:solidFill>
              </a:rPr>
              <a:t>41% per year</a:t>
            </a:r>
            <a:r>
              <a:rPr lang="en-US" sz="1600" dirty="0">
                <a:solidFill>
                  <a:srgbClr val="00467F"/>
                </a:solidFill>
              </a:rPr>
              <a:t> </a:t>
            </a:r>
            <a:r>
              <a:rPr lang="en-US" sz="1600" dirty="0"/>
              <a:t>for solar PV</a:t>
            </a:r>
          </a:p>
          <a:p>
            <a:pPr lvl="1" indent="0">
              <a:buNone/>
            </a:pPr>
            <a:endParaRPr lang="en-US" sz="1600" dirty="0"/>
          </a:p>
          <a:p>
            <a:pPr lvl="1" indent="0">
              <a:buNone/>
            </a:pPr>
            <a:endParaRPr lang="en-US" sz="1600" dirty="0"/>
          </a:p>
          <a:p>
            <a:pPr lvl="1" indent="0">
              <a:buNone/>
            </a:pPr>
            <a:endParaRPr lang="en-US" sz="1600" dirty="0"/>
          </a:p>
          <a:p>
            <a:pPr lvl="1" indent="0">
              <a:buNone/>
            </a:pPr>
            <a:endParaRPr lang="en-US" sz="1600" dirty="0"/>
          </a:p>
          <a:p>
            <a:pPr lvl="1" indent="0">
              <a:buNone/>
            </a:pPr>
            <a:endParaRPr lang="en-US" sz="1600" dirty="0"/>
          </a:p>
          <a:p>
            <a:pPr lvl="1" indent="0">
              <a:buNone/>
            </a:pPr>
            <a:endParaRPr lang="en-US" sz="1600" dirty="0"/>
          </a:p>
          <a:p>
            <a:pPr lvl="1" indent="0">
              <a:buNone/>
            </a:pPr>
            <a:endParaRPr lang="en-US" sz="1600" dirty="0"/>
          </a:p>
          <a:p>
            <a:pPr lvl="1" indent="0">
              <a:buNone/>
            </a:pPr>
            <a:endParaRPr lang="en-US" sz="1600" dirty="0"/>
          </a:p>
          <a:p>
            <a:pPr lvl="1" indent="0">
              <a:buNone/>
            </a:pPr>
            <a:endParaRPr lang="en-US" sz="1600" dirty="0"/>
          </a:p>
          <a:p>
            <a:pPr lvl="1" indent="0">
              <a:buNone/>
            </a:pPr>
            <a:endParaRPr lang="en-US" sz="1600" dirty="0"/>
          </a:p>
          <a:p>
            <a:pPr lvl="1"/>
            <a:r>
              <a:rPr lang="en-US" sz="1600" b="1" dirty="0"/>
              <a:t>But…</a:t>
            </a:r>
          </a:p>
          <a:p>
            <a:pPr marL="677863" lvl="2" indent="-285750">
              <a:buFont typeface="Arial" panose="020B0604020202020204" pitchFamily="34" charset="0"/>
              <a:buChar char="•"/>
            </a:pPr>
            <a:r>
              <a:rPr lang="en-US" sz="1400" dirty="0"/>
              <a:t>Also need to scale up </a:t>
            </a:r>
            <a:r>
              <a:rPr lang="en-US" sz="1400" b="1" dirty="0"/>
              <a:t>related infrastructure</a:t>
            </a:r>
            <a:r>
              <a:rPr lang="en-US" sz="1400" dirty="0"/>
              <a:t> (e.g., transmission, distribution, PUC capacity, interconnection processes)</a:t>
            </a:r>
          </a:p>
          <a:p>
            <a:pPr marL="677863" lvl="2" indent="-285750">
              <a:buFont typeface="Arial" panose="020B0604020202020204" pitchFamily="34" charset="0"/>
              <a:buChar char="•"/>
            </a:pPr>
            <a:r>
              <a:rPr lang="en-US" sz="1400" dirty="0"/>
              <a:t>Achieving the underlying </a:t>
            </a:r>
            <a:r>
              <a:rPr lang="en-US" sz="1400" b="1" dirty="0"/>
              <a:t>electrification</a:t>
            </a:r>
            <a:r>
              <a:rPr lang="en-US" sz="1400" dirty="0"/>
              <a:t> also requires acceleration (e.g., charging infrastructure, heat pump installations)</a:t>
            </a:r>
            <a:endParaRPr lang="en-US" sz="1200" dirty="0"/>
          </a:p>
        </p:txBody>
      </p:sp>
      <p:sp>
        <p:nvSpPr>
          <p:cNvPr id="9" name="TextBox 8"/>
          <p:cNvSpPr txBox="1"/>
          <p:nvPr/>
        </p:nvSpPr>
        <p:spPr>
          <a:xfrm>
            <a:off x="1180379" y="2348942"/>
            <a:ext cx="6805128" cy="292388"/>
          </a:xfrm>
          <a:prstGeom prst="rect">
            <a:avLst/>
          </a:prstGeom>
          <a:noFill/>
        </p:spPr>
        <p:txBody>
          <a:bodyPr wrap="square" rtlCol="0">
            <a:spAutoFit/>
          </a:bodyPr>
          <a:lstStyle/>
          <a:p>
            <a:pPr algn="ctr"/>
            <a:r>
              <a:rPr lang="en-US" sz="1300" b="1" dirty="0">
                <a:solidFill>
                  <a:schemeClr val="bg2"/>
                </a:solidFill>
                <a:latin typeface="Century Gothic" panose="020B0502020202020204" pitchFamily="34" charset="0"/>
              </a:rPr>
              <a:t>Growth Rate of Annual Capacity Additions</a:t>
            </a:r>
          </a:p>
        </p:txBody>
      </p:sp>
      <p:sp>
        <p:nvSpPr>
          <p:cNvPr id="11" name="TextBox 10"/>
          <p:cNvSpPr txBox="1"/>
          <p:nvPr/>
        </p:nvSpPr>
        <p:spPr>
          <a:xfrm>
            <a:off x="2782788" y="2647029"/>
            <a:ext cx="1407202" cy="276999"/>
          </a:xfrm>
          <a:prstGeom prst="rect">
            <a:avLst/>
          </a:prstGeom>
          <a:noFill/>
        </p:spPr>
        <p:txBody>
          <a:bodyPr wrap="square" rtlCol="0">
            <a:spAutoFit/>
          </a:bodyPr>
          <a:lstStyle/>
          <a:p>
            <a:pPr algn="ctr"/>
            <a:r>
              <a:rPr lang="en-US" sz="1200" b="1" dirty="0">
                <a:solidFill>
                  <a:schemeClr val="accent2">
                    <a:lumMod val="50000"/>
                  </a:schemeClr>
                </a:solidFill>
              </a:rPr>
              <a:t>Offshore Wind</a:t>
            </a:r>
          </a:p>
        </p:txBody>
      </p:sp>
      <p:sp>
        <p:nvSpPr>
          <p:cNvPr id="12" name="TextBox 11"/>
          <p:cNvSpPr txBox="1"/>
          <p:nvPr/>
        </p:nvSpPr>
        <p:spPr>
          <a:xfrm>
            <a:off x="654705" y="2645558"/>
            <a:ext cx="1407202" cy="276999"/>
          </a:xfrm>
          <a:prstGeom prst="rect">
            <a:avLst/>
          </a:prstGeom>
          <a:noFill/>
        </p:spPr>
        <p:txBody>
          <a:bodyPr wrap="square" rtlCol="0">
            <a:spAutoFit/>
          </a:bodyPr>
          <a:lstStyle/>
          <a:p>
            <a:pPr algn="ctr"/>
            <a:r>
              <a:rPr lang="en-US" sz="1200" b="1" dirty="0">
                <a:solidFill>
                  <a:schemeClr val="accent2">
                    <a:lumMod val="75000"/>
                  </a:schemeClr>
                </a:solidFill>
              </a:rPr>
              <a:t>Onshore Wind</a:t>
            </a:r>
          </a:p>
        </p:txBody>
      </p:sp>
      <p:sp>
        <p:nvSpPr>
          <p:cNvPr id="13" name="TextBox 12"/>
          <p:cNvSpPr txBox="1"/>
          <p:nvPr/>
        </p:nvSpPr>
        <p:spPr>
          <a:xfrm>
            <a:off x="4781464" y="2645557"/>
            <a:ext cx="1407202" cy="276999"/>
          </a:xfrm>
          <a:prstGeom prst="rect">
            <a:avLst/>
          </a:prstGeom>
          <a:noFill/>
        </p:spPr>
        <p:txBody>
          <a:bodyPr wrap="square" rtlCol="0">
            <a:spAutoFit/>
          </a:bodyPr>
          <a:lstStyle/>
          <a:p>
            <a:pPr algn="ctr"/>
            <a:r>
              <a:rPr lang="en-US" sz="1200" b="1" dirty="0">
                <a:solidFill>
                  <a:srgbClr val="F2BB09"/>
                </a:solidFill>
              </a:rPr>
              <a:t>Solar PV</a:t>
            </a:r>
          </a:p>
        </p:txBody>
      </p:sp>
      <p:sp>
        <p:nvSpPr>
          <p:cNvPr id="16" name="TextBox 15"/>
          <p:cNvSpPr txBox="1"/>
          <p:nvPr/>
        </p:nvSpPr>
        <p:spPr>
          <a:xfrm>
            <a:off x="391683" y="4479269"/>
            <a:ext cx="7220359" cy="369332"/>
          </a:xfrm>
          <a:prstGeom prst="rect">
            <a:avLst/>
          </a:prstGeom>
          <a:noFill/>
        </p:spPr>
        <p:txBody>
          <a:bodyPr wrap="square" rtlCol="0">
            <a:spAutoFit/>
          </a:bodyPr>
          <a:lstStyle/>
          <a:p>
            <a:r>
              <a:rPr lang="en-US" sz="900" i="1" dirty="0">
                <a:solidFill>
                  <a:srgbClr val="7F7F7F"/>
                </a:solidFill>
              </a:rPr>
              <a:t>Source: IRENA, Renewable Electricity Capacity and Generation Statistics, July 2019. Note: New England (NE) bars represent the needed annual growth in the Balanced Portfolio to achieve 2050 goals. </a:t>
            </a:r>
          </a:p>
        </p:txBody>
      </p:sp>
      <p:sp>
        <p:nvSpPr>
          <p:cNvPr id="18" name="TextBox 17"/>
          <p:cNvSpPr txBox="1"/>
          <p:nvPr/>
        </p:nvSpPr>
        <p:spPr>
          <a:xfrm>
            <a:off x="7018699" y="2645556"/>
            <a:ext cx="1407202" cy="276999"/>
          </a:xfrm>
          <a:prstGeom prst="rect">
            <a:avLst/>
          </a:prstGeom>
          <a:noFill/>
        </p:spPr>
        <p:txBody>
          <a:bodyPr wrap="square" rtlCol="0">
            <a:spAutoFit/>
          </a:bodyPr>
          <a:lstStyle/>
          <a:p>
            <a:pPr algn="ctr"/>
            <a:r>
              <a:rPr lang="en-US" sz="1200" b="1" dirty="0">
                <a:solidFill>
                  <a:schemeClr val="tx1">
                    <a:lumMod val="75000"/>
                    <a:lumOff val="25000"/>
                  </a:schemeClr>
                </a:solidFill>
              </a:rPr>
              <a:t>Wind and Solar</a:t>
            </a:r>
          </a:p>
        </p:txBody>
      </p:sp>
      <p:grpSp>
        <p:nvGrpSpPr>
          <p:cNvPr id="22" name="Group 21"/>
          <p:cNvGrpSpPr/>
          <p:nvPr/>
        </p:nvGrpSpPr>
        <p:grpSpPr>
          <a:xfrm>
            <a:off x="525704" y="3007107"/>
            <a:ext cx="1883513" cy="434131"/>
            <a:chOff x="370859" y="4804140"/>
            <a:chExt cx="1883513" cy="434131"/>
          </a:xfrm>
        </p:grpSpPr>
        <p:sp>
          <p:nvSpPr>
            <p:cNvPr id="15" name="Rectangle 14"/>
            <p:cNvSpPr/>
            <p:nvPr/>
          </p:nvSpPr>
          <p:spPr>
            <a:xfrm>
              <a:off x="370859" y="4855976"/>
              <a:ext cx="138987" cy="1389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450949" y="4804140"/>
              <a:ext cx="639919" cy="230832"/>
            </a:xfrm>
            <a:prstGeom prst="rect">
              <a:avLst/>
            </a:prstGeom>
            <a:noFill/>
          </p:spPr>
          <p:txBody>
            <a:bodyPr wrap="none" rtlCol="0">
              <a:spAutoFit/>
            </a:bodyPr>
            <a:lstStyle/>
            <a:p>
              <a:r>
                <a:rPr lang="en-US" sz="900" b="1" dirty="0">
                  <a:solidFill>
                    <a:schemeClr val="bg1">
                      <a:lumMod val="50000"/>
                    </a:schemeClr>
                  </a:solidFill>
                </a:rPr>
                <a:t>Historical</a:t>
              </a:r>
            </a:p>
          </p:txBody>
        </p:sp>
        <p:sp>
          <p:nvSpPr>
            <p:cNvPr id="21" name="TextBox 20"/>
            <p:cNvSpPr txBox="1"/>
            <p:nvPr/>
          </p:nvSpPr>
          <p:spPr>
            <a:xfrm>
              <a:off x="449070" y="5007439"/>
              <a:ext cx="1805302" cy="230832"/>
            </a:xfrm>
            <a:prstGeom prst="rect">
              <a:avLst/>
            </a:prstGeom>
            <a:noFill/>
          </p:spPr>
          <p:txBody>
            <a:bodyPr wrap="none" rtlCol="0">
              <a:spAutoFit/>
            </a:bodyPr>
            <a:lstStyle/>
            <a:p>
              <a:r>
                <a:rPr lang="en-US" sz="900" b="1" dirty="0">
                  <a:solidFill>
                    <a:schemeClr val="bg1">
                      <a:lumMod val="50000"/>
                    </a:schemeClr>
                  </a:solidFill>
                </a:rPr>
                <a:t>Required to meet 2050 GHG goals</a:t>
              </a:r>
            </a:p>
          </p:txBody>
        </p:sp>
      </p:grpSp>
      <p:pic>
        <p:nvPicPr>
          <p:cNvPr id="24" name="Picture 23"/>
          <p:cNvPicPr>
            <a:picLocks noChangeAspect="1"/>
          </p:cNvPicPr>
          <p:nvPr/>
        </p:nvPicPr>
        <p:blipFill>
          <a:blip r:embed="rId4"/>
          <a:stretch>
            <a:fillRect/>
          </a:stretch>
        </p:blipFill>
        <p:spPr>
          <a:xfrm>
            <a:off x="527800" y="3263875"/>
            <a:ext cx="134838" cy="134838"/>
          </a:xfrm>
          <a:prstGeom prst="rect">
            <a:avLst/>
          </a:prstGeom>
        </p:spPr>
      </p:pic>
    </p:spTree>
    <p:extLst>
      <p:ext uri="{BB962C8B-B14F-4D97-AF65-F5344CB8AC3E}">
        <p14:creationId xmlns:p14="http://schemas.microsoft.com/office/powerpoint/2010/main" val="1147763070"/>
      </p:ext>
    </p:extLst>
  </p:cSld>
  <p:clrMapOvr>
    <a:masterClrMapping/>
  </p:clrMapOvr>
</p:sld>
</file>

<file path=ppt/theme/theme1.xml><?xml version="1.0" encoding="utf-8"?>
<a:theme xmlns:a="http://schemas.openxmlformats.org/drawingml/2006/main" name="Dark Cov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Rs - Brattle PowerPoint Template.potm" id="{02AA74AA-F344-429B-B4DC-3C37D67E9BA0}" vid="{4B71E0EA-6EFB-4153-9551-54F98695C20F}"/>
    </a:ext>
  </a:extLst>
</a:theme>
</file>

<file path=ppt/theme/theme2.xml><?xml version="1.0" encoding="utf-8"?>
<a:theme xmlns:a="http://schemas.openxmlformats.org/drawingml/2006/main" name="White Cov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Rs - Brattle PowerPoint Template.potm" id="{02AA74AA-F344-429B-B4DC-3C37D67E9BA0}" vid="{3E59645E-B70F-435E-9B0C-2959F1D57404}"/>
    </a:ext>
  </a:extLst>
</a:theme>
</file>

<file path=ppt/theme/theme3.xml><?xml version="1.0" encoding="utf-8"?>
<a:theme xmlns:a="http://schemas.openxmlformats.org/drawingml/2006/main" name="Disclaim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Rs - Brattle PowerPoint Template.potm" id="{02AA74AA-F344-429B-B4DC-3C37D67E9BA0}" vid="{0D4E7EC7-5B58-4E2C-B856-CF1A0C8DEF17}"/>
    </a:ext>
  </a:extLst>
</a:theme>
</file>

<file path=ppt/theme/theme4.xml><?xml version="1.0" encoding="utf-8"?>
<a:theme xmlns:a="http://schemas.openxmlformats.org/drawingml/2006/main" name="Interior Slides">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Rs - Brattle PowerPoint Template.potm" id="{02AA74AA-F344-429B-B4DC-3C37D67E9BA0}" vid="{F0A85A74-B9A5-4B92-94F4-CA7F570045B0}"/>
    </a:ext>
  </a:extLst>
</a:theme>
</file>

<file path=ppt/theme/theme5.xml><?xml version="1.0" encoding="utf-8"?>
<a:theme xmlns:a="http://schemas.openxmlformats.org/drawingml/2006/main" name="End Slide">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Rs - Brattle PowerPoint Template.potm" id="{02AA74AA-F344-429B-B4DC-3C37D67E9BA0}" vid="{1833F7DD-72EA-42E9-A85B-BDD4CDDA910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DB423C3273AF43BD34F453B5D3F941" ma:contentTypeVersion="1" ma:contentTypeDescription="Create a new document." ma:contentTypeScope="" ma:versionID="f7d7d0504b17fd0a8caf3c5929199979">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03549a1bb64cc174a958c008459c9467"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7B92AA-A7DC-41A3-9598-411875693F1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6fa77199-34ed-4585-a419-0ab55bbca786"/>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9DE5C85F-6D43-4E3F-B0AB-C3B623143157}">
  <ds:schemaRefs>
    <ds:schemaRef ds:uri="http://schemas.microsoft.com/sharepoint/v3/contenttype/forms"/>
  </ds:schemaRefs>
</ds:datastoreItem>
</file>

<file path=customXml/itemProps3.xml><?xml version="1.0" encoding="utf-8"?>
<ds:datastoreItem xmlns:ds="http://schemas.openxmlformats.org/officeDocument/2006/customXml" ds:itemID="{DB206D50-A3CB-468E-9A4B-0070CEFD6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DERs - Brattle PowerPoint Template</Template>
  <TotalTime>12174</TotalTime>
  <Words>1368</Words>
  <Application>Microsoft Macintosh PowerPoint</Application>
  <PresentationFormat>On-screen Show (4:3)</PresentationFormat>
  <Paragraphs>278</Paragraphs>
  <Slides>17</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Arial</vt:lpstr>
      <vt:lpstr>Calibri</vt:lpstr>
      <vt:lpstr>Century Gothic</vt:lpstr>
      <vt:lpstr>Lucida Grande</vt:lpstr>
      <vt:lpstr>Wingdings</vt:lpstr>
      <vt:lpstr>Dark Cover</vt:lpstr>
      <vt:lpstr>White Cover</vt:lpstr>
      <vt:lpstr>Disclaimer</vt:lpstr>
      <vt:lpstr>Interior Slides</vt:lpstr>
      <vt:lpstr>End Slide</vt:lpstr>
      <vt:lpstr>T&amp;D and Deep Mid-Century Decarbonization in New England</vt:lpstr>
      <vt:lpstr>All New England States have 2050 deep decarbonization goals – three primary ways to get it done</vt:lpstr>
      <vt:lpstr>EE+Electrification = Electricity demand in New England will likely roughly double by 2050</vt:lpstr>
      <vt:lpstr>Higher load, lower clean capacity factors and curtailments mean a total capacity need of &gt;200 GW</vt:lpstr>
      <vt:lpstr>To get there requires significantly accelerating current and currently anticipated deployments.</vt:lpstr>
      <vt:lpstr>Any/each of these portfolios will have important T&amp;D system implications</vt:lpstr>
      <vt:lpstr>PowerPoint Presentation</vt:lpstr>
      <vt:lpstr>PowerPoint Presentation</vt:lpstr>
      <vt:lpstr>This scale of clean energy additions can be achieved if New England keeps its foot on the accelerator</vt:lpstr>
      <vt:lpstr>Side Note: Electrification can be “direct” or “indirect”</vt:lpstr>
      <vt:lpstr>Heating electrification will make demand grow most in the winter, more than doubling peak demand</vt:lpstr>
      <vt:lpstr>Offshore wind and solar provide the vast majority of potential clean energy resources in New England</vt:lpstr>
      <vt:lpstr>(Clean) costs decline and remain comparable through 2050; supply portfolio choice not mostly based on LCOE</vt:lpstr>
      <vt:lpstr>2050 Resource Portfolios Storage, gas, and hydro will play key roles in balancing system supply and demand</vt:lpstr>
      <vt:lpstr>PowerPoint Presentation</vt:lpstr>
      <vt:lpstr>PowerPoint Presentation</vt:lpstr>
      <vt:lpstr>PowerPoint Presentation</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 Heating Sector Transformation</dc:title>
  <dc:creator>Weiss, Jurgen</dc:creator>
  <cp:lastModifiedBy>Jonathan Raab</cp:lastModifiedBy>
  <cp:revision>831</cp:revision>
  <dcterms:created xsi:type="dcterms:W3CDTF">2019-10-01T20:45:24Z</dcterms:created>
  <dcterms:modified xsi:type="dcterms:W3CDTF">2020-03-09T21:17:14Z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0x010100EEDB423C3273AF43BD34F453B5D3F941</vt:lpwstr>
  </property>
</Properties>
</file>