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7"/>
  </p:notesMasterIdLst>
  <p:handoutMasterIdLst>
    <p:handoutMasterId r:id="rId18"/>
  </p:handoutMasterIdLst>
  <p:sldIdLst>
    <p:sldId id="256" r:id="rId5"/>
    <p:sldId id="268" r:id="rId6"/>
    <p:sldId id="262" r:id="rId7"/>
    <p:sldId id="264" r:id="rId8"/>
    <p:sldId id="260" r:id="rId9"/>
    <p:sldId id="261" r:id="rId10"/>
    <p:sldId id="265" r:id="rId11"/>
    <p:sldId id="266" r:id="rId12"/>
    <p:sldId id="267" r:id="rId13"/>
    <p:sldId id="272" r:id="rId14"/>
    <p:sldId id="270" r:id="rId15"/>
    <p:sldId id="258" r:id="rId16"/>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E75"/>
    <a:srgbClr val="556191"/>
    <a:srgbClr val="35438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748" autoAdjust="0"/>
  </p:normalViewPr>
  <p:slideViewPr>
    <p:cSldViewPr snapToGrid="0" snapToObjects="1">
      <p:cViewPr varScale="1">
        <p:scale>
          <a:sx n="75" d="100"/>
          <a:sy n="75" d="100"/>
        </p:scale>
        <p:origin x="-1144" y="-1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264509-6A55-49C9-B2C0-E167E64EDC0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05ACBEDA-3E80-4514-A6A9-640B9DAB25FC}">
      <dgm:prSet phldrT="[Text]"/>
      <dgm:spPr>
        <a:solidFill>
          <a:schemeClr val="tx2">
            <a:lumMod val="40000"/>
            <a:lumOff val="60000"/>
          </a:schemeClr>
        </a:solidFill>
      </dgm:spPr>
      <dgm:t>
        <a:bodyPr/>
        <a:lstStyle/>
        <a:p>
          <a:r>
            <a:rPr lang="en-US" dirty="0" smtClean="0"/>
            <a:t>Low</a:t>
          </a:r>
          <a:endParaRPr lang="en-US" dirty="0"/>
        </a:p>
      </dgm:t>
    </dgm:pt>
    <dgm:pt modelId="{B1ABCE9A-BEDA-4961-9D9F-6EA126BE19D2}" type="parTrans" cxnId="{14C06C19-2454-4376-AB38-919416A07C6F}">
      <dgm:prSet/>
      <dgm:spPr/>
      <dgm:t>
        <a:bodyPr/>
        <a:lstStyle/>
        <a:p>
          <a:endParaRPr lang="en-US"/>
        </a:p>
      </dgm:t>
    </dgm:pt>
    <dgm:pt modelId="{DAECD343-2FB2-4F07-AEA4-12CF1A33A17C}" type="sibTrans" cxnId="{14C06C19-2454-4376-AB38-919416A07C6F}">
      <dgm:prSet/>
      <dgm:spPr/>
      <dgm:t>
        <a:bodyPr/>
        <a:lstStyle/>
        <a:p>
          <a:endParaRPr lang="en-US"/>
        </a:p>
      </dgm:t>
    </dgm:pt>
    <dgm:pt modelId="{77E3A709-FFE6-458B-BC31-DD89750D6B29}">
      <dgm:prSet phldrT="[Text]"/>
      <dgm:spPr/>
      <dgm:t>
        <a:bodyPr/>
        <a:lstStyle/>
        <a:p>
          <a:r>
            <a:rPr lang="en-US" dirty="0" smtClean="0"/>
            <a:t>General planning assistance and project support*</a:t>
          </a:r>
          <a:endParaRPr lang="en-US" dirty="0"/>
        </a:p>
      </dgm:t>
    </dgm:pt>
    <dgm:pt modelId="{CD5B7D1B-21B9-4E57-9272-A287556BADBA}" type="parTrans" cxnId="{E9A3F5A5-5171-4168-A517-25C978950EFA}">
      <dgm:prSet/>
      <dgm:spPr/>
      <dgm:t>
        <a:bodyPr/>
        <a:lstStyle/>
        <a:p>
          <a:endParaRPr lang="en-US"/>
        </a:p>
      </dgm:t>
    </dgm:pt>
    <dgm:pt modelId="{9F8A66FA-2A06-4B90-B7F3-4A9CB90386E5}" type="sibTrans" cxnId="{E9A3F5A5-5171-4168-A517-25C978950EFA}">
      <dgm:prSet/>
      <dgm:spPr/>
      <dgm:t>
        <a:bodyPr/>
        <a:lstStyle/>
        <a:p>
          <a:endParaRPr lang="en-US"/>
        </a:p>
      </dgm:t>
    </dgm:pt>
    <dgm:pt modelId="{CC5AF907-F0CF-4DE7-950D-6261DEA64F12}">
      <dgm:prSet phldrT="[Text]"/>
      <dgm:spPr>
        <a:solidFill>
          <a:schemeClr val="tx2">
            <a:lumMod val="60000"/>
            <a:lumOff val="40000"/>
          </a:schemeClr>
        </a:solidFill>
      </dgm:spPr>
      <dgm:t>
        <a:bodyPr/>
        <a:lstStyle/>
        <a:p>
          <a:r>
            <a:rPr lang="en-US" dirty="0" smtClean="0"/>
            <a:t>Medium</a:t>
          </a:r>
          <a:endParaRPr lang="en-US" dirty="0"/>
        </a:p>
      </dgm:t>
    </dgm:pt>
    <dgm:pt modelId="{39A86FA6-2A2F-4C7B-B0E7-C37018B45F33}" type="parTrans" cxnId="{E8DA0D97-4135-4937-B82E-85D29B38BEAB}">
      <dgm:prSet/>
      <dgm:spPr/>
      <dgm:t>
        <a:bodyPr/>
        <a:lstStyle/>
        <a:p>
          <a:endParaRPr lang="en-US"/>
        </a:p>
      </dgm:t>
    </dgm:pt>
    <dgm:pt modelId="{3BDB4C36-A982-4F4F-84CE-444C0B140C3A}" type="sibTrans" cxnId="{E8DA0D97-4135-4937-B82E-85D29B38BEAB}">
      <dgm:prSet/>
      <dgm:spPr/>
      <dgm:t>
        <a:bodyPr/>
        <a:lstStyle/>
        <a:p>
          <a:endParaRPr lang="en-US"/>
        </a:p>
      </dgm:t>
    </dgm:pt>
    <dgm:pt modelId="{0973A97F-3054-43EF-B3B5-225D8D432209}">
      <dgm:prSet phldrT="[Text]"/>
      <dgm:spPr/>
      <dgm:t>
        <a:bodyPr/>
        <a:lstStyle/>
        <a:p>
          <a:r>
            <a:rPr lang="en-US" dirty="0" smtClean="0"/>
            <a:t>Participating customer in a microgrid</a:t>
          </a:r>
          <a:endParaRPr lang="en-US" dirty="0"/>
        </a:p>
      </dgm:t>
    </dgm:pt>
    <dgm:pt modelId="{2227DA1D-7278-43C3-90D4-3A11FFA789C7}" type="parTrans" cxnId="{6EC4F250-374F-4378-A3A6-3B7BA0AF464E}">
      <dgm:prSet/>
      <dgm:spPr/>
      <dgm:t>
        <a:bodyPr/>
        <a:lstStyle/>
        <a:p>
          <a:endParaRPr lang="en-US"/>
        </a:p>
      </dgm:t>
    </dgm:pt>
    <dgm:pt modelId="{FEEF8E14-7C48-4DC9-A04D-D5CCAD6DC2F7}" type="sibTrans" cxnId="{6EC4F250-374F-4378-A3A6-3B7BA0AF464E}">
      <dgm:prSet/>
      <dgm:spPr/>
      <dgm:t>
        <a:bodyPr/>
        <a:lstStyle/>
        <a:p>
          <a:endParaRPr lang="en-US"/>
        </a:p>
      </dgm:t>
    </dgm:pt>
    <dgm:pt modelId="{7BA198B9-D02F-4C60-83F6-B4F3A0B3C252}">
      <dgm:prSet phldrT="[Text]"/>
      <dgm:spPr>
        <a:solidFill>
          <a:schemeClr val="tx2">
            <a:lumMod val="75000"/>
          </a:schemeClr>
        </a:solidFill>
      </dgm:spPr>
      <dgm:t>
        <a:bodyPr/>
        <a:lstStyle/>
        <a:p>
          <a:r>
            <a:rPr lang="en-US" dirty="0" smtClean="0"/>
            <a:t>High</a:t>
          </a:r>
          <a:endParaRPr lang="en-US" dirty="0"/>
        </a:p>
      </dgm:t>
    </dgm:pt>
    <dgm:pt modelId="{CD323E75-9D6A-4CE6-8686-2BC20551178E}" type="parTrans" cxnId="{9F8180FD-1208-4658-B775-4FD552C78258}">
      <dgm:prSet/>
      <dgm:spPr/>
      <dgm:t>
        <a:bodyPr/>
        <a:lstStyle/>
        <a:p>
          <a:endParaRPr lang="en-US"/>
        </a:p>
      </dgm:t>
    </dgm:pt>
    <dgm:pt modelId="{CE159082-7C07-4E5F-9A0F-081FEF25417E}" type="sibTrans" cxnId="{9F8180FD-1208-4658-B775-4FD552C78258}">
      <dgm:prSet/>
      <dgm:spPr/>
      <dgm:t>
        <a:bodyPr/>
        <a:lstStyle/>
        <a:p>
          <a:endParaRPr lang="en-US"/>
        </a:p>
      </dgm:t>
    </dgm:pt>
    <dgm:pt modelId="{32703782-D4CE-4D3D-9BEE-4E45EA4F58E8}">
      <dgm:prSet phldrT="[Text]"/>
      <dgm:spPr/>
      <dgm:t>
        <a:bodyPr/>
        <a:lstStyle/>
        <a:p>
          <a:r>
            <a:rPr lang="en-US" dirty="0" smtClean="0"/>
            <a:t>Construction and operation of a district energy system</a:t>
          </a:r>
          <a:endParaRPr lang="en-US" dirty="0"/>
        </a:p>
      </dgm:t>
    </dgm:pt>
    <dgm:pt modelId="{0358A358-1EE0-44A0-A75A-5E9ED60DADCF}" type="parTrans" cxnId="{A41BE295-AFD2-43E7-A668-1CBCDB63C105}">
      <dgm:prSet/>
      <dgm:spPr/>
      <dgm:t>
        <a:bodyPr/>
        <a:lstStyle/>
        <a:p>
          <a:endParaRPr lang="en-US"/>
        </a:p>
      </dgm:t>
    </dgm:pt>
    <dgm:pt modelId="{C882B846-EB8C-47C8-ADB6-1BD9697A20AC}" type="sibTrans" cxnId="{A41BE295-AFD2-43E7-A668-1CBCDB63C105}">
      <dgm:prSet/>
      <dgm:spPr/>
      <dgm:t>
        <a:bodyPr/>
        <a:lstStyle/>
        <a:p>
          <a:endParaRPr lang="en-US"/>
        </a:p>
      </dgm:t>
    </dgm:pt>
    <dgm:pt modelId="{83850123-DF68-4AAA-B62A-7FFB892707A6}" type="pres">
      <dgm:prSet presAssocID="{AB264509-6A55-49C9-B2C0-E167E64EDC03}" presName="linearFlow" presStyleCnt="0">
        <dgm:presLayoutVars>
          <dgm:dir/>
          <dgm:animLvl val="lvl"/>
          <dgm:resizeHandles val="exact"/>
        </dgm:presLayoutVars>
      </dgm:prSet>
      <dgm:spPr/>
      <dgm:t>
        <a:bodyPr/>
        <a:lstStyle/>
        <a:p>
          <a:endParaRPr lang="en-US"/>
        </a:p>
      </dgm:t>
    </dgm:pt>
    <dgm:pt modelId="{18BCCA97-B67D-4967-96A1-1052EF2A79E8}" type="pres">
      <dgm:prSet presAssocID="{05ACBEDA-3E80-4514-A6A9-640B9DAB25FC}" presName="composite" presStyleCnt="0"/>
      <dgm:spPr/>
    </dgm:pt>
    <dgm:pt modelId="{A8292D65-FE1D-497C-9B92-9CF52ED561C7}" type="pres">
      <dgm:prSet presAssocID="{05ACBEDA-3E80-4514-A6A9-640B9DAB25FC}" presName="parentText" presStyleLbl="alignNode1" presStyleIdx="0" presStyleCnt="3">
        <dgm:presLayoutVars>
          <dgm:chMax val="1"/>
          <dgm:bulletEnabled val="1"/>
        </dgm:presLayoutVars>
      </dgm:prSet>
      <dgm:spPr/>
      <dgm:t>
        <a:bodyPr/>
        <a:lstStyle/>
        <a:p>
          <a:endParaRPr lang="en-US"/>
        </a:p>
      </dgm:t>
    </dgm:pt>
    <dgm:pt modelId="{228D2429-C552-4AF0-94B4-208D386F2936}" type="pres">
      <dgm:prSet presAssocID="{05ACBEDA-3E80-4514-A6A9-640B9DAB25FC}" presName="descendantText" presStyleLbl="alignAcc1" presStyleIdx="0" presStyleCnt="3">
        <dgm:presLayoutVars>
          <dgm:bulletEnabled val="1"/>
        </dgm:presLayoutVars>
      </dgm:prSet>
      <dgm:spPr/>
      <dgm:t>
        <a:bodyPr/>
        <a:lstStyle/>
        <a:p>
          <a:endParaRPr lang="en-US"/>
        </a:p>
      </dgm:t>
    </dgm:pt>
    <dgm:pt modelId="{B1290943-2416-4B07-9A79-A2FB505563D3}" type="pres">
      <dgm:prSet presAssocID="{DAECD343-2FB2-4F07-AEA4-12CF1A33A17C}" presName="sp" presStyleCnt="0"/>
      <dgm:spPr/>
    </dgm:pt>
    <dgm:pt modelId="{DCF8C4C0-8024-44F0-8DE2-34208D65799C}" type="pres">
      <dgm:prSet presAssocID="{CC5AF907-F0CF-4DE7-950D-6261DEA64F12}" presName="composite" presStyleCnt="0"/>
      <dgm:spPr/>
    </dgm:pt>
    <dgm:pt modelId="{5B413948-4ABC-4A68-BE47-0D51DE0560AD}" type="pres">
      <dgm:prSet presAssocID="{CC5AF907-F0CF-4DE7-950D-6261DEA64F12}" presName="parentText" presStyleLbl="alignNode1" presStyleIdx="1" presStyleCnt="3">
        <dgm:presLayoutVars>
          <dgm:chMax val="1"/>
          <dgm:bulletEnabled val="1"/>
        </dgm:presLayoutVars>
      </dgm:prSet>
      <dgm:spPr/>
      <dgm:t>
        <a:bodyPr/>
        <a:lstStyle/>
        <a:p>
          <a:endParaRPr lang="en-US"/>
        </a:p>
      </dgm:t>
    </dgm:pt>
    <dgm:pt modelId="{F7913205-BD5B-48DE-889E-19933DBFCFF7}" type="pres">
      <dgm:prSet presAssocID="{CC5AF907-F0CF-4DE7-950D-6261DEA64F12}" presName="descendantText" presStyleLbl="alignAcc1" presStyleIdx="1" presStyleCnt="3">
        <dgm:presLayoutVars>
          <dgm:bulletEnabled val="1"/>
        </dgm:presLayoutVars>
      </dgm:prSet>
      <dgm:spPr/>
      <dgm:t>
        <a:bodyPr/>
        <a:lstStyle/>
        <a:p>
          <a:endParaRPr lang="en-US"/>
        </a:p>
      </dgm:t>
    </dgm:pt>
    <dgm:pt modelId="{1D61414D-D37D-4787-B3E1-274846E3FA34}" type="pres">
      <dgm:prSet presAssocID="{3BDB4C36-A982-4F4F-84CE-444C0B140C3A}" presName="sp" presStyleCnt="0"/>
      <dgm:spPr/>
    </dgm:pt>
    <dgm:pt modelId="{0A344406-F5E9-430B-8AE6-1CE61FDD96A8}" type="pres">
      <dgm:prSet presAssocID="{7BA198B9-D02F-4C60-83F6-B4F3A0B3C252}" presName="composite" presStyleCnt="0"/>
      <dgm:spPr/>
    </dgm:pt>
    <dgm:pt modelId="{568A5FCC-6C2D-4B18-A4A9-EE3FC3176324}" type="pres">
      <dgm:prSet presAssocID="{7BA198B9-D02F-4C60-83F6-B4F3A0B3C252}" presName="parentText" presStyleLbl="alignNode1" presStyleIdx="2" presStyleCnt="3">
        <dgm:presLayoutVars>
          <dgm:chMax val="1"/>
          <dgm:bulletEnabled val="1"/>
        </dgm:presLayoutVars>
      </dgm:prSet>
      <dgm:spPr/>
      <dgm:t>
        <a:bodyPr/>
        <a:lstStyle/>
        <a:p>
          <a:endParaRPr lang="en-US"/>
        </a:p>
      </dgm:t>
    </dgm:pt>
    <dgm:pt modelId="{8EFB6CC3-80F0-4CCD-B7F2-251DC50C6A00}" type="pres">
      <dgm:prSet presAssocID="{7BA198B9-D02F-4C60-83F6-B4F3A0B3C252}" presName="descendantText" presStyleLbl="alignAcc1" presStyleIdx="2" presStyleCnt="3">
        <dgm:presLayoutVars>
          <dgm:bulletEnabled val="1"/>
        </dgm:presLayoutVars>
      </dgm:prSet>
      <dgm:spPr/>
      <dgm:t>
        <a:bodyPr/>
        <a:lstStyle/>
        <a:p>
          <a:endParaRPr lang="en-US"/>
        </a:p>
      </dgm:t>
    </dgm:pt>
  </dgm:ptLst>
  <dgm:cxnLst>
    <dgm:cxn modelId="{E8DA0D97-4135-4937-B82E-85D29B38BEAB}" srcId="{AB264509-6A55-49C9-B2C0-E167E64EDC03}" destId="{CC5AF907-F0CF-4DE7-950D-6261DEA64F12}" srcOrd="1" destOrd="0" parTransId="{39A86FA6-2A2F-4C7B-B0E7-C37018B45F33}" sibTransId="{3BDB4C36-A982-4F4F-84CE-444C0B140C3A}"/>
    <dgm:cxn modelId="{E9A3F5A5-5171-4168-A517-25C978950EFA}" srcId="{05ACBEDA-3E80-4514-A6A9-640B9DAB25FC}" destId="{77E3A709-FFE6-458B-BC31-DD89750D6B29}" srcOrd="0" destOrd="0" parTransId="{CD5B7D1B-21B9-4E57-9272-A287556BADBA}" sibTransId="{9F8A66FA-2A06-4B90-B7F3-4A9CB90386E5}"/>
    <dgm:cxn modelId="{9F8180FD-1208-4658-B775-4FD552C78258}" srcId="{AB264509-6A55-49C9-B2C0-E167E64EDC03}" destId="{7BA198B9-D02F-4C60-83F6-B4F3A0B3C252}" srcOrd="2" destOrd="0" parTransId="{CD323E75-9D6A-4CE6-8686-2BC20551178E}" sibTransId="{CE159082-7C07-4E5F-9A0F-081FEF25417E}"/>
    <dgm:cxn modelId="{6EC4F250-374F-4378-A3A6-3B7BA0AF464E}" srcId="{CC5AF907-F0CF-4DE7-950D-6261DEA64F12}" destId="{0973A97F-3054-43EF-B3B5-225D8D432209}" srcOrd="0" destOrd="0" parTransId="{2227DA1D-7278-43C3-90D4-3A11FFA789C7}" sibTransId="{FEEF8E14-7C48-4DC9-A04D-D5CCAD6DC2F7}"/>
    <dgm:cxn modelId="{E0405961-0EA1-454E-B127-C4F06BF66B98}" type="presOf" srcId="{CC5AF907-F0CF-4DE7-950D-6261DEA64F12}" destId="{5B413948-4ABC-4A68-BE47-0D51DE0560AD}" srcOrd="0" destOrd="0" presId="urn:microsoft.com/office/officeart/2005/8/layout/chevron2"/>
    <dgm:cxn modelId="{B24965BE-4EB5-4FF4-B9DA-43EE1B7BA128}" type="presOf" srcId="{77E3A709-FFE6-458B-BC31-DD89750D6B29}" destId="{228D2429-C552-4AF0-94B4-208D386F2936}" srcOrd="0" destOrd="0" presId="urn:microsoft.com/office/officeart/2005/8/layout/chevron2"/>
    <dgm:cxn modelId="{F56C7873-5CBC-4FBD-A587-55F86A307325}" type="presOf" srcId="{7BA198B9-D02F-4C60-83F6-B4F3A0B3C252}" destId="{568A5FCC-6C2D-4B18-A4A9-EE3FC3176324}" srcOrd="0" destOrd="0" presId="urn:microsoft.com/office/officeart/2005/8/layout/chevron2"/>
    <dgm:cxn modelId="{13AF5D09-127F-47FA-AFA7-1CA2C197856C}" type="presOf" srcId="{05ACBEDA-3E80-4514-A6A9-640B9DAB25FC}" destId="{A8292D65-FE1D-497C-9B92-9CF52ED561C7}" srcOrd="0" destOrd="0" presId="urn:microsoft.com/office/officeart/2005/8/layout/chevron2"/>
    <dgm:cxn modelId="{14C06C19-2454-4376-AB38-919416A07C6F}" srcId="{AB264509-6A55-49C9-B2C0-E167E64EDC03}" destId="{05ACBEDA-3E80-4514-A6A9-640B9DAB25FC}" srcOrd="0" destOrd="0" parTransId="{B1ABCE9A-BEDA-4961-9D9F-6EA126BE19D2}" sibTransId="{DAECD343-2FB2-4F07-AEA4-12CF1A33A17C}"/>
    <dgm:cxn modelId="{D7327296-6048-44FF-B9C8-84FAA997B1BF}" type="presOf" srcId="{0973A97F-3054-43EF-B3B5-225D8D432209}" destId="{F7913205-BD5B-48DE-889E-19933DBFCFF7}" srcOrd="0" destOrd="0" presId="urn:microsoft.com/office/officeart/2005/8/layout/chevron2"/>
    <dgm:cxn modelId="{29217B5C-7177-4882-8F88-2C501595B51D}" type="presOf" srcId="{32703782-D4CE-4D3D-9BEE-4E45EA4F58E8}" destId="{8EFB6CC3-80F0-4CCD-B7F2-251DC50C6A00}" srcOrd="0" destOrd="0" presId="urn:microsoft.com/office/officeart/2005/8/layout/chevron2"/>
    <dgm:cxn modelId="{A41BE295-AFD2-43E7-A668-1CBCDB63C105}" srcId="{7BA198B9-D02F-4C60-83F6-B4F3A0B3C252}" destId="{32703782-D4CE-4D3D-9BEE-4E45EA4F58E8}" srcOrd="0" destOrd="0" parTransId="{0358A358-1EE0-44A0-A75A-5E9ED60DADCF}" sibTransId="{C882B846-EB8C-47C8-ADB6-1BD9697A20AC}"/>
    <dgm:cxn modelId="{CC5A0170-D0A5-4999-BC6E-6F29040E9B75}" type="presOf" srcId="{AB264509-6A55-49C9-B2C0-E167E64EDC03}" destId="{83850123-DF68-4AAA-B62A-7FFB892707A6}" srcOrd="0" destOrd="0" presId="urn:microsoft.com/office/officeart/2005/8/layout/chevron2"/>
    <dgm:cxn modelId="{E1171132-0A6E-4D61-8A65-04A330F61427}" type="presParOf" srcId="{83850123-DF68-4AAA-B62A-7FFB892707A6}" destId="{18BCCA97-B67D-4967-96A1-1052EF2A79E8}" srcOrd="0" destOrd="0" presId="urn:microsoft.com/office/officeart/2005/8/layout/chevron2"/>
    <dgm:cxn modelId="{8AE99F98-94FD-4A63-9002-453405A23484}" type="presParOf" srcId="{18BCCA97-B67D-4967-96A1-1052EF2A79E8}" destId="{A8292D65-FE1D-497C-9B92-9CF52ED561C7}" srcOrd="0" destOrd="0" presId="urn:microsoft.com/office/officeart/2005/8/layout/chevron2"/>
    <dgm:cxn modelId="{2CEFD977-6CA9-461C-AE8B-4C2B57C156DE}" type="presParOf" srcId="{18BCCA97-B67D-4967-96A1-1052EF2A79E8}" destId="{228D2429-C552-4AF0-94B4-208D386F2936}" srcOrd="1" destOrd="0" presId="urn:microsoft.com/office/officeart/2005/8/layout/chevron2"/>
    <dgm:cxn modelId="{4B816386-F5AB-458A-BFAC-3C7844147E92}" type="presParOf" srcId="{83850123-DF68-4AAA-B62A-7FFB892707A6}" destId="{B1290943-2416-4B07-9A79-A2FB505563D3}" srcOrd="1" destOrd="0" presId="urn:microsoft.com/office/officeart/2005/8/layout/chevron2"/>
    <dgm:cxn modelId="{F4C8E75A-3729-4C98-AD58-826478CDD73E}" type="presParOf" srcId="{83850123-DF68-4AAA-B62A-7FFB892707A6}" destId="{DCF8C4C0-8024-44F0-8DE2-34208D65799C}" srcOrd="2" destOrd="0" presId="urn:microsoft.com/office/officeart/2005/8/layout/chevron2"/>
    <dgm:cxn modelId="{7F711E59-2F8F-4DC5-8766-9E80B0306D17}" type="presParOf" srcId="{DCF8C4C0-8024-44F0-8DE2-34208D65799C}" destId="{5B413948-4ABC-4A68-BE47-0D51DE0560AD}" srcOrd="0" destOrd="0" presId="urn:microsoft.com/office/officeart/2005/8/layout/chevron2"/>
    <dgm:cxn modelId="{3D00FEE7-B061-4F04-8CCC-03EDA465E802}" type="presParOf" srcId="{DCF8C4C0-8024-44F0-8DE2-34208D65799C}" destId="{F7913205-BD5B-48DE-889E-19933DBFCFF7}" srcOrd="1" destOrd="0" presId="urn:microsoft.com/office/officeart/2005/8/layout/chevron2"/>
    <dgm:cxn modelId="{ADC0D842-3228-461A-B3DD-146886D36AF6}" type="presParOf" srcId="{83850123-DF68-4AAA-B62A-7FFB892707A6}" destId="{1D61414D-D37D-4787-B3E1-274846E3FA34}" srcOrd="3" destOrd="0" presId="urn:microsoft.com/office/officeart/2005/8/layout/chevron2"/>
    <dgm:cxn modelId="{406E66AE-5344-449A-A52C-006B861606DB}" type="presParOf" srcId="{83850123-DF68-4AAA-B62A-7FFB892707A6}" destId="{0A344406-F5E9-430B-8AE6-1CE61FDD96A8}" srcOrd="4" destOrd="0" presId="urn:microsoft.com/office/officeart/2005/8/layout/chevron2"/>
    <dgm:cxn modelId="{461D010E-3715-49B4-B859-4F39201C09AA}" type="presParOf" srcId="{0A344406-F5E9-430B-8AE6-1CE61FDD96A8}" destId="{568A5FCC-6C2D-4B18-A4A9-EE3FC3176324}" srcOrd="0" destOrd="0" presId="urn:microsoft.com/office/officeart/2005/8/layout/chevron2"/>
    <dgm:cxn modelId="{5DB61950-789E-456E-9579-735257DAA723}" type="presParOf" srcId="{0A344406-F5E9-430B-8AE6-1CE61FDD96A8}" destId="{8EFB6CC3-80F0-4CCD-B7F2-251DC50C6A0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292D65-FE1D-497C-9B92-9CF52ED561C7}">
      <dsp:nvSpPr>
        <dsp:cNvPr id="0" name=""/>
        <dsp:cNvSpPr/>
      </dsp:nvSpPr>
      <dsp:spPr>
        <a:xfrm rot="5400000">
          <a:off x="-203171" y="203832"/>
          <a:ext cx="1354475" cy="948132"/>
        </a:xfrm>
        <a:prstGeom prst="chevron">
          <a:avLst/>
        </a:prstGeom>
        <a:solidFill>
          <a:schemeClr val="tx2">
            <a:lumMod val="40000"/>
            <a:lumOff val="6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Low</a:t>
          </a:r>
          <a:endParaRPr lang="en-US" sz="2100" kern="1200" dirty="0"/>
        </a:p>
      </dsp:txBody>
      <dsp:txXfrm rot="-5400000">
        <a:off x="1" y="474726"/>
        <a:ext cx="948132" cy="406343"/>
      </dsp:txXfrm>
    </dsp:sp>
    <dsp:sp modelId="{228D2429-C552-4AF0-94B4-208D386F2936}">
      <dsp:nvSpPr>
        <dsp:cNvPr id="0" name=""/>
        <dsp:cNvSpPr/>
      </dsp:nvSpPr>
      <dsp:spPr>
        <a:xfrm rot="5400000">
          <a:off x="5128366" y="-4179572"/>
          <a:ext cx="880409" cy="924087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smtClean="0"/>
            <a:t>General planning assistance and project support*</a:t>
          </a:r>
          <a:endParaRPr lang="en-US" sz="3000" kern="1200" dirty="0"/>
        </a:p>
      </dsp:txBody>
      <dsp:txXfrm rot="-5400000">
        <a:off x="948133" y="43639"/>
        <a:ext cx="9197898" cy="794453"/>
      </dsp:txXfrm>
    </dsp:sp>
    <dsp:sp modelId="{5B413948-4ABC-4A68-BE47-0D51DE0560AD}">
      <dsp:nvSpPr>
        <dsp:cNvPr id="0" name=""/>
        <dsp:cNvSpPr/>
      </dsp:nvSpPr>
      <dsp:spPr>
        <a:xfrm rot="5400000">
          <a:off x="-203171" y="1360567"/>
          <a:ext cx="1354475" cy="948132"/>
        </a:xfrm>
        <a:prstGeom prst="chevron">
          <a:avLst/>
        </a:prstGeom>
        <a:solidFill>
          <a:schemeClr val="tx2">
            <a:lumMod val="60000"/>
            <a:lumOff val="4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Medium</a:t>
          </a:r>
          <a:endParaRPr lang="en-US" sz="2100" kern="1200" dirty="0"/>
        </a:p>
      </dsp:txBody>
      <dsp:txXfrm rot="-5400000">
        <a:off x="1" y="1631461"/>
        <a:ext cx="948132" cy="406343"/>
      </dsp:txXfrm>
    </dsp:sp>
    <dsp:sp modelId="{F7913205-BD5B-48DE-889E-19933DBFCFF7}">
      <dsp:nvSpPr>
        <dsp:cNvPr id="0" name=""/>
        <dsp:cNvSpPr/>
      </dsp:nvSpPr>
      <dsp:spPr>
        <a:xfrm rot="5400000">
          <a:off x="5128366" y="-3022837"/>
          <a:ext cx="880409" cy="924087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smtClean="0"/>
            <a:t>Participating customer in a microgrid</a:t>
          </a:r>
          <a:endParaRPr lang="en-US" sz="3000" kern="1200" dirty="0"/>
        </a:p>
      </dsp:txBody>
      <dsp:txXfrm rot="-5400000">
        <a:off x="948133" y="1200374"/>
        <a:ext cx="9197898" cy="794453"/>
      </dsp:txXfrm>
    </dsp:sp>
    <dsp:sp modelId="{568A5FCC-6C2D-4B18-A4A9-EE3FC3176324}">
      <dsp:nvSpPr>
        <dsp:cNvPr id="0" name=""/>
        <dsp:cNvSpPr/>
      </dsp:nvSpPr>
      <dsp:spPr>
        <a:xfrm rot="5400000">
          <a:off x="-203171" y="2517301"/>
          <a:ext cx="1354475" cy="948132"/>
        </a:xfrm>
        <a:prstGeom prst="chevron">
          <a:avLst/>
        </a:prstGeom>
        <a:solidFill>
          <a:schemeClr val="tx2">
            <a:lumMod val="7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High</a:t>
          </a:r>
          <a:endParaRPr lang="en-US" sz="2100" kern="1200" dirty="0"/>
        </a:p>
      </dsp:txBody>
      <dsp:txXfrm rot="-5400000">
        <a:off x="1" y="2788195"/>
        <a:ext cx="948132" cy="406343"/>
      </dsp:txXfrm>
    </dsp:sp>
    <dsp:sp modelId="{8EFB6CC3-80F0-4CCD-B7F2-251DC50C6A00}">
      <dsp:nvSpPr>
        <dsp:cNvPr id="0" name=""/>
        <dsp:cNvSpPr/>
      </dsp:nvSpPr>
      <dsp:spPr>
        <a:xfrm rot="5400000">
          <a:off x="5128366" y="-1866103"/>
          <a:ext cx="880409" cy="924087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smtClean="0"/>
            <a:t>Construction and operation of a district energy system</a:t>
          </a:r>
          <a:endParaRPr lang="en-US" sz="3000" kern="1200" dirty="0"/>
        </a:p>
      </dsp:txBody>
      <dsp:txXfrm rot="-5400000">
        <a:off x="948133" y="2357108"/>
        <a:ext cx="9197898" cy="79445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103491" tIns="51746" rIns="103491" bIns="51746" rtlCol="0"/>
          <a:lstStyle>
            <a:lvl1pPr algn="l">
              <a:defRPr sz="1300"/>
            </a:lvl1pPr>
          </a:lstStyle>
          <a:p>
            <a:endParaRPr lang="en-US" dirty="0"/>
          </a:p>
        </p:txBody>
      </p:sp>
      <p:sp>
        <p:nvSpPr>
          <p:cNvPr id="3" name="Date Placeholder 2"/>
          <p:cNvSpPr>
            <a:spLocks noGrp="1"/>
          </p:cNvSpPr>
          <p:nvPr>
            <p:ph type="dt" sz="quarter" idx="1"/>
          </p:nvPr>
        </p:nvSpPr>
        <p:spPr>
          <a:xfrm>
            <a:off x="3936768" y="0"/>
            <a:ext cx="3011699" cy="461804"/>
          </a:xfrm>
          <a:prstGeom prst="rect">
            <a:avLst/>
          </a:prstGeom>
        </p:spPr>
        <p:txBody>
          <a:bodyPr vert="horz" lIns="103491" tIns="51746" rIns="103491" bIns="51746" rtlCol="0"/>
          <a:lstStyle>
            <a:lvl1pPr algn="r">
              <a:defRPr sz="1300"/>
            </a:lvl1pPr>
          </a:lstStyle>
          <a:p>
            <a:fld id="{410BD61D-E4DD-E546-8545-2DD74AA86F48}" type="datetimeFigureOut">
              <a:rPr lang="en-US" smtClean="0"/>
              <a:t>6/24/15</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103491" tIns="51746" rIns="103491" bIns="5174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103491" tIns="51746" rIns="103491" bIns="51746" rtlCol="0" anchor="b"/>
          <a:lstStyle>
            <a:lvl1pPr algn="r">
              <a:defRPr sz="1300"/>
            </a:lvl1pPr>
          </a:lstStyle>
          <a:p>
            <a:fld id="{FB7B0D6D-1379-B646-B9A6-A721BB7048C7}" type="slidenum">
              <a:rPr lang="en-US" smtClean="0"/>
              <a:t>‹#›</a:t>
            </a:fld>
            <a:endParaRPr lang="en-US" dirty="0"/>
          </a:p>
        </p:txBody>
      </p:sp>
    </p:spTree>
    <p:extLst>
      <p:ext uri="{BB962C8B-B14F-4D97-AF65-F5344CB8AC3E}">
        <p14:creationId xmlns:p14="http://schemas.microsoft.com/office/powerpoint/2010/main" val="34584070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103491" tIns="51746" rIns="103491" bIns="51746" rtlCol="0"/>
          <a:lstStyle>
            <a:lvl1pPr algn="l">
              <a:defRPr sz="13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103491" tIns="51746" rIns="103491" bIns="51746" rtlCol="0"/>
          <a:lstStyle>
            <a:lvl1pPr algn="r">
              <a:defRPr sz="1300"/>
            </a:lvl1pPr>
          </a:lstStyle>
          <a:p>
            <a:fld id="{B68B035A-4906-8641-A50D-BB2587B0BE32}" type="datetimeFigureOut">
              <a:rPr lang="en-US" smtClean="0"/>
              <a:t>6/24/15</a:t>
            </a:fld>
            <a:endParaRPr lang="en-US" dirty="0"/>
          </a:p>
        </p:txBody>
      </p:sp>
      <p:sp>
        <p:nvSpPr>
          <p:cNvPr id="4" name="Slide Image Placeholder 3"/>
          <p:cNvSpPr>
            <a:spLocks noGrp="1" noRot="1" noChangeAspect="1"/>
          </p:cNvSpPr>
          <p:nvPr>
            <p:ph type="sldImg" idx="2"/>
          </p:nvPr>
        </p:nvSpPr>
        <p:spPr>
          <a:xfrm>
            <a:off x="398463" y="693738"/>
            <a:ext cx="6153150" cy="3462337"/>
          </a:xfrm>
          <a:prstGeom prst="rect">
            <a:avLst/>
          </a:prstGeom>
          <a:noFill/>
          <a:ln w="12700">
            <a:solidFill>
              <a:prstClr val="black"/>
            </a:solidFill>
          </a:ln>
        </p:spPr>
        <p:txBody>
          <a:bodyPr vert="horz" lIns="103491" tIns="51746" rIns="103491" bIns="517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103491" tIns="51746" rIns="103491" bIns="517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103491" tIns="51746" rIns="103491" bIns="5174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103491" tIns="51746" rIns="103491" bIns="51746" rtlCol="0" anchor="b"/>
          <a:lstStyle>
            <a:lvl1pPr algn="r">
              <a:defRPr sz="1300"/>
            </a:lvl1pPr>
          </a:lstStyle>
          <a:p>
            <a:fld id="{A6A48B09-C7F7-5441-B4E4-B1D99AAEDE4A}" type="slidenum">
              <a:rPr lang="en-US" smtClean="0"/>
              <a:t>‹#›</a:t>
            </a:fld>
            <a:endParaRPr lang="en-US" dirty="0"/>
          </a:p>
        </p:txBody>
      </p:sp>
    </p:spTree>
    <p:extLst>
      <p:ext uri="{BB962C8B-B14F-4D97-AF65-F5344CB8AC3E}">
        <p14:creationId xmlns:p14="http://schemas.microsoft.com/office/powerpoint/2010/main" val="355808002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A48B09-C7F7-5441-B4E4-B1D99AAEDE4A}" type="slidenum">
              <a:rPr lang="en-US" smtClean="0"/>
              <a:t>1</a:t>
            </a:fld>
            <a:endParaRPr lang="en-US" dirty="0"/>
          </a:p>
        </p:txBody>
      </p:sp>
    </p:spTree>
    <p:extLst>
      <p:ext uri="{BB962C8B-B14F-4D97-AF65-F5344CB8AC3E}">
        <p14:creationId xmlns:p14="http://schemas.microsoft.com/office/powerpoint/2010/main" val="556092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Range from residential campus to complete municipal energy districts</a:t>
            </a:r>
          </a:p>
          <a:p>
            <a:r>
              <a:rPr lang="en-US" dirty="0" smtClean="0"/>
              <a:t>All cases </a:t>
            </a:r>
          </a:p>
          <a:p>
            <a:pPr lvl="1"/>
            <a:r>
              <a:rPr lang="en-US" dirty="0" smtClean="0"/>
              <a:t>Utilize combined heat and power (CHP)</a:t>
            </a:r>
          </a:p>
          <a:p>
            <a:pPr lvl="1"/>
            <a:r>
              <a:rPr lang="en-US" dirty="0" smtClean="0"/>
              <a:t>Can island from the electricity grid</a:t>
            </a:r>
          </a:p>
          <a:p>
            <a:pPr lvl="1"/>
            <a:r>
              <a:rPr lang="en-US" dirty="0" smtClean="0"/>
              <a:t>Possess black start capability</a:t>
            </a:r>
          </a:p>
          <a:p>
            <a:r>
              <a:rPr lang="en-US" dirty="0" smtClean="0"/>
              <a:t>Mix of thermal storage, cooling, and renewable energy</a:t>
            </a:r>
          </a:p>
          <a:p>
            <a:r>
              <a:rPr lang="en-US" dirty="0" smtClean="0"/>
              <a:t>8 are domestic, 1 Canadian, 1 Finnish</a:t>
            </a:r>
          </a:p>
          <a:p>
            <a:endParaRPr lang="en-US" dirty="0"/>
          </a:p>
        </p:txBody>
      </p:sp>
      <p:sp>
        <p:nvSpPr>
          <p:cNvPr id="4" name="Slide Number Placeholder 3"/>
          <p:cNvSpPr>
            <a:spLocks noGrp="1"/>
          </p:cNvSpPr>
          <p:nvPr>
            <p:ph type="sldNum" sz="quarter" idx="10"/>
          </p:nvPr>
        </p:nvSpPr>
        <p:spPr/>
        <p:txBody>
          <a:bodyPr/>
          <a:lstStyle/>
          <a:p>
            <a:fld id="{A6A48B09-C7F7-5441-B4E4-B1D99AAEDE4A}" type="slidenum">
              <a:rPr lang="en-US" smtClean="0"/>
              <a:t>10</a:t>
            </a:fld>
            <a:endParaRPr lang="en-US" dirty="0"/>
          </a:p>
        </p:txBody>
      </p:sp>
    </p:spTree>
    <p:extLst>
      <p:ext uri="{BB962C8B-B14F-4D97-AF65-F5344CB8AC3E}">
        <p14:creationId xmlns:p14="http://schemas.microsoft.com/office/powerpoint/2010/main" val="23386727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A48B09-C7F7-5441-B4E4-B1D99AAEDE4A}" type="slidenum">
              <a:rPr lang="en-US" smtClean="0"/>
              <a:t>11</a:t>
            </a:fld>
            <a:endParaRPr lang="en-US" dirty="0"/>
          </a:p>
        </p:txBody>
      </p:sp>
    </p:spTree>
    <p:extLst>
      <p:ext uri="{BB962C8B-B14F-4D97-AF65-F5344CB8AC3E}">
        <p14:creationId xmlns:p14="http://schemas.microsoft.com/office/powerpoint/2010/main" val="4178898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A48B09-C7F7-5441-B4E4-B1D99AAEDE4A}" type="slidenum">
              <a:rPr lang="en-US" smtClean="0"/>
              <a:t>12</a:t>
            </a:fld>
            <a:endParaRPr lang="en-US" dirty="0"/>
          </a:p>
        </p:txBody>
      </p:sp>
    </p:spTree>
    <p:extLst>
      <p:ext uri="{BB962C8B-B14F-4D97-AF65-F5344CB8AC3E}">
        <p14:creationId xmlns:p14="http://schemas.microsoft.com/office/powerpoint/2010/main" val="2316988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A48B09-C7F7-5441-B4E4-B1D99AAEDE4A}" type="slidenum">
              <a:rPr lang="en-US" smtClean="0"/>
              <a:t>2</a:t>
            </a:fld>
            <a:endParaRPr lang="en-US" dirty="0"/>
          </a:p>
        </p:txBody>
      </p:sp>
    </p:spTree>
    <p:extLst>
      <p:ext uri="{BB962C8B-B14F-4D97-AF65-F5344CB8AC3E}">
        <p14:creationId xmlns:p14="http://schemas.microsoft.com/office/powerpoint/2010/main" val="2337732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A48B09-C7F7-5441-B4E4-B1D99AAEDE4A}" type="slidenum">
              <a:rPr lang="en-US" smtClean="0"/>
              <a:t>3</a:t>
            </a:fld>
            <a:endParaRPr lang="en-US" dirty="0"/>
          </a:p>
        </p:txBody>
      </p:sp>
    </p:spTree>
    <p:extLst>
      <p:ext uri="{BB962C8B-B14F-4D97-AF65-F5344CB8AC3E}">
        <p14:creationId xmlns:p14="http://schemas.microsoft.com/office/powerpoint/2010/main" val="2582745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Sites</a:t>
            </a:r>
            <a:r>
              <a:rPr lang="en-US" baseline="0" dirty="0" smtClean="0"/>
              <a:t> with existing interconnection (trenches, conduit, corridors, etc.) are ideal.</a:t>
            </a:r>
            <a:endParaRPr lang="en-US" dirty="0" smtClean="0"/>
          </a:p>
          <a:p>
            <a:endParaRPr lang="en-US" dirty="0" smtClean="0"/>
          </a:p>
          <a:p>
            <a:r>
              <a:rPr lang="en-US" dirty="0" smtClean="0"/>
              <a:t>Thermal and electrical</a:t>
            </a:r>
            <a:r>
              <a:rPr lang="en-US" baseline="0" dirty="0" smtClean="0"/>
              <a:t> connections to microgrids do not, necessarily, need to be all to the same buildings. </a:t>
            </a:r>
            <a:endParaRPr lang="en-US" dirty="0"/>
          </a:p>
        </p:txBody>
      </p:sp>
      <p:sp>
        <p:nvSpPr>
          <p:cNvPr id="4" name="Slide Number Placeholder 3"/>
          <p:cNvSpPr>
            <a:spLocks noGrp="1"/>
          </p:cNvSpPr>
          <p:nvPr>
            <p:ph type="sldNum" sz="quarter" idx="10"/>
          </p:nvPr>
        </p:nvSpPr>
        <p:spPr/>
        <p:txBody>
          <a:bodyPr/>
          <a:lstStyle/>
          <a:p>
            <a:fld id="{A6A48B09-C7F7-5441-B4E4-B1D99AAEDE4A}" type="slidenum">
              <a:rPr lang="en-US" smtClean="0"/>
              <a:t>4</a:t>
            </a:fld>
            <a:endParaRPr lang="en-US" dirty="0"/>
          </a:p>
        </p:txBody>
      </p:sp>
    </p:spTree>
    <p:extLst>
      <p:ext uri="{BB962C8B-B14F-4D97-AF65-F5344CB8AC3E}">
        <p14:creationId xmlns:p14="http://schemas.microsoft.com/office/powerpoint/2010/main" val="1318154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Conduct</a:t>
            </a:r>
            <a:r>
              <a:rPr lang="en-US" baseline="0" dirty="0" smtClean="0"/>
              <a:t> EE retrofits and other measures during, or ideally before, microgrid deployment.  Otherwise you risk designing for a load that’s never there.</a:t>
            </a:r>
          </a:p>
          <a:p>
            <a:endParaRPr lang="en-US" baseline="0" dirty="0" smtClean="0"/>
          </a:p>
          <a:p>
            <a:r>
              <a:rPr lang="en-US" baseline="0" dirty="0" smtClean="0"/>
              <a:t>Current technology mix means CHP.  Renewables and storage aren’t there yet and won’t be cost effective in the near future.</a:t>
            </a:r>
          </a:p>
          <a:p>
            <a:endParaRPr lang="en-US" baseline="0" dirty="0" smtClean="0"/>
          </a:p>
          <a:p>
            <a:r>
              <a:rPr lang="en-US" baseline="0" dirty="0" smtClean="0"/>
              <a:t>Buildings might now get ALL of their electricity needs met during a grid outage.  That means new buildings with this wiring scheme and retrofit of existing buildings to handle critical loads.</a:t>
            </a:r>
            <a:endParaRPr lang="en-US" dirty="0"/>
          </a:p>
        </p:txBody>
      </p:sp>
      <p:sp>
        <p:nvSpPr>
          <p:cNvPr id="4" name="Slide Number Placeholder 3"/>
          <p:cNvSpPr>
            <a:spLocks noGrp="1"/>
          </p:cNvSpPr>
          <p:nvPr>
            <p:ph type="sldNum" sz="quarter" idx="10"/>
          </p:nvPr>
        </p:nvSpPr>
        <p:spPr/>
        <p:txBody>
          <a:bodyPr/>
          <a:lstStyle/>
          <a:p>
            <a:fld id="{A6A48B09-C7F7-5441-B4E4-B1D99AAEDE4A}" type="slidenum">
              <a:rPr lang="en-US" smtClean="0"/>
              <a:t>5</a:t>
            </a:fld>
            <a:endParaRPr lang="en-US" dirty="0"/>
          </a:p>
        </p:txBody>
      </p:sp>
    </p:spTree>
    <p:extLst>
      <p:ext uri="{BB962C8B-B14F-4D97-AF65-F5344CB8AC3E}">
        <p14:creationId xmlns:p14="http://schemas.microsoft.com/office/powerpoint/2010/main" val="3125765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key thing to bear</a:t>
            </a:r>
            <a:r>
              <a:rPr lang="en-US" baseline="0" dirty="0" smtClean="0"/>
              <a:t> in mind, even if the project doesn’t place a value on carbon reduction, this shouldn’t be discounted entirely.  Carbon reduction can have value on the secondary market (carbon credits) in some circumstances.  Since M&amp;V is already being done for billing and usage tracking, there’s virtually no additional overhead in tracking carbon reduction.</a:t>
            </a:r>
            <a:endParaRPr lang="en-US" dirty="0"/>
          </a:p>
        </p:txBody>
      </p:sp>
      <p:sp>
        <p:nvSpPr>
          <p:cNvPr id="4" name="Slide Number Placeholder 3"/>
          <p:cNvSpPr>
            <a:spLocks noGrp="1"/>
          </p:cNvSpPr>
          <p:nvPr>
            <p:ph type="sldNum" sz="quarter" idx="10"/>
          </p:nvPr>
        </p:nvSpPr>
        <p:spPr/>
        <p:txBody>
          <a:bodyPr/>
          <a:lstStyle/>
          <a:p>
            <a:fld id="{A6A48B09-C7F7-5441-B4E4-B1D99AAEDE4A}" type="slidenum">
              <a:rPr lang="en-US" smtClean="0"/>
              <a:t>6</a:t>
            </a:fld>
            <a:endParaRPr lang="en-US" dirty="0"/>
          </a:p>
        </p:txBody>
      </p:sp>
    </p:spTree>
    <p:extLst>
      <p:ext uri="{BB962C8B-B14F-4D97-AF65-F5344CB8AC3E}">
        <p14:creationId xmlns:p14="http://schemas.microsoft.com/office/powerpoint/2010/main" val="3262428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Project</a:t>
            </a:r>
            <a:r>
              <a:rPr lang="en-US" baseline="0" dirty="0" smtClean="0"/>
              <a:t> champions do not have to be an FTE.  May not need that much time, but the more continuity on offer, the better.  </a:t>
            </a:r>
            <a:endParaRPr lang="en-US" dirty="0"/>
          </a:p>
        </p:txBody>
      </p:sp>
      <p:sp>
        <p:nvSpPr>
          <p:cNvPr id="4" name="Slide Number Placeholder 3"/>
          <p:cNvSpPr>
            <a:spLocks noGrp="1"/>
          </p:cNvSpPr>
          <p:nvPr>
            <p:ph type="sldNum" sz="quarter" idx="10"/>
          </p:nvPr>
        </p:nvSpPr>
        <p:spPr/>
        <p:txBody>
          <a:bodyPr/>
          <a:lstStyle/>
          <a:p>
            <a:fld id="{A6A48B09-C7F7-5441-B4E4-B1D99AAEDE4A}" type="slidenum">
              <a:rPr lang="en-US" smtClean="0"/>
              <a:t>7</a:t>
            </a:fld>
            <a:endParaRPr lang="en-US" dirty="0"/>
          </a:p>
        </p:txBody>
      </p:sp>
    </p:spTree>
    <p:extLst>
      <p:ext uri="{BB962C8B-B14F-4D97-AF65-F5344CB8AC3E}">
        <p14:creationId xmlns:p14="http://schemas.microsoft.com/office/powerpoint/2010/main" val="1722433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4043" indent="-164043">
              <a:buFont typeface="Arial" panose="020B0604020202020204" pitchFamily="34" charset="0"/>
              <a:buChar char="•"/>
            </a:pPr>
            <a:r>
              <a:rPr lang="en-US" dirty="0" smtClean="0"/>
              <a:t>Review zoning regulations to insure that high efficiency, environmentally superior onsite power generation and cogeneration is permitted in commercial, industrial and multifamily areas</a:t>
            </a:r>
          </a:p>
          <a:p>
            <a:pPr marL="164043" indent="-164043">
              <a:buFont typeface="Arial" panose="020B0604020202020204" pitchFamily="34" charset="0"/>
              <a:buChar char="•"/>
            </a:pPr>
            <a:r>
              <a:rPr lang="en-US" dirty="0" smtClean="0"/>
              <a:t>Utilize zoning measures to encourage development and re-development to be district energy ready</a:t>
            </a:r>
          </a:p>
          <a:p>
            <a:pPr marL="164043" indent="-164043">
              <a:buFont typeface="Arial" panose="020B0604020202020204" pitchFamily="34" charset="0"/>
              <a:buChar char="•"/>
            </a:pPr>
            <a:r>
              <a:rPr lang="en-US" dirty="0" smtClean="0"/>
              <a:t>Anecdote</a:t>
            </a:r>
            <a:r>
              <a:rPr lang="en-US" baseline="0" dirty="0" smtClean="0"/>
              <a:t> – certain types of generation may only be possible in industrial zones with changes to local code (noise, emissions, etc.).  Natural gas, not #6 oil.</a:t>
            </a:r>
            <a:endParaRPr lang="en-US" dirty="0" smtClean="0"/>
          </a:p>
          <a:p>
            <a:pPr marL="164043" indent="-164043">
              <a:buFont typeface="Arial" panose="020B0604020202020204" pitchFamily="34" charset="0"/>
              <a:buChar char="•"/>
            </a:pPr>
            <a:endParaRPr lang="en-US" dirty="0" smtClean="0"/>
          </a:p>
          <a:p>
            <a:pPr marL="164043" indent="-164043">
              <a:buFont typeface="Arial" panose="020B0604020202020204" pitchFamily="34" charset="0"/>
              <a:buChar char="•"/>
            </a:pPr>
            <a:r>
              <a:rPr lang="en-US" dirty="0" smtClean="0"/>
              <a:t>Incorporate the analysis of microgrid opportunities as a routine component of city planning and economic development activities. </a:t>
            </a:r>
          </a:p>
          <a:p>
            <a:pPr marL="164043" indent="-164043">
              <a:buFont typeface="Arial" panose="020B0604020202020204" pitchFamily="34" charset="0"/>
              <a:buChar char="•"/>
            </a:pPr>
            <a:endParaRPr lang="en-US" dirty="0" smtClean="0"/>
          </a:p>
          <a:p>
            <a:pPr marL="164043" indent="-164043">
              <a:buFont typeface="Arial" panose="020B0604020202020204" pitchFamily="34" charset="0"/>
              <a:buChar char="•"/>
            </a:pPr>
            <a:r>
              <a:rPr lang="en-US" dirty="0" smtClean="0"/>
              <a:t>Coordinate the activities of local infrastructure and transportation agencies so that new capital projects take account of and don’t preclude future linking of community or neighborhood energy systems. For example, when digging up streets for water, sewer or road construction consider opportunities to lay thermal pipes and electric conduit.</a:t>
            </a:r>
          </a:p>
        </p:txBody>
      </p:sp>
      <p:sp>
        <p:nvSpPr>
          <p:cNvPr id="4" name="Slide Number Placeholder 3"/>
          <p:cNvSpPr>
            <a:spLocks noGrp="1"/>
          </p:cNvSpPr>
          <p:nvPr>
            <p:ph type="sldNum" sz="quarter" idx="10"/>
          </p:nvPr>
        </p:nvSpPr>
        <p:spPr/>
        <p:txBody>
          <a:bodyPr/>
          <a:lstStyle/>
          <a:p>
            <a:fld id="{A6A48B09-C7F7-5441-B4E4-B1D99AAEDE4A}" type="slidenum">
              <a:rPr lang="en-US" smtClean="0"/>
              <a:t>8</a:t>
            </a:fld>
            <a:endParaRPr lang="en-US" dirty="0"/>
          </a:p>
        </p:txBody>
      </p:sp>
    </p:spTree>
    <p:extLst>
      <p:ext uri="{BB962C8B-B14F-4D97-AF65-F5344CB8AC3E}">
        <p14:creationId xmlns:p14="http://schemas.microsoft.com/office/powerpoint/2010/main" val="2388920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4043" indent="-164043" defTabSz="437449">
              <a:buFont typeface="Arial" panose="020B0604020202020204" pitchFamily="34" charset="0"/>
              <a:buChar char="•"/>
              <a:defRPr/>
            </a:pPr>
            <a:r>
              <a:rPr lang="en-US" dirty="0" smtClean="0"/>
              <a:t>Provide maps to site owners and developers of the infrastructure under the streets, to identify sites that are favorable / unfavorable, for trenching</a:t>
            </a:r>
          </a:p>
          <a:p>
            <a:pPr marL="164043" indent="-164043" defTabSz="437449">
              <a:buFont typeface="Arial" panose="020B0604020202020204" pitchFamily="34" charset="0"/>
              <a:buChar char="•"/>
              <a:defRPr/>
            </a:pPr>
            <a:r>
              <a:rPr lang="en-US" dirty="0" smtClean="0"/>
              <a:t>Create and make public a heat map for your community. A heat map is a tool to visualize and identify block and building heat demand, inventory potential sources of heat at the block, neighborhood and community level and from and assess how sources of supply and areas of demand can be connected in an efficient manner to improve efficiency and lower energy costs.</a:t>
            </a:r>
          </a:p>
          <a:p>
            <a:pPr marL="164043" indent="-164043" defTabSz="437449">
              <a:buFont typeface="Arial" panose="020B0604020202020204" pitchFamily="34" charset="0"/>
              <a:buChar char="•"/>
              <a:defRPr/>
            </a:pPr>
            <a:endParaRPr lang="en-US" dirty="0" smtClean="0"/>
          </a:p>
          <a:p>
            <a:pPr marL="164043" indent="-164043" defTabSz="437449">
              <a:buFont typeface="Arial" panose="020B0604020202020204" pitchFamily="34" charset="0"/>
              <a:buChar char="•"/>
              <a:defRPr/>
            </a:pPr>
            <a:r>
              <a:rPr lang="en-US" dirty="0" smtClean="0"/>
              <a:t>Lead by example conducting an analysis of district energy with CHP at municipal facilities. If developing a municipal community energy system require publicly owned or controlled buildings to connect to heating, cooling and power services </a:t>
            </a:r>
          </a:p>
          <a:p>
            <a:pPr marL="164043" indent="-164043" defTabSz="437449">
              <a:buFont typeface="Arial" panose="020B0604020202020204" pitchFamily="34" charset="0"/>
              <a:buChar char="•"/>
              <a:defRPr/>
            </a:pPr>
            <a:endParaRPr lang="en-US" dirty="0" smtClean="0"/>
          </a:p>
          <a:p>
            <a:pPr marL="164043" indent="-164043" defTabSz="437449">
              <a:buFont typeface="Arial" panose="020B0604020202020204" pitchFamily="34" charset="0"/>
              <a:buChar char="•"/>
              <a:defRPr/>
            </a:pPr>
            <a:r>
              <a:rPr lang="en-US" dirty="0" smtClean="0"/>
              <a:t>Require that development and redevelopment projects greater than 250,000 sq. ft. conduct a district energy feasibility analysis</a:t>
            </a:r>
          </a:p>
          <a:p>
            <a:pPr marL="164043" indent="-164043" defTabSz="437449">
              <a:buFont typeface="Arial" panose="020B0604020202020204" pitchFamily="34" charset="0"/>
              <a:buChar char="•"/>
              <a:defRPr/>
            </a:pPr>
            <a:r>
              <a:rPr lang="en-US" dirty="0" smtClean="0"/>
              <a:t>For development projects receiving public support, make such sites “district energy ready”, leaving space for thermal and electric connections</a:t>
            </a:r>
          </a:p>
          <a:p>
            <a:pPr marL="164043" indent="-164043" defTabSz="437449">
              <a:buFont typeface="Arial" panose="020B0604020202020204" pitchFamily="34" charset="0"/>
              <a:buChar char="•"/>
              <a:defRPr/>
            </a:pPr>
            <a:r>
              <a:rPr lang="en-US" dirty="0" smtClean="0"/>
              <a:t>For new and redeveloped sites with public support encourage central distribution systems for heat, hot and chilled water. </a:t>
            </a:r>
          </a:p>
          <a:p>
            <a:pPr marL="164043" indent="-164043" defTabSz="437449">
              <a:buFont typeface="Arial" panose="020B0604020202020204" pitchFamily="34" charset="0"/>
              <a:buChar char="•"/>
              <a:defRPr/>
            </a:pPr>
            <a:r>
              <a:rPr lang="en-US" dirty="0" smtClean="0"/>
              <a:t>Municipalities can offer additional development rights (higher densities, more floors) in exchange for the development of low (or net zero) neighborhoods.</a:t>
            </a:r>
          </a:p>
          <a:p>
            <a:endParaRPr lang="en-US" dirty="0"/>
          </a:p>
        </p:txBody>
      </p:sp>
      <p:sp>
        <p:nvSpPr>
          <p:cNvPr id="4" name="Slide Number Placeholder 3"/>
          <p:cNvSpPr>
            <a:spLocks noGrp="1"/>
          </p:cNvSpPr>
          <p:nvPr>
            <p:ph type="sldNum" sz="quarter" idx="10"/>
          </p:nvPr>
        </p:nvSpPr>
        <p:spPr/>
        <p:txBody>
          <a:bodyPr/>
          <a:lstStyle/>
          <a:p>
            <a:fld id="{A6A48B09-C7F7-5441-B4E4-B1D99AAEDE4A}" type="slidenum">
              <a:rPr lang="en-US" smtClean="0"/>
              <a:t>9</a:t>
            </a:fld>
            <a:endParaRPr lang="en-US" dirty="0"/>
          </a:p>
        </p:txBody>
      </p:sp>
    </p:spTree>
    <p:extLst>
      <p:ext uri="{BB962C8B-B14F-4D97-AF65-F5344CB8AC3E}">
        <p14:creationId xmlns:p14="http://schemas.microsoft.com/office/powerpoint/2010/main" val="46304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energy.pace.edu"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1" y="660405"/>
            <a:ext cx="10771908" cy="1470025"/>
          </a:xfrm>
        </p:spPr>
        <p:txBody>
          <a:bodyPr/>
          <a:lstStyle>
            <a:lvl1pPr algn="l">
              <a:defRPr b="1"/>
            </a:lvl1pPr>
          </a:lstStyle>
          <a:p>
            <a:r>
              <a:rPr lang="en-US" dirty="0" smtClean="0"/>
              <a:t>Click to edit Master title style</a:t>
            </a:r>
            <a:endParaRPr lang="en-US" dirty="0"/>
          </a:p>
        </p:txBody>
      </p:sp>
      <p:sp>
        <p:nvSpPr>
          <p:cNvPr id="3" name="Subtitle 2"/>
          <p:cNvSpPr>
            <a:spLocks noGrp="1"/>
          </p:cNvSpPr>
          <p:nvPr>
            <p:ph type="subTitle" idx="1"/>
          </p:nvPr>
        </p:nvSpPr>
        <p:spPr>
          <a:xfrm>
            <a:off x="1143001" y="3873500"/>
            <a:ext cx="10771907" cy="1752600"/>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Helvetica"/>
                <a:cs typeface="Helvetica"/>
              </a:defRPr>
            </a:lvl1pPr>
          </a:lstStyle>
          <a:p>
            <a:r>
              <a:rPr lang="en-US" dirty="0" smtClean="0"/>
              <a:t>June 29, 2015</a:t>
            </a:r>
            <a:endParaRPr lang="en-US" dirty="0"/>
          </a:p>
        </p:txBody>
      </p:sp>
      <p:sp>
        <p:nvSpPr>
          <p:cNvPr id="5" name="Footer Placeholder 4"/>
          <p:cNvSpPr>
            <a:spLocks noGrp="1"/>
          </p:cNvSpPr>
          <p:nvPr>
            <p:ph type="ftr" sz="quarter" idx="11"/>
          </p:nvPr>
        </p:nvSpPr>
        <p:spPr/>
        <p:txBody>
          <a:bodyPr/>
          <a:lstStyle>
            <a:lvl1pPr>
              <a:defRPr>
                <a:latin typeface="Helvetica"/>
                <a:cs typeface="Helvetica"/>
              </a:defRPr>
            </a:lvl1pPr>
          </a:lstStyle>
          <a:p>
            <a:r>
              <a:rPr lang="en-US" dirty="0"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lvl1pPr>
              <a:defRPr>
                <a:latin typeface="Helvetica"/>
                <a:cs typeface="Helvetica"/>
              </a:defRPr>
            </a:lvl1pPr>
          </a:lstStyle>
          <a:p>
            <a:fld id="{1339DF06-7D34-9F4B-A57E-258344706ACD}" type="slidenum">
              <a:rPr lang="en-US" smtClean="0"/>
              <a:pPr/>
              <a:t>‹#›</a:t>
            </a:fld>
            <a:endParaRPr lang="en-US" dirty="0"/>
          </a:p>
        </p:txBody>
      </p:sp>
    </p:spTree>
    <p:extLst>
      <p:ext uri="{BB962C8B-B14F-4D97-AF65-F5344CB8AC3E}">
        <p14:creationId xmlns:p14="http://schemas.microsoft.com/office/powerpoint/2010/main" val="200448898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June 29, 2015</a:t>
            </a:r>
            <a:endParaRPr lang="en-US" dirty="0"/>
          </a:p>
        </p:txBody>
      </p:sp>
      <p:sp>
        <p:nvSpPr>
          <p:cNvPr id="6" name="Footer Placeholder 5"/>
          <p:cNvSpPr>
            <a:spLocks noGrp="1"/>
          </p:cNvSpPr>
          <p:nvPr>
            <p:ph type="ftr" sz="quarter" idx="11"/>
          </p:nvPr>
        </p:nvSpPr>
        <p:spPr/>
        <p:txBody>
          <a:bodyPr/>
          <a:lstStyle/>
          <a:p>
            <a:r>
              <a:rPr lang="en-US" dirty="0" smtClean="0"/>
              <a:t>Pace/IDEA Microgrids &amp; District Energy Whitepaper Highlights</a:t>
            </a:r>
            <a:endParaRPr lang="en-US" dirty="0"/>
          </a:p>
        </p:txBody>
      </p:sp>
      <p:sp>
        <p:nvSpPr>
          <p:cNvPr id="7" name="Slide Number Placeholder 6"/>
          <p:cNvSpPr>
            <a:spLocks noGrp="1"/>
          </p:cNvSpPr>
          <p:nvPr>
            <p:ph type="sldNum" sz="quarter" idx="12"/>
          </p:nvPr>
        </p:nvSpPr>
        <p:spPr/>
        <p:txBody>
          <a:bodyPr/>
          <a:lstStyle/>
          <a:p>
            <a:fld id="{1339DF06-7D34-9F4B-A57E-258344706ACD}" type="slidenum">
              <a:rPr lang="en-US" smtClean="0"/>
              <a:t>‹#›</a:t>
            </a:fld>
            <a:endParaRPr lang="en-US" dirty="0"/>
          </a:p>
        </p:txBody>
      </p:sp>
    </p:spTree>
    <p:extLst>
      <p:ext uri="{BB962C8B-B14F-4D97-AF65-F5344CB8AC3E}">
        <p14:creationId xmlns:p14="http://schemas.microsoft.com/office/powerpoint/2010/main" val="3217147306"/>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June 29, 2015</a:t>
            </a:r>
            <a:endParaRPr lang="en-US" dirty="0"/>
          </a:p>
        </p:txBody>
      </p:sp>
      <p:sp>
        <p:nvSpPr>
          <p:cNvPr id="5" name="Footer Placeholder 4"/>
          <p:cNvSpPr>
            <a:spLocks noGrp="1"/>
          </p:cNvSpPr>
          <p:nvPr>
            <p:ph type="ftr" sz="quarter" idx="11"/>
          </p:nvPr>
        </p:nvSpPr>
        <p:spPr/>
        <p:txBody>
          <a:bodyPr/>
          <a:lstStyle/>
          <a:p>
            <a:r>
              <a:rPr lang="en-US" dirty="0"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a:t>
            </a:fld>
            <a:endParaRPr lang="en-US" dirty="0"/>
          </a:p>
        </p:txBody>
      </p:sp>
    </p:spTree>
    <p:extLst>
      <p:ext uri="{BB962C8B-B14F-4D97-AF65-F5344CB8AC3E}">
        <p14:creationId xmlns:p14="http://schemas.microsoft.com/office/powerpoint/2010/main" val="3694580584"/>
      </p:ext>
    </p:extLst>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44600" y="274643"/>
            <a:ext cx="7391401"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June 29, 2015</a:t>
            </a:r>
            <a:endParaRPr lang="en-US" dirty="0"/>
          </a:p>
        </p:txBody>
      </p:sp>
      <p:sp>
        <p:nvSpPr>
          <p:cNvPr id="5" name="Footer Placeholder 4"/>
          <p:cNvSpPr>
            <a:spLocks noGrp="1"/>
          </p:cNvSpPr>
          <p:nvPr>
            <p:ph type="ftr" sz="quarter" idx="11"/>
          </p:nvPr>
        </p:nvSpPr>
        <p:spPr/>
        <p:txBody>
          <a:bodyPr/>
          <a:lstStyle/>
          <a:p>
            <a:r>
              <a:rPr lang="en-US" dirty="0"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a:t>
            </a:fld>
            <a:endParaRPr lang="en-US" dirty="0"/>
          </a:p>
        </p:txBody>
      </p:sp>
    </p:spTree>
    <p:extLst>
      <p:ext uri="{BB962C8B-B14F-4D97-AF65-F5344CB8AC3E}">
        <p14:creationId xmlns:p14="http://schemas.microsoft.com/office/powerpoint/2010/main" val="3866590032"/>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06501" y="274638"/>
            <a:ext cx="107315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1206501" y="1600205"/>
            <a:ext cx="10731499"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June 29, 2015</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a:t>
            </a:fld>
            <a:endParaRPr lang="en-US" dirty="0"/>
          </a:p>
        </p:txBody>
      </p:sp>
    </p:spTree>
    <p:extLst>
      <p:ext uri="{BB962C8B-B14F-4D97-AF65-F5344CB8AC3E}">
        <p14:creationId xmlns:p14="http://schemas.microsoft.com/office/powerpoint/2010/main" val="2679938098"/>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smtClean="0"/>
              <a:t>June 29, 2015</a:t>
            </a:r>
            <a:endParaRPr lang="en-US" dirty="0"/>
          </a:p>
        </p:txBody>
      </p:sp>
      <p:sp>
        <p:nvSpPr>
          <p:cNvPr id="4" name="Footer Placeholder 3"/>
          <p:cNvSpPr>
            <a:spLocks noGrp="1"/>
          </p:cNvSpPr>
          <p:nvPr>
            <p:ph type="ftr" sz="quarter" idx="11"/>
          </p:nvPr>
        </p:nvSpPr>
        <p:spPr/>
        <p:txBody>
          <a:bodyPr/>
          <a:lstStyle/>
          <a:p>
            <a:r>
              <a:rPr lang="en-US" dirty="0" smtClean="0"/>
              <a:t>Pace/IDEA Microgrids &amp; District Energy Whitepaper Highlights</a:t>
            </a:r>
            <a:endParaRPr lang="en-US" dirty="0"/>
          </a:p>
        </p:txBody>
      </p:sp>
      <p:sp>
        <p:nvSpPr>
          <p:cNvPr id="5" name="Slide Number Placeholder 4"/>
          <p:cNvSpPr>
            <a:spLocks noGrp="1"/>
          </p:cNvSpPr>
          <p:nvPr>
            <p:ph type="sldNum" sz="quarter" idx="12"/>
          </p:nvPr>
        </p:nvSpPr>
        <p:spPr/>
        <p:txBody>
          <a:bodyPr/>
          <a:lstStyle/>
          <a:p>
            <a:fld id="{1339DF06-7D34-9F4B-A57E-258344706ACD}" type="slidenum">
              <a:rPr lang="en-US" smtClean="0"/>
              <a:t>‹#›</a:t>
            </a:fld>
            <a:endParaRPr lang="en-US" dirty="0"/>
          </a:p>
        </p:txBody>
      </p:sp>
      <p:sp>
        <p:nvSpPr>
          <p:cNvPr id="17" name="Text Placeholder 16"/>
          <p:cNvSpPr>
            <a:spLocks noGrp="1"/>
          </p:cNvSpPr>
          <p:nvPr>
            <p:ph type="body" sz="quarter" idx="13" hasCustomPrompt="1"/>
          </p:nvPr>
        </p:nvSpPr>
        <p:spPr>
          <a:xfrm>
            <a:off x="1671448" y="2032000"/>
            <a:ext cx="9910952" cy="2806700"/>
          </a:xfrm>
        </p:spPr>
        <p:txBody>
          <a:bodyPr/>
          <a:lstStyle>
            <a:lvl1pPr marL="0" indent="0" algn="ctr">
              <a:buFont typeface="Wingdings" charset="2"/>
              <a:buNone/>
              <a:defRPr/>
            </a:lvl1pPr>
          </a:lstStyle>
          <a:p>
            <a:pPr lvl="0"/>
            <a:r>
              <a:rPr lang="en-US" dirty="0" smtClean="0"/>
              <a:t>Name</a:t>
            </a:r>
            <a:br>
              <a:rPr lang="en-US" dirty="0" smtClean="0"/>
            </a:br>
            <a:r>
              <a:rPr lang="en-US" dirty="0" smtClean="0"/>
              <a:t>Title</a:t>
            </a:r>
            <a:br>
              <a:rPr lang="en-US" dirty="0" smtClean="0"/>
            </a:br>
            <a:r>
              <a:rPr lang="en-US" dirty="0" smtClean="0"/>
              <a:t>Email</a:t>
            </a:r>
            <a:br>
              <a:rPr lang="en-US" dirty="0" smtClean="0"/>
            </a:br>
            <a:r>
              <a:rPr lang="en-US" dirty="0" smtClean="0"/>
              <a:t>Phone</a:t>
            </a:r>
            <a:endParaRPr lang="en-US" dirty="0"/>
          </a:p>
        </p:txBody>
      </p:sp>
      <p:sp>
        <p:nvSpPr>
          <p:cNvPr id="18" name="TextBox 17"/>
          <p:cNvSpPr txBox="1"/>
          <p:nvPr userDrawn="1"/>
        </p:nvSpPr>
        <p:spPr>
          <a:xfrm>
            <a:off x="1670751" y="673105"/>
            <a:ext cx="10199516" cy="830997"/>
          </a:xfrm>
          <a:prstGeom prst="rect">
            <a:avLst/>
          </a:prstGeom>
          <a:noFill/>
        </p:spPr>
        <p:txBody>
          <a:bodyPr wrap="square" rtlCol="0">
            <a:spAutoFit/>
          </a:bodyPr>
          <a:lstStyle/>
          <a:p>
            <a:pPr algn="ctr"/>
            <a:r>
              <a:rPr lang="en-US" sz="4800" b="1" dirty="0" smtClean="0">
                <a:latin typeface="Helvetica"/>
                <a:cs typeface="Helvetica"/>
              </a:rPr>
              <a:t>Thank you!</a:t>
            </a:r>
            <a:endParaRPr lang="en-US" sz="4800" b="1" dirty="0">
              <a:latin typeface="Helvetica"/>
              <a:cs typeface="Helvetica"/>
            </a:endParaRPr>
          </a:p>
        </p:txBody>
      </p:sp>
      <p:sp>
        <p:nvSpPr>
          <p:cNvPr id="19" name="TextBox 18"/>
          <p:cNvSpPr txBox="1"/>
          <p:nvPr userDrawn="1"/>
        </p:nvSpPr>
        <p:spPr>
          <a:xfrm>
            <a:off x="1670751" y="5270505"/>
            <a:ext cx="9911649" cy="369332"/>
          </a:xfrm>
          <a:prstGeom prst="rect">
            <a:avLst/>
          </a:prstGeom>
          <a:noFill/>
        </p:spPr>
        <p:txBody>
          <a:bodyPr wrap="square" rtlCol="0">
            <a:spAutoFit/>
          </a:bodyPr>
          <a:lstStyle/>
          <a:p>
            <a:r>
              <a:rPr lang="en-US" sz="1800" b="1" dirty="0" smtClean="0">
                <a:latin typeface="Helvetica"/>
                <a:cs typeface="Helvetica"/>
              </a:rPr>
              <a:t>Pace Energy and Climate </a:t>
            </a:r>
            <a:r>
              <a:rPr lang="en-US" sz="1800" b="1" smtClean="0">
                <a:latin typeface="Helvetica"/>
                <a:cs typeface="Helvetica"/>
              </a:rPr>
              <a:t>Center 		</a:t>
            </a:r>
            <a:r>
              <a:rPr lang="en-US" sz="1800" u="sng" smtClean="0">
                <a:latin typeface="Helvetica"/>
                <a:cs typeface="Helvetica"/>
                <a:hlinkClick r:id="rId2"/>
              </a:rPr>
              <a:t>http</a:t>
            </a:r>
            <a:r>
              <a:rPr lang="en-US" sz="1800" u="sng" dirty="0" smtClean="0">
                <a:latin typeface="Helvetica"/>
                <a:cs typeface="Helvetica"/>
                <a:hlinkClick r:id="rId2"/>
              </a:rPr>
              <a:t>://energy.pace.edu</a:t>
            </a:r>
            <a:r>
              <a:rPr lang="en-US" sz="1800" u="sng" baseline="0" dirty="0" smtClean="0">
                <a:latin typeface="Helvetica"/>
                <a:cs typeface="Helvetica"/>
              </a:rPr>
              <a:t> </a:t>
            </a:r>
            <a:endParaRPr lang="en-US" sz="1800" u="sng" dirty="0">
              <a:latin typeface="Helvetica"/>
              <a:cs typeface="Helvetica"/>
            </a:endParaRPr>
          </a:p>
        </p:txBody>
      </p:sp>
    </p:spTree>
    <p:extLst>
      <p:ext uri="{BB962C8B-B14F-4D97-AF65-F5344CB8AC3E}">
        <p14:creationId xmlns:p14="http://schemas.microsoft.com/office/powerpoint/2010/main" val="2324483935"/>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57865" y="4406905"/>
            <a:ext cx="9768419"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557869" y="2906713"/>
            <a:ext cx="9768417"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June 29, 2015</a:t>
            </a:r>
            <a:endParaRPr lang="en-US" dirty="0"/>
          </a:p>
        </p:txBody>
      </p:sp>
      <p:sp>
        <p:nvSpPr>
          <p:cNvPr id="5" name="Footer Placeholder 4"/>
          <p:cNvSpPr>
            <a:spLocks noGrp="1"/>
          </p:cNvSpPr>
          <p:nvPr>
            <p:ph type="ftr" sz="quarter" idx="11"/>
          </p:nvPr>
        </p:nvSpPr>
        <p:spPr/>
        <p:txBody>
          <a:bodyPr/>
          <a:lstStyle/>
          <a:p>
            <a:r>
              <a:rPr lang="en-US" dirty="0"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a:t>
            </a:fld>
            <a:endParaRPr lang="en-US" dirty="0"/>
          </a:p>
        </p:txBody>
      </p:sp>
    </p:spTree>
    <p:extLst>
      <p:ext uri="{BB962C8B-B14F-4D97-AF65-F5344CB8AC3E}">
        <p14:creationId xmlns:p14="http://schemas.microsoft.com/office/powerpoint/2010/main" val="2489215309"/>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17600" y="1600205"/>
            <a:ext cx="5317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773333" y="1600205"/>
            <a:ext cx="528012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June 29, 2015</a:t>
            </a:r>
            <a:endParaRPr lang="en-US" dirty="0"/>
          </a:p>
        </p:txBody>
      </p:sp>
      <p:sp>
        <p:nvSpPr>
          <p:cNvPr id="6" name="Footer Placeholder 5"/>
          <p:cNvSpPr>
            <a:spLocks noGrp="1"/>
          </p:cNvSpPr>
          <p:nvPr>
            <p:ph type="ftr" sz="quarter" idx="11"/>
          </p:nvPr>
        </p:nvSpPr>
        <p:spPr/>
        <p:txBody>
          <a:bodyPr/>
          <a:lstStyle/>
          <a:p>
            <a:r>
              <a:rPr lang="en-US" dirty="0" smtClean="0"/>
              <a:t>Pace/IDEA Microgrids &amp; District Energy Whitepaper Highlights</a:t>
            </a:r>
            <a:endParaRPr lang="en-US" dirty="0"/>
          </a:p>
        </p:txBody>
      </p:sp>
      <p:sp>
        <p:nvSpPr>
          <p:cNvPr id="7" name="Slide Number Placeholder 6"/>
          <p:cNvSpPr>
            <a:spLocks noGrp="1"/>
          </p:cNvSpPr>
          <p:nvPr>
            <p:ph type="sldNum" sz="quarter" idx="12"/>
          </p:nvPr>
        </p:nvSpPr>
        <p:spPr/>
        <p:txBody>
          <a:bodyPr/>
          <a:lstStyle/>
          <a:p>
            <a:fld id="{1339DF06-7D34-9F4B-A57E-258344706ACD}" type="slidenum">
              <a:rPr lang="en-US" smtClean="0"/>
              <a:t>‹#›</a:t>
            </a:fld>
            <a:endParaRPr lang="en-US" dirty="0"/>
          </a:p>
        </p:txBody>
      </p:sp>
    </p:spTree>
    <p:extLst>
      <p:ext uri="{BB962C8B-B14F-4D97-AF65-F5344CB8AC3E}">
        <p14:creationId xmlns:p14="http://schemas.microsoft.com/office/powerpoint/2010/main" val="920348016"/>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117600" y="1535113"/>
            <a:ext cx="531706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17600" y="2174875"/>
            <a:ext cx="531706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20933" y="1535113"/>
            <a:ext cx="543252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20933" y="2174875"/>
            <a:ext cx="543252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dirty="0" smtClean="0"/>
              <a:t>June 29, 2015</a:t>
            </a:r>
            <a:endParaRPr lang="en-US" dirty="0"/>
          </a:p>
        </p:txBody>
      </p:sp>
      <p:sp>
        <p:nvSpPr>
          <p:cNvPr id="8" name="Footer Placeholder 7"/>
          <p:cNvSpPr>
            <a:spLocks noGrp="1"/>
          </p:cNvSpPr>
          <p:nvPr>
            <p:ph type="ftr" sz="quarter" idx="11"/>
          </p:nvPr>
        </p:nvSpPr>
        <p:spPr/>
        <p:txBody>
          <a:bodyPr/>
          <a:lstStyle/>
          <a:p>
            <a:r>
              <a:rPr lang="en-US" dirty="0" smtClean="0"/>
              <a:t>Pace/IDEA Microgrids &amp; District Energy Whitepaper Highlights</a:t>
            </a:r>
            <a:endParaRPr lang="en-US" dirty="0"/>
          </a:p>
        </p:txBody>
      </p:sp>
      <p:sp>
        <p:nvSpPr>
          <p:cNvPr id="9" name="Slide Number Placeholder 8"/>
          <p:cNvSpPr>
            <a:spLocks noGrp="1"/>
          </p:cNvSpPr>
          <p:nvPr>
            <p:ph type="sldNum" sz="quarter" idx="12"/>
          </p:nvPr>
        </p:nvSpPr>
        <p:spPr/>
        <p:txBody>
          <a:bodyPr/>
          <a:lstStyle/>
          <a:p>
            <a:fld id="{1339DF06-7D34-9F4B-A57E-258344706ACD}" type="slidenum">
              <a:rPr lang="en-US" smtClean="0"/>
              <a:t>‹#›</a:t>
            </a:fld>
            <a:endParaRPr lang="en-US" dirty="0"/>
          </a:p>
        </p:txBody>
      </p:sp>
    </p:spTree>
    <p:extLst>
      <p:ext uri="{BB962C8B-B14F-4D97-AF65-F5344CB8AC3E}">
        <p14:creationId xmlns:p14="http://schemas.microsoft.com/office/powerpoint/2010/main" val="2289730387"/>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June 29, 2015</a:t>
            </a:r>
            <a:endParaRPr lang="en-US" dirty="0"/>
          </a:p>
        </p:txBody>
      </p:sp>
      <p:sp>
        <p:nvSpPr>
          <p:cNvPr id="4" name="Footer Placeholder 3"/>
          <p:cNvSpPr>
            <a:spLocks noGrp="1"/>
          </p:cNvSpPr>
          <p:nvPr>
            <p:ph type="ftr" sz="quarter" idx="11"/>
          </p:nvPr>
        </p:nvSpPr>
        <p:spPr/>
        <p:txBody>
          <a:bodyPr/>
          <a:lstStyle/>
          <a:p>
            <a:r>
              <a:rPr lang="en-US" dirty="0" smtClean="0"/>
              <a:t>Pace/IDEA Microgrids &amp; District Energy Whitepaper Highlights</a:t>
            </a:r>
            <a:endParaRPr lang="en-US" dirty="0"/>
          </a:p>
        </p:txBody>
      </p:sp>
      <p:sp>
        <p:nvSpPr>
          <p:cNvPr id="5" name="Slide Number Placeholder 4"/>
          <p:cNvSpPr>
            <a:spLocks noGrp="1"/>
          </p:cNvSpPr>
          <p:nvPr>
            <p:ph type="sldNum" sz="quarter" idx="12"/>
          </p:nvPr>
        </p:nvSpPr>
        <p:spPr/>
        <p:txBody>
          <a:bodyPr/>
          <a:lstStyle/>
          <a:p>
            <a:fld id="{1339DF06-7D34-9F4B-A57E-258344706ACD}" type="slidenum">
              <a:rPr lang="en-US" smtClean="0"/>
              <a:t>‹#›</a:t>
            </a:fld>
            <a:endParaRPr lang="en-US" dirty="0"/>
          </a:p>
        </p:txBody>
      </p:sp>
    </p:spTree>
    <p:extLst>
      <p:ext uri="{BB962C8B-B14F-4D97-AF65-F5344CB8AC3E}">
        <p14:creationId xmlns:p14="http://schemas.microsoft.com/office/powerpoint/2010/main" val="834819919"/>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June 29, 2015</a:t>
            </a:r>
            <a:endParaRPr lang="en-US" dirty="0"/>
          </a:p>
        </p:txBody>
      </p:sp>
      <p:sp>
        <p:nvSpPr>
          <p:cNvPr id="3" name="Footer Placeholder 2"/>
          <p:cNvSpPr>
            <a:spLocks noGrp="1"/>
          </p:cNvSpPr>
          <p:nvPr>
            <p:ph type="ftr" sz="quarter" idx="11"/>
          </p:nvPr>
        </p:nvSpPr>
        <p:spPr/>
        <p:txBody>
          <a:bodyPr/>
          <a:lstStyle/>
          <a:p>
            <a:r>
              <a:rPr lang="en-US" dirty="0" smtClean="0"/>
              <a:t>Pace/IDEA Microgrids &amp; District Energy Whitepaper Highlights</a:t>
            </a:r>
            <a:endParaRPr lang="en-US" dirty="0"/>
          </a:p>
        </p:txBody>
      </p:sp>
      <p:sp>
        <p:nvSpPr>
          <p:cNvPr id="4" name="Slide Number Placeholder 3"/>
          <p:cNvSpPr>
            <a:spLocks noGrp="1"/>
          </p:cNvSpPr>
          <p:nvPr>
            <p:ph type="sldNum" sz="quarter" idx="12"/>
          </p:nvPr>
        </p:nvSpPr>
        <p:spPr/>
        <p:txBody>
          <a:bodyPr/>
          <a:lstStyle/>
          <a:p>
            <a:fld id="{1339DF06-7D34-9F4B-A57E-258344706ACD}" type="slidenum">
              <a:rPr lang="en-US" smtClean="0"/>
              <a:t>‹#›</a:t>
            </a:fld>
            <a:endParaRPr lang="en-US" dirty="0"/>
          </a:p>
        </p:txBody>
      </p:sp>
    </p:spTree>
    <p:extLst>
      <p:ext uri="{BB962C8B-B14F-4D97-AF65-F5344CB8AC3E}">
        <p14:creationId xmlns:p14="http://schemas.microsoft.com/office/powerpoint/2010/main" val="2266971577"/>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5700" y="273050"/>
            <a:ext cx="399203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350933" y="273055"/>
            <a:ext cx="62314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155700" y="1435103"/>
            <a:ext cx="399203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June 29, 2015</a:t>
            </a:r>
            <a:endParaRPr lang="en-US" dirty="0"/>
          </a:p>
        </p:txBody>
      </p:sp>
      <p:sp>
        <p:nvSpPr>
          <p:cNvPr id="6" name="Footer Placeholder 5"/>
          <p:cNvSpPr>
            <a:spLocks noGrp="1"/>
          </p:cNvSpPr>
          <p:nvPr>
            <p:ph type="ftr" sz="quarter" idx="11"/>
          </p:nvPr>
        </p:nvSpPr>
        <p:spPr/>
        <p:txBody>
          <a:bodyPr/>
          <a:lstStyle/>
          <a:p>
            <a:r>
              <a:rPr lang="en-US" dirty="0" smtClean="0"/>
              <a:t>Pace/IDEA Microgrids &amp; District Energy Whitepaper Highlights</a:t>
            </a:r>
            <a:endParaRPr lang="en-US" dirty="0"/>
          </a:p>
        </p:txBody>
      </p:sp>
      <p:sp>
        <p:nvSpPr>
          <p:cNvPr id="7" name="Slide Number Placeholder 6"/>
          <p:cNvSpPr>
            <a:spLocks noGrp="1"/>
          </p:cNvSpPr>
          <p:nvPr>
            <p:ph type="sldNum" sz="quarter" idx="12"/>
          </p:nvPr>
        </p:nvSpPr>
        <p:spPr/>
        <p:txBody>
          <a:bodyPr/>
          <a:lstStyle/>
          <a:p>
            <a:fld id="{1339DF06-7D34-9F4B-A57E-258344706ACD}" type="slidenum">
              <a:rPr lang="en-US" smtClean="0"/>
              <a:t>‹#›</a:t>
            </a:fld>
            <a:endParaRPr lang="en-US" dirty="0"/>
          </a:p>
        </p:txBody>
      </p:sp>
    </p:spTree>
    <p:extLst>
      <p:ext uri="{BB962C8B-B14F-4D97-AF65-F5344CB8AC3E}">
        <p14:creationId xmlns:p14="http://schemas.microsoft.com/office/powerpoint/2010/main" val="3716032109"/>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Screen Shot 2014-10-07 at 3.41.26 PM.png"/>
          <p:cNvPicPr preferRelativeResize="0">
            <a:picLocks/>
          </p:cNvPicPr>
          <p:nvPr userDrawn="1"/>
        </p:nvPicPr>
        <p:blipFill rotWithShape="1">
          <a:blip r:embed="rId14">
            <a:alphaModFix/>
            <a:extLst>
              <a:ext uri="{28A0092B-C50C-407E-A947-70E740481C1C}">
                <a14:useLocalDpi xmlns:a14="http://schemas.microsoft.com/office/drawing/2010/main" val="0"/>
              </a:ext>
            </a:extLst>
          </a:blip>
          <a:srcRect r="58427"/>
          <a:stretch/>
        </p:blipFill>
        <p:spPr>
          <a:xfrm>
            <a:off x="-6820" y="-4223"/>
            <a:ext cx="973608" cy="6858000"/>
          </a:xfrm>
          <a:prstGeom prst="rect">
            <a:avLst/>
          </a:prstGeom>
        </p:spPr>
      </p:pic>
      <p:sp>
        <p:nvSpPr>
          <p:cNvPr id="9" name="Rectangle 8"/>
          <p:cNvSpPr/>
          <p:nvPr/>
        </p:nvSpPr>
        <p:spPr>
          <a:xfrm>
            <a:off x="0" y="6206080"/>
            <a:ext cx="1371600" cy="651923"/>
          </a:xfrm>
          <a:prstGeom prst="rect">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cxnSp>
        <p:nvCxnSpPr>
          <p:cNvPr id="11" name="Straight Connector 10"/>
          <p:cNvCxnSpPr/>
          <p:nvPr/>
        </p:nvCxnSpPr>
        <p:spPr>
          <a:xfrm>
            <a:off x="-6525" y="6189143"/>
            <a:ext cx="12198525" cy="0"/>
          </a:xfrm>
          <a:prstGeom prst="line">
            <a:avLst/>
          </a:prstGeom>
          <a:ln>
            <a:solidFill>
              <a:srgbClr val="333E75"/>
            </a:solidFill>
          </a:ln>
          <a:effectLst/>
        </p:spPr>
        <p:style>
          <a:lnRef idx="2">
            <a:schemeClr val="accent1"/>
          </a:lnRef>
          <a:fillRef idx="0">
            <a:schemeClr val="accent1"/>
          </a:fillRef>
          <a:effectRef idx="1">
            <a:schemeClr val="accent1"/>
          </a:effectRef>
          <a:fontRef idx="minor">
            <a:schemeClr val="tx1"/>
          </a:fontRef>
        </p:style>
      </p:cxnSp>
      <p:sp>
        <p:nvSpPr>
          <p:cNvPr id="2" name="Title Placeholder 1"/>
          <p:cNvSpPr>
            <a:spLocks noGrp="1"/>
          </p:cNvSpPr>
          <p:nvPr>
            <p:ph type="title"/>
          </p:nvPr>
        </p:nvSpPr>
        <p:spPr>
          <a:xfrm>
            <a:off x="1117600" y="274638"/>
            <a:ext cx="10935855"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117600" y="1600205"/>
            <a:ext cx="10935855"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573955" y="6361657"/>
            <a:ext cx="2098317" cy="365125"/>
          </a:xfrm>
          <a:prstGeom prst="rect">
            <a:avLst/>
          </a:prstGeom>
        </p:spPr>
        <p:txBody>
          <a:bodyPr vert="horz" lIns="91440" tIns="45720" rIns="91440" bIns="45720" rtlCol="0" anchor="ctr"/>
          <a:lstStyle>
            <a:lvl1pPr algn="l">
              <a:defRPr sz="1200">
                <a:solidFill>
                  <a:schemeClr val="tx1">
                    <a:tint val="75000"/>
                  </a:schemeClr>
                </a:solidFill>
                <a:latin typeface="Helvetica"/>
                <a:cs typeface="Helvetica"/>
              </a:defRPr>
            </a:lvl1pPr>
          </a:lstStyle>
          <a:p>
            <a:r>
              <a:rPr lang="en-US" dirty="0" smtClean="0"/>
              <a:t>June 29, 2015</a:t>
            </a:r>
            <a:endParaRPr lang="en-US" dirty="0"/>
          </a:p>
        </p:txBody>
      </p:sp>
      <p:sp>
        <p:nvSpPr>
          <p:cNvPr id="5" name="Footer Placeholder 4"/>
          <p:cNvSpPr>
            <a:spLocks noGrp="1"/>
          </p:cNvSpPr>
          <p:nvPr>
            <p:ph type="ftr" sz="quarter" idx="3"/>
          </p:nvPr>
        </p:nvSpPr>
        <p:spPr>
          <a:xfrm>
            <a:off x="2604655" y="6361657"/>
            <a:ext cx="5691863" cy="365125"/>
          </a:xfrm>
          <a:prstGeom prst="rect">
            <a:avLst/>
          </a:prstGeom>
        </p:spPr>
        <p:txBody>
          <a:bodyPr vert="horz" lIns="91440" tIns="45720" rIns="91440" bIns="45720" rtlCol="0" anchor="ctr"/>
          <a:lstStyle>
            <a:lvl1pPr algn="ctr">
              <a:defRPr sz="1200">
                <a:solidFill>
                  <a:schemeClr val="tx1">
                    <a:tint val="75000"/>
                  </a:schemeClr>
                </a:solidFill>
                <a:latin typeface="Helvetica"/>
                <a:cs typeface="Helvetica"/>
              </a:defRPr>
            </a:lvl1pPr>
          </a:lstStyle>
          <a:p>
            <a:r>
              <a:rPr lang="en-US" dirty="0" smtClean="0"/>
              <a:t>Pace/IDEA Microgrids &amp; District Energy Whitepaper Highlights</a:t>
            </a:r>
            <a:endParaRPr lang="en-US" dirty="0"/>
          </a:p>
        </p:txBody>
      </p:sp>
      <p:sp>
        <p:nvSpPr>
          <p:cNvPr id="6" name="Slide Number Placeholder 5"/>
          <p:cNvSpPr>
            <a:spLocks noGrp="1"/>
          </p:cNvSpPr>
          <p:nvPr>
            <p:ph type="sldNum" sz="quarter" idx="4"/>
          </p:nvPr>
        </p:nvSpPr>
        <p:spPr>
          <a:xfrm>
            <a:off x="10949709" y="6341319"/>
            <a:ext cx="1103746" cy="365125"/>
          </a:xfrm>
          <a:prstGeom prst="rect">
            <a:avLst/>
          </a:prstGeom>
        </p:spPr>
        <p:txBody>
          <a:bodyPr vert="horz" lIns="91440" tIns="45720" rIns="91440" bIns="45720" rtlCol="0" anchor="ctr"/>
          <a:lstStyle>
            <a:lvl1pPr algn="r">
              <a:defRPr sz="1200">
                <a:solidFill>
                  <a:schemeClr val="tx1">
                    <a:tint val="75000"/>
                  </a:schemeClr>
                </a:solidFill>
                <a:latin typeface="Helvetica"/>
                <a:cs typeface="Helvetica"/>
              </a:defRPr>
            </a:lvl1pPr>
          </a:lstStyle>
          <a:p>
            <a:fld id="{1339DF06-7D34-9F4B-A57E-258344706ACD}" type="slidenum">
              <a:rPr lang="en-US" smtClean="0"/>
              <a:pPr/>
              <a:t>‹#›</a:t>
            </a:fld>
            <a:endParaRPr lang="en-US" dirty="0"/>
          </a:p>
        </p:txBody>
      </p:sp>
      <p:pic>
        <p:nvPicPr>
          <p:cNvPr id="12" name="Picture 11" descr="pacelogo_transparent.png"/>
          <p:cNvPicPr>
            <a:picLocks/>
          </p:cNvPicPr>
          <p:nvPr/>
        </p:nvPicPr>
        <p:blipFill>
          <a:blip r:embed="rId15">
            <a:extLst>
              <a:ext uri="{28A0092B-C50C-407E-A947-70E740481C1C}">
                <a14:useLocalDpi xmlns:a14="http://schemas.microsoft.com/office/drawing/2010/main" val="0"/>
              </a:ext>
            </a:extLst>
          </a:blip>
          <a:stretch>
            <a:fillRect/>
          </a:stretch>
        </p:blipFill>
        <p:spPr>
          <a:xfrm>
            <a:off x="-6820" y="5895978"/>
            <a:ext cx="2143125" cy="962025"/>
          </a:xfrm>
          <a:prstGeom prst="rect">
            <a:avLst/>
          </a:prstGeom>
        </p:spPr>
      </p:pic>
    </p:spTree>
    <p:extLst>
      <p:ext uri="{BB962C8B-B14F-4D97-AF65-F5344CB8AC3E}">
        <p14:creationId xmlns:p14="http://schemas.microsoft.com/office/powerpoint/2010/main" val="612798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xmlns:p14="http://schemas.microsoft.com/office/powerpoint/2010/main" id="1" dur="indefinite" restart="never" nodeType="tmRoot"/>
      </p:par>
    </p:tnLst>
  </p:timing>
  <p:hf hdr="0"/>
  <p:txStyles>
    <p:titleStyle>
      <a:lvl1pPr algn="l" defTabSz="457200" rtl="0" eaLnBrk="1" latinLnBrk="0" hangingPunct="1">
        <a:spcBef>
          <a:spcPct val="0"/>
        </a:spcBef>
        <a:buNone/>
        <a:defRPr sz="4400" kern="1200">
          <a:solidFill>
            <a:schemeClr val="tx1"/>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Helvetica"/>
          <a:ea typeface="+mn-ea"/>
          <a:cs typeface="Helvetica"/>
        </a:defRPr>
      </a:lvl2pPr>
      <a:lvl3pPr marL="1143000" indent="-228600" algn="l" defTabSz="457200" rtl="0" eaLnBrk="1" latinLnBrk="0" hangingPunct="1">
        <a:spcBef>
          <a:spcPct val="20000"/>
        </a:spcBef>
        <a:buFont typeface="Arial"/>
        <a:buChar char="•"/>
        <a:defRPr sz="2400" kern="1200">
          <a:solidFill>
            <a:schemeClr val="tx1"/>
          </a:solidFill>
          <a:latin typeface="Helvetica"/>
          <a:ea typeface="+mn-ea"/>
          <a:cs typeface="Helvetica"/>
        </a:defRPr>
      </a:lvl3pPr>
      <a:lvl4pPr marL="16002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4pPr>
      <a:lvl5pPr marL="20574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le 35"/>
          <p:cNvSpPr>
            <a:spLocks noGrp="1"/>
          </p:cNvSpPr>
          <p:nvPr>
            <p:ph type="ctrTitle"/>
          </p:nvPr>
        </p:nvSpPr>
        <p:spPr/>
        <p:txBody>
          <a:bodyPr/>
          <a:lstStyle/>
          <a:p>
            <a:r>
              <a:rPr lang="en-US" dirty="0" smtClean="0"/>
              <a:t>Microgrids and District Energy</a:t>
            </a:r>
            <a:br>
              <a:rPr lang="en-US" dirty="0" smtClean="0"/>
            </a:br>
            <a:r>
              <a:rPr lang="en-US" dirty="0" smtClean="0"/>
              <a:t>Whitepaper Highlights	</a:t>
            </a:r>
            <a:endParaRPr lang="en-US" dirty="0"/>
          </a:p>
        </p:txBody>
      </p:sp>
      <p:sp>
        <p:nvSpPr>
          <p:cNvPr id="37" name="Subtitle 36"/>
          <p:cNvSpPr>
            <a:spLocks noGrp="1"/>
          </p:cNvSpPr>
          <p:nvPr>
            <p:ph type="subTitle" idx="1"/>
          </p:nvPr>
        </p:nvSpPr>
        <p:spPr/>
        <p:txBody>
          <a:bodyPr/>
          <a:lstStyle/>
          <a:p>
            <a:r>
              <a:rPr lang="en-US" dirty="0" smtClean="0"/>
              <a:t>Dan Leonhardt</a:t>
            </a:r>
          </a:p>
          <a:p>
            <a:r>
              <a:rPr lang="en-US" sz="2000" dirty="0" smtClean="0"/>
              <a:t>Senior Energy Policy Analyst</a:t>
            </a:r>
            <a:endParaRPr lang="en-US" sz="2000" dirty="0"/>
          </a:p>
          <a:p>
            <a:r>
              <a:rPr lang="en-US" sz="2000" dirty="0"/>
              <a:t>Pace Energy and Climate Center</a:t>
            </a:r>
          </a:p>
        </p:txBody>
      </p:sp>
    </p:spTree>
    <p:extLst>
      <p:ext uri="{BB962C8B-B14F-4D97-AF65-F5344CB8AC3E}">
        <p14:creationId xmlns:p14="http://schemas.microsoft.com/office/powerpoint/2010/main" val="18326703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6501" y="121920"/>
            <a:ext cx="10731500" cy="808038"/>
          </a:xfrm>
        </p:spPr>
        <p:txBody>
          <a:bodyPr/>
          <a:lstStyle/>
          <a:p>
            <a:r>
              <a:rPr lang="en-US" dirty="0" err="1" smtClean="0"/>
              <a:t>Microgrid</a:t>
            </a:r>
            <a:r>
              <a:rPr lang="en-US" smtClean="0"/>
              <a:t> Case </a:t>
            </a:r>
            <a:r>
              <a:rPr lang="en-US" dirty="0" smtClean="0"/>
              <a:t>Studies</a:t>
            </a:r>
            <a:endParaRPr lang="en-US" dirty="0"/>
          </a:p>
        </p:txBody>
      </p:sp>
      <p:sp>
        <p:nvSpPr>
          <p:cNvPr id="4" name="Date Placeholder 3"/>
          <p:cNvSpPr>
            <a:spLocks noGrp="1"/>
          </p:cNvSpPr>
          <p:nvPr>
            <p:ph type="dt" sz="half" idx="10"/>
          </p:nvPr>
        </p:nvSpPr>
        <p:spPr/>
        <p:txBody>
          <a:bodyPr/>
          <a:lstStyle/>
          <a:p>
            <a:r>
              <a:rPr lang="en-US" smtClean="0"/>
              <a:t>June 29, 2015</a:t>
            </a:r>
            <a:endParaRPr lang="en-US" dirty="0"/>
          </a:p>
        </p:txBody>
      </p:sp>
      <p:sp>
        <p:nvSpPr>
          <p:cNvPr id="5" name="Footer Placeholder 4"/>
          <p:cNvSpPr>
            <a:spLocks noGrp="1"/>
          </p:cNvSpPr>
          <p:nvPr>
            <p:ph type="ftr" sz="quarter" idx="11"/>
          </p:nvPr>
        </p:nvSpPr>
        <p:spPr/>
        <p:txBody>
          <a:bodyPr/>
          <a:lstStyle/>
          <a:p>
            <a:r>
              <a:rPr lang="en-US"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10</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829838305"/>
              </p:ext>
            </p:extLst>
          </p:nvPr>
        </p:nvGraphicFramePr>
        <p:xfrm>
          <a:off x="1142142" y="963390"/>
          <a:ext cx="10818210" cy="5111360"/>
        </p:xfrm>
        <a:graphic>
          <a:graphicData uri="http://schemas.openxmlformats.org/drawingml/2006/table">
            <a:tbl>
              <a:tblPr firstRow="1" bandRow="1">
                <a:tableStyleId>{5C22544A-7EE6-4342-B048-85BDC9FD1C3A}</a:tableStyleId>
              </a:tblPr>
              <a:tblGrid>
                <a:gridCol w="5418176"/>
                <a:gridCol w="1387795"/>
                <a:gridCol w="1346573"/>
                <a:gridCol w="1181687"/>
                <a:gridCol w="1483979"/>
              </a:tblGrid>
              <a:tr h="402319">
                <a:tc>
                  <a:txBody>
                    <a:bodyPr/>
                    <a:lstStyle/>
                    <a:p>
                      <a:pPr marL="0" marR="0" algn="ctr">
                        <a:lnSpc>
                          <a:spcPct val="115000"/>
                        </a:lnSpc>
                        <a:spcBef>
                          <a:spcPts val="0"/>
                        </a:spcBef>
                        <a:spcAft>
                          <a:spcPts val="0"/>
                        </a:spcAft>
                      </a:pPr>
                      <a:r>
                        <a:rPr lang="en-US" sz="1800" dirty="0">
                          <a:effectLst/>
                        </a:rPr>
                        <a:t>Case &amp; Location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a:effectLst/>
                        </a:rPr>
                        <a:t>Sector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a:effectLst/>
                        </a:rPr>
                        <a:t>District Cooling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a:effectLst/>
                        </a:rPr>
                        <a:t>Energy Storage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a:effectLst/>
                        </a:rPr>
                        <a:t>Renewable Energy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02319">
                <a:tc>
                  <a:txBody>
                    <a:bodyPr/>
                    <a:lstStyle/>
                    <a:p>
                      <a:pPr marL="0" marR="0">
                        <a:lnSpc>
                          <a:spcPct val="115000"/>
                        </a:lnSpc>
                        <a:spcBef>
                          <a:spcPts val="0"/>
                        </a:spcBef>
                        <a:spcAft>
                          <a:spcPts val="0"/>
                        </a:spcAft>
                      </a:pPr>
                      <a:r>
                        <a:rPr lang="en-US" sz="1800" dirty="0">
                          <a:effectLst/>
                        </a:rPr>
                        <a:t>Princeton </a:t>
                      </a:r>
                      <a:r>
                        <a:rPr lang="en-US" sz="1800" dirty="0" smtClean="0">
                          <a:effectLst/>
                        </a:rPr>
                        <a:t>University, Princeton</a:t>
                      </a:r>
                      <a:r>
                        <a:rPr lang="en-US" sz="1800" dirty="0">
                          <a:effectLst/>
                        </a:rPr>
                        <a:t>, NJ</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University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Thermal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Photovoltaics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02319">
                <a:tc>
                  <a:txBody>
                    <a:bodyPr/>
                    <a:lstStyle/>
                    <a:p>
                      <a:pPr marL="0" marR="0">
                        <a:lnSpc>
                          <a:spcPct val="115000"/>
                        </a:lnSpc>
                        <a:spcBef>
                          <a:spcPts val="0"/>
                        </a:spcBef>
                        <a:spcAft>
                          <a:spcPts val="0"/>
                        </a:spcAft>
                      </a:pPr>
                      <a:r>
                        <a:rPr lang="en-US" sz="1800" dirty="0">
                          <a:effectLst/>
                        </a:rPr>
                        <a:t>Coop </a:t>
                      </a:r>
                      <a:r>
                        <a:rPr lang="en-US" sz="1800" dirty="0" smtClean="0">
                          <a:effectLst/>
                        </a:rPr>
                        <a:t>City,</a:t>
                      </a:r>
                      <a:r>
                        <a:rPr lang="en-US" sz="1800" baseline="0" dirty="0" smtClean="0">
                          <a:effectLst/>
                        </a:rPr>
                        <a:t> </a:t>
                      </a:r>
                      <a:r>
                        <a:rPr lang="en-US" sz="1800" dirty="0" smtClean="0">
                          <a:effectLst/>
                        </a:rPr>
                        <a:t>Bronx</a:t>
                      </a:r>
                      <a:r>
                        <a:rPr lang="en-US" sz="1800" dirty="0">
                          <a:effectLst/>
                        </a:rPr>
                        <a:t>, NY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Residential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02319">
                <a:tc>
                  <a:txBody>
                    <a:bodyPr/>
                    <a:lstStyle/>
                    <a:p>
                      <a:pPr marL="0" marR="0">
                        <a:lnSpc>
                          <a:spcPct val="115000"/>
                        </a:lnSpc>
                        <a:spcBef>
                          <a:spcPts val="0"/>
                        </a:spcBef>
                        <a:spcAft>
                          <a:spcPts val="0"/>
                        </a:spcAft>
                      </a:pPr>
                      <a:r>
                        <a:rPr lang="en-US" sz="1800" dirty="0">
                          <a:effectLst/>
                        </a:rPr>
                        <a:t>Markham District </a:t>
                      </a:r>
                      <a:r>
                        <a:rPr lang="en-US" sz="1800" dirty="0" smtClean="0">
                          <a:effectLst/>
                        </a:rPr>
                        <a:t>Energy,</a:t>
                      </a:r>
                      <a:r>
                        <a:rPr lang="en-US" sz="1800" baseline="0" dirty="0" smtClean="0">
                          <a:effectLst/>
                        </a:rPr>
                        <a:t> </a:t>
                      </a:r>
                      <a:r>
                        <a:rPr lang="en-US" sz="1800" dirty="0" smtClean="0">
                          <a:effectLst/>
                        </a:rPr>
                        <a:t>Markham </a:t>
                      </a:r>
                      <a:r>
                        <a:rPr lang="en-US" sz="1800" dirty="0">
                          <a:effectLst/>
                        </a:rPr>
                        <a:t>, 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Downtown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Thermal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02319">
                <a:tc>
                  <a:txBody>
                    <a:bodyPr/>
                    <a:lstStyle/>
                    <a:p>
                      <a:pPr marL="0" marR="0">
                        <a:lnSpc>
                          <a:spcPct val="115000"/>
                        </a:lnSpc>
                        <a:spcBef>
                          <a:spcPts val="0"/>
                        </a:spcBef>
                        <a:spcAft>
                          <a:spcPts val="0"/>
                        </a:spcAft>
                      </a:pPr>
                      <a:r>
                        <a:rPr lang="en-US" sz="1800" dirty="0">
                          <a:effectLst/>
                        </a:rPr>
                        <a:t>University of </a:t>
                      </a:r>
                      <a:r>
                        <a:rPr lang="en-US" sz="1800" dirty="0" smtClean="0">
                          <a:effectLst/>
                        </a:rPr>
                        <a:t>Massachusetts</a:t>
                      </a:r>
                      <a:r>
                        <a:rPr lang="en-US" sz="1800" baseline="0" dirty="0" smtClean="0">
                          <a:effectLst/>
                        </a:rPr>
                        <a:t> , </a:t>
                      </a:r>
                      <a:r>
                        <a:rPr lang="en-US" sz="1800" dirty="0" smtClean="0">
                          <a:effectLst/>
                        </a:rPr>
                        <a:t>Amherst</a:t>
                      </a:r>
                      <a:r>
                        <a:rPr lang="en-US" sz="1800" dirty="0">
                          <a:effectLst/>
                        </a:rPr>
                        <a:t>, MA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University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02319">
                <a:tc>
                  <a:txBody>
                    <a:bodyPr/>
                    <a:lstStyle/>
                    <a:p>
                      <a:pPr marL="0" marR="0">
                        <a:lnSpc>
                          <a:spcPct val="115000"/>
                        </a:lnSpc>
                        <a:spcBef>
                          <a:spcPts val="0"/>
                        </a:spcBef>
                        <a:spcAft>
                          <a:spcPts val="0"/>
                        </a:spcAft>
                      </a:pPr>
                      <a:r>
                        <a:rPr lang="en-US" sz="1800" dirty="0">
                          <a:effectLst/>
                        </a:rPr>
                        <a:t>New York </a:t>
                      </a:r>
                      <a:r>
                        <a:rPr lang="en-US" sz="1800" dirty="0" smtClean="0">
                          <a:effectLst/>
                        </a:rPr>
                        <a:t>University,</a:t>
                      </a:r>
                      <a:r>
                        <a:rPr lang="en-US" sz="1800" baseline="0" dirty="0" smtClean="0">
                          <a:effectLst/>
                        </a:rPr>
                        <a:t> </a:t>
                      </a:r>
                      <a:r>
                        <a:rPr lang="en-US" sz="1800" dirty="0" smtClean="0">
                          <a:effectLst/>
                        </a:rPr>
                        <a:t>New </a:t>
                      </a:r>
                      <a:r>
                        <a:rPr lang="en-US" sz="1800" dirty="0">
                          <a:effectLst/>
                        </a:rPr>
                        <a:t>York, NY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University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02319">
                <a:tc>
                  <a:txBody>
                    <a:bodyPr/>
                    <a:lstStyle/>
                    <a:p>
                      <a:pPr marL="0" marR="0">
                        <a:lnSpc>
                          <a:spcPct val="115000"/>
                        </a:lnSpc>
                        <a:spcBef>
                          <a:spcPts val="0"/>
                        </a:spcBef>
                        <a:spcAft>
                          <a:spcPts val="0"/>
                        </a:spcAft>
                      </a:pPr>
                      <a:r>
                        <a:rPr lang="en-US" sz="1800" dirty="0">
                          <a:effectLst/>
                        </a:rPr>
                        <a:t>District Energy St. </a:t>
                      </a:r>
                      <a:r>
                        <a:rPr lang="en-US" sz="1800" dirty="0" smtClean="0">
                          <a:effectLst/>
                        </a:rPr>
                        <a:t>Paul,</a:t>
                      </a:r>
                      <a:r>
                        <a:rPr lang="en-US" sz="1800" baseline="0" dirty="0" smtClean="0">
                          <a:effectLst/>
                        </a:rPr>
                        <a:t> </a:t>
                      </a:r>
                      <a:r>
                        <a:rPr lang="en-US" sz="1800" dirty="0" smtClean="0">
                          <a:effectLst/>
                        </a:rPr>
                        <a:t>St</a:t>
                      </a:r>
                      <a:r>
                        <a:rPr lang="en-US" sz="1800" dirty="0">
                          <a:effectLst/>
                        </a:rPr>
                        <a:t>. Paul, MN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Downtown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Thermal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Photovoltaics, </a:t>
                      </a:r>
                      <a:br>
                        <a:rPr lang="en-US" sz="1800">
                          <a:effectLst/>
                        </a:rPr>
                      </a:br>
                      <a:r>
                        <a:rPr lang="en-US" sz="1800">
                          <a:effectLst/>
                        </a:rPr>
                        <a:t>Solar Thermal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9553">
                <a:tc>
                  <a:txBody>
                    <a:bodyPr/>
                    <a:lstStyle/>
                    <a:p>
                      <a:pPr marL="0" marR="0">
                        <a:lnSpc>
                          <a:spcPct val="115000"/>
                        </a:lnSpc>
                        <a:spcBef>
                          <a:spcPts val="0"/>
                        </a:spcBef>
                        <a:spcAft>
                          <a:spcPts val="0"/>
                        </a:spcAft>
                      </a:pPr>
                      <a:r>
                        <a:rPr lang="en-US" sz="1800" dirty="0">
                          <a:effectLst/>
                        </a:rPr>
                        <a:t>Marine Corps Air Ground Combat </a:t>
                      </a:r>
                      <a:r>
                        <a:rPr lang="en-US" sz="1800" dirty="0" smtClean="0">
                          <a:effectLst/>
                        </a:rPr>
                        <a:t>Center,</a:t>
                      </a:r>
                      <a:r>
                        <a:rPr lang="en-US" sz="1800" baseline="0" dirty="0" smtClean="0">
                          <a:effectLst/>
                        </a:rPr>
                        <a:t> </a:t>
                      </a:r>
                      <a:r>
                        <a:rPr lang="en-US" sz="1800" dirty="0" err="1" smtClean="0">
                          <a:effectLst/>
                        </a:rPr>
                        <a:t>Twentynine</a:t>
                      </a:r>
                      <a:r>
                        <a:rPr lang="en-US" sz="1800" dirty="0" smtClean="0">
                          <a:effectLst/>
                        </a:rPr>
                        <a:t> </a:t>
                      </a:r>
                      <a:r>
                        <a:rPr lang="en-US" sz="1800" dirty="0">
                          <a:effectLst/>
                        </a:rPr>
                        <a:t>Palms, CA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Military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dirty="0">
                          <a:effectLst/>
                        </a:rPr>
                        <a:t>Photovoltaics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02319">
                <a:tc>
                  <a:txBody>
                    <a:bodyPr/>
                    <a:lstStyle/>
                    <a:p>
                      <a:pPr marL="0" marR="0">
                        <a:lnSpc>
                          <a:spcPct val="115000"/>
                        </a:lnSpc>
                        <a:spcBef>
                          <a:spcPts val="0"/>
                        </a:spcBef>
                        <a:spcAft>
                          <a:spcPts val="0"/>
                        </a:spcAft>
                      </a:pPr>
                      <a:r>
                        <a:rPr lang="en-US" sz="1800" dirty="0">
                          <a:effectLst/>
                        </a:rPr>
                        <a:t>Veolia Energy North </a:t>
                      </a:r>
                      <a:r>
                        <a:rPr lang="en-US" sz="1800" dirty="0" smtClean="0">
                          <a:effectLst/>
                        </a:rPr>
                        <a:t>America,</a:t>
                      </a:r>
                      <a:r>
                        <a:rPr lang="en-US" sz="1800" baseline="0" dirty="0" smtClean="0">
                          <a:effectLst/>
                        </a:rPr>
                        <a:t> </a:t>
                      </a:r>
                      <a:r>
                        <a:rPr lang="en-US" sz="1800" dirty="0" smtClean="0">
                          <a:effectLst/>
                        </a:rPr>
                        <a:t>Boston-Cambridge</a:t>
                      </a:r>
                      <a:r>
                        <a:rPr lang="en-US" sz="1800" dirty="0">
                          <a:effectLst/>
                        </a:rPr>
                        <a:t>, MA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Downtown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02319">
                <a:tc>
                  <a:txBody>
                    <a:bodyPr/>
                    <a:lstStyle/>
                    <a:p>
                      <a:pPr marL="0" marR="0">
                        <a:lnSpc>
                          <a:spcPct val="115000"/>
                        </a:lnSpc>
                        <a:spcBef>
                          <a:spcPts val="0"/>
                        </a:spcBef>
                        <a:spcAft>
                          <a:spcPts val="0"/>
                        </a:spcAft>
                      </a:pPr>
                      <a:r>
                        <a:rPr lang="en-US" sz="1800" dirty="0">
                          <a:effectLst/>
                        </a:rPr>
                        <a:t>Hamilton Community </a:t>
                      </a:r>
                      <a:r>
                        <a:rPr lang="en-US" sz="1800" dirty="0" smtClean="0">
                          <a:effectLst/>
                        </a:rPr>
                        <a:t>Energy,</a:t>
                      </a:r>
                      <a:r>
                        <a:rPr lang="en-US" sz="1800" baseline="0" dirty="0" smtClean="0">
                          <a:effectLst/>
                        </a:rPr>
                        <a:t> </a:t>
                      </a:r>
                      <a:r>
                        <a:rPr lang="en-US" sz="1800" dirty="0" smtClean="0">
                          <a:effectLst/>
                        </a:rPr>
                        <a:t>Hamilton</a:t>
                      </a:r>
                      <a:r>
                        <a:rPr lang="en-US" sz="1800" dirty="0">
                          <a:effectLst/>
                        </a:rPr>
                        <a:t>, ON, Canada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Downtown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02319">
                <a:tc>
                  <a:txBody>
                    <a:bodyPr/>
                    <a:lstStyle/>
                    <a:p>
                      <a:pPr marL="0" marR="0">
                        <a:lnSpc>
                          <a:spcPct val="115000"/>
                        </a:lnSpc>
                        <a:spcBef>
                          <a:spcPts val="0"/>
                        </a:spcBef>
                        <a:spcAft>
                          <a:spcPts val="0"/>
                        </a:spcAft>
                      </a:pPr>
                      <a:r>
                        <a:rPr lang="en-US" sz="1800" dirty="0">
                          <a:effectLst/>
                        </a:rPr>
                        <a:t>Helen Ltd. (</a:t>
                      </a:r>
                      <a:r>
                        <a:rPr lang="en-US" sz="1800" dirty="0" err="1">
                          <a:effectLst/>
                        </a:rPr>
                        <a:t>Helsingin</a:t>
                      </a:r>
                      <a:r>
                        <a:rPr lang="en-US" sz="1800" dirty="0">
                          <a:effectLst/>
                        </a:rPr>
                        <a:t> </a:t>
                      </a:r>
                      <a:r>
                        <a:rPr lang="en-US" sz="1800" dirty="0" err="1" smtClean="0">
                          <a:effectLst/>
                        </a:rPr>
                        <a:t>Energia</a:t>
                      </a:r>
                      <a:r>
                        <a:rPr lang="en-US" sz="1800" dirty="0" smtClean="0">
                          <a:effectLst/>
                        </a:rPr>
                        <a:t>),</a:t>
                      </a:r>
                      <a:r>
                        <a:rPr lang="en-US" sz="1800" baseline="0" dirty="0" smtClean="0">
                          <a:effectLst/>
                        </a:rPr>
                        <a:t> </a:t>
                      </a:r>
                      <a:r>
                        <a:rPr lang="en-US" sz="1800" dirty="0" smtClean="0">
                          <a:effectLst/>
                        </a:rPr>
                        <a:t>Helsinki</a:t>
                      </a:r>
                      <a:r>
                        <a:rPr lang="en-US" sz="1800" dirty="0">
                          <a:effectLst/>
                        </a:rPr>
                        <a:t>, Finland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Municipal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rPr>
                        <a:t>Thermal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4206518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June 29, 2015</a:t>
            </a:r>
            <a:endParaRPr lang="en-US" dirty="0"/>
          </a:p>
        </p:txBody>
      </p:sp>
      <p:sp>
        <p:nvSpPr>
          <p:cNvPr id="5" name="Footer Placeholder 4"/>
          <p:cNvSpPr>
            <a:spLocks noGrp="1"/>
          </p:cNvSpPr>
          <p:nvPr>
            <p:ph type="ftr" sz="quarter" idx="11"/>
          </p:nvPr>
        </p:nvSpPr>
        <p:spPr/>
        <p:txBody>
          <a:bodyPr/>
          <a:lstStyle/>
          <a:p>
            <a:r>
              <a:rPr lang="en-US"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11</a:t>
            </a:fld>
            <a:endParaRPr lang="en-US" dirty="0"/>
          </a:p>
        </p:txBody>
      </p:sp>
      <p:pic>
        <p:nvPicPr>
          <p:cNvPr id="1026" name="Picture 2" descr="2014_10_19_NYU Blackout Sandy"/>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18789"/>
          <a:stretch/>
        </p:blipFill>
        <p:spPr bwMode="auto">
          <a:xfrm>
            <a:off x="1951088" y="142087"/>
            <a:ext cx="9442857" cy="5928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837418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June 29, 2015</a:t>
            </a:r>
            <a:endParaRPr lang="en-US" dirty="0"/>
          </a:p>
        </p:txBody>
      </p:sp>
      <p:sp>
        <p:nvSpPr>
          <p:cNvPr id="4" name="Slide Number Placeholder 3"/>
          <p:cNvSpPr>
            <a:spLocks noGrp="1"/>
          </p:cNvSpPr>
          <p:nvPr>
            <p:ph type="sldNum" sz="quarter" idx="12"/>
          </p:nvPr>
        </p:nvSpPr>
        <p:spPr/>
        <p:txBody>
          <a:bodyPr/>
          <a:lstStyle/>
          <a:p>
            <a:fld id="{1339DF06-7D34-9F4B-A57E-258344706ACD}" type="slidenum">
              <a:rPr lang="en-US" smtClean="0"/>
              <a:t>12</a:t>
            </a:fld>
            <a:endParaRPr lang="en-US" dirty="0"/>
          </a:p>
        </p:txBody>
      </p:sp>
      <p:sp>
        <p:nvSpPr>
          <p:cNvPr id="5" name="Text Placeholder 4"/>
          <p:cNvSpPr>
            <a:spLocks noGrp="1"/>
          </p:cNvSpPr>
          <p:nvPr>
            <p:ph type="body" sz="quarter" idx="13"/>
          </p:nvPr>
        </p:nvSpPr>
        <p:spPr/>
        <p:txBody>
          <a:bodyPr/>
          <a:lstStyle/>
          <a:p>
            <a:r>
              <a:rPr lang="en-US" dirty="0" smtClean="0"/>
              <a:t>Dan Leonhardt</a:t>
            </a:r>
          </a:p>
          <a:p>
            <a:r>
              <a:rPr lang="en-US" sz="2400" dirty="0" smtClean="0"/>
              <a:t>Senior Energy Policy Analyst</a:t>
            </a:r>
            <a:endParaRPr lang="en-US" sz="2400" dirty="0"/>
          </a:p>
          <a:p>
            <a:r>
              <a:rPr lang="en-US" sz="2400" dirty="0" smtClean="0"/>
              <a:t>dleonhardt@law.pace.edu</a:t>
            </a:r>
            <a:endParaRPr lang="en-US" sz="2400" dirty="0"/>
          </a:p>
          <a:p>
            <a:r>
              <a:rPr lang="en-US" sz="2400" dirty="0" smtClean="0"/>
              <a:t>(914) 422-4063</a:t>
            </a:r>
            <a:endParaRPr lang="en-US" sz="2400" dirty="0"/>
          </a:p>
        </p:txBody>
      </p:sp>
      <p:sp>
        <p:nvSpPr>
          <p:cNvPr id="6" name="Footer Placeholder 5"/>
          <p:cNvSpPr>
            <a:spLocks noGrp="1"/>
          </p:cNvSpPr>
          <p:nvPr>
            <p:ph type="ftr" sz="quarter" idx="11"/>
          </p:nvPr>
        </p:nvSpPr>
        <p:spPr/>
        <p:txBody>
          <a:bodyPr/>
          <a:lstStyle/>
          <a:p>
            <a:r>
              <a:rPr lang="en-US" dirty="0"/>
              <a:t>Pace/IDEA Microgrids &amp; District Energy </a:t>
            </a:r>
            <a:r>
              <a:rPr lang="en-US" dirty="0" smtClean="0"/>
              <a:t>Whitepaper </a:t>
            </a:r>
            <a:r>
              <a:rPr lang="en-US" dirty="0"/>
              <a:t>Highlights</a:t>
            </a:r>
          </a:p>
        </p:txBody>
      </p:sp>
    </p:spTree>
    <p:extLst>
      <p:ext uri="{BB962C8B-B14F-4D97-AF65-F5344CB8AC3E}">
        <p14:creationId xmlns:p14="http://schemas.microsoft.com/office/powerpoint/2010/main" val="281602178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Whitepaper Outline</a:t>
            </a:r>
            <a:endParaRPr lang="en-US" dirty="0"/>
          </a:p>
        </p:txBody>
      </p:sp>
      <p:sp>
        <p:nvSpPr>
          <p:cNvPr id="3" name="Content Placeholder 2"/>
          <p:cNvSpPr>
            <a:spLocks noGrp="1"/>
          </p:cNvSpPr>
          <p:nvPr>
            <p:ph idx="1"/>
          </p:nvPr>
        </p:nvSpPr>
        <p:spPr/>
        <p:txBody>
          <a:bodyPr numCol="2"/>
          <a:lstStyle/>
          <a:p>
            <a:r>
              <a:rPr lang="en-US" dirty="0" smtClean="0"/>
              <a:t>Case for Microgrids</a:t>
            </a:r>
          </a:p>
          <a:p>
            <a:endParaRPr lang="en-US" dirty="0" smtClean="0"/>
          </a:p>
          <a:p>
            <a:r>
              <a:rPr lang="en-US" dirty="0" smtClean="0"/>
              <a:t>Design</a:t>
            </a:r>
          </a:p>
          <a:p>
            <a:endParaRPr lang="en-US" dirty="0" smtClean="0"/>
          </a:p>
          <a:p>
            <a:r>
              <a:rPr lang="en-US" dirty="0" smtClean="0"/>
              <a:t>Financing</a:t>
            </a:r>
          </a:p>
          <a:p>
            <a:endParaRPr lang="en-US" dirty="0" smtClean="0"/>
          </a:p>
          <a:p>
            <a:r>
              <a:rPr lang="en-US" dirty="0" smtClean="0"/>
              <a:t>Coalition Building</a:t>
            </a:r>
          </a:p>
          <a:p>
            <a:r>
              <a:rPr lang="en-US" dirty="0" smtClean="0"/>
              <a:t>Policy</a:t>
            </a:r>
          </a:p>
          <a:p>
            <a:endParaRPr lang="en-US" dirty="0" smtClean="0"/>
          </a:p>
          <a:p>
            <a:r>
              <a:rPr lang="en-US" dirty="0" smtClean="0"/>
              <a:t>Legal &amp; Regulatory</a:t>
            </a:r>
          </a:p>
          <a:p>
            <a:endParaRPr lang="en-US" dirty="0" smtClean="0"/>
          </a:p>
          <a:p>
            <a:r>
              <a:rPr lang="en-US" dirty="0" smtClean="0"/>
              <a:t>Case Studies</a:t>
            </a:r>
            <a:endParaRPr lang="en-US" dirty="0"/>
          </a:p>
        </p:txBody>
      </p:sp>
      <p:sp>
        <p:nvSpPr>
          <p:cNvPr id="4" name="Date Placeholder 3"/>
          <p:cNvSpPr>
            <a:spLocks noGrp="1"/>
          </p:cNvSpPr>
          <p:nvPr>
            <p:ph type="dt" sz="half" idx="10"/>
          </p:nvPr>
        </p:nvSpPr>
        <p:spPr/>
        <p:txBody>
          <a:bodyPr/>
          <a:lstStyle/>
          <a:p>
            <a:r>
              <a:rPr lang="en-US" smtClean="0"/>
              <a:t>June 29, 2015</a:t>
            </a:r>
            <a:endParaRPr lang="en-US" dirty="0"/>
          </a:p>
        </p:txBody>
      </p:sp>
      <p:sp>
        <p:nvSpPr>
          <p:cNvPr id="5" name="Footer Placeholder 4"/>
          <p:cNvSpPr>
            <a:spLocks noGrp="1"/>
          </p:cNvSpPr>
          <p:nvPr>
            <p:ph type="ftr" sz="quarter" idx="11"/>
          </p:nvPr>
        </p:nvSpPr>
        <p:spPr/>
        <p:txBody>
          <a:bodyPr/>
          <a:lstStyle/>
          <a:p>
            <a:r>
              <a:rPr lang="en-US"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2</a:t>
            </a:fld>
            <a:endParaRPr lang="en-US" dirty="0"/>
          </a:p>
        </p:txBody>
      </p:sp>
    </p:spTree>
    <p:extLst>
      <p:ext uri="{BB962C8B-B14F-4D97-AF65-F5344CB8AC3E}">
        <p14:creationId xmlns:p14="http://schemas.microsoft.com/office/powerpoint/2010/main" val="120695623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 Selection</a:t>
            </a:r>
            <a:endParaRPr lang="en-US" dirty="0"/>
          </a:p>
        </p:txBody>
      </p:sp>
      <p:sp>
        <p:nvSpPr>
          <p:cNvPr id="3" name="Content Placeholder 2"/>
          <p:cNvSpPr>
            <a:spLocks noGrp="1"/>
          </p:cNvSpPr>
          <p:nvPr>
            <p:ph idx="1"/>
          </p:nvPr>
        </p:nvSpPr>
        <p:spPr/>
        <p:txBody>
          <a:bodyPr/>
          <a:lstStyle/>
          <a:p>
            <a:r>
              <a:rPr lang="en-US" dirty="0" smtClean="0"/>
              <a:t>Anchor Users help provide access to capital and ensure future loads (hospitals</a:t>
            </a:r>
            <a:r>
              <a:rPr lang="en-US" dirty="0"/>
              <a:t>, universities, industrial parks, prisons, office </a:t>
            </a:r>
            <a:r>
              <a:rPr lang="en-US" dirty="0" smtClean="0"/>
              <a:t>centers, water treatment) </a:t>
            </a:r>
          </a:p>
          <a:p>
            <a:r>
              <a:rPr lang="en-US" dirty="0"/>
              <a:t>Alignment of Capital Plans</a:t>
            </a:r>
          </a:p>
          <a:p>
            <a:r>
              <a:rPr lang="en-US" dirty="0" smtClean="0"/>
              <a:t>Energy Planning Process – where will the growth be?</a:t>
            </a:r>
          </a:p>
          <a:p>
            <a:r>
              <a:rPr lang="en-US" dirty="0" smtClean="0"/>
              <a:t>Complementary Loads and Economy of Scale</a:t>
            </a:r>
            <a:endParaRPr lang="en-US" dirty="0"/>
          </a:p>
        </p:txBody>
      </p:sp>
      <p:sp>
        <p:nvSpPr>
          <p:cNvPr id="4" name="Date Placeholder 3"/>
          <p:cNvSpPr>
            <a:spLocks noGrp="1"/>
          </p:cNvSpPr>
          <p:nvPr>
            <p:ph type="dt" sz="half" idx="10"/>
          </p:nvPr>
        </p:nvSpPr>
        <p:spPr/>
        <p:txBody>
          <a:bodyPr/>
          <a:lstStyle/>
          <a:p>
            <a:r>
              <a:rPr lang="en-US" smtClean="0"/>
              <a:t>June 29, 2015</a:t>
            </a:r>
            <a:endParaRPr lang="en-US" dirty="0"/>
          </a:p>
        </p:txBody>
      </p:sp>
      <p:sp>
        <p:nvSpPr>
          <p:cNvPr id="5" name="Footer Placeholder 4"/>
          <p:cNvSpPr>
            <a:spLocks noGrp="1"/>
          </p:cNvSpPr>
          <p:nvPr>
            <p:ph type="ftr" sz="quarter" idx="11"/>
          </p:nvPr>
        </p:nvSpPr>
        <p:spPr/>
        <p:txBody>
          <a:bodyPr/>
          <a:lstStyle/>
          <a:p>
            <a:r>
              <a:rPr lang="en-US"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3</a:t>
            </a:fld>
            <a:endParaRPr lang="en-US" dirty="0"/>
          </a:p>
        </p:txBody>
      </p:sp>
    </p:spTree>
    <p:extLst>
      <p:ext uri="{BB962C8B-B14F-4D97-AF65-F5344CB8AC3E}">
        <p14:creationId xmlns:p14="http://schemas.microsoft.com/office/powerpoint/2010/main" val="206529791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 Selection – Building Separation</a:t>
            </a:r>
            <a:endParaRPr lang="en-US" dirty="0"/>
          </a:p>
        </p:txBody>
      </p:sp>
      <p:sp>
        <p:nvSpPr>
          <p:cNvPr id="3" name="Content Placeholder 2"/>
          <p:cNvSpPr>
            <a:spLocks noGrp="1"/>
          </p:cNvSpPr>
          <p:nvPr>
            <p:ph idx="1"/>
          </p:nvPr>
        </p:nvSpPr>
        <p:spPr/>
        <p:txBody>
          <a:bodyPr/>
          <a:lstStyle/>
          <a:p>
            <a:pPr marL="0" indent="0">
              <a:buNone/>
            </a:pPr>
            <a:r>
              <a:rPr lang="en-US" dirty="0" smtClean="0"/>
              <a:t>Distance matters when connecting buildings:</a:t>
            </a:r>
          </a:p>
          <a:p>
            <a:r>
              <a:rPr lang="en-US" dirty="0" smtClean="0"/>
              <a:t>Trenching/Excavation costs!</a:t>
            </a:r>
          </a:p>
          <a:p>
            <a:r>
              <a:rPr lang="en-US" dirty="0" smtClean="0"/>
              <a:t>Thermal loss: ideally, building separation is measured in dozens, perhaps low 100’s, of feet between them</a:t>
            </a:r>
          </a:p>
          <a:p>
            <a:r>
              <a:rPr lang="en-US" dirty="0" smtClean="0"/>
              <a:t>Electrical interconnection can go substantially farther: thousands of feet.  Costs of trenching tends to eclipse electrical losses</a:t>
            </a:r>
            <a:endParaRPr lang="en-US" dirty="0"/>
          </a:p>
        </p:txBody>
      </p:sp>
      <p:sp>
        <p:nvSpPr>
          <p:cNvPr id="4" name="Date Placeholder 3"/>
          <p:cNvSpPr>
            <a:spLocks noGrp="1"/>
          </p:cNvSpPr>
          <p:nvPr>
            <p:ph type="dt" sz="half" idx="10"/>
          </p:nvPr>
        </p:nvSpPr>
        <p:spPr/>
        <p:txBody>
          <a:bodyPr/>
          <a:lstStyle/>
          <a:p>
            <a:r>
              <a:rPr lang="en-US" smtClean="0"/>
              <a:t>June 29, 2015</a:t>
            </a:r>
            <a:endParaRPr lang="en-US" dirty="0"/>
          </a:p>
        </p:txBody>
      </p:sp>
      <p:sp>
        <p:nvSpPr>
          <p:cNvPr id="5" name="Footer Placeholder 4"/>
          <p:cNvSpPr>
            <a:spLocks noGrp="1"/>
          </p:cNvSpPr>
          <p:nvPr>
            <p:ph type="ftr" sz="quarter" idx="11"/>
          </p:nvPr>
        </p:nvSpPr>
        <p:spPr/>
        <p:txBody>
          <a:bodyPr/>
          <a:lstStyle/>
          <a:p>
            <a:r>
              <a:rPr lang="en-US"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4</a:t>
            </a:fld>
            <a:endParaRPr lang="en-US" dirty="0"/>
          </a:p>
        </p:txBody>
      </p:sp>
    </p:spTree>
    <p:extLst>
      <p:ext uri="{BB962C8B-B14F-4D97-AF65-F5344CB8AC3E}">
        <p14:creationId xmlns:p14="http://schemas.microsoft.com/office/powerpoint/2010/main" val="383323998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Considerations</a:t>
            </a:r>
          </a:p>
        </p:txBody>
      </p:sp>
      <p:sp>
        <p:nvSpPr>
          <p:cNvPr id="3" name="Content Placeholder 2"/>
          <p:cNvSpPr>
            <a:spLocks noGrp="1"/>
          </p:cNvSpPr>
          <p:nvPr>
            <p:ph idx="1"/>
          </p:nvPr>
        </p:nvSpPr>
        <p:spPr/>
        <p:txBody>
          <a:bodyPr/>
          <a:lstStyle/>
          <a:p>
            <a:r>
              <a:rPr lang="en-US" dirty="0"/>
              <a:t>Energy efficiency is key</a:t>
            </a:r>
          </a:p>
          <a:p>
            <a:endParaRPr lang="en-US" dirty="0"/>
          </a:p>
          <a:p>
            <a:r>
              <a:rPr lang="en-US" dirty="0"/>
              <a:t>CHP will likely play a central role</a:t>
            </a:r>
          </a:p>
          <a:p>
            <a:pPr lvl="1"/>
            <a:r>
              <a:rPr lang="en-US" dirty="0" smtClean="0"/>
              <a:t>Note: Steam can become cooling resource in summer through absorption chillers</a:t>
            </a:r>
            <a:endParaRPr lang="en-US" dirty="0"/>
          </a:p>
          <a:p>
            <a:endParaRPr lang="en-US" dirty="0" smtClean="0"/>
          </a:p>
          <a:p>
            <a:r>
              <a:rPr lang="en-US" dirty="0" smtClean="0"/>
              <a:t>Resilient wiring</a:t>
            </a:r>
          </a:p>
          <a:p>
            <a:endParaRPr lang="en-US" dirty="0"/>
          </a:p>
          <a:p>
            <a:endParaRPr lang="en-US" dirty="0"/>
          </a:p>
        </p:txBody>
      </p:sp>
      <p:sp>
        <p:nvSpPr>
          <p:cNvPr id="4" name="Date Placeholder 3"/>
          <p:cNvSpPr>
            <a:spLocks noGrp="1"/>
          </p:cNvSpPr>
          <p:nvPr>
            <p:ph type="dt" sz="half" idx="10"/>
          </p:nvPr>
        </p:nvSpPr>
        <p:spPr/>
        <p:txBody>
          <a:bodyPr/>
          <a:lstStyle/>
          <a:p>
            <a:r>
              <a:rPr lang="en-US" smtClean="0"/>
              <a:t>June 29, 2015</a:t>
            </a:r>
            <a:endParaRPr lang="en-US" dirty="0"/>
          </a:p>
        </p:txBody>
      </p:sp>
      <p:sp>
        <p:nvSpPr>
          <p:cNvPr id="5" name="Footer Placeholder 4"/>
          <p:cNvSpPr>
            <a:spLocks noGrp="1"/>
          </p:cNvSpPr>
          <p:nvPr>
            <p:ph type="ftr" sz="quarter" idx="11"/>
          </p:nvPr>
        </p:nvSpPr>
        <p:spPr/>
        <p:txBody>
          <a:bodyPr/>
          <a:lstStyle/>
          <a:p>
            <a:r>
              <a:rPr lang="en-US" dirty="0"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5</a:t>
            </a:fld>
            <a:endParaRPr lang="en-US" dirty="0"/>
          </a:p>
        </p:txBody>
      </p:sp>
    </p:spTree>
    <p:extLst>
      <p:ext uri="{BB962C8B-B14F-4D97-AF65-F5344CB8AC3E}">
        <p14:creationId xmlns:p14="http://schemas.microsoft.com/office/powerpoint/2010/main" val="156249905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Quantification</a:t>
            </a:r>
            <a:endParaRPr lang="en-US" dirty="0"/>
          </a:p>
        </p:txBody>
      </p:sp>
      <p:sp>
        <p:nvSpPr>
          <p:cNvPr id="3" name="Content Placeholder 2"/>
          <p:cNvSpPr>
            <a:spLocks noGrp="1"/>
          </p:cNvSpPr>
          <p:nvPr>
            <p:ph idx="1"/>
          </p:nvPr>
        </p:nvSpPr>
        <p:spPr/>
        <p:txBody>
          <a:bodyPr/>
          <a:lstStyle/>
          <a:p>
            <a:pPr marL="0" indent="0">
              <a:buNone/>
            </a:pPr>
            <a:r>
              <a:rPr lang="en-US" dirty="0" smtClean="0"/>
              <a:t>Having a dollar value (or range) for some of the “intangible” benefits will aid in benefit-cost analyses</a:t>
            </a:r>
          </a:p>
          <a:p>
            <a:pPr marL="0" indent="0">
              <a:buNone/>
            </a:pPr>
            <a:endParaRPr lang="en-US" dirty="0" smtClean="0"/>
          </a:p>
          <a:p>
            <a:r>
              <a:rPr lang="en-US" dirty="0" smtClean="0"/>
              <a:t>Carbon Reduction</a:t>
            </a:r>
          </a:p>
          <a:p>
            <a:r>
              <a:rPr lang="en-US" dirty="0" smtClean="0"/>
              <a:t>Value of “Lost Process”</a:t>
            </a:r>
          </a:p>
          <a:p>
            <a:pPr lvl="1"/>
            <a:r>
              <a:rPr lang="en-US" dirty="0" smtClean="0"/>
              <a:t>Loss of Critical Services</a:t>
            </a:r>
          </a:p>
          <a:p>
            <a:pPr lvl="1"/>
            <a:r>
              <a:rPr lang="en-US" dirty="0" smtClean="0"/>
              <a:t>Business Disruption/Economic Losses</a:t>
            </a:r>
          </a:p>
          <a:p>
            <a:pPr lvl="1"/>
            <a:r>
              <a:rPr lang="en-US" dirty="0" smtClean="0"/>
              <a:t>Quality of Life</a:t>
            </a:r>
          </a:p>
          <a:p>
            <a:endParaRPr lang="en-US" dirty="0"/>
          </a:p>
          <a:p>
            <a:endParaRPr lang="en-US" dirty="0"/>
          </a:p>
        </p:txBody>
      </p:sp>
      <p:sp>
        <p:nvSpPr>
          <p:cNvPr id="4" name="Date Placeholder 3"/>
          <p:cNvSpPr>
            <a:spLocks noGrp="1"/>
          </p:cNvSpPr>
          <p:nvPr>
            <p:ph type="dt" sz="half" idx="10"/>
          </p:nvPr>
        </p:nvSpPr>
        <p:spPr/>
        <p:txBody>
          <a:bodyPr/>
          <a:lstStyle/>
          <a:p>
            <a:r>
              <a:rPr lang="en-US" smtClean="0"/>
              <a:t>June 29, 2015</a:t>
            </a:r>
            <a:endParaRPr lang="en-US" dirty="0"/>
          </a:p>
        </p:txBody>
      </p:sp>
      <p:sp>
        <p:nvSpPr>
          <p:cNvPr id="5" name="Footer Placeholder 4"/>
          <p:cNvSpPr>
            <a:spLocks noGrp="1"/>
          </p:cNvSpPr>
          <p:nvPr>
            <p:ph type="ftr" sz="quarter" idx="11"/>
          </p:nvPr>
        </p:nvSpPr>
        <p:spPr/>
        <p:txBody>
          <a:bodyPr/>
          <a:lstStyle/>
          <a:p>
            <a:r>
              <a:rPr lang="en-US"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6</a:t>
            </a:fld>
            <a:endParaRPr lang="en-US" dirty="0"/>
          </a:p>
        </p:txBody>
      </p:sp>
    </p:spTree>
    <p:extLst>
      <p:ext uri="{BB962C8B-B14F-4D97-AF65-F5344CB8AC3E}">
        <p14:creationId xmlns:p14="http://schemas.microsoft.com/office/powerpoint/2010/main" val="40169976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Municipal Involvement</a:t>
            </a:r>
            <a:endParaRPr lang="en-US" dirty="0"/>
          </a:p>
        </p:txBody>
      </p:sp>
      <p:sp>
        <p:nvSpPr>
          <p:cNvPr id="4" name="Date Placeholder 3"/>
          <p:cNvSpPr>
            <a:spLocks noGrp="1"/>
          </p:cNvSpPr>
          <p:nvPr>
            <p:ph type="dt" sz="half" idx="10"/>
          </p:nvPr>
        </p:nvSpPr>
        <p:spPr/>
        <p:txBody>
          <a:bodyPr/>
          <a:lstStyle/>
          <a:p>
            <a:r>
              <a:rPr lang="en-US" smtClean="0"/>
              <a:t>June 29, 2015</a:t>
            </a:r>
            <a:endParaRPr lang="en-US" dirty="0"/>
          </a:p>
        </p:txBody>
      </p:sp>
      <p:sp>
        <p:nvSpPr>
          <p:cNvPr id="5" name="Footer Placeholder 4"/>
          <p:cNvSpPr>
            <a:spLocks noGrp="1"/>
          </p:cNvSpPr>
          <p:nvPr>
            <p:ph type="ftr" sz="quarter" idx="11"/>
          </p:nvPr>
        </p:nvSpPr>
        <p:spPr/>
        <p:txBody>
          <a:bodyPr/>
          <a:lstStyle/>
          <a:p>
            <a:r>
              <a:rPr lang="en-US"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7</a:t>
            </a:fld>
            <a:endParaRPr lang="en-US" dirty="0"/>
          </a:p>
        </p:txBody>
      </p:sp>
      <p:graphicFrame>
        <p:nvGraphicFramePr>
          <p:cNvPr id="7" name="Diagram 6"/>
          <p:cNvGraphicFramePr/>
          <p:nvPr>
            <p:extLst>
              <p:ext uri="{D42A27DB-BD31-4B8C-83A1-F6EECF244321}">
                <p14:modId xmlns:p14="http://schemas.microsoft.com/office/powerpoint/2010/main" val="812014482"/>
              </p:ext>
            </p:extLst>
          </p:nvPr>
        </p:nvGraphicFramePr>
        <p:xfrm>
          <a:off x="1422982" y="1417638"/>
          <a:ext cx="10189009" cy="36692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206501" y="5228953"/>
            <a:ext cx="10645188" cy="923330"/>
          </a:xfrm>
          <a:prstGeom prst="rect">
            <a:avLst/>
          </a:prstGeom>
          <a:noFill/>
        </p:spPr>
        <p:txBody>
          <a:bodyPr wrap="square" rtlCol="0">
            <a:spAutoFit/>
          </a:bodyPr>
          <a:lstStyle/>
          <a:p>
            <a:r>
              <a:rPr lang="en-US" dirty="0" smtClean="0"/>
              <a:t>*</a:t>
            </a:r>
            <a:r>
              <a:rPr lang="en-US" b="1" dirty="0" smtClean="0"/>
              <a:t>Project Champions </a:t>
            </a:r>
            <a:r>
              <a:rPr lang="en-US" dirty="0" smtClean="0"/>
              <a:t>are key, especially in these situations.  Multi-stakeholder microgrids will have difficulty getting traction without dedicated support from </a:t>
            </a:r>
            <a:r>
              <a:rPr lang="en-US" i="1" dirty="0" smtClean="0"/>
              <a:t>somewhere</a:t>
            </a:r>
            <a:r>
              <a:rPr lang="en-US" dirty="0" smtClean="0"/>
              <a:t>.  Few potential customers are willing to supply the manpower.  Municipal government can be the glue that holds the initiative together.</a:t>
            </a:r>
            <a:endParaRPr lang="en-US" dirty="0"/>
          </a:p>
        </p:txBody>
      </p:sp>
    </p:spTree>
    <p:extLst>
      <p:ext uri="{BB962C8B-B14F-4D97-AF65-F5344CB8AC3E}">
        <p14:creationId xmlns:p14="http://schemas.microsoft.com/office/powerpoint/2010/main" val="360506590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Proactive Steps</a:t>
            </a:r>
            <a:endParaRPr lang="en-US" dirty="0"/>
          </a:p>
        </p:txBody>
      </p:sp>
      <p:sp>
        <p:nvSpPr>
          <p:cNvPr id="3" name="Content Placeholder 2"/>
          <p:cNvSpPr>
            <a:spLocks noGrp="1"/>
          </p:cNvSpPr>
          <p:nvPr>
            <p:ph idx="1"/>
          </p:nvPr>
        </p:nvSpPr>
        <p:spPr/>
        <p:txBody>
          <a:bodyPr/>
          <a:lstStyle/>
          <a:p>
            <a:r>
              <a:rPr lang="en-US" dirty="0"/>
              <a:t>Pass legislation endorsing </a:t>
            </a:r>
            <a:r>
              <a:rPr lang="en-US" dirty="0" smtClean="0"/>
              <a:t>microgrids</a:t>
            </a:r>
          </a:p>
          <a:p>
            <a:endParaRPr lang="en-US" dirty="0" smtClean="0"/>
          </a:p>
          <a:p>
            <a:r>
              <a:rPr lang="en-US" dirty="0" smtClean="0"/>
              <a:t>Review zoning regulations</a:t>
            </a:r>
          </a:p>
          <a:p>
            <a:endParaRPr lang="en-US" dirty="0" smtClean="0"/>
          </a:p>
          <a:p>
            <a:r>
              <a:rPr lang="en-US" dirty="0" smtClean="0"/>
              <a:t>City planning</a:t>
            </a:r>
          </a:p>
          <a:p>
            <a:endParaRPr lang="en-US" dirty="0" smtClean="0"/>
          </a:p>
          <a:p>
            <a:r>
              <a:rPr lang="en-US" dirty="0" smtClean="0"/>
              <a:t>Coordinate local infrastructure and transport agencies</a:t>
            </a:r>
          </a:p>
          <a:p>
            <a:endParaRPr lang="en-US" dirty="0"/>
          </a:p>
        </p:txBody>
      </p:sp>
      <p:sp>
        <p:nvSpPr>
          <p:cNvPr id="4" name="Date Placeholder 3"/>
          <p:cNvSpPr>
            <a:spLocks noGrp="1"/>
          </p:cNvSpPr>
          <p:nvPr>
            <p:ph type="dt" sz="half" idx="10"/>
          </p:nvPr>
        </p:nvSpPr>
        <p:spPr/>
        <p:txBody>
          <a:bodyPr/>
          <a:lstStyle/>
          <a:p>
            <a:r>
              <a:rPr lang="en-US" smtClean="0"/>
              <a:t>June 29, 2015</a:t>
            </a:r>
            <a:endParaRPr lang="en-US" dirty="0"/>
          </a:p>
        </p:txBody>
      </p:sp>
      <p:sp>
        <p:nvSpPr>
          <p:cNvPr id="5" name="Footer Placeholder 4"/>
          <p:cNvSpPr>
            <a:spLocks noGrp="1"/>
          </p:cNvSpPr>
          <p:nvPr>
            <p:ph type="ftr" sz="quarter" idx="11"/>
          </p:nvPr>
        </p:nvSpPr>
        <p:spPr/>
        <p:txBody>
          <a:bodyPr/>
          <a:lstStyle/>
          <a:p>
            <a:r>
              <a:rPr lang="en-US"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8</a:t>
            </a:fld>
            <a:endParaRPr lang="en-US" dirty="0"/>
          </a:p>
        </p:txBody>
      </p:sp>
    </p:spTree>
    <p:extLst>
      <p:ext uri="{BB962C8B-B14F-4D97-AF65-F5344CB8AC3E}">
        <p14:creationId xmlns:p14="http://schemas.microsoft.com/office/powerpoint/2010/main" val="86717582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Proactive Steps (cont.)</a:t>
            </a:r>
            <a:endParaRPr lang="en-US" dirty="0"/>
          </a:p>
        </p:txBody>
      </p:sp>
      <p:sp>
        <p:nvSpPr>
          <p:cNvPr id="3" name="Content Placeholder 2"/>
          <p:cNvSpPr>
            <a:spLocks noGrp="1"/>
          </p:cNvSpPr>
          <p:nvPr>
            <p:ph idx="1"/>
          </p:nvPr>
        </p:nvSpPr>
        <p:spPr/>
        <p:txBody>
          <a:bodyPr/>
          <a:lstStyle/>
          <a:p>
            <a:r>
              <a:rPr lang="en-US" dirty="0"/>
              <a:t>Create maps </a:t>
            </a:r>
            <a:r>
              <a:rPr lang="en-US" dirty="0" smtClean="0"/>
              <a:t>proactively: site maps, heat maps</a:t>
            </a:r>
          </a:p>
          <a:p>
            <a:endParaRPr lang="en-US" dirty="0" smtClean="0"/>
          </a:p>
          <a:p>
            <a:r>
              <a:rPr lang="en-US" dirty="0" smtClean="0"/>
              <a:t>Lead by example – connect public buildings</a:t>
            </a:r>
          </a:p>
          <a:p>
            <a:endParaRPr lang="en-US" dirty="0" smtClean="0"/>
          </a:p>
          <a:p>
            <a:r>
              <a:rPr lang="en-US" dirty="0" smtClean="0"/>
              <a:t>Development rules</a:t>
            </a:r>
            <a:endParaRPr lang="en-US" dirty="0"/>
          </a:p>
        </p:txBody>
      </p:sp>
      <p:sp>
        <p:nvSpPr>
          <p:cNvPr id="4" name="Date Placeholder 3"/>
          <p:cNvSpPr>
            <a:spLocks noGrp="1"/>
          </p:cNvSpPr>
          <p:nvPr>
            <p:ph type="dt" sz="half" idx="10"/>
          </p:nvPr>
        </p:nvSpPr>
        <p:spPr/>
        <p:txBody>
          <a:bodyPr/>
          <a:lstStyle/>
          <a:p>
            <a:r>
              <a:rPr lang="en-US" smtClean="0"/>
              <a:t>June 29, 2015</a:t>
            </a:r>
            <a:endParaRPr lang="en-US" dirty="0"/>
          </a:p>
        </p:txBody>
      </p:sp>
      <p:sp>
        <p:nvSpPr>
          <p:cNvPr id="5" name="Footer Placeholder 4"/>
          <p:cNvSpPr>
            <a:spLocks noGrp="1"/>
          </p:cNvSpPr>
          <p:nvPr>
            <p:ph type="ftr" sz="quarter" idx="11"/>
          </p:nvPr>
        </p:nvSpPr>
        <p:spPr/>
        <p:txBody>
          <a:bodyPr/>
          <a:lstStyle/>
          <a:p>
            <a:r>
              <a:rPr lang="en-US" smtClean="0"/>
              <a:t>Pace/IDEA Microgrids &amp; District Energy Whitepaper Highlights</a:t>
            </a:r>
            <a:endParaRPr lang="en-US" dirty="0"/>
          </a:p>
        </p:txBody>
      </p:sp>
      <p:sp>
        <p:nvSpPr>
          <p:cNvPr id="6" name="Slide Number Placeholder 5"/>
          <p:cNvSpPr>
            <a:spLocks noGrp="1"/>
          </p:cNvSpPr>
          <p:nvPr>
            <p:ph type="sldNum" sz="quarter" idx="12"/>
          </p:nvPr>
        </p:nvSpPr>
        <p:spPr/>
        <p:txBody>
          <a:bodyPr/>
          <a:lstStyle/>
          <a:p>
            <a:fld id="{1339DF06-7D34-9F4B-A57E-258344706ACD}" type="slidenum">
              <a:rPr lang="en-US" smtClean="0"/>
              <a:t>9</a:t>
            </a:fld>
            <a:endParaRPr lang="en-US" dirty="0"/>
          </a:p>
        </p:txBody>
      </p:sp>
    </p:spTree>
    <p:extLst>
      <p:ext uri="{BB962C8B-B14F-4D97-AF65-F5344CB8AC3E}">
        <p14:creationId xmlns:p14="http://schemas.microsoft.com/office/powerpoint/2010/main" val="9983101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aceEnergy_PP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Pace Energy Powerpoint Template - Wide Screen" id="{0D1E98EA-5363-4683-ADAA-35A3C2460A59}" vid="{24714409-4843-4158-9AC0-BAB9AEB09F2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DEFA50CAB24047889BB845419E6D5A" ma:contentTypeVersion="7" ma:contentTypeDescription="Create a new document." ma:contentTypeScope="" ma:versionID="039ea724d2e6f9834fd1fd010d20c654">
  <xsd:schema xmlns:xsd="http://www.w3.org/2001/XMLSchema" xmlns:xs="http://www.w3.org/2001/XMLSchema" xmlns:p="http://schemas.microsoft.com/office/2006/metadata/properties" xmlns:ns2="80f77b2a-46f8-4f23-b48a-21968e35392e" xmlns:ns3="7da2d808-d22b-4935-8d4b-f3a37df95727" targetNamespace="http://schemas.microsoft.com/office/2006/metadata/properties" ma:root="true" ma:fieldsID="e0eb80898105378d7e9fe99ba9ebe1df" ns2:_="" ns3:_="">
    <xsd:import namespace="80f77b2a-46f8-4f23-b48a-21968e35392e"/>
    <xsd:import namespace="7da2d808-d22b-4935-8d4b-f3a37df95727"/>
    <xsd:element name="properties">
      <xsd:complexType>
        <xsd:sequence>
          <xsd:element name="documentManagement">
            <xsd:complexType>
              <xsd:all>
                <xsd:element ref="ns2:mdd31415045d4e09bee57c5b5f031b9a" minOccurs="0"/>
                <xsd:element ref="ns3:TaxCatchAll" minOccurs="0"/>
                <xsd:element ref="ns3:SharedWithUsers" minOccurs="0"/>
                <xsd:element ref="ns3:SharingHintHash"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f77b2a-46f8-4f23-b48a-21968e35392e" elementFormDefault="qualified">
    <xsd:import namespace="http://schemas.microsoft.com/office/2006/documentManagement/types"/>
    <xsd:import namespace="http://schemas.microsoft.com/office/infopath/2007/PartnerControls"/>
    <xsd:element name="mdd31415045d4e09bee57c5b5f031b9a" ma:index="9" nillable="true" ma:taxonomy="true" ma:internalName="mdd31415045d4e09bee57c5b5f031b9a" ma:taxonomyFieldName="Document_x0020_Tags" ma:displayName="Document Tags" ma:default="" ma:fieldId="{6dd31415-045d-4e09-bee5-7c5b5f031b9a}" ma:taxonomyMulti="true" ma:sspId="262355bc-baae-4d98-97a4-764653fcdf29" ma:termSetId="823142d7-380e-4b3c-94b3-087e0e3d4962"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a2d808-d22b-4935-8d4b-f3a37df95727"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14d65706-bca7-4ec2-82e3-5fa080841515}" ma:internalName="TaxCatchAll" ma:showField="CatchAllData" ma:web="7da2d808-d22b-4935-8d4b-f3a37df95727">
      <xsd:complexType>
        <xsd:complexContent>
          <xsd:extension base="dms:MultiChoiceLookup">
            <xsd:sequence>
              <xsd:element name="Value" type="dms:Lookup" maxOccurs="unbounded" minOccurs="0" nillable="true"/>
            </xsd:sequence>
          </xsd:extension>
        </xsd:complexContent>
      </xsd:complex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2" nillable="true" ma:displayName="Sharing Hint Hash" ma:internalName="SharingHintHash" ma:readOnly="true">
      <xsd:simpleType>
        <xsd:restriction base="dms:Text"/>
      </xsd:simple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da2d808-d22b-4935-8d4b-f3a37df95727">
      <Value>20</Value>
      <Value>12</Value>
      <Value>71</Value>
    </TaxCatchAll>
    <mdd31415045d4e09bee57c5b5f031b9a xmlns="80f77b2a-46f8-4f23-b48a-21968e35392e">
      <Terms xmlns="http://schemas.microsoft.com/office/infopath/2007/PartnerControls">
        <TermInfo xmlns="http://schemas.microsoft.com/office/infopath/2007/PartnerControls">
          <TermName xmlns="http://schemas.microsoft.com/office/infopath/2007/PartnerControls">USDN</TermName>
          <TermId xmlns="http://schemas.microsoft.com/office/infopath/2007/PartnerControls">8f87915b-d0eb-49f4-99ab-bde1bad2c7e2</TermId>
        </TermInfo>
        <TermInfo xmlns="http://schemas.microsoft.com/office/infopath/2007/PartnerControls">
          <TermName xmlns="http://schemas.microsoft.com/office/infopath/2007/PartnerControls">Presentation</TermName>
          <TermId xmlns="http://schemas.microsoft.com/office/infopath/2007/PartnerControls">90f3e619-f8ac-4d20-9596-1d12a7796000</TermId>
        </TermInfo>
        <TermInfo xmlns="http://schemas.microsoft.com/office/infopath/2007/PartnerControls">
          <TermName xmlns="http://schemas.microsoft.com/office/infopath/2007/PartnerControls">Microgrid</TermName>
          <TermId xmlns="http://schemas.microsoft.com/office/infopath/2007/PartnerControls">6674135c-b479-4a42-b298-0d617ed426f7</TermId>
        </TermInfo>
      </Terms>
    </mdd31415045d4e09bee57c5b5f031b9a>
  </documentManagement>
</p:properties>
</file>

<file path=customXml/itemProps1.xml><?xml version="1.0" encoding="utf-8"?>
<ds:datastoreItem xmlns:ds="http://schemas.openxmlformats.org/officeDocument/2006/customXml" ds:itemID="{663868C2-8435-4373-92A3-E3A6E2B867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f77b2a-46f8-4f23-b48a-21968e35392e"/>
    <ds:schemaRef ds:uri="7da2d808-d22b-4935-8d4b-f3a37df957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78AFEB-C66D-4B13-BDC5-27D42F8C84A1}">
  <ds:schemaRefs>
    <ds:schemaRef ds:uri="http://schemas.microsoft.com/sharepoint/v3/contenttype/forms"/>
  </ds:schemaRefs>
</ds:datastoreItem>
</file>

<file path=customXml/itemProps3.xml><?xml version="1.0" encoding="utf-8"?>
<ds:datastoreItem xmlns:ds="http://schemas.openxmlformats.org/officeDocument/2006/customXml" ds:itemID="{0A7E3A7C-53A6-47DA-8FE2-023CEB8CA338}">
  <ds:schemaRefs>
    <ds:schemaRef ds:uri="80f77b2a-46f8-4f23-b48a-21968e35392e"/>
    <ds:schemaRef ds:uri="http://purl.org/dc/elements/1.1/"/>
    <ds:schemaRef ds:uri="http://schemas.microsoft.com/office/2006/metadata/properties"/>
    <ds:schemaRef ds:uri="http://schemas.openxmlformats.org/package/2006/metadata/core-properties"/>
    <ds:schemaRef ds:uri="http://purl.org/dc/terms/"/>
    <ds:schemaRef ds:uri="http://schemas.microsoft.com/office/2006/documentManagement/types"/>
    <ds:schemaRef ds:uri="http://www.w3.org/XML/1998/namespace"/>
    <ds:schemaRef ds:uri="http://schemas.microsoft.com/office/infopath/2007/PartnerControls"/>
    <ds:schemaRef ds:uri="7da2d808-d22b-4935-8d4b-f3a37df95727"/>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1954</TotalTime>
  <Words>1251</Words>
  <Application>Microsoft Macintosh PowerPoint</Application>
  <PresentationFormat>Custom</PresentationFormat>
  <Paragraphs>202</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PaceEnergy_PPT_Template</vt:lpstr>
      <vt:lpstr>Microgrids and District Energy Whitepaper Highlights </vt:lpstr>
      <vt:lpstr>Whitepaper Outline</vt:lpstr>
      <vt:lpstr>Site Selection</vt:lpstr>
      <vt:lpstr>Site Selection – Building Separation</vt:lpstr>
      <vt:lpstr>Technical Considerations</vt:lpstr>
      <vt:lpstr>Quantification</vt:lpstr>
      <vt:lpstr>Municipal Involvement</vt:lpstr>
      <vt:lpstr>Proactive Steps</vt:lpstr>
      <vt:lpstr>Proactive Steps (cont.)</vt:lpstr>
      <vt:lpstr>Microgrid Case Studies</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Martin</dc:creator>
  <cp:lastModifiedBy>Jonathan Raab</cp:lastModifiedBy>
  <cp:revision>51</cp:revision>
  <cp:lastPrinted>2015-06-23T19:33:57Z</cp:lastPrinted>
  <dcterms:created xsi:type="dcterms:W3CDTF">2014-10-07T19:39:41Z</dcterms:created>
  <dcterms:modified xsi:type="dcterms:W3CDTF">2015-06-24T12:07:46Z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0x010100F6DEFA50CAB24047889BB845419E6D5A</vt:lpwstr>
  </property>
  <property fmtid="{D5CDD505-2E9C-101B-9397-08002B2CF9AE}" pid="3" name="Document Tags">
    <vt:lpwstr>12;#USDN|8f87915b-d0eb-49f4-99ab-bde1bad2c7e2;#71;#Presentation|90f3e619-f8ac-4d20-9596-1d12a7796000;#20;#Microgrid|6674135c-b479-4a42-b298-0d617ed426f7</vt:lpwstr>
  </property>
</Properties>
</file>