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524" r:id="rId2"/>
    <p:sldId id="555" r:id="rId3"/>
    <p:sldId id="591" r:id="rId4"/>
    <p:sldId id="594" r:id="rId5"/>
    <p:sldId id="579" r:id="rId6"/>
    <p:sldId id="595" r:id="rId7"/>
    <p:sldId id="597" r:id="rId8"/>
    <p:sldId id="557" r:id="rId9"/>
    <p:sldId id="582" r:id="rId10"/>
    <p:sldId id="599" r:id="rId11"/>
    <p:sldId id="584" r:id="rId12"/>
    <p:sldId id="585" r:id="rId13"/>
    <p:sldId id="586" r:id="rId14"/>
    <p:sldId id="583" r:id="rId15"/>
    <p:sldId id="551" r:id="rId1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D4D395"/>
    <a:srgbClr val="C1E187"/>
    <a:srgbClr val="A7D971"/>
    <a:srgbClr val="1B5970"/>
    <a:srgbClr val="FF9933"/>
    <a:srgbClr val="FF0000"/>
    <a:srgbClr val="A1A7C3"/>
    <a:srgbClr val="A9B0BB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99834" autoAdjust="0"/>
  </p:normalViewPr>
  <p:slideViewPr>
    <p:cSldViewPr snapToGrid="0">
      <p:cViewPr>
        <p:scale>
          <a:sx n="70" d="100"/>
          <a:sy n="70" d="100"/>
        </p:scale>
        <p:origin x="-918" y="-216"/>
      </p:cViewPr>
      <p:guideLst>
        <p:guide orient="horz" pos="1978"/>
        <p:guide pos="11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!SFT%20projects\sue%20-%20Cape%20Wind%20NSTAR\Research\ISO-NE\ISO-NE%20interconnection_request_queue_02012012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Server\Public\Departments\Climate&amp;Energy\04_Proposals&amp;Indiv.Programs\NGSEI\Methane%20Leakage\Copy%20of%20LCA%20Comparison_SSK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2647880820452998E-2"/>
          <c:y val="2.5254299527923567E-2"/>
          <c:w val="0.9288336006610286"/>
          <c:h val="0.91571604003745277"/>
        </c:manualLayout>
      </c:layout>
      <c:barChart>
        <c:barDir val="col"/>
        <c:grouping val="clustered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FFCC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chemeClr val="accent1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cat>
            <c:strRef>
              <c:f>'Active FERC - Gen only'!$F$101:$F$106</c:f>
              <c:strCache>
                <c:ptCount val="6"/>
                <c:pt idx="0">
                  <c:v>Gas</c:v>
                </c:pt>
                <c:pt idx="1">
                  <c:v>Wind</c:v>
                </c:pt>
                <c:pt idx="2">
                  <c:v>Hydro</c:v>
                </c:pt>
                <c:pt idx="3">
                  <c:v>Solar</c:v>
                </c:pt>
                <c:pt idx="4">
                  <c:v>Oil</c:v>
                </c:pt>
                <c:pt idx="5">
                  <c:v>Biomass</c:v>
                </c:pt>
              </c:strCache>
            </c:strRef>
          </c:cat>
          <c:val>
            <c:numRef>
              <c:f>'Active FERC - Gen only'!$M$101:$M$106</c:f>
              <c:numCache>
                <c:formatCode>0%</c:formatCode>
                <c:ptCount val="6"/>
                <c:pt idx="0">
                  <c:v>0.5962727324455328</c:v>
                </c:pt>
                <c:pt idx="1">
                  <c:v>0.24428463055560043</c:v>
                </c:pt>
                <c:pt idx="2">
                  <c:v>0.1169203044175775</c:v>
                </c:pt>
                <c:pt idx="3">
                  <c:v>1.4959094717408841E-3</c:v>
                </c:pt>
                <c:pt idx="4">
                  <c:v>6.3460541265889323E-3</c:v>
                </c:pt>
                <c:pt idx="5">
                  <c:v>3.4680368982960681E-2</c:v>
                </c:pt>
              </c:numCache>
            </c:numRef>
          </c:val>
        </c:ser>
        <c:axId val="51163136"/>
        <c:axId val="51165440"/>
      </c:barChart>
      <c:catAx>
        <c:axId val="511631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1165440"/>
        <c:crosses val="autoZero"/>
        <c:auto val="1"/>
        <c:lblAlgn val="ctr"/>
        <c:lblOffset val="100"/>
      </c:catAx>
      <c:valAx>
        <c:axId val="51165440"/>
        <c:scaling>
          <c:orientation val="minMax"/>
          <c:max val="0.65000000000000024"/>
          <c:min val="0"/>
        </c:scaling>
        <c:axPos val="l"/>
        <c:majorGridlines/>
        <c:numFmt formatCode="0%" sourceLinked="1"/>
        <c:tickLblPos val="nextTo"/>
        <c:crossAx val="51163136"/>
        <c:crosses val="autoZero"/>
        <c:crossBetween val="between"/>
      </c:valAx>
      <c:spPr>
        <a:solidFill>
          <a:srgbClr val="FFFF99"/>
        </a:solidFill>
        <a:ln>
          <a:solidFill>
            <a:schemeClr val="accent1">
              <a:lumMod val="50000"/>
            </a:schemeClr>
          </a:solidFill>
        </a:ln>
      </c:spPr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Comparison of NG and Coal </a:t>
            </a:r>
            <a:r>
              <a:rPr lang="en-US" sz="2000" dirty="0" err="1"/>
              <a:t>Burnertip</a:t>
            </a:r>
            <a:r>
              <a:rPr lang="en-US" sz="2000" dirty="0"/>
              <a:t> GHG Emissions in Recent LCAs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9.3903658887928509E-2"/>
          <c:y val="0.129314766062714"/>
          <c:w val="0.87420858542206858"/>
          <c:h val="0.63577622388729405"/>
        </c:manualLayout>
      </c:layout>
      <c:barChart>
        <c:barDir val="col"/>
        <c:grouping val="stacked"/>
        <c:ser>
          <c:idx val="0"/>
          <c:order val="0"/>
          <c:tx>
            <c:v>Fuel CO2</c:v>
          </c:tx>
          <c:cat>
            <c:strRef>
              <c:f>Comparison!$C$4:$C$20</c:f>
              <c:strCache>
                <c:ptCount val="17"/>
                <c:pt idx="0">
                  <c:v>DB 2010</c:v>
                </c:pt>
                <c:pt idx="1">
                  <c:v>DB 2011</c:v>
                </c:pt>
                <c:pt idx="2">
                  <c:v>Jaramillo</c:v>
                </c:pt>
                <c:pt idx="3">
                  <c:v>Barnett</c:v>
                </c:pt>
                <c:pt idx="4">
                  <c:v>Domestic</c:v>
                </c:pt>
                <c:pt idx="5">
                  <c:v>Conv Low</c:v>
                </c:pt>
                <c:pt idx="6">
                  <c:v>Conv High</c:v>
                </c:pt>
                <c:pt idx="7">
                  <c:v>Shale Low</c:v>
                </c:pt>
                <c:pt idx="8">
                  <c:v>Shale High</c:v>
                </c:pt>
                <c:pt idx="10">
                  <c:v>DB</c:v>
                </c:pt>
                <c:pt idx="11">
                  <c:v>Jaramillo</c:v>
                </c:pt>
                <c:pt idx="12">
                  <c:v>Domestic</c:v>
                </c:pt>
                <c:pt idx="13">
                  <c:v>PRB</c:v>
                </c:pt>
                <c:pt idx="14">
                  <c:v>Illinois #6</c:v>
                </c:pt>
                <c:pt idx="15">
                  <c:v>Surface</c:v>
                </c:pt>
                <c:pt idx="16">
                  <c:v>Underground</c:v>
                </c:pt>
              </c:strCache>
            </c:strRef>
          </c:cat>
          <c:val>
            <c:numRef>
              <c:f>Comparison!$F$4:$F$20</c:f>
              <c:numCache>
                <c:formatCode>0.0</c:formatCode>
                <c:ptCount val="17"/>
                <c:pt idx="0">
                  <c:v>53.072000000000003</c:v>
                </c:pt>
                <c:pt idx="1">
                  <c:v>53.072000000000003</c:v>
                </c:pt>
                <c:pt idx="2">
                  <c:v>54.54545454545454</c:v>
                </c:pt>
                <c:pt idx="3">
                  <c:v>53.072000000000003</c:v>
                </c:pt>
                <c:pt idx="4">
                  <c:v>53.072000000000003</c:v>
                </c:pt>
                <c:pt idx="5">
                  <c:v>58.027895591989996</c:v>
                </c:pt>
                <c:pt idx="6">
                  <c:v>58.027895591989996</c:v>
                </c:pt>
                <c:pt idx="7">
                  <c:v>58.027895591989996</c:v>
                </c:pt>
                <c:pt idx="8">
                  <c:v>58.027895591989996</c:v>
                </c:pt>
                <c:pt idx="10">
                  <c:v>94.38</c:v>
                </c:pt>
                <c:pt idx="11">
                  <c:v>93.181818181818173</c:v>
                </c:pt>
                <c:pt idx="12">
                  <c:v>94.38</c:v>
                </c:pt>
                <c:pt idx="13">
                  <c:v>94.38</c:v>
                </c:pt>
                <c:pt idx="14">
                  <c:v>94.38</c:v>
                </c:pt>
                <c:pt idx="15">
                  <c:v>96.713159319983404</c:v>
                </c:pt>
                <c:pt idx="16">
                  <c:v>96.713159319983404</c:v>
                </c:pt>
              </c:numCache>
            </c:numRef>
          </c:val>
        </c:ser>
        <c:ser>
          <c:idx val="1"/>
          <c:order val="1"/>
          <c:tx>
            <c:v>Upstream CO2</c:v>
          </c:tx>
          <c:cat>
            <c:strRef>
              <c:f>Comparison!$C$4:$C$20</c:f>
              <c:strCache>
                <c:ptCount val="17"/>
                <c:pt idx="0">
                  <c:v>DB 2010</c:v>
                </c:pt>
                <c:pt idx="1">
                  <c:v>DB 2011</c:v>
                </c:pt>
                <c:pt idx="2">
                  <c:v>Jaramillo</c:v>
                </c:pt>
                <c:pt idx="3">
                  <c:v>Barnett</c:v>
                </c:pt>
                <c:pt idx="4">
                  <c:v>Domestic</c:v>
                </c:pt>
                <c:pt idx="5">
                  <c:v>Conv Low</c:v>
                </c:pt>
                <c:pt idx="6">
                  <c:v>Conv High</c:v>
                </c:pt>
                <c:pt idx="7">
                  <c:v>Shale Low</c:v>
                </c:pt>
                <c:pt idx="8">
                  <c:v>Shale High</c:v>
                </c:pt>
                <c:pt idx="10">
                  <c:v>DB</c:v>
                </c:pt>
                <c:pt idx="11">
                  <c:v>Jaramillo</c:v>
                </c:pt>
                <c:pt idx="12">
                  <c:v>Domestic</c:v>
                </c:pt>
                <c:pt idx="13">
                  <c:v>PRB</c:v>
                </c:pt>
                <c:pt idx="14">
                  <c:v>Illinois #6</c:v>
                </c:pt>
                <c:pt idx="15">
                  <c:v>Surface</c:v>
                </c:pt>
                <c:pt idx="16">
                  <c:v>Underground</c:v>
                </c:pt>
              </c:strCache>
            </c:strRef>
          </c:cat>
          <c:val>
            <c:numRef>
              <c:f>Comparison!$E$4:$E$20</c:f>
              <c:numCache>
                <c:formatCode>0.0</c:formatCode>
                <c:ptCount val="17"/>
                <c:pt idx="0">
                  <c:v>7.0645944144674147</c:v>
                </c:pt>
                <c:pt idx="1">
                  <c:v>7.2094785224758384</c:v>
                </c:pt>
                <c:pt idx="2">
                  <c:v>3.9510533064663838</c:v>
                </c:pt>
                <c:pt idx="5">
                  <c:v>3.8685263727993471</c:v>
                </c:pt>
                <c:pt idx="6">
                  <c:v>5.8027895591989562</c:v>
                </c:pt>
                <c:pt idx="7">
                  <c:v>3.8685263727993471</c:v>
                </c:pt>
                <c:pt idx="8">
                  <c:v>5.8027895591989562</c:v>
                </c:pt>
                <c:pt idx="10">
                  <c:v>1.5407287771097631</c:v>
                </c:pt>
                <c:pt idx="11">
                  <c:v>3.176279762193511</c:v>
                </c:pt>
                <c:pt idx="15">
                  <c:v>3.8685263727993471</c:v>
                </c:pt>
                <c:pt idx="16">
                  <c:v>5.8027895591989562</c:v>
                </c:pt>
              </c:numCache>
            </c:numRef>
          </c:val>
        </c:ser>
        <c:ser>
          <c:idx val="2"/>
          <c:order val="2"/>
          <c:tx>
            <c:v>Methane</c:v>
          </c:tx>
          <c:cat>
            <c:strRef>
              <c:f>Comparison!$C$4:$C$20</c:f>
              <c:strCache>
                <c:ptCount val="17"/>
                <c:pt idx="0">
                  <c:v>DB 2010</c:v>
                </c:pt>
                <c:pt idx="1">
                  <c:v>DB 2011</c:v>
                </c:pt>
                <c:pt idx="2">
                  <c:v>Jaramillo</c:v>
                </c:pt>
                <c:pt idx="3">
                  <c:v>Barnett</c:v>
                </c:pt>
                <c:pt idx="4">
                  <c:v>Domestic</c:v>
                </c:pt>
                <c:pt idx="5">
                  <c:v>Conv Low</c:v>
                </c:pt>
                <c:pt idx="6">
                  <c:v>Conv High</c:v>
                </c:pt>
                <c:pt idx="7">
                  <c:v>Shale Low</c:v>
                </c:pt>
                <c:pt idx="8">
                  <c:v>Shale High</c:v>
                </c:pt>
                <c:pt idx="10">
                  <c:v>DB</c:v>
                </c:pt>
                <c:pt idx="11">
                  <c:v>Jaramillo</c:v>
                </c:pt>
                <c:pt idx="12">
                  <c:v>Domestic</c:v>
                </c:pt>
                <c:pt idx="13">
                  <c:v>PRB</c:v>
                </c:pt>
                <c:pt idx="14">
                  <c:v>Illinois #6</c:v>
                </c:pt>
                <c:pt idx="15">
                  <c:v>Surface</c:v>
                </c:pt>
                <c:pt idx="16">
                  <c:v>Underground</c:v>
                </c:pt>
              </c:strCache>
            </c:strRef>
          </c:cat>
          <c:val>
            <c:numRef>
              <c:f>Comparison!$L$4:$L$20</c:f>
              <c:numCache>
                <c:formatCode>0.0</c:formatCode>
                <c:ptCount val="17"/>
                <c:pt idx="0">
                  <c:v>4.9375947080545783</c:v>
                </c:pt>
                <c:pt idx="1">
                  <c:v>12.016670682153748</c:v>
                </c:pt>
                <c:pt idx="2">
                  <c:v>4.5808466019417473</c:v>
                </c:pt>
                <c:pt idx="3">
                  <c:v>14.651033551000006</c:v>
                </c:pt>
                <c:pt idx="4">
                  <c:v>11.430527723999999</c:v>
                </c:pt>
                <c:pt idx="5">
                  <c:v>8.3357532556747724</c:v>
                </c:pt>
                <c:pt idx="6">
                  <c:v>30.367932026474801</c:v>
                </c:pt>
                <c:pt idx="7">
                  <c:v>18.047688348972059</c:v>
                </c:pt>
                <c:pt idx="8">
                  <c:v>40.985393116358672</c:v>
                </c:pt>
                <c:pt idx="10">
                  <c:v>3.2513861145239322</c:v>
                </c:pt>
                <c:pt idx="11">
                  <c:v>3.3016686613479838</c:v>
                </c:pt>
                <c:pt idx="12">
                  <c:v>5.851341573</c:v>
                </c:pt>
                <c:pt idx="13">
                  <c:v>1.950447191000007</c:v>
                </c:pt>
                <c:pt idx="14">
                  <c:v>11.974838568000004</c:v>
                </c:pt>
                <c:pt idx="15">
                  <c:v>1.3263518992454859</c:v>
                </c:pt>
                <c:pt idx="16">
                  <c:v>4.8448687430772628</c:v>
                </c:pt>
              </c:numCache>
            </c:numRef>
          </c:val>
        </c:ser>
        <c:overlap val="100"/>
        <c:axId val="91192320"/>
        <c:axId val="91202304"/>
      </c:barChart>
      <c:barChart>
        <c:barDir val="col"/>
        <c:grouping val="stacked"/>
        <c:ser>
          <c:idx val="3"/>
          <c:order val="3"/>
          <c:tx>
            <c:v>Total</c:v>
          </c:tx>
          <c:spPr>
            <a:noFill/>
          </c:spPr>
          <c:dLbls>
            <c:dLbl>
              <c:idx val="0"/>
              <c:layout>
                <c:manualLayout>
                  <c:x val="0"/>
                  <c:y val="-0.19092522663108888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0.2104599330529994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1.4635931211123302E-3"/>
                  <c:y val="-0.18642746812473099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1.4634778775594898E-3"/>
                  <c:y val="-0.19589629964938204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"/>
                  <c:y val="-0.19598985073915701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0"/>
                  <c:y val="-0.19988453031873288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1.1524355284349245E-7"/>
                  <c:y val="-0.272302444796518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0"/>
                  <c:y val="-0.23350129645292225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0"/>
                  <c:y val="-0.29390305788175902"/>
                </c:manualLayout>
              </c:layout>
              <c:dLblPos val="ctr"/>
              <c:showVal val="1"/>
            </c:dLbl>
            <c:dLbl>
              <c:idx val="9"/>
              <c:layout>
                <c:manualLayout>
                  <c:x val="0"/>
                  <c:y val="-0.29638208234561009"/>
                </c:manualLayout>
              </c:layout>
              <c:dLblPos val="ctr"/>
              <c:showVal val="1"/>
            </c:dLbl>
            <c:dLbl>
              <c:idx val="10"/>
              <c:layout>
                <c:manualLayout>
                  <c:x val="0"/>
                  <c:y val="-0.27965247914358732"/>
                </c:manualLayout>
              </c:layout>
              <c:dLblPos val="ctr"/>
              <c:showVal val="1"/>
            </c:dLbl>
            <c:dLbl>
              <c:idx val="11"/>
              <c:layout>
                <c:manualLayout>
                  <c:x val="0"/>
                  <c:y val="-0.28805365290004431"/>
                </c:manualLayout>
              </c:layout>
              <c:dLblPos val="ctr"/>
              <c:showVal val="1"/>
            </c:dLbl>
            <c:dLbl>
              <c:idx val="12"/>
              <c:layout>
                <c:manualLayout>
                  <c:x val="0"/>
                  <c:y val="-0.28561036527015315"/>
                </c:manualLayout>
              </c:layout>
              <c:dLblPos val="ctr"/>
              <c:showVal val="1"/>
            </c:dLbl>
            <c:dLbl>
              <c:idx val="13"/>
              <c:layout>
                <c:manualLayout>
                  <c:x val="0"/>
                  <c:y val="-0.28127048415468686"/>
                </c:manualLayout>
              </c:layout>
              <c:dLblPos val="ctr"/>
              <c:showVal val="1"/>
            </c:dLbl>
            <c:dLbl>
              <c:idx val="14"/>
              <c:layout>
                <c:manualLayout>
                  <c:x val="0"/>
                  <c:y val="-0.30699496904793344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"/>
                  <c:y val="-0.28891133691495957"/>
                </c:manualLayout>
              </c:layout>
              <c:dLblPos val="ctr"/>
              <c:showVal val="1"/>
            </c:dLbl>
            <c:dLbl>
              <c:idx val="16"/>
              <c:layout>
                <c:manualLayout>
                  <c:x val="0"/>
                  <c:y val="-0.3067016093487574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i="1"/>
                </a:pPr>
                <a:endParaRPr lang="en-US"/>
              </a:p>
            </c:txPr>
            <c:dLblPos val="inEnd"/>
            <c:showVal val="1"/>
          </c:dLbls>
          <c:val>
            <c:numRef>
              <c:f>Comparison!$M$4:$M$20</c:f>
              <c:numCache>
                <c:formatCode>0.0</c:formatCode>
                <c:ptCount val="17"/>
                <c:pt idx="0">
                  <c:v>65.074189122521176</c:v>
                </c:pt>
                <c:pt idx="1">
                  <c:v>72.298149204629581</c:v>
                </c:pt>
                <c:pt idx="2">
                  <c:v>63.077354453862107</c:v>
                </c:pt>
                <c:pt idx="3">
                  <c:v>67.723033551</c:v>
                </c:pt>
                <c:pt idx="4">
                  <c:v>64.502527724000004</c:v>
                </c:pt>
                <c:pt idx="5">
                  <c:v>70.232175220463859</c:v>
                </c:pt>
                <c:pt idx="6">
                  <c:v>94.198617177662967</c:v>
                </c:pt>
                <c:pt idx="7">
                  <c:v>79.944110313761428</c:v>
                </c:pt>
                <c:pt idx="8">
                  <c:v>104.8160782675477</c:v>
                </c:pt>
                <c:pt idx="10">
                  <c:v>99.172114891633186</c:v>
                </c:pt>
                <c:pt idx="11">
                  <c:v>99.65976660535965</c:v>
                </c:pt>
                <c:pt idx="12">
                  <c:v>100.23134157299964</c:v>
                </c:pt>
                <c:pt idx="13">
                  <c:v>96.330447190999138</c:v>
                </c:pt>
                <c:pt idx="14">
                  <c:v>106.35483856799947</c:v>
                </c:pt>
                <c:pt idx="15">
                  <c:v>101.9080375920278</c:v>
                </c:pt>
                <c:pt idx="16">
                  <c:v>107.36081762225955</c:v>
                </c:pt>
              </c:numCache>
            </c:numRef>
          </c:val>
        </c:ser>
        <c:overlap val="100"/>
        <c:axId val="91441792"/>
        <c:axId val="91225472"/>
      </c:barChart>
      <c:catAx>
        <c:axId val="91192320"/>
        <c:scaling>
          <c:orientation val="minMax"/>
        </c:scaling>
        <c:axPos val="b"/>
        <c:numFmt formatCode="General" sourceLinked="1"/>
        <c:tickLblPos val="nextTo"/>
        <c:spPr>
          <a:ln w="22225"/>
        </c:spPr>
        <c:txPr>
          <a:bodyPr rot="-5400000" vert="horz"/>
          <a:lstStyle/>
          <a:p>
            <a:pPr>
              <a:defRPr sz="1000"/>
            </a:pPr>
            <a:endParaRPr lang="en-US"/>
          </a:p>
        </c:txPr>
        <c:crossAx val="91202304"/>
        <c:crosses val="autoZero"/>
        <c:auto val="1"/>
        <c:lblAlgn val="ctr"/>
        <c:lblOffset val="100"/>
        <c:tickLblSkip val="1"/>
      </c:catAx>
      <c:valAx>
        <c:axId val="91202304"/>
        <c:scaling>
          <c:orientation val="minMax"/>
        </c:scaling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kg CO2e/MMBtu</a:t>
                </a:r>
              </a:p>
            </c:rich>
          </c:tx>
          <c:layout/>
        </c:title>
        <c:numFmt formatCode="0" sourceLinked="0"/>
        <c:tickLblPos val="nextTo"/>
        <c:spPr>
          <a:ln w="22225"/>
        </c:spPr>
        <c:txPr>
          <a:bodyPr/>
          <a:lstStyle/>
          <a:p>
            <a:pPr>
              <a:defRPr sz="1200"/>
            </a:pPr>
            <a:endParaRPr lang="en-US"/>
          </a:p>
        </c:txPr>
        <c:crossAx val="91192320"/>
        <c:crosses val="autoZero"/>
        <c:crossBetween val="between"/>
      </c:valAx>
      <c:valAx>
        <c:axId val="91225472"/>
        <c:scaling>
          <c:orientation val="minMax"/>
        </c:scaling>
        <c:axPos val="r"/>
        <c:numFmt formatCode="0.0" sourceLinked="1"/>
        <c:tickLblPos val="nextTo"/>
        <c:crossAx val="91441792"/>
        <c:crosses val="max"/>
        <c:crossBetween val="between"/>
      </c:valAx>
      <c:catAx>
        <c:axId val="91441792"/>
        <c:scaling>
          <c:orientation val="minMax"/>
        </c:scaling>
        <c:delete val="1"/>
        <c:axPos val="b"/>
        <c:tickLblPos val="none"/>
        <c:crossAx val="91225472"/>
        <c:crosses val="autoZero"/>
        <c:auto val="1"/>
        <c:lblAlgn val="ctr"/>
        <c:lblOffset val="100"/>
      </c:catAx>
      <c:spPr>
        <a:solidFill>
          <a:srgbClr val="FFFF99"/>
        </a:solidFill>
      </c:spPr>
    </c:plotArea>
    <c:legend>
      <c:legendPos val="l"/>
      <c:legendEntry>
        <c:idx val="3"/>
        <c:delete val="1"/>
      </c:legendEntry>
      <c:layout>
        <c:manualLayout>
          <c:xMode val="edge"/>
          <c:yMode val="edge"/>
          <c:x val="9.0738855228168047E-2"/>
          <c:y val="0.14898225467656276"/>
          <c:w val="0.13183320800597001"/>
          <c:h val="0.12407590503532002"/>
        </c:manualLayout>
      </c:layout>
      <c:overlay val="1"/>
      <c:spPr>
        <a:solidFill>
          <a:sysClr val="window" lastClr="FFFFFF"/>
        </a:solidFill>
        <a:ln>
          <a:solidFill>
            <a:sysClr val="window" lastClr="FFFFFF">
              <a:lumMod val="50000"/>
            </a:sysClr>
          </a:solidFill>
        </a:ln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ln>
      <a:noFill/>
    </a:ln>
  </c:sp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0.06444</cdr:x>
      <cdr:y>0.02923</cdr:y>
    </cdr:from>
    <cdr:to>
      <cdr:x>0.21003</cdr:x>
      <cdr:y>0.09542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0327" y="137041"/>
          <a:ext cx="1198147" cy="310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5,931 MW</a:t>
          </a:r>
          <a:endParaRPr lang="en-US" sz="1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0.0713</cdr:x>
      <cdr:y>0.87897</cdr:y>
    </cdr:from>
    <cdr:to>
      <cdr:x>0.19041</cdr:x>
      <cdr:y>0.97907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1967" y="4267433"/>
          <a:ext cx="1089142" cy="485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DBCCA/WWI</a:t>
          </a:r>
        </a:p>
      </cdr:txBody>
    </cdr:sp>
  </cdr:relSizeAnchor>
  <cdr:relSizeAnchor xmlns:cdr="http://schemas.openxmlformats.org/drawingml/2006/chartDrawing">
    <cdr:from>
      <cdr:x>0.25967</cdr:x>
      <cdr:y>0.88317</cdr:y>
    </cdr:from>
    <cdr:to>
      <cdr:x>0.3239</cdr:x>
      <cdr:y>0.92981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374412" y="4287795"/>
          <a:ext cx="587319" cy="2264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/>
            <a:t>NETL </a:t>
          </a:r>
        </a:p>
      </cdr:txBody>
    </cdr:sp>
  </cdr:relSizeAnchor>
  <cdr:relSizeAnchor xmlns:cdr="http://schemas.openxmlformats.org/drawingml/2006/chartDrawing">
    <cdr:from>
      <cdr:x>0.40968</cdr:x>
      <cdr:y>0.88578</cdr:y>
    </cdr:from>
    <cdr:to>
      <cdr:x>0.49977</cdr:x>
      <cdr:y>0.93243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746134" y="4300495"/>
          <a:ext cx="823783" cy="226487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200"/>
            <a:t>Howarth</a:t>
          </a:r>
        </a:p>
      </cdr:txBody>
    </cdr:sp>
  </cdr:relSizeAnchor>
  <cdr:relSizeAnchor xmlns:cdr="http://schemas.openxmlformats.org/drawingml/2006/chartDrawing">
    <cdr:from>
      <cdr:x>0.22148</cdr:x>
      <cdr:y>0.1217</cdr:y>
    </cdr:from>
    <cdr:to>
      <cdr:x>0.36678</cdr:x>
      <cdr:y>0.19449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921837" y="548115"/>
          <a:ext cx="1260799" cy="3278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Natural Gas</a:t>
          </a:r>
        </a:p>
      </cdr:txBody>
    </cdr:sp>
  </cdr:relSizeAnchor>
  <cdr:relSizeAnchor xmlns:cdr="http://schemas.openxmlformats.org/drawingml/2006/chartDrawing">
    <cdr:from>
      <cdr:x>0.70896</cdr:x>
      <cdr:y>0.11952</cdr:y>
    </cdr:from>
    <cdr:to>
      <cdr:x>0.8227</cdr:x>
      <cdr:y>0.18152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6151810" y="538328"/>
          <a:ext cx="986961" cy="2792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1" dirty="0"/>
            <a:t>Coal</a:t>
          </a:r>
        </a:p>
      </cdr:txBody>
    </cdr:sp>
  </cdr:relSizeAnchor>
  <cdr:relSizeAnchor xmlns:cdr="http://schemas.openxmlformats.org/drawingml/2006/chartDrawing">
    <cdr:from>
      <cdr:x>0.73837</cdr:x>
      <cdr:y>0.87421</cdr:y>
    </cdr:from>
    <cdr:to>
      <cdr:x>0.79628</cdr:x>
      <cdr:y>0.92085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6751645" y="4244326"/>
          <a:ext cx="529529" cy="22643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/>
            <a:t>NETL</a:t>
          </a:r>
        </a:p>
      </cdr:txBody>
    </cdr:sp>
  </cdr:relSizeAnchor>
  <cdr:relSizeAnchor xmlns:cdr="http://schemas.openxmlformats.org/drawingml/2006/chartDrawing">
    <cdr:from>
      <cdr:x>0.83702</cdr:x>
      <cdr:y>0.89119</cdr:y>
    </cdr:from>
    <cdr:to>
      <cdr:x>0.91588</cdr:x>
      <cdr:y>0.93307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7653691" y="4326761"/>
          <a:ext cx="721095" cy="203328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95000"/>
          </a:sys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n-US" sz="1100" dirty="0" err="1"/>
            <a:t>Howarth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415" y="3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algn="r"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98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415" y="8832198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algn="r" defTabSz="912007" eaLnBrk="0" hangingPunct="0">
              <a:defRPr sz="1100">
                <a:latin typeface="Times New Roman" pitchFamily="18" charset="0"/>
              </a:defRPr>
            </a:lvl1pPr>
          </a:lstStyle>
          <a:p>
            <a:fld id="{480038BF-B25B-4659-9A29-D3CFEBED60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06488" y="700088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296" y="4416101"/>
            <a:ext cx="5027414" cy="418092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415" y="3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t" anchorCtr="0" compatLnSpc="1">
            <a:prstTxWarp prst="textNoShape">
              <a:avLst/>
            </a:prstTxWarp>
          </a:bodyPr>
          <a:lstStyle>
            <a:lvl1pPr algn="r"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8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defTabSz="912007" eaLnBrk="0" hangingPunct="0">
              <a:defRPr sz="11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415" y="8832198"/>
            <a:ext cx="2973586" cy="4642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309" tIns="45654" rIns="91309" bIns="45654" numCol="1" anchor="b" anchorCtr="0" compatLnSpc="1">
            <a:prstTxWarp prst="textNoShape">
              <a:avLst/>
            </a:prstTxWarp>
          </a:bodyPr>
          <a:lstStyle>
            <a:lvl1pPr algn="r" defTabSz="912007" eaLnBrk="0" hangingPunct="0">
              <a:defRPr sz="1100">
                <a:latin typeface="Times New Roman" pitchFamily="18" charset="0"/>
              </a:defRPr>
            </a:lvl1pPr>
          </a:lstStyle>
          <a:p>
            <a:fld id="{F7C79DD4-84A3-4D6F-A65D-81143CC14B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ChangeArrowheads="1"/>
          </p:cNvSpPr>
          <p:nvPr/>
        </p:nvSpPr>
        <p:spPr bwMode="auto">
          <a:xfrm>
            <a:off x="0" y="0"/>
            <a:ext cx="9144000" cy="6505575"/>
          </a:xfrm>
          <a:prstGeom prst="rect">
            <a:avLst/>
          </a:prstGeom>
          <a:solidFill>
            <a:srgbClr val="1B59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30250" y="2092325"/>
            <a:ext cx="7772400" cy="942975"/>
          </a:xfrm>
        </p:spPr>
        <p:txBody>
          <a:bodyPr anchor="ctr"/>
          <a:lstStyle>
            <a:lvl1pPr>
              <a:defRPr sz="3600">
                <a:solidFill>
                  <a:srgbClr val="CCCE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30250" y="3171825"/>
            <a:ext cx="6400800" cy="620713"/>
          </a:xfrm>
        </p:spPr>
        <p:txBody>
          <a:bodyPr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n-US"/>
              <a:t>Senior Staff Meeting</a:t>
            </a:r>
          </a:p>
        </p:txBody>
      </p:sp>
      <p:sp>
        <p:nvSpPr>
          <p:cNvPr id="368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0200" y="6562725"/>
            <a:ext cx="8489950" cy="271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dist">
              <a:defRPr sz="800" b="1">
                <a:solidFill>
                  <a:srgbClr val="1B5970"/>
                </a:solidFill>
              </a:defRPr>
            </a:lvl1pPr>
          </a:lstStyle>
          <a:p>
            <a:endParaRPr lang="en-US"/>
          </a:p>
        </p:txBody>
      </p:sp>
      <p:sp>
        <p:nvSpPr>
          <p:cNvPr id="368647" name="Line 7"/>
          <p:cNvSpPr>
            <a:spLocks noChangeShapeType="1"/>
          </p:cNvSpPr>
          <p:nvPr/>
        </p:nvSpPr>
        <p:spPr bwMode="auto">
          <a:xfrm>
            <a:off x="730250" y="0"/>
            <a:ext cx="0" cy="1971675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48" name="Line 8"/>
          <p:cNvSpPr>
            <a:spLocks noChangeShapeType="1"/>
          </p:cNvSpPr>
          <p:nvPr/>
        </p:nvSpPr>
        <p:spPr bwMode="auto">
          <a:xfrm>
            <a:off x="731838" y="4598988"/>
            <a:ext cx="0" cy="1912937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/>
      <p:bldP spid="368644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86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6864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8350"/>
            <a:ext cx="2057400" cy="5476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768350"/>
            <a:ext cx="6021387" cy="5476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768350"/>
            <a:ext cx="8229600" cy="773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5259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4538" y="6407150"/>
            <a:ext cx="21336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649" y="6325262"/>
            <a:ext cx="5983809" cy="450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604574"/>
            <a:ext cx="8229600" cy="77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5487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67621" name="Rectangle 5"/>
          <p:cNvSpPr>
            <a:spLocks noChangeArrowheads="1"/>
          </p:cNvSpPr>
          <p:nvPr/>
        </p:nvSpPr>
        <p:spPr bwMode="auto">
          <a:xfrm>
            <a:off x="444500" y="0"/>
            <a:ext cx="8272463" cy="593725"/>
          </a:xfrm>
          <a:prstGeom prst="rect">
            <a:avLst/>
          </a:prstGeom>
          <a:solidFill>
            <a:srgbClr val="1B59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7623" name="Text Box 7"/>
          <p:cNvSpPr txBox="1">
            <a:spLocks noChangeArrowheads="1"/>
          </p:cNvSpPr>
          <p:nvPr/>
        </p:nvSpPr>
        <p:spPr bwMode="auto">
          <a:xfrm>
            <a:off x="501650" y="242888"/>
            <a:ext cx="49711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aseline="0" dirty="0" smtClean="0">
                <a:solidFill>
                  <a:schemeClr val="bg1"/>
                </a:solidFill>
              </a:rPr>
              <a:t>Restructuring Roundtable – Gas and Electric Systems Panel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438790" y="6404629"/>
            <a:ext cx="8264525" cy="261937"/>
          </a:xfrm>
          <a:prstGeom prst="rect">
            <a:avLst/>
          </a:prstGeom>
          <a:noFill/>
          <a:ln w="12700">
            <a:solidFill>
              <a:srgbClr val="1B597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000" dirty="0" smtClean="0"/>
              <a:t>    </a:t>
            </a:r>
            <a:r>
              <a:rPr lang="en-US" sz="1000" baseline="0" dirty="0" smtClean="0"/>
              <a:t>   June </a:t>
            </a:r>
            <a:r>
              <a:rPr lang="en-US" sz="1000" baseline="0" dirty="0" smtClean="0"/>
              <a:t>15, </a:t>
            </a:r>
            <a:r>
              <a:rPr lang="en-US" sz="1000" baseline="0" dirty="0" smtClean="0"/>
              <a:t>2012</a:t>
            </a:r>
            <a:endParaRPr lang="en-US" sz="1000" dirty="0"/>
          </a:p>
        </p:txBody>
      </p:sp>
      <p:sp>
        <p:nvSpPr>
          <p:cNvPr id="367625" name="Rectangle 9"/>
          <p:cNvSpPr>
            <a:spLocks noChangeArrowheads="1"/>
          </p:cNvSpPr>
          <p:nvPr/>
        </p:nvSpPr>
        <p:spPr bwMode="auto">
          <a:xfrm>
            <a:off x="436563" y="6399213"/>
            <a:ext cx="268287" cy="268287"/>
          </a:xfrm>
          <a:prstGeom prst="rect">
            <a:avLst/>
          </a:prstGeom>
          <a:solidFill>
            <a:srgbClr val="1B59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7626" name="Rectangle 10"/>
          <p:cNvSpPr>
            <a:spLocks noChangeArrowheads="1"/>
          </p:cNvSpPr>
          <p:nvPr/>
        </p:nvSpPr>
        <p:spPr bwMode="auto">
          <a:xfrm>
            <a:off x="6543675" y="6399213"/>
            <a:ext cx="2173288" cy="268287"/>
          </a:xfrm>
          <a:prstGeom prst="rect">
            <a:avLst/>
          </a:prstGeom>
          <a:solidFill>
            <a:srgbClr val="1B597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7627" name="Text Box 11"/>
          <p:cNvSpPr txBox="1">
            <a:spLocks noChangeArrowheads="1"/>
          </p:cNvSpPr>
          <p:nvPr/>
        </p:nvSpPr>
        <p:spPr bwMode="auto">
          <a:xfrm>
            <a:off x="8008469" y="6248400"/>
            <a:ext cx="6656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 sz="1000" b="1" dirty="0">
              <a:solidFill>
                <a:schemeClr val="bg1"/>
              </a:solidFill>
            </a:endParaRPr>
          </a:p>
          <a:p>
            <a:pPr algn="r"/>
            <a:r>
              <a:rPr lang="en-US" sz="1000" b="1" dirty="0">
                <a:solidFill>
                  <a:schemeClr val="bg1"/>
                </a:solidFill>
              </a:rPr>
              <a:t>Page </a:t>
            </a:r>
            <a:r>
              <a:rPr lang="en-US" sz="1000" b="1" dirty="0" smtClean="0">
                <a:solidFill>
                  <a:schemeClr val="bg1"/>
                </a:solidFill>
              </a:rPr>
              <a:t>    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374575" y="6397442"/>
            <a:ext cx="34176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CEE1BCEB-D444-443D-BFEA-432935B67CAF}" type="slidenum">
              <a:rPr lang="en-US" sz="1000" b="1" smtClean="0">
                <a:solidFill>
                  <a:schemeClr val="bg1"/>
                </a:solidFill>
              </a:rPr>
              <a:pPr/>
              <a:t>‹#›</a:t>
            </a:fld>
            <a:endParaRPr lang="en-US" sz="1000" b="1" dirty="0">
              <a:solidFill>
                <a:schemeClr val="bg1"/>
              </a:solidFill>
            </a:endParaRPr>
          </a:p>
        </p:txBody>
      </p:sp>
      <p:pic>
        <p:nvPicPr>
          <p:cNvPr id="12" name="Picture 6" descr="logo_ppt_hc_bg_sm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21450" y="141288"/>
            <a:ext cx="2057400" cy="3143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F8861D"/>
          </a:solidFill>
          <a:latin typeface="Arial" charset="0"/>
        </a:defRPr>
      </a:lvl9pPr>
    </p:titleStyle>
    <p:bodyStyle>
      <a:lvl1pPr algn="l" rtl="0" fontAlgn="base">
        <a:spcBef>
          <a:spcPct val="50000"/>
        </a:spcBef>
        <a:spcAft>
          <a:spcPct val="0"/>
        </a:spcAft>
        <a:buClr>
          <a:srgbClr val="0099CC"/>
        </a:buClr>
        <a:buFont typeface="Wingdings" pitchFamily="2" charset="2"/>
        <a:defRPr b="1">
          <a:solidFill>
            <a:srgbClr val="1B5970"/>
          </a:solidFill>
          <a:latin typeface="+mn-lt"/>
          <a:ea typeface="+mn-ea"/>
          <a:cs typeface="+mn-cs"/>
        </a:defRPr>
      </a:lvl1pPr>
      <a:lvl2pPr marL="461963" indent="-231775" algn="l" rtl="0" fontAlgn="base">
        <a:spcBef>
          <a:spcPct val="50000"/>
        </a:spcBef>
        <a:spcAft>
          <a:spcPct val="0"/>
        </a:spcAft>
        <a:buClr>
          <a:srgbClr val="333333"/>
        </a:buClr>
        <a:buFont typeface="Wingdings" pitchFamily="2" charset="2"/>
        <a:buChar char="§"/>
        <a:defRPr sz="1600" b="1">
          <a:solidFill>
            <a:schemeClr val="tx1"/>
          </a:solidFill>
          <a:latin typeface="+mn-lt"/>
        </a:defRPr>
      </a:lvl2pPr>
      <a:lvl3pPr marL="914400" indent="-230188" algn="l" rtl="0" fontAlgn="base">
        <a:spcBef>
          <a:spcPct val="50000"/>
        </a:spcBef>
        <a:spcAft>
          <a:spcPct val="0"/>
        </a:spcAft>
        <a:buClr>
          <a:srgbClr val="333333"/>
        </a:buClr>
        <a:buFont typeface="Wingdings" pitchFamily="2" charset="2"/>
        <a:buChar char="§"/>
        <a:defRPr sz="1500">
          <a:solidFill>
            <a:srgbClr val="333333"/>
          </a:solidFill>
          <a:latin typeface="+mn-lt"/>
        </a:defRPr>
      </a:lvl3pPr>
      <a:lvl4pPr marL="1376363" indent="-231775" algn="l" rtl="0" fontAlgn="base">
        <a:spcBef>
          <a:spcPct val="50000"/>
        </a:spcBef>
        <a:spcAft>
          <a:spcPct val="0"/>
        </a:spcAft>
        <a:buClr>
          <a:srgbClr val="333333"/>
        </a:buClr>
        <a:buFont typeface="Arial" charset="0"/>
        <a:buChar char="–"/>
        <a:defRPr lang="en-US" sz="1400" b="1" baseline="0" smtClean="0">
          <a:solidFill>
            <a:srgbClr val="33333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tierney@analysisgroup.com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time.com/time/magazine/europe/0,9263,901110411,00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a.gov/todayinenergy/detail.cfm?id=6390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450" y="2155825"/>
            <a:ext cx="7772400" cy="1768475"/>
          </a:xfrm>
        </p:spPr>
        <p:txBody>
          <a:bodyPr/>
          <a:lstStyle/>
          <a:p>
            <a:r>
              <a:rPr lang="en-US" sz="3200" dirty="0" smtClean="0"/>
              <a:t>What, Me, Worry?</a:t>
            </a:r>
            <a:br>
              <a:rPr lang="en-US" sz="3200" dirty="0" smtClean="0"/>
            </a:br>
            <a:r>
              <a:rPr lang="en-US" sz="2400" dirty="0" smtClean="0"/>
              <a:t>The New Outlook fo</a:t>
            </a:r>
            <a:r>
              <a:rPr lang="en-US" sz="2400" dirty="0" smtClean="0"/>
              <a:t>r Natural Gas in New England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689466" y="4114800"/>
            <a:ext cx="8200534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99CC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400" b="1" kern="0" dirty="0" smtClean="0">
                <a:solidFill>
                  <a:schemeClr val="bg1"/>
                </a:solidFill>
                <a:latin typeface="+mn-lt"/>
              </a:rPr>
              <a:t>Susan Tierney</a:t>
            </a:r>
          </a:p>
          <a:p>
            <a:pPr lvl="0">
              <a:spcBef>
                <a:spcPts val="500"/>
              </a:spcBef>
              <a:spcAft>
                <a:spcPts val="500"/>
              </a:spcAft>
              <a:buClr>
                <a:srgbClr val="0099CC"/>
              </a:buClr>
              <a:defRPr/>
            </a:pPr>
            <a:endParaRPr lang="en-US" sz="1600" dirty="0" smtClean="0">
              <a:solidFill>
                <a:srgbClr val="A7D971"/>
              </a:solidFill>
            </a:endParaRPr>
          </a:p>
          <a:p>
            <a:pPr lvl="0">
              <a:spcBef>
                <a:spcPts val="500"/>
              </a:spcBef>
              <a:spcAft>
                <a:spcPts val="500"/>
              </a:spcAft>
              <a:buClr>
                <a:srgbClr val="0099CC"/>
              </a:buClr>
              <a:defRPr/>
            </a:pPr>
            <a:r>
              <a:rPr lang="en-US" sz="1600" b="1" dirty="0" smtClean="0">
                <a:solidFill>
                  <a:srgbClr val="D4D395"/>
                </a:solidFill>
              </a:rPr>
              <a:t>How </a:t>
            </a:r>
            <a:r>
              <a:rPr lang="en-US" sz="1600" b="1" dirty="0" smtClean="0">
                <a:solidFill>
                  <a:srgbClr val="D4D395"/>
                </a:solidFill>
              </a:rPr>
              <a:t>Will Natural Gas Impact New England's Electricity Markets and Reliability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rgbClr val="D4D39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>
                <a:srgbClr val="0099CC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1600" b="1" kern="0" dirty="0" smtClean="0">
                <a:solidFill>
                  <a:schemeClr val="bg1"/>
                </a:solidFill>
                <a:latin typeface="+mn-lt"/>
              </a:rPr>
              <a:t>New England Restructuring Roundtable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lang="en-US" sz="1600" b="1" kern="0" dirty="0" smtClean="0">
                <a:solidFill>
                  <a:schemeClr val="bg1"/>
                </a:solidFill>
                <a:latin typeface="+mn-lt"/>
              </a:rPr>
              <a:t>June </a:t>
            </a:r>
            <a:r>
              <a:rPr lang="en-US" sz="1600" b="1" kern="0" dirty="0" smtClean="0">
                <a:solidFill>
                  <a:schemeClr val="bg1"/>
                </a:solidFill>
                <a:latin typeface="+mn-lt"/>
              </a:rPr>
              <a:t>15, 2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9" descr="logo_ppt_hc_b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5150" y="508000"/>
            <a:ext cx="3071813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315" y="594930"/>
            <a:ext cx="8229600" cy="77311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Natural gas can help lower GHG emissions 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852" y="1481959"/>
            <a:ext cx="8709425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23393" y="6385026"/>
            <a:ext cx="42251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NPC, Prudent Development, 2011</a:t>
            </a:r>
            <a:endParaRPr lang="en-US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6243140" y="5344510"/>
            <a:ext cx="2758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Deep reductions require CCS or other zero-carbon technologies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7839"/>
            <a:ext cx="858183" cy="1080161"/>
          </a:xfrm>
          <a:prstGeom prst="rect">
            <a:avLst/>
          </a:prstGeom>
          <a:noFill/>
          <a:ln w="57150">
            <a:solidFill>
              <a:schemeClr val="accent5">
                <a:lumMod val="2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248" y="507137"/>
            <a:ext cx="8702566" cy="773113"/>
          </a:xfrm>
        </p:spPr>
        <p:txBody>
          <a:bodyPr/>
          <a:lstStyle/>
          <a:p>
            <a:r>
              <a:rPr lang="en-US" dirty="0" smtClean="0"/>
              <a:t>What’s to Worry About?  </a:t>
            </a:r>
            <a:endParaRPr lang="en-US" dirty="0"/>
          </a:p>
        </p:txBody>
      </p:sp>
      <p:pic>
        <p:nvPicPr>
          <p:cNvPr id="669698" name="Picture 2" descr="http://www.treehugger.com/clean-coal-fired-pla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82996"/>
            <a:ext cx="5229652" cy="348643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pic>
        <p:nvPicPr>
          <p:cNvPr id="669702" name="Picture 6" descr="VOC Emissi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3125" y="3898711"/>
            <a:ext cx="3190875" cy="24003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669706" name="Picture 10" descr="http://wvhighlands.org/wv_voice/wp-content/uploads/2010/02/p12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893" y="4416037"/>
            <a:ext cx="3488519" cy="2441963"/>
          </a:xfrm>
          <a:prstGeom prst="rect">
            <a:avLst/>
          </a:prstGeom>
          <a:noFill/>
        </p:spPr>
      </p:pic>
      <p:pic>
        <p:nvPicPr>
          <p:cNvPr id="669700" name="Picture 4" descr="methane-gas-leak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80178" y="2661314"/>
            <a:ext cx="5249080" cy="18896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5404514" y="1435859"/>
            <a:ext cx="2593074" cy="707886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Methane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</a:t>
            </a:r>
            <a:r>
              <a:rPr lang="en-US" sz="2000" dirty="0" smtClean="0"/>
              <a:t>zone precursors</a:t>
            </a:r>
            <a:endParaRPr lang="en-US" sz="2000" dirty="0"/>
          </a:p>
        </p:txBody>
      </p:sp>
      <p:pic>
        <p:nvPicPr>
          <p:cNvPr id="8" name="Picture 25" descr="Gas trucks can be seen driving by from the living room window of the Hallowich home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591489"/>
            <a:ext cx="2806262" cy="2104696"/>
          </a:xfrm>
          <a:prstGeom prst="rect">
            <a:avLst/>
          </a:prstGeom>
          <a:noFill/>
          <a:ln>
            <a:solidFill>
              <a:srgbClr val="FF993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417" y="489828"/>
            <a:ext cx="8702566" cy="773113"/>
          </a:xfrm>
        </p:spPr>
        <p:txBody>
          <a:bodyPr/>
          <a:lstStyle/>
          <a:p>
            <a:r>
              <a:rPr lang="en-US" dirty="0" smtClean="0"/>
              <a:t>What’s to Worry About?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8373" y="6060767"/>
            <a:ext cx="737826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Source: Armond Cohen, Clean Air Task Force, “Natural Gas and Climate Bridge, Highway, or Destination?” EUEC presentation, 1-30-2012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0" y="1558478"/>
          <a:ext cx="9144000" cy="4855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/>
          <p:cNvSpPr/>
          <p:nvPr/>
        </p:nvSpPr>
        <p:spPr>
          <a:xfrm>
            <a:off x="4842475" y="3319577"/>
            <a:ext cx="4068161" cy="1514773"/>
          </a:xfrm>
          <a:prstGeom prst="ellipse">
            <a:avLst/>
          </a:prstGeom>
          <a:solidFill>
            <a:srgbClr val="7A9C3E"/>
          </a:solidFill>
          <a:ln>
            <a:solidFill>
              <a:srgbClr val="FFCC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/>
              <a:t>Variation in total footprint </a:t>
            </a:r>
          </a:p>
          <a:p>
            <a:pPr algn="ctr"/>
            <a:r>
              <a:rPr lang="en-US" sz="1600" b="1" dirty="0" smtClean="0"/>
              <a:t>is largely due to uncertainty </a:t>
            </a:r>
          </a:p>
          <a:p>
            <a:pPr algn="ctr"/>
            <a:r>
              <a:rPr lang="en-US" sz="1600" b="1" dirty="0" smtClean="0"/>
              <a:t>in methane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2125" y="793234"/>
            <a:ext cx="3243196" cy="461665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How Much Methane?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1963" y="388095"/>
            <a:ext cx="8229600" cy="773113"/>
          </a:xfrm>
        </p:spPr>
        <p:txBody>
          <a:bodyPr/>
          <a:lstStyle/>
          <a:p>
            <a:r>
              <a:rPr lang="en-US" dirty="0" smtClean="0"/>
              <a:t>Renewables:</a:t>
            </a:r>
            <a:endParaRPr lang="en-US" dirty="0"/>
          </a:p>
        </p:txBody>
      </p:sp>
      <p:pic>
        <p:nvPicPr>
          <p:cNvPr id="181250" name="Picture 2" descr="US State RPS Policies and Regional RPS Demand: 2005-2025 (TWh)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020" y="1229711"/>
            <a:ext cx="7457554" cy="543573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661555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http://www.emerging-energy.com/content/press-details/State-RPS-Policies-Will-Drive-250-Increase-in-Renewable-Energy-Generation-by-2025/32.aspx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6638505" y="2031311"/>
            <a:ext cx="1192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Maine</a:t>
            </a:r>
            <a:endParaRPr lang="en-US" sz="14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6485860" y="2264735"/>
            <a:ext cx="484446" cy="519888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953693" y="2286000"/>
            <a:ext cx="367045" cy="440142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343275" y="3485495"/>
            <a:ext cx="1431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Pennsylvania</a:t>
            </a:r>
            <a:endParaRPr lang="en-US" sz="1400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rot="16200000" flipH="1">
            <a:off x="4231738" y="3822163"/>
            <a:ext cx="1524636" cy="1441888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3557752" y="4102012"/>
            <a:ext cx="1661948" cy="1622513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2785241" y="4448853"/>
            <a:ext cx="1802525" cy="1699699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986455" y="4104292"/>
            <a:ext cx="1192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California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2648607" y="3804747"/>
            <a:ext cx="1192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New York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1337870" y="1380017"/>
            <a:ext cx="4256690" cy="1954924"/>
          </a:xfrm>
          <a:prstGeom prst="rect">
            <a:avLst/>
          </a:prstGeom>
          <a:solidFill>
            <a:schemeClr val="bg1"/>
          </a:solidFill>
          <a:ln w="8001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45720" tIns="45720" rIns="457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18918" y="2334261"/>
            <a:ext cx="132697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Rhode Island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5507664" y="2541181"/>
            <a:ext cx="611595" cy="582354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362876" y="803741"/>
            <a:ext cx="3929849" cy="923330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RPS ramp-up through 2025:</a:t>
            </a:r>
          </a:p>
          <a:p>
            <a:pPr algn="ctr"/>
            <a:r>
              <a:rPr lang="en-US" b="1" dirty="0" smtClean="0"/>
              <a:t>Gas provides flexible resources for balancing services</a:t>
            </a:r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rot="5400000">
            <a:off x="1721263" y="3898354"/>
            <a:ext cx="1853238" cy="13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055475" y="5906814"/>
            <a:ext cx="819807" cy="36933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2x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942081" y="5870028"/>
            <a:ext cx="819807" cy="36933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3x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48716" y="2747114"/>
            <a:ext cx="16905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Massachusetts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589059" y="1991224"/>
            <a:ext cx="1192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Vermont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2229178" y="2971472"/>
            <a:ext cx="819807" cy="36933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2011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5232838" y="2944575"/>
            <a:ext cx="1091762" cy="1066779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301197" y="1955032"/>
            <a:ext cx="132697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Connecticut</a:t>
            </a:r>
            <a:endParaRPr lang="en-US" sz="1400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5362353" y="2151321"/>
            <a:ext cx="985284" cy="974651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5528807" y="2324377"/>
            <a:ext cx="1192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NH</a:t>
            </a:r>
            <a:endParaRPr lang="en-US" sz="1400" dirty="0"/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6276754" y="2470297"/>
            <a:ext cx="367045" cy="440142"/>
          </a:xfrm>
          <a:prstGeom prst="straightConnector1">
            <a:avLst/>
          </a:prstGeom>
          <a:solidFill>
            <a:schemeClr val="accent1"/>
          </a:solidFill>
          <a:ln w="8001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to Worry About?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5359"/>
            <a:ext cx="8229600" cy="4525962"/>
          </a:xfrm>
        </p:spPr>
        <p:txBody>
          <a:bodyPr/>
          <a:lstStyle/>
          <a:p>
            <a:r>
              <a:rPr lang="en-US" sz="2400" dirty="0" smtClean="0"/>
              <a:t>Renewables may be stuck in the starting gates due to low natural gas prices (combined with PTC/ITC woes):</a:t>
            </a:r>
          </a:p>
          <a:p>
            <a:pPr lvl="1">
              <a:buNone/>
            </a:pPr>
            <a:r>
              <a:rPr lang="en-US" sz="2200" dirty="0" smtClean="0"/>
              <a:t>                           Wind as a price taker: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73457" y="3521121"/>
            <a:ext cx="3125337" cy="2015936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Wind selling </a:t>
            </a:r>
            <a:r>
              <a:rPr lang="en-US" sz="2000" b="1" dirty="0" smtClean="0"/>
              <a:t>at:</a:t>
            </a:r>
          </a:p>
          <a:p>
            <a:endParaRPr lang="en-US" sz="20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$32/MWh @10 GW load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$95/MWh @20 GW </a:t>
            </a:r>
            <a:r>
              <a:rPr lang="en-US" sz="2000" b="1" dirty="0" smtClean="0"/>
              <a:t>load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$</a:t>
            </a:r>
            <a:r>
              <a:rPr lang="en-US" sz="2000" b="1" dirty="0" smtClean="0"/>
              <a:t>158/MWh @25 GW load</a:t>
            </a:r>
          </a:p>
        </p:txBody>
      </p:sp>
      <p:sp>
        <p:nvSpPr>
          <p:cNvPr id="7" name="Rectangle 6"/>
          <p:cNvSpPr/>
          <p:nvPr/>
        </p:nvSpPr>
        <p:spPr>
          <a:xfrm>
            <a:off x="4783540" y="3538519"/>
            <a:ext cx="3295935" cy="2015936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000" b="1" dirty="0" smtClean="0"/>
              <a:t>Wind selling </a:t>
            </a:r>
            <a:r>
              <a:rPr lang="en-US" sz="2000" b="1" dirty="0" smtClean="0"/>
              <a:t>at</a:t>
            </a:r>
          </a:p>
          <a:p>
            <a:endParaRPr lang="en-US" sz="20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$</a:t>
            </a:r>
            <a:r>
              <a:rPr lang="en-US" sz="2000" b="1" dirty="0" smtClean="0"/>
              <a:t>37/MWh </a:t>
            </a:r>
            <a:r>
              <a:rPr lang="en-US" sz="2000" b="1" dirty="0" smtClean="0"/>
              <a:t>@10 GW load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$</a:t>
            </a:r>
            <a:r>
              <a:rPr lang="en-US" sz="2000" b="1" dirty="0" smtClean="0"/>
              <a:t>40/MWh </a:t>
            </a:r>
            <a:r>
              <a:rPr lang="en-US" sz="2000" b="1" dirty="0" smtClean="0"/>
              <a:t>@20 GW load  </a:t>
            </a:r>
            <a:endParaRPr lang="en-US" sz="20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/>
              <a:t>$</a:t>
            </a:r>
            <a:r>
              <a:rPr lang="en-US" sz="2000" b="1" dirty="0" smtClean="0"/>
              <a:t>95/MWh @25 GW load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8550" y="2893325"/>
            <a:ext cx="1705970" cy="400110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2008: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256662" y="2909247"/>
            <a:ext cx="1705970" cy="400110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2011: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27546" y="5868537"/>
            <a:ext cx="8516203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Much higher REC prices? Potential for fatigue? But needed for climate goals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221233"/>
            <a:ext cx="8229600" cy="773113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Susan F. Tierney, Ph.D.</a:t>
            </a:r>
            <a:br>
              <a:rPr lang="en-US" sz="2000" dirty="0" smtClean="0"/>
            </a:br>
            <a:r>
              <a:rPr lang="en-US" sz="2000" dirty="0" smtClean="0"/>
              <a:t>Managing Principal</a:t>
            </a:r>
            <a:br>
              <a:rPr lang="en-US" sz="2000" dirty="0" smtClean="0"/>
            </a:br>
            <a:r>
              <a:rPr lang="en-US" sz="2000" dirty="0" smtClean="0"/>
              <a:t>Analysis Group</a:t>
            </a:r>
            <a:br>
              <a:rPr lang="en-US" sz="2000" dirty="0" smtClean="0"/>
            </a:br>
            <a:r>
              <a:rPr lang="en-US" sz="2000" dirty="0" smtClean="0"/>
              <a:t>111 Huntington Avenue,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Floor </a:t>
            </a:r>
            <a:br>
              <a:rPr lang="en-US" sz="2000" dirty="0" smtClean="0"/>
            </a:br>
            <a:r>
              <a:rPr lang="en-US" sz="2000" dirty="0" smtClean="0"/>
              <a:t>Boston, MA 20199</a:t>
            </a:r>
            <a:br>
              <a:rPr lang="en-US" sz="2000" dirty="0" smtClean="0"/>
            </a:br>
            <a:r>
              <a:rPr lang="en-US" sz="2000" dirty="0" smtClean="0">
                <a:hlinkClick r:id="rId2"/>
              </a:rPr>
              <a:t>stierney@analysisgroup.com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617-425-8114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2" y="604574"/>
            <a:ext cx="8688387" cy="919426"/>
          </a:xfrm>
        </p:spPr>
        <p:txBody>
          <a:bodyPr/>
          <a:lstStyle/>
          <a:p>
            <a:r>
              <a:rPr lang="en-US" b="0" dirty="0" smtClean="0"/>
              <a:t>Some Upsides </a:t>
            </a:r>
            <a:r>
              <a:rPr lang="en-US" b="0" dirty="0" smtClean="0"/>
              <a:t>and </a:t>
            </a:r>
            <a:r>
              <a:rPr lang="en-US" b="0" dirty="0" smtClean="0"/>
              <a:t>Downsides: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Impacts of the New </a:t>
            </a:r>
            <a:r>
              <a:rPr lang="en-US" b="0" dirty="0" smtClean="0"/>
              <a:t>Outlook for Natural Gas in New England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2911"/>
            <a:ext cx="8229600" cy="4525962"/>
          </a:xfrm>
        </p:spPr>
        <p:txBody>
          <a:bodyPr/>
          <a:lstStyle/>
          <a:p>
            <a:pPr marL="228600" indent="-228600">
              <a:buFont typeface="Wingdings" pitchFamily="2" charset="2"/>
              <a:buChar char="§"/>
            </a:pPr>
            <a:r>
              <a:rPr lang="en-US" sz="2400" dirty="0" smtClean="0"/>
              <a:t>Shale Gas Development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n-US" sz="2400" dirty="0" smtClean="0"/>
              <a:t>Generating Fleet Modernization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n-US" sz="2400" dirty="0" smtClean="0"/>
              <a:t>Gas/Electric Market Interactions 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n-US" sz="2400" dirty="0" smtClean="0"/>
              <a:t>Natural Gas’ Air Emissions </a:t>
            </a:r>
          </a:p>
          <a:p>
            <a:pPr marL="228600" indent="-228600">
              <a:buFont typeface="Wingdings" pitchFamily="2" charset="2"/>
              <a:buChar char="§"/>
            </a:pPr>
            <a:r>
              <a:rPr lang="en-US" sz="2400" dirty="0" smtClean="0"/>
              <a:t>Renewables</a:t>
            </a:r>
            <a:endParaRPr lang="en-US" sz="2400" dirty="0" smtClean="0"/>
          </a:p>
          <a:p>
            <a:endParaRPr lang="en-US" dirty="0"/>
          </a:p>
        </p:txBody>
      </p:sp>
      <p:pic>
        <p:nvPicPr>
          <p:cNvPr id="24578" name="Picture 2" descr="http://www.leconcombre.com/concpost/us/postcard4/alfred_e_neu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499" y="4724582"/>
            <a:ext cx="1025525" cy="1326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490274"/>
            <a:ext cx="8229600" cy="773113"/>
          </a:xfrm>
        </p:spPr>
        <p:txBody>
          <a:bodyPr/>
          <a:lstStyle/>
          <a:p>
            <a:r>
              <a:rPr lang="en-US" dirty="0" smtClean="0"/>
              <a:t>Shale Gas Development: 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326887"/>
            <a:ext cx="54102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99CC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400" b="1" kern="0" dirty="0" smtClean="0">
                <a:solidFill>
                  <a:srgbClr val="1B5970"/>
                </a:solidFill>
                <a:latin typeface="+mn-lt"/>
              </a:rPr>
              <a:t>Strong outlook for low gas prices – assumes and depends upon:</a:t>
            </a:r>
          </a:p>
          <a:p>
            <a:pPr marL="342900" indent="-342900"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§"/>
            </a:pPr>
            <a:r>
              <a:rPr lang="en-US" b="1" kern="0" dirty="0" smtClean="0">
                <a:solidFill>
                  <a:srgbClr val="1B5970"/>
                </a:solidFill>
              </a:rPr>
              <a:t>Continued </a:t>
            </a:r>
            <a:r>
              <a:rPr lang="en-US" b="1" kern="0" dirty="0" smtClean="0">
                <a:solidFill>
                  <a:srgbClr val="1B5970"/>
                </a:solidFill>
              </a:rPr>
              <a:t>access to the </a:t>
            </a:r>
            <a:r>
              <a:rPr lang="en-US" b="1" kern="0" dirty="0" smtClean="0">
                <a:solidFill>
                  <a:srgbClr val="1B5970"/>
                </a:solidFill>
              </a:rPr>
              <a:t>abundant unconventional natural gas resource base</a:t>
            </a:r>
          </a:p>
          <a:p>
            <a:pPr marL="800100" lvl="1" indent="-342900"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§"/>
            </a:pPr>
            <a:r>
              <a:rPr lang="en-US" b="1" kern="0" dirty="0" smtClean="0">
                <a:solidFill>
                  <a:srgbClr val="1B5970"/>
                </a:solidFill>
                <a:latin typeface="+mn-lt"/>
              </a:rPr>
              <a:t>huge resource base is well established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99CC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b="1" kern="0" dirty="0" smtClean="0">
                <a:solidFill>
                  <a:srgbClr val="1B5970"/>
                </a:solidFill>
                <a:latin typeface="+mn-lt"/>
              </a:rPr>
              <a:t>Continuous improvement in production practices/techniques </a:t>
            </a:r>
          </a:p>
          <a:p>
            <a:pPr marL="800100" lvl="1" indent="-342900"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§"/>
            </a:pPr>
            <a:r>
              <a:rPr lang="en-US" b="1" kern="0" dirty="0" smtClean="0">
                <a:solidFill>
                  <a:srgbClr val="1B5970"/>
                </a:solidFill>
                <a:latin typeface="+mn-lt"/>
              </a:rPr>
              <a:t>and strong regulatory supervision (especially by states)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99CC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b="1" kern="0" dirty="0" smtClean="0">
                <a:solidFill>
                  <a:srgbClr val="1B5970"/>
                </a:solidFill>
                <a:latin typeface="+mn-lt"/>
              </a:rPr>
              <a:t>T</a:t>
            </a:r>
            <a:r>
              <a:rPr lang="en-US" b="1" kern="0" dirty="0" smtClean="0">
                <a:solidFill>
                  <a:srgbClr val="1B5970"/>
                </a:solidFill>
                <a:latin typeface="+mn-lt"/>
              </a:rPr>
              <a:t>echnological and business model that supports fast-to-market production process </a:t>
            </a:r>
          </a:p>
          <a:p>
            <a:pPr marL="800100" lvl="1" indent="-342900">
              <a:spcBef>
                <a:spcPct val="50000"/>
              </a:spcBef>
              <a:buClr>
                <a:srgbClr val="0099CC"/>
              </a:buClr>
              <a:buFont typeface="Wingdings" pitchFamily="2" charset="2"/>
              <a:buChar char="§"/>
            </a:pPr>
            <a:r>
              <a:rPr lang="en-US" b="1" kern="0" dirty="0" smtClean="0">
                <a:solidFill>
                  <a:srgbClr val="1B5970"/>
                </a:solidFill>
                <a:latin typeface="+mn-lt"/>
              </a:rPr>
              <a:t>positive implications for dampening some of the historical price volatility experienced in natural gas prices</a:t>
            </a:r>
          </a:p>
        </p:txBody>
      </p:sp>
      <p:pic>
        <p:nvPicPr>
          <p:cNvPr id="12" name="Picture 4" descr="http://img.timeinc.net/time/images/covers/europe/2011/20110411_40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1517" y="1904999"/>
            <a:ext cx="2926938" cy="382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13133"/>
            <a:ext cx="8229600" cy="773113"/>
          </a:xfrm>
        </p:spPr>
        <p:txBody>
          <a:bodyPr/>
          <a:lstStyle/>
          <a:p>
            <a:r>
              <a:rPr lang="en-US" dirty="0" smtClean="0"/>
              <a:t>What’s to Worry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846" y="1370792"/>
            <a:ext cx="5478054" cy="5055408"/>
          </a:xfrm>
        </p:spPr>
        <p:txBody>
          <a:bodyPr/>
          <a:lstStyle/>
          <a:p>
            <a:r>
              <a:rPr lang="en-US" sz="2400" dirty="0" smtClean="0"/>
              <a:t>Public trust issues associated with                    shale gas development/production: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S</a:t>
            </a:r>
            <a:r>
              <a:rPr lang="en-US" sz="2000" dirty="0" smtClean="0"/>
              <a:t>ignificant community impacts with                   intense development pressures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Wide gap between perceptions on both                   sides of the issues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I</a:t>
            </a:r>
            <a:r>
              <a:rPr lang="en-US" sz="2000" dirty="0" smtClean="0"/>
              <a:t>ndustry is in a defensive posture, with                      slow and reactive responses to local                    concerns</a:t>
            </a:r>
            <a:endParaRPr lang="en-US" sz="20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/>
              <a:t>Further erosion of public trust = potential </a:t>
            </a:r>
            <a:r>
              <a:rPr lang="en-US" sz="2000" dirty="0" smtClean="0"/>
              <a:t>source of disruptive impact </a:t>
            </a:r>
            <a:r>
              <a:rPr lang="en-US" sz="2000" dirty="0" smtClean="0"/>
              <a:t>on industry’s access to the resources</a:t>
            </a:r>
            <a:endParaRPr lang="en-US" sz="2000" dirty="0"/>
          </a:p>
        </p:txBody>
      </p:sp>
      <p:pic>
        <p:nvPicPr>
          <p:cNvPr id="4" name="Picture 3" descr="anti-fracking protest capitol 2011-04-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541" y="4957358"/>
            <a:ext cx="3004688" cy="19974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6" name="Picture 2" descr="map of Cumulative natural gas wells drilled in Pennsylvania, January 2005 - April 2012, as described in the article text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95007" y="3160263"/>
            <a:ext cx="2666963" cy="2035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9" name="Picture 13" descr="The Hallowich family&amp;#x27;s home in Hickory, Pennsylvania, is surrounded by energy company operations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7740" y="1298665"/>
            <a:ext cx="2942020" cy="22065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93236" y="1724297"/>
          <a:ext cx="8229600" cy="468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298" y="473944"/>
            <a:ext cx="8229600" cy="773113"/>
          </a:xfrm>
        </p:spPr>
        <p:txBody>
          <a:bodyPr/>
          <a:lstStyle/>
          <a:p>
            <a:r>
              <a:rPr lang="en-US" dirty="0" smtClean="0"/>
              <a:t>The Generating Fleet Modernization: The Role of Gas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8" y="1241976"/>
            <a:ext cx="8229600" cy="4525962"/>
          </a:xfrm>
        </p:spPr>
        <p:txBody>
          <a:bodyPr/>
          <a:lstStyle/>
          <a:p>
            <a:r>
              <a:rPr lang="en-US" sz="2400" dirty="0" smtClean="0"/>
              <a:t>New England’s next chapter of generation investment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474719" y="2063932"/>
            <a:ext cx="4807131" cy="2308324"/>
          </a:xfrm>
          <a:prstGeom prst="rect">
            <a:avLst/>
          </a:prstGeom>
          <a:solidFill>
            <a:srgbClr val="FFFF99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Retirements:  ISO-NE estimate of 5+ GW of existing generation to retire over next decade (out of ~28.6 GW total)</a:t>
            </a:r>
          </a:p>
          <a:p>
            <a:endParaRPr lang="en-US" dirty="0" smtClean="0"/>
          </a:p>
          <a:p>
            <a:r>
              <a:rPr lang="en-US" dirty="0" smtClean="0"/>
              <a:t>Queue:  ~6 GW MW of gas-fired capacity</a:t>
            </a:r>
          </a:p>
          <a:p>
            <a:endParaRPr lang="en-US" dirty="0" smtClean="0"/>
          </a:p>
          <a:p>
            <a:r>
              <a:rPr lang="en-US" dirty="0" smtClean="0"/>
              <a:t>Gas plants:  typically short permitting / </a:t>
            </a:r>
            <a:r>
              <a:rPr lang="en-US" dirty="0" err="1" smtClean="0"/>
              <a:t>siting</a:t>
            </a:r>
            <a:r>
              <a:rPr lang="en-US" dirty="0" smtClean="0"/>
              <a:t> processes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1"/>
          </p:cNvCxnSpPr>
          <p:nvPr/>
        </p:nvCxnSpPr>
        <p:spPr bwMode="auto">
          <a:xfrm flipH="1" flipV="1">
            <a:off x="1867989" y="3122023"/>
            <a:ext cx="1606730" cy="960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298" y="473944"/>
            <a:ext cx="8229600" cy="773113"/>
          </a:xfrm>
        </p:spPr>
        <p:txBody>
          <a:bodyPr/>
          <a:lstStyle/>
          <a:p>
            <a:r>
              <a:rPr lang="en-US" dirty="0" smtClean="0"/>
              <a:t>What’s to Worry About?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362083"/>
            <a:ext cx="8724900" cy="4525962"/>
          </a:xfrm>
        </p:spPr>
        <p:txBody>
          <a:bodyPr/>
          <a:lstStyle/>
          <a:p>
            <a:r>
              <a:rPr lang="en-US" sz="2000" dirty="0" smtClean="0"/>
              <a:t>Adequacy of signals for capacity additions – especially regarding</a:t>
            </a:r>
          </a:p>
          <a:p>
            <a:pPr lvl="1"/>
            <a:r>
              <a:rPr lang="en-US" sz="1800" dirty="0" smtClean="0"/>
              <a:t>Capacity value in forward capacity market</a:t>
            </a:r>
          </a:p>
          <a:p>
            <a:pPr lvl="1"/>
            <a:r>
              <a:rPr lang="en-US" sz="1800" dirty="0" smtClean="0"/>
              <a:t>Type of technology (and capacity) added (e.g., CC, CT)</a:t>
            </a:r>
          </a:p>
          <a:p>
            <a:pPr lvl="1"/>
            <a:r>
              <a:rPr lang="en-US" sz="1800" dirty="0" smtClean="0"/>
              <a:t>Transmission constraints that affect deliverable capacity</a:t>
            </a:r>
          </a:p>
          <a:p>
            <a:pPr lvl="1"/>
            <a:r>
              <a:rPr lang="en-US" sz="1800" dirty="0" smtClean="0"/>
              <a:t>Plant retirements affecting load pockets</a:t>
            </a:r>
          </a:p>
          <a:p>
            <a:pPr lvl="1"/>
            <a:r>
              <a:rPr lang="en-US" sz="1800" dirty="0" smtClean="0"/>
              <a:t>Value afforded to firm fuel supply and delivery</a:t>
            </a:r>
          </a:p>
          <a:p>
            <a:r>
              <a:rPr lang="en-US" sz="2000" dirty="0" smtClean="0"/>
              <a:t>Timely regulatory reviews – especially regarding</a:t>
            </a:r>
          </a:p>
          <a:p>
            <a:pPr lvl="1"/>
            <a:r>
              <a:rPr lang="en-US" sz="1800" dirty="0" smtClean="0"/>
              <a:t>EPA GHG rules</a:t>
            </a:r>
          </a:p>
          <a:p>
            <a:pPr lvl="1"/>
            <a:r>
              <a:rPr lang="en-US" sz="1800" dirty="0" smtClean="0"/>
              <a:t>Fights over ‘need’, in light of energy efficiency, DR, DG</a:t>
            </a:r>
          </a:p>
          <a:p>
            <a:r>
              <a:rPr lang="en-US" sz="2000" dirty="0" smtClean="0"/>
              <a:t>Ending up with ‘too much of a good thing’ (gas) – especially given </a:t>
            </a:r>
          </a:p>
          <a:p>
            <a:pPr lvl="1"/>
            <a:r>
              <a:rPr lang="en-US" sz="1800" dirty="0" smtClean="0"/>
              <a:t>Adequacy of pipeline capacity </a:t>
            </a:r>
          </a:p>
          <a:p>
            <a:pPr lvl="1"/>
            <a:r>
              <a:rPr lang="en-US" sz="1800" dirty="0" smtClean="0"/>
              <a:t>Distance to nearby storage capacity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502974"/>
            <a:ext cx="8229600" cy="773113"/>
          </a:xfrm>
        </p:spPr>
        <p:txBody>
          <a:bodyPr/>
          <a:lstStyle/>
          <a:p>
            <a:r>
              <a:rPr lang="en-US" dirty="0" smtClean="0"/>
              <a:t>Gas/Electric Market Harmonization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52" y="1381857"/>
            <a:ext cx="8229600" cy="4525962"/>
          </a:xfrm>
        </p:spPr>
        <p:txBody>
          <a:bodyPr/>
          <a:lstStyle/>
          <a:p>
            <a:r>
              <a:rPr lang="en-US" sz="2400" dirty="0" smtClean="0"/>
              <a:t>D</a:t>
            </a:r>
            <a:r>
              <a:rPr lang="en-US" sz="2400" dirty="0" smtClean="0"/>
              <a:t>evelopments:</a:t>
            </a:r>
          </a:p>
          <a:p>
            <a:pPr lvl="1"/>
            <a:r>
              <a:rPr lang="en-US" sz="2000" dirty="0" smtClean="0"/>
              <a:t>Growing public discussion of  electric sector ‘becoming too dependent on natural gas’</a:t>
            </a:r>
          </a:p>
          <a:p>
            <a:pPr lvl="2"/>
            <a:r>
              <a:rPr lang="en-US" sz="1900" dirty="0" smtClean="0"/>
              <a:t>Nationally:  varied comments on implications for price, reliability</a:t>
            </a:r>
          </a:p>
          <a:p>
            <a:pPr lvl="2"/>
            <a:r>
              <a:rPr lang="en-US" sz="1900" dirty="0" smtClean="0"/>
              <a:t>New England: decade of experience with significant gas use</a:t>
            </a:r>
          </a:p>
          <a:p>
            <a:pPr lvl="1"/>
            <a:r>
              <a:rPr lang="en-US" sz="2000" dirty="0" smtClean="0"/>
              <a:t>Growing appreciation for the need to better align gas and electric markets’ procedures, rules, processes:</a:t>
            </a:r>
          </a:p>
          <a:p>
            <a:pPr lvl="2">
              <a:buFontTx/>
              <a:buChar char="-"/>
            </a:pPr>
            <a:r>
              <a:rPr lang="en-US" sz="2000" dirty="0" smtClean="0"/>
              <a:t>National Petroleum Council – Prudent Development </a:t>
            </a:r>
          </a:p>
          <a:p>
            <a:pPr lvl="2">
              <a:buFontTx/>
              <a:buChar char="-"/>
            </a:pPr>
            <a:r>
              <a:rPr lang="en-US" sz="2000" dirty="0" smtClean="0"/>
              <a:t>ISO-NE – study of gas/electric reliability issues</a:t>
            </a:r>
          </a:p>
          <a:p>
            <a:pPr lvl="2">
              <a:buFontTx/>
              <a:buChar char="-"/>
            </a:pPr>
            <a:r>
              <a:rPr lang="en-US" sz="2000" dirty="0" smtClean="0"/>
              <a:t>FERC – docket to examine issues</a:t>
            </a:r>
          </a:p>
          <a:p>
            <a:pPr lvl="2">
              <a:buFontTx/>
              <a:buChar char="-"/>
            </a:pPr>
            <a:r>
              <a:rPr lang="en-US" sz="2000" dirty="0" smtClean="0"/>
              <a:t>NAESB – “Gas/Electric Harmonization” committee 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13" y="528374"/>
            <a:ext cx="8229600" cy="773113"/>
          </a:xfrm>
        </p:spPr>
        <p:txBody>
          <a:bodyPr/>
          <a:lstStyle/>
          <a:p>
            <a:r>
              <a:rPr lang="en-US" dirty="0" smtClean="0"/>
              <a:t>What’s to Worry About?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15786"/>
            <a:ext cx="8229600" cy="4908813"/>
          </a:xfrm>
        </p:spPr>
        <p:txBody>
          <a:bodyPr/>
          <a:lstStyle/>
          <a:p>
            <a:pPr lvl="0"/>
            <a:r>
              <a:rPr lang="en-US" sz="2100" dirty="0" smtClean="0"/>
              <a:t>Potential clusters of issues to be addressed in different venues – with differing levels of support for and timing of resolution:</a:t>
            </a:r>
          </a:p>
          <a:p>
            <a:pPr marL="292100" lvl="0" indent="-292100">
              <a:buFont typeface="Wingdings" pitchFamily="2" charset="2"/>
              <a:buChar char="§"/>
            </a:pPr>
            <a:r>
              <a:rPr lang="en-US" dirty="0" smtClean="0"/>
              <a:t>Commercial (e.g., bilateral agreements between pipelines &amp; customers) </a:t>
            </a:r>
          </a:p>
          <a:p>
            <a:pPr marL="754063" lvl="1" indent="-292100"/>
            <a:r>
              <a:rPr lang="en-US" sz="1800" dirty="0" smtClean="0"/>
              <a:t>Differentiated product/service offerings by pipelines (e.g., different timing of movement of gas in pipes and from storage)</a:t>
            </a:r>
          </a:p>
          <a:p>
            <a:pPr marL="292100" lvl="0" indent="-292100">
              <a:buFont typeface="Wingdings" pitchFamily="2" charset="2"/>
              <a:buChar char="§"/>
            </a:pPr>
            <a:r>
              <a:rPr lang="en-US" dirty="0" smtClean="0"/>
              <a:t>Regional practices (e.g., RTO market rules)</a:t>
            </a:r>
          </a:p>
          <a:p>
            <a:pPr marL="754063" lvl="1" indent="-292100"/>
            <a:r>
              <a:rPr lang="en-US" sz="1800" dirty="0" smtClean="0"/>
              <a:t>E.g., valuing electric capacity differently according to firmness of natural gas deliverability and supply</a:t>
            </a:r>
          </a:p>
          <a:p>
            <a:pPr marL="292100" lvl="0" indent="-292100">
              <a:buFont typeface="Wingdings" pitchFamily="2" charset="2"/>
              <a:buChar char="§"/>
            </a:pPr>
            <a:r>
              <a:rPr lang="en-US" dirty="0" smtClean="0"/>
              <a:t>National:</a:t>
            </a:r>
          </a:p>
          <a:p>
            <a:pPr marL="749300" lvl="2"/>
            <a:r>
              <a:rPr lang="en-US" sz="1800" b="1" dirty="0" smtClean="0"/>
              <a:t>Standards (e.g., NAESB) – where broader inter-regional arrangements would benefit from common standards (e.g., timing of nominations across multiple pipeline systems)</a:t>
            </a:r>
          </a:p>
          <a:p>
            <a:pPr marL="749300" lvl="2"/>
            <a:r>
              <a:rPr lang="en-US" sz="1800" b="1" dirty="0" smtClean="0"/>
              <a:t>Policy (e.g., FERC) – where broader inter-regional arrangement </a:t>
            </a:r>
          </a:p>
          <a:p>
            <a:pPr lvl="0"/>
            <a:r>
              <a:rPr lang="en-US" dirty="0" smtClean="0"/>
              <a:t> </a:t>
            </a:r>
            <a:endParaRPr lang="en-US" dirty="0" smtClean="0"/>
          </a:p>
          <a:p>
            <a:pPr lvl="0"/>
            <a:r>
              <a:rPr lang="en-US" dirty="0" smtClean="0"/>
              <a:t>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Gas: Lower Air Emissions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8711" y="6364313"/>
            <a:ext cx="3754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NPC, Prudent Development, 2011</a:t>
            </a:r>
            <a:endParaRPr lang="en-US" sz="900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556" y="1507251"/>
            <a:ext cx="8386344" cy="4703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032500" y="723900"/>
            <a:ext cx="2971800" cy="1631216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200"/>
              </a:spcAft>
              <a:buFont typeface="Wingdings" pitchFamily="2" charset="2"/>
              <a:buChar char="§"/>
            </a:pPr>
            <a:r>
              <a:rPr lang="en-US" dirty="0" smtClean="0"/>
              <a:t>Lower emissions at the stack relative to coal</a:t>
            </a:r>
          </a:p>
          <a:p>
            <a:pPr marL="228600" indent="-228600">
              <a:spcAft>
                <a:spcPts val="1200"/>
              </a:spcAft>
              <a:buFont typeface="Wingdings" pitchFamily="2" charset="2"/>
              <a:buChar char="§"/>
            </a:pPr>
            <a:r>
              <a:rPr lang="en-US" dirty="0" smtClean="0"/>
              <a:t>Operational compatibility with zero-emissions renewables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_ppt_2006-07">
  <a:themeElements>
    <a:clrScheme name="ag_ppt_2006-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g_ppt_2006-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8001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8001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g_ppt_2006-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_ppt_2006-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_ppt_2006-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ag_ppt_2006-07</Template>
  <TotalTime>40060</TotalTime>
  <Words>806</Words>
  <Application>Microsoft Office PowerPoint</Application>
  <PresentationFormat>On-screen Show (4:3)</PresentationFormat>
  <Paragraphs>141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ag_ppt_2006-07</vt:lpstr>
      <vt:lpstr>What, Me, Worry? The New Outlook for Natural Gas in New England </vt:lpstr>
      <vt:lpstr>Some Upsides and Downsides:  Impacts of the New Outlook for Natural Gas in New England  </vt:lpstr>
      <vt:lpstr>Shale Gas Development: </vt:lpstr>
      <vt:lpstr>What’s to Worry About?</vt:lpstr>
      <vt:lpstr>The Generating Fleet Modernization: The Role of Gas  </vt:lpstr>
      <vt:lpstr>What’s to Worry About? </vt:lpstr>
      <vt:lpstr>Gas/Electric Market Harmonization</vt:lpstr>
      <vt:lpstr>What’s to Worry About?  </vt:lpstr>
      <vt:lpstr>Natural Gas: Lower Air Emissions</vt:lpstr>
      <vt:lpstr> Natural gas can help lower GHG emissions </vt:lpstr>
      <vt:lpstr>What’s to Worry About?  </vt:lpstr>
      <vt:lpstr>What’s to Worry About? </vt:lpstr>
      <vt:lpstr>Renewables:</vt:lpstr>
      <vt:lpstr>What’s to Worry About? </vt:lpstr>
      <vt:lpstr> Susan F. Tierney, Ph.D. Managing Principal Analysis Group 111 Huntington Avenue, 10th Floor  Boston, MA 20199 stierney@analysisgroup.com 617-425-8114 </vt:lpstr>
    </vt:vector>
  </TitlesOfParts>
  <Company>Analysis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to: Client</dc:title>
  <dc:creator>MKelley</dc:creator>
  <cp:lastModifiedBy>Analysis Group</cp:lastModifiedBy>
  <cp:revision>554</cp:revision>
  <cp:lastPrinted>2009-04-22T19:24:48Z</cp:lastPrinted>
  <dcterms:created xsi:type="dcterms:W3CDTF">2002-02-28T15:30:46Z</dcterms:created>
  <dcterms:modified xsi:type="dcterms:W3CDTF">2012-06-14T22:16:38Z</dcterms:modified>
</cp:coreProperties>
</file>