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52" r:id="rId1"/>
  </p:sldMasterIdLst>
  <p:notesMasterIdLst>
    <p:notesMasterId r:id="rId12"/>
  </p:notesMasterIdLst>
  <p:handoutMasterIdLst>
    <p:handoutMasterId r:id="rId13"/>
  </p:handoutMasterIdLst>
  <p:sldIdLst>
    <p:sldId id="466" r:id="rId2"/>
    <p:sldId id="499" r:id="rId3"/>
    <p:sldId id="501" r:id="rId4"/>
    <p:sldId id="498" r:id="rId5"/>
    <p:sldId id="500" r:id="rId6"/>
    <p:sldId id="507" r:id="rId7"/>
    <p:sldId id="502" r:id="rId8"/>
    <p:sldId id="503" r:id="rId9"/>
    <p:sldId id="506" r:id="rId10"/>
    <p:sldId id="505" r:id="rId1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78">
          <p15:clr>
            <a:srgbClr val="A4A3A4"/>
          </p15:clr>
        </p15:guide>
        <p15:guide id="2" pos="113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7C2E"/>
    <a:srgbClr val="FFFF99"/>
    <a:srgbClr val="2E6B70"/>
    <a:srgbClr val="FF9933"/>
    <a:srgbClr val="FFE1E1"/>
    <a:srgbClr val="008000"/>
    <a:srgbClr val="CCCE60"/>
    <a:srgbClr val="A7D971"/>
    <a:srgbClr val="FF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7868" autoAdjust="0"/>
    <p:restoredTop sz="98757" autoAdjust="0"/>
  </p:normalViewPr>
  <p:slideViewPr>
    <p:cSldViewPr snapToGrid="0">
      <p:cViewPr>
        <p:scale>
          <a:sx n="70" d="100"/>
          <a:sy n="70" d="100"/>
        </p:scale>
        <p:origin x="-2152" y="-1512"/>
      </p:cViewPr>
      <p:guideLst>
        <p:guide orient="horz" pos="1978"/>
        <p:guide pos="11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1997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364247594050744"/>
          <c:y val="0.0315105629502992"/>
          <c:w val="0.948297462817148"/>
          <c:h val="0.811941518000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'GSP per $ of elec bill'!$R$3</c:f>
              <c:strCache>
                <c:ptCount val="1"/>
                <c:pt idx="0">
                  <c:v>GSP per electric dollar spent (rank)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2"/>
            <c:invertIfNegative val="0"/>
            <c:bubble3D val="0"/>
            <c:spPr>
              <a:solidFill>
                <a:srgbClr val="DA7C2E"/>
              </a:solidFill>
            </c:spPr>
          </c:dPt>
          <c:dPt>
            <c:idx val="24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29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43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46"/>
            <c:invertIfNegative val="0"/>
            <c:bubble3D val="0"/>
            <c:spPr>
              <a:solidFill>
                <a:srgbClr val="00B0F0"/>
              </a:solidFill>
            </c:spPr>
          </c:dPt>
          <c:cat>
            <c:strRef>
              <c:f>'GSP per $ of elec bill'!$S$5:$S$56</c:f>
              <c:strCache>
                <c:ptCount val="52"/>
                <c:pt idx="0">
                  <c:v>DC</c:v>
                </c:pt>
                <c:pt idx="1">
                  <c:v>CO</c:v>
                </c:pt>
                <c:pt idx="2">
                  <c:v>UT</c:v>
                </c:pt>
                <c:pt idx="3">
                  <c:v>WA</c:v>
                </c:pt>
                <c:pt idx="4">
                  <c:v>AK</c:v>
                </c:pt>
                <c:pt idx="5">
                  <c:v>MN</c:v>
                </c:pt>
                <c:pt idx="6">
                  <c:v>CA</c:v>
                </c:pt>
                <c:pt idx="7">
                  <c:v>WI</c:v>
                </c:pt>
                <c:pt idx="8">
                  <c:v>NY</c:v>
                </c:pt>
                <c:pt idx="9">
                  <c:v>DE</c:v>
                </c:pt>
                <c:pt idx="10">
                  <c:v>MA</c:v>
                </c:pt>
                <c:pt idx="11">
                  <c:v>CT</c:v>
                </c:pt>
                <c:pt idx="12">
                  <c:v>OR</c:v>
                </c:pt>
                <c:pt idx="13">
                  <c:v>NJ</c:v>
                </c:pt>
                <c:pt idx="14">
                  <c:v>MI</c:v>
                </c:pt>
                <c:pt idx="15">
                  <c:v>NM</c:v>
                </c:pt>
                <c:pt idx="16">
                  <c:v>NV</c:v>
                </c:pt>
                <c:pt idx="17">
                  <c:v>IL</c:v>
                </c:pt>
                <c:pt idx="18">
                  <c:v>NE</c:v>
                </c:pt>
                <c:pt idx="19">
                  <c:v>MD</c:v>
                </c:pt>
                <c:pt idx="20">
                  <c:v>MO</c:v>
                </c:pt>
                <c:pt idx="21">
                  <c:v>VA</c:v>
                </c:pt>
                <c:pt idx="22">
                  <c:v>RI</c:v>
                </c:pt>
                <c:pt idx="23">
                  <c:v>SD</c:v>
                </c:pt>
                <c:pt idx="24">
                  <c:v>US</c:v>
                </c:pt>
                <c:pt idx="25">
                  <c:v>IA</c:v>
                </c:pt>
                <c:pt idx="26">
                  <c:v>GA</c:v>
                </c:pt>
                <c:pt idx="27">
                  <c:v>KS</c:v>
                </c:pt>
                <c:pt idx="28">
                  <c:v>IN</c:v>
                </c:pt>
                <c:pt idx="29">
                  <c:v>NH</c:v>
                </c:pt>
                <c:pt idx="30">
                  <c:v>PA</c:v>
                </c:pt>
                <c:pt idx="31">
                  <c:v>TX</c:v>
                </c:pt>
                <c:pt idx="32">
                  <c:v>OH</c:v>
                </c:pt>
                <c:pt idx="33">
                  <c:v>ID</c:v>
                </c:pt>
                <c:pt idx="34">
                  <c:v>KY</c:v>
                </c:pt>
                <c:pt idx="35">
                  <c:v>ND</c:v>
                </c:pt>
                <c:pt idx="36">
                  <c:v>TN</c:v>
                </c:pt>
                <c:pt idx="37">
                  <c:v>AZ</c:v>
                </c:pt>
                <c:pt idx="38">
                  <c:v>OK</c:v>
                </c:pt>
                <c:pt idx="39">
                  <c:v>NC</c:v>
                </c:pt>
                <c:pt idx="40">
                  <c:v>HI</c:v>
                </c:pt>
                <c:pt idx="41">
                  <c:v>FL</c:v>
                </c:pt>
                <c:pt idx="42">
                  <c:v>MT</c:v>
                </c:pt>
                <c:pt idx="43">
                  <c:v>VT</c:v>
                </c:pt>
                <c:pt idx="44">
                  <c:v>WV</c:v>
                </c:pt>
                <c:pt idx="45">
                  <c:v>WY</c:v>
                </c:pt>
                <c:pt idx="46">
                  <c:v>ME</c:v>
                </c:pt>
                <c:pt idx="47">
                  <c:v>AR</c:v>
                </c:pt>
                <c:pt idx="48">
                  <c:v>AL</c:v>
                </c:pt>
                <c:pt idx="49">
                  <c:v>SC</c:v>
                </c:pt>
                <c:pt idx="50">
                  <c:v>LA</c:v>
                </c:pt>
                <c:pt idx="51">
                  <c:v>MS</c:v>
                </c:pt>
              </c:strCache>
            </c:strRef>
          </c:cat>
          <c:val>
            <c:numRef>
              <c:f>'GSP per $ of elec bill'!$R$5:$R$56</c:f>
              <c:numCache>
                <c:formatCode>General</c:formatCode>
                <c:ptCount val="52"/>
                <c:pt idx="0">
                  <c:v>69.22184689812941</c:v>
                </c:pt>
                <c:pt idx="1">
                  <c:v>60.1759502825218</c:v>
                </c:pt>
                <c:pt idx="2">
                  <c:v>54.21110835013629</c:v>
                </c:pt>
                <c:pt idx="3">
                  <c:v>52.88791418769269</c:v>
                </c:pt>
                <c:pt idx="4">
                  <c:v>52.83428250334789</c:v>
                </c:pt>
                <c:pt idx="5">
                  <c:v>50.37068461144599</c:v>
                </c:pt>
                <c:pt idx="6">
                  <c:v>49.74797081982263</c:v>
                </c:pt>
                <c:pt idx="7">
                  <c:v>49.60191722377429</c:v>
                </c:pt>
                <c:pt idx="8">
                  <c:v>48.64626042480921</c:v>
                </c:pt>
                <c:pt idx="9">
                  <c:v>47.87275342800311</c:v>
                </c:pt>
                <c:pt idx="10">
                  <c:v>47.45155050574809</c:v>
                </c:pt>
                <c:pt idx="11">
                  <c:v>46.85525085633958</c:v>
                </c:pt>
                <c:pt idx="12">
                  <c:v>45.11344330513715</c:v>
                </c:pt>
                <c:pt idx="13">
                  <c:v>44.4094339991873</c:v>
                </c:pt>
                <c:pt idx="14">
                  <c:v>44.04709312244786</c:v>
                </c:pt>
                <c:pt idx="15">
                  <c:v>44.01158093525028</c:v>
                </c:pt>
                <c:pt idx="16">
                  <c:v>43.80841809973951</c:v>
                </c:pt>
                <c:pt idx="17">
                  <c:v>43.2643340783861</c:v>
                </c:pt>
                <c:pt idx="18">
                  <c:v>42.3956346347066</c:v>
                </c:pt>
                <c:pt idx="19">
                  <c:v>40.97497869983323</c:v>
                </c:pt>
                <c:pt idx="20">
                  <c:v>40.88547876251695</c:v>
                </c:pt>
                <c:pt idx="21">
                  <c:v>40.7967807621015</c:v>
                </c:pt>
                <c:pt idx="22">
                  <c:v>40.12076503035791</c:v>
                </c:pt>
                <c:pt idx="23">
                  <c:v>39.78881907910389</c:v>
                </c:pt>
                <c:pt idx="24">
                  <c:v>39.70202558692825</c:v>
                </c:pt>
                <c:pt idx="25">
                  <c:v>38.82813162886384</c:v>
                </c:pt>
                <c:pt idx="26">
                  <c:v>37.24623814053833</c:v>
                </c:pt>
                <c:pt idx="27">
                  <c:v>36.96312726754653</c:v>
                </c:pt>
                <c:pt idx="28">
                  <c:v>36.6979738230216</c:v>
                </c:pt>
                <c:pt idx="29">
                  <c:v>35.69613188551907</c:v>
                </c:pt>
                <c:pt idx="30">
                  <c:v>34.74694148855603</c:v>
                </c:pt>
                <c:pt idx="31">
                  <c:v>34.7061916808173</c:v>
                </c:pt>
                <c:pt idx="32">
                  <c:v>34.52449777072859</c:v>
                </c:pt>
                <c:pt idx="33">
                  <c:v>33.98204398228437</c:v>
                </c:pt>
                <c:pt idx="34">
                  <c:v>33.93632358378012</c:v>
                </c:pt>
                <c:pt idx="35">
                  <c:v>33.79085777285877</c:v>
                </c:pt>
                <c:pt idx="36">
                  <c:v>33.520575999265</c:v>
                </c:pt>
                <c:pt idx="37">
                  <c:v>33.04009148070963</c:v>
                </c:pt>
                <c:pt idx="38">
                  <c:v>33.00061746223022</c:v>
                </c:pt>
                <c:pt idx="39">
                  <c:v>32.93829730161047</c:v>
                </c:pt>
                <c:pt idx="40">
                  <c:v>32.42846109568255</c:v>
                </c:pt>
                <c:pt idx="41">
                  <c:v>32.06811824809286</c:v>
                </c:pt>
                <c:pt idx="42">
                  <c:v>30.99918933147299</c:v>
                </c:pt>
                <c:pt idx="43">
                  <c:v>29.5590600641471</c:v>
                </c:pt>
                <c:pt idx="44">
                  <c:v>29.35856280661697</c:v>
                </c:pt>
                <c:pt idx="45">
                  <c:v>28.8926820865371</c:v>
                </c:pt>
                <c:pt idx="46">
                  <c:v>26.98166829832093</c:v>
                </c:pt>
                <c:pt idx="47">
                  <c:v>26.59130521520252</c:v>
                </c:pt>
                <c:pt idx="48">
                  <c:v>26.27384403801445</c:v>
                </c:pt>
                <c:pt idx="49">
                  <c:v>26.08238143805534</c:v>
                </c:pt>
                <c:pt idx="50">
                  <c:v>25.98342578154055</c:v>
                </c:pt>
                <c:pt idx="51">
                  <c:v>24.75909719645656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3559064"/>
        <c:axId val="-2113143416"/>
      </c:barChart>
      <c:catAx>
        <c:axId val="-211355906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3143416"/>
        <c:crosses val="autoZero"/>
        <c:auto val="1"/>
        <c:lblAlgn val="ctr"/>
        <c:lblOffset val="100"/>
        <c:noMultiLvlLbl val="0"/>
      </c:catAx>
      <c:valAx>
        <c:axId val="-2113143416"/>
        <c:scaling>
          <c:orientation val="minMax"/>
          <c:max val="7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3559064"/>
        <c:crosses val="autoZero"/>
        <c:crossBetween val="between"/>
      </c:valAx>
      <c:spPr>
        <a:solidFill>
          <a:srgbClr val="FFFF99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2014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364247594050744"/>
          <c:y val="0.03862682982707"/>
          <c:w val="0.948297462817148"/>
          <c:h val="0.817667854293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'GSP per $ of elec bill'!$U$5:$V$5</c:f>
              <c:strCache>
                <c:ptCount val="1"/>
                <c:pt idx="0">
                  <c:v>85.83223779 DC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DA7C2E"/>
              </a:solidFill>
            </c:spPr>
          </c:dPt>
          <c:dPt>
            <c:idx val="19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2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5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36"/>
            <c:invertIfNegative val="0"/>
            <c:bubble3D val="0"/>
            <c:spPr>
              <a:solidFill>
                <a:srgbClr val="00B0F0"/>
              </a:solidFill>
            </c:spPr>
          </c:dPt>
          <c:cat>
            <c:strRef>
              <c:f>'GSP per $ of elec bill'!$V$5:$V$56</c:f>
              <c:strCache>
                <c:ptCount val="52"/>
                <c:pt idx="0">
                  <c:v>DC</c:v>
                </c:pt>
                <c:pt idx="1">
                  <c:v>WA</c:v>
                </c:pt>
                <c:pt idx="2">
                  <c:v>NY</c:v>
                </c:pt>
                <c:pt idx="3">
                  <c:v>CA</c:v>
                </c:pt>
                <c:pt idx="4">
                  <c:v>CO</c:v>
                </c:pt>
                <c:pt idx="5">
                  <c:v>UT</c:v>
                </c:pt>
                <c:pt idx="6">
                  <c:v>IL</c:v>
                </c:pt>
                <c:pt idx="7">
                  <c:v>MA</c:v>
                </c:pt>
                <c:pt idx="8">
                  <c:v>NJ</c:v>
                </c:pt>
                <c:pt idx="9">
                  <c:v>AK</c:v>
                </c:pt>
                <c:pt idx="10">
                  <c:v>OR</c:v>
                </c:pt>
                <c:pt idx="11">
                  <c:v>CT</c:v>
                </c:pt>
                <c:pt idx="12">
                  <c:v>DE</c:v>
                </c:pt>
                <c:pt idx="13">
                  <c:v>MN</c:v>
                </c:pt>
                <c:pt idx="14">
                  <c:v>TX</c:v>
                </c:pt>
                <c:pt idx="15">
                  <c:v>MD</c:v>
                </c:pt>
                <c:pt idx="16">
                  <c:v>RI</c:v>
                </c:pt>
                <c:pt idx="17">
                  <c:v>VA</c:v>
                </c:pt>
                <c:pt idx="18">
                  <c:v>IA</c:v>
                </c:pt>
                <c:pt idx="19">
                  <c:v>US</c:v>
                </c:pt>
                <c:pt idx="20">
                  <c:v>PA</c:v>
                </c:pt>
                <c:pt idx="21">
                  <c:v>NH</c:v>
                </c:pt>
                <c:pt idx="22">
                  <c:v>NE</c:v>
                </c:pt>
                <c:pt idx="23">
                  <c:v>SD</c:v>
                </c:pt>
                <c:pt idx="24">
                  <c:v>NM</c:v>
                </c:pt>
                <c:pt idx="25">
                  <c:v>NV</c:v>
                </c:pt>
                <c:pt idx="26">
                  <c:v>WI</c:v>
                </c:pt>
                <c:pt idx="27">
                  <c:v>MI</c:v>
                </c:pt>
                <c:pt idx="28">
                  <c:v>OH</c:v>
                </c:pt>
                <c:pt idx="29">
                  <c:v>NC</c:v>
                </c:pt>
                <c:pt idx="30">
                  <c:v>AZ</c:v>
                </c:pt>
                <c:pt idx="31">
                  <c:v>MO</c:v>
                </c:pt>
                <c:pt idx="32">
                  <c:v>ND</c:v>
                </c:pt>
                <c:pt idx="33">
                  <c:v>MT</c:v>
                </c:pt>
                <c:pt idx="34">
                  <c:v>OK</c:v>
                </c:pt>
                <c:pt idx="35">
                  <c:v>VT</c:v>
                </c:pt>
                <c:pt idx="36">
                  <c:v>ME</c:v>
                </c:pt>
                <c:pt idx="37">
                  <c:v>KS</c:v>
                </c:pt>
                <c:pt idx="38">
                  <c:v>GA</c:v>
                </c:pt>
                <c:pt idx="39">
                  <c:v>FL</c:v>
                </c:pt>
                <c:pt idx="40">
                  <c:v>ID</c:v>
                </c:pt>
                <c:pt idx="41">
                  <c:v>LA</c:v>
                </c:pt>
                <c:pt idx="42">
                  <c:v>WY</c:v>
                </c:pt>
                <c:pt idx="43">
                  <c:v>IN</c:v>
                </c:pt>
                <c:pt idx="44">
                  <c:v>AR</c:v>
                </c:pt>
                <c:pt idx="45">
                  <c:v>TN</c:v>
                </c:pt>
                <c:pt idx="46">
                  <c:v>WV</c:v>
                </c:pt>
                <c:pt idx="47">
                  <c:v>KY</c:v>
                </c:pt>
                <c:pt idx="48">
                  <c:v>HI</c:v>
                </c:pt>
                <c:pt idx="49">
                  <c:v>SC</c:v>
                </c:pt>
                <c:pt idx="50">
                  <c:v>AL</c:v>
                </c:pt>
                <c:pt idx="51">
                  <c:v>MS</c:v>
                </c:pt>
              </c:strCache>
            </c:strRef>
          </c:cat>
          <c:val>
            <c:numRef>
              <c:f>'GSP per $ of elec bill'!$U$5:$U$56</c:f>
              <c:numCache>
                <c:formatCode>General</c:formatCode>
                <c:ptCount val="52"/>
                <c:pt idx="0">
                  <c:v>85.83223779434351</c:v>
                </c:pt>
                <c:pt idx="1">
                  <c:v>64.4055695982598</c:v>
                </c:pt>
                <c:pt idx="2">
                  <c:v>58.26543782249811</c:v>
                </c:pt>
                <c:pt idx="3">
                  <c:v>57.96636759588144</c:v>
                </c:pt>
                <c:pt idx="4">
                  <c:v>56.96801980745517</c:v>
                </c:pt>
                <c:pt idx="5">
                  <c:v>55.7969478972674</c:v>
                </c:pt>
                <c:pt idx="6">
                  <c:v>55.58490164638993</c:v>
                </c:pt>
                <c:pt idx="7">
                  <c:v>54.49045834090441</c:v>
                </c:pt>
                <c:pt idx="8">
                  <c:v>53.55895670349798</c:v>
                </c:pt>
                <c:pt idx="9">
                  <c:v>52.63939934567574</c:v>
                </c:pt>
                <c:pt idx="10">
                  <c:v>51.77788659643564</c:v>
                </c:pt>
                <c:pt idx="11">
                  <c:v>50.07396015582083</c:v>
                </c:pt>
                <c:pt idx="12">
                  <c:v>49.8359330093259</c:v>
                </c:pt>
                <c:pt idx="13">
                  <c:v>48.50027414288554</c:v>
                </c:pt>
                <c:pt idx="14">
                  <c:v>47.11311708274673</c:v>
                </c:pt>
                <c:pt idx="15">
                  <c:v>46.46669791534249</c:v>
                </c:pt>
                <c:pt idx="16">
                  <c:v>46.2595292703241</c:v>
                </c:pt>
                <c:pt idx="17">
                  <c:v>45.0065765311912</c:v>
                </c:pt>
                <c:pt idx="18">
                  <c:v>44.11114051732514</c:v>
                </c:pt>
                <c:pt idx="19">
                  <c:v>43.83814647404183</c:v>
                </c:pt>
                <c:pt idx="20">
                  <c:v>43.65990572288386</c:v>
                </c:pt>
                <c:pt idx="21">
                  <c:v>42.23857102300033</c:v>
                </c:pt>
                <c:pt idx="22">
                  <c:v>41.55452021032</c:v>
                </c:pt>
                <c:pt idx="23">
                  <c:v>41.28942780842829</c:v>
                </c:pt>
                <c:pt idx="24">
                  <c:v>41.17588855403059</c:v>
                </c:pt>
                <c:pt idx="25">
                  <c:v>39.58621474080671</c:v>
                </c:pt>
                <c:pt idx="26">
                  <c:v>39.42920985396967</c:v>
                </c:pt>
                <c:pt idx="27">
                  <c:v>39.32632277128348</c:v>
                </c:pt>
                <c:pt idx="28">
                  <c:v>39.29162718844513</c:v>
                </c:pt>
                <c:pt idx="29">
                  <c:v>38.7932672336342</c:v>
                </c:pt>
                <c:pt idx="30">
                  <c:v>36.90603064972472</c:v>
                </c:pt>
                <c:pt idx="31">
                  <c:v>36.60650246129624</c:v>
                </c:pt>
                <c:pt idx="32">
                  <c:v>36.47573670849124</c:v>
                </c:pt>
                <c:pt idx="33">
                  <c:v>36.44432531673781</c:v>
                </c:pt>
                <c:pt idx="34">
                  <c:v>36.37004931779799</c:v>
                </c:pt>
                <c:pt idx="35">
                  <c:v>36.121601290598</c:v>
                </c:pt>
                <c:pt idx="36">
                  <c:v>35.77779829683349</c:v>
                </c:pt>
                <c:pt idx="37">
                  <c:v>35.04764987289289</c:v>
                </c:pt>
                <c:pt idx="38">
                  <c:v>34.8690588594967</c:v>
                </c:pt>
                <c:pt idx="39">
                  <c:v>34.4684423601367</c:v>
                </c:pt>
                <c:pt idx="40">
                  <c:v>34.33944345718884</c:v>
                </c:pt>
                <c:pt idx="41">
                  <c:v>34.30816346222032</c:v>
                </c:pt>
                <c:pt idx="42">
                  <c:v>32.92211012085046</c:v>
                </c:pt>
                <c:pt idx="43">
                  <c:v>32.83888809033252</c:v>
                </c:pt>
                <c:pt idx="44">
                  <c:v>32.26265453471519</c:v>
                </c:pt>
                <c:pt idx="45">
                  <c:v>31.55359125164501</c:v>
                </c:pt>
                <c:pt idx="46">
                  <c:v>29.69166325107567</c:v>
                </c:pt>
                <c:pt idx="47">
                  <c:v>29.22545721776411</c:v>
                </c:pt>
                <c:pt idx="48">
                  <c:v>24.04770962542955</c:v>
                </c:pt>
                <c:pt idx="49">
                  <c:v>23.9901413267213</c:v>
                </c:pt>
                <c:pt idx="50">
                  <c:v>23.89752949597537</c:v>
                </c:pt>
                <c:pt idx="51">
                  <c:v>22.08277550888588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9876952"/>
        <c:axId val="-2112933240"/>
      </c:barChart>
      <c:catAx>
        <c:axId val="-212987695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2933240"/>
        <c:crosses val="autoZero"/>
        <c:auto val="1"/>
        <c:lblAlgn val="ctr"/>
        <c:lblOffset val="100"/>
        <c:noMultiLvlLbl val="0"/>
      </c:catAx>
      <c:valAx>
        <c:axId val="-2112933240"/>
        <c:scaling>
          <c:orientation val="minMax"/>
          <c:max val="8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9876952"/>
        <c:crosses val="autoZero"/>
        <c:crossBetween val="between"/>
      </c:valAx>
      <c:spPr>
        <a:solidFill>
          <a:srgbClr val="FFFF99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2015</a:t>
            </a:r>
            <a:endParaRPr lang="en-US" dirty="0"/>
          </a:p>
        </c:rich>
      </c:tx>
      <c:layout>
        <c:manualLayout>
          <c:xMode val="edge"/>
          <c:yMode val="edge"/>
          <c:x val="0.197131889763779"/>
          <c:y val="0.042895037461868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603553149606299"/>
          <c:y val="0.024468053193129"/>
          <c:w val="0.924366907261592"/>
          <c:h val="0.851005931074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'2015'!$AQ$3</c:f>
              <c:strCache>
                <c:ptCount val="1"/>
                <c:pt idx="0">
                  <c:v>Residential Customer Bill as Percent of Median Income (2015)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Pt>
            <c:idx val="18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1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27"/>
            <c:invertIfNegative val="0"/>
            <c:bubble3D val="0"/>
            <c:spPr>
              <a:solidFill>
                <a:srgbClr val="DA7C2E"/>
              </a:solidFill>
            </c:spPr>
          </c:dPt>
          <c:dPt>
            <c:idx val="28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9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46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47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'2015'!$AP$4:$AP$55</c:f>
              <c:strCache>
                <c:ptCount val="52"/>
                <c:pt idx="0">
                  <c:v>MS</c:v>
                </c:pt>
                <c:pt idx="1">
                  <c:v>AL</c:v>
                </c:pt>
                <c:pt idx="2">
                  <c:v>SC</c:v>
                </c:pt>
                <c:pt idx="3">
                  <c:v>TN</c:v>
                </c:pt>
                <c:pt idx="4">
                  <c:v>FL</c:v>
                </c:pt>
                <c:pt idx="5">
                  <c:v>WV</c:v>
                </c:pt>
                <c:pt idx="6">
                  <c:v>LA</c:v>
                </c:pt>
                <c:pt idx="7">
                  <c:v>NC</c:v>
                </c:pt>
                <c:pt idx="8">
                  <c:v>KY</c:v>
                </c:pt>
                <c:pt idx="9">
                  <c:v>GA</c:v>
                </c:pt>
                <c:pt idx="10">
                  <c:v>AZ</c:v>
                </c:pt>
                <c:pt idx="11">
                  <c:v>TX</c:v>
                </c:pt>
                <c:pt idx="12">
                  <c:v>AR</c:v>
                </c:pt>
                <c:pt idx="13">
                  <c:v>NV</c:v>
                </c:pt>
                <c:pt idx="14">
                  <c:v>OK</c:v>
                </c:pt>
                <c:pt idx="15">
                  <c:v>DE</c:v>
                </c:pt>
                <c:pt idx="16">
                  <c:v>IN</c:v>
                </c:pt>
                <c:pt idx="17">
                  <c:v>OH</c:v>
                </c:pt>
                <c:pt idx="18">
                  <c:v>CT</c:v>
                </c:pt>
                <c:pt idx="19">
                  <c:v>PA</c:v>
                </c:pt>
                <c:pt idx="20">
                  <c:v>HI</c:v>
                </c:pt>
                <c:pt idx="21">
                  <c:v>US</c:v>
                </c:pt>
                <c:pt idx="22">
                  <c:v>KS</c:v>
                </c:pt>
                <c:pt idx="23">
                  <c:v>NY</c:v>
                </c:pt>
                <c:pt idx="24">
                  <c:v>MO</c:v>
                </c:pt>
                <c:pt idx="25">
                  <c:v>SD</c:v>
                </c:pt>
                <c:pt idx="26">
                  <c:v>VA</c:v>
                </c:pt>
                <c:pt idx="27">
                  <c:v>RI</c:v>
                </c:pt>
                <c:pt idx="28">
                  <c:v>MA</c:v>
                </c:pt>
                <c:pt idx="29">
                  <c:v>MD</c:v>
                </c:pt>
                <c:pt idx="30">
                  <c:v>NE</c:v>
                </c:pt>
                <c:pt idx="31">
                  <c:v>MI</c:v>
                </c:pt>
                <c:pt idx="32">
                  <c:v>AK</c:v>
                </c:pt>
                <c:pt idx="33">
                  <c:v>ID</c:v>
                </c:pt>
                <c:pt idx="34">
                  <c:v>ND</c:v>
                </c:pt>
                <c:pt idx="35">
                  <c:v>MT</c:v>
                </c:pt>
                <c:pt idx="36">
                  <c:v>NM</c:v>
                </c:pt>
                <c:pt idx="37">
                  <c:v>IA</c:v>
                </c:pt>
                <c:pt idx="38">
                  <c:v>NJ</c:v>
                </c:pt>
                <c:pt idx="39">
                  <c:v>ME</c:v>
                </c:pt>
                <c:pt idx="40">
                  <c:v>WI</c:v>
                </c:pt>
                <c:pt idx="41">
                  <c:v>IL</c:v>
                </c:pt>
                <c:pt idx="42">
                  <c:v>OR</c:v>
                </c:pt>
                <c:pt idx="43">
                  <c:v>WY</c:v>
                </c:pt>
                <c:pt idx="44">
                  <c:v>DC</c:v>
                </c:pt>
                <c:pt idx="45">
                  <c:v>CA</c:v>
                </c:pt>
                <c:pt idx="46">
                  <c:v>NH</c:v>
                </c:pt>
                <c:pt idx="47">
                  <c:v>VT</c:v>
                </c:pt>
                <c:pt idx="48">
                  <c:v>WA</c:v>
                </c:pt>
                <c:pt idx="49">
                  <c:v>MN</c:v>
                </c:pt>
                <c:pt idx="50">
                  <c:v>CO</c:v>
                </c:pt>
                <c:pt idx="51">
                  <c:v>UT</c:v>
                </c:pt>
              </c:strCache>
            </c:strRef>
          </c:cat>
          <c:val>
            <c:numRef>
              <c:f>'2015'!$AQ$4:$AQ$55</c:f>
              <c:numCache>
                <c:formatCode>0.00%</c:formatCode>
                <c:ptCount val="52"/>
                <c:pt idx="0">
                  <c:v>0.0464431486526219</c:v>
                </c:pt>
                <c:pt idx="1">
                  <c:v>0.0404960950263258</c:v>
                </c:pt>
                <c:pt idx="2">
                  <c:v>0.0379384446006309</c:v>
                </c:pt>
                <c:pt idx="3">
                  <c:v>0.0352175574405844</c:v>
                </c:pt>
                <c:pt idx="4">
                  <c:v>0.0343807333027137</c:v>
                </c:pt>
                <c:pt idx="5">
                  <c:v>0.0338132368176145</c:v>
                </c:pt>
                <c:pt idx="6">
                  <c:v>0.0333946800304708</c:v>
                </c:pt>
                <c:pt idx="7">
                  <c:v>0.0317278705968299</c:v>
                </c:pt>
                <c:pt idx="8">
                  <c:v>0.0317271929539336</c:v>
                </c:pt>
                <c:pt idx="9">
                  <c:v>0.0311081603881259</c:v>
                </c:pt>
                <c:pt idx="10">
                  <c:v>0.030680115569931</c:v>
                </c:pt>
                <c:pt idx="11">
                  <c:v>0.0303972864425516</c:v>
                </c:pt>
                <c:pt idx="12">
                  <c:v>0.0294286194260744</c:v>
                </c:pt>
                <c:pt idx="13">
                  <c:v>0.0280489566837317</c:v>
                </c:pt>
                <c:pt idx="14">
                  <c:v>0.0280470698574137</c:v>
                </c:pt>
                <c:pt idx="15">
                  <c:v>0.0274262060267946</c:v>
                </c:pt>
                <c:pt idx="16">
                  <c:v>0.0268280731522969</c:v>
                </c:pt>
                <c:pt idx="17">
                  <c:v>0.0267854328258841</c:v>
                </c:pt>
                <c:pt idx="18">
                  <c:v>0.0261935195311424</c:v>
                </c:pt>
                <c:pt idx="19">
                  <c:v>0.0257408845581632</c:v>
                </c:pt>
                <c:pt idx="20">
                  <c:v>0.0256350688182086</c:v>
                </c:pt>
                <c:pt idx="21">
                  <c:v>0.0254625395676412</c:v>
                </c:pt>
                <c:pt idx="22">
                  <c:v>0.0246823177280921</c:v>
                </c:pt>
                <c:pt idx="23">
                  <c:v>0.0245572873727936</c:v>
                </c:pt>
                <c:pt idx="24">
                  <c:v>0.0240496336340644</c:v>
                </c:pt>
                <c:pt idx="25">
                  <c:v>0.0239917282525297</c:v>
                </c:pt>
                <c:pt idx="26">
                  <c:v>0.0235351584070401</c:v>
                </c:pt>
                <c:pt idx="27">
                  <c:v>0.0234352476685256</c:v>
                </c:pt>
                <c:pt idx="28">
                  <c:v>0.02299966835053</c:v>
                </c:pt>
                <c:pt idx="29">
                  <c:v>0.0220821544766108</c:v>
                </c:pt>
                <c:pt idx="30">
                  <c:v>0.0216985900923443</c:v>
                </c:pt>
                <c:pt idx="31">
                  <c:v>0.0214955700945015</c:v>
                </c:pt>
                <c:pt idx="32">
                  <c:v>0.0214608008277394</c:v>
                </c:pt>
                <c:pt idx="33">
                  <c:v>0.0213823067583575</c:v>
                </c:pt>
                <c:pt idx="34">
                  <c:v>0.0208828116074153</c:v>
                </c:pt>
                <c:pt idx="35">
                  <c:v>0.0208628253107876</c:v>
                </c:pt>
                <c:pt idx="36">
                  <c:v>0.020512890288716</c:v>
                </c:pt>
                <c:pt idx="37">
                  <c:v>0.0204893394318675</c:v>
                </c:pt>
                <c:pt idx="38">
                  <c:v>0.0204319552869937</c:v>
                </c:pt>
                <c:pt idx="39">
                  <c:v>0.0197922461852537</c:v>
                </c:pt>
                <c:pt idx="40">
                  <c:v>0.0196869391445679</c:v>
                </c:pt>
                <c:pt idx="41">
                  <c:v>0.0196586193572098</c:v>
                </c:pt>
                <c:pt idx="42">
                  <c:v>0.0196540687653596</c:v>
                </c:pt>
                <c:pt idx="43">
                  <c:v>0.0195425712063283</c:v>
                </c:pt>
                <c:pt idx="44">
                  <c:v>0.0191701423327998</c:v>
                </c:pt>
                <c:pt idx="45">
                  <c:v>0.0188177493482153</c:v>
                </c:pt>
                <c:pt idx="46">
                  <c:v>0.0187792043973642</c:v>
                </c:pt>
                <c:pt idx="47">
                  <c:v>0.0187544515088316</c:v>
                </c:pt>
                <c:pt idx="48">
                  <c:v>0.0178021881032066</c:v>
                </c:pt>
                <c:pt idx="49">
                  <c:v>0.0165705188992008</c:v>
                </c:pt>
                <c:pt idx="50">
                  <c:v>0.0163874348956589</c:v>
                </c:pt>
                <c:pt idx="51">
                  <c:v>0.0154986425277612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3515672"/>
        <c:axId val="-2113226536"/>
      </c:barChart>
      <c:catAx>
        <c:axId val="-211351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3226536"/>
        <c:crosses val="autoZero"/>
        <c:auto val="1"/>
        <c:lblAlgn val="ctr"/>
        <c:lblOffset val="100"/>
        <c:noMultiLvlLbl val="0"/>
      </c:catAx>
      <c:valAx>
        <c:axId val="-2113226536"/>
        <c:scaling>
          <c:orientation val="minMax"/>
          <c:max val="0.04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13515672"/>
        <c:crosses val="autoZero"/>
        <c:crossBetween val="between"/>
      </c:valAx>
      <c:spPr>
        <a:solidFill>
          <a:srgbClr val="FFFF99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1996</a:t>
            </a:r>
            <a:endParaRPr lang="en-US" dirty="0"/>
          </a:p>
        </c:rich>
      </c:tx>
      <c:layout>
        <c:manualLayout>
          <c:xMode val="edge"/>
          <c:yMode val="edge"/>
          <c:x val="0.195805555555556"/>
          <c:y val="0.044102168402914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603553149606299"/>
          <c:y val="0.025867964421114"/>
          <c:w val="0.924366907261592"/>
          <c:h val="0.8284151312803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'1996'!$AZ$3</c:f>
              <c:strCache>
                <c:ptCount val="1"/>
                <c:pt idx="0">
                  <c:v>Average Residential Bill as Percent of Median Income (1996)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Pt>
            <c:idx val="2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7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32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41"/>
            <c:invertIfNegative val="0"/>
            <c:bubble3D val="0"/>
            <c:spPr>
              <a:solidFill>
                <a:srgbClr val="DA7C2E"/>
              </a:solidFill>
            </c:spPr>
          </c:dPt>
          <c:dPt>
            <c:idx val="42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7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'1996'!$BE$4:$BE$55</c:f>
              <c:strCache>
                <c:ptCount val="52"/>
                <c:pt idx="0">
                  <c:v>MS</c:v>
                </c:pt>
                <c:pt idx="1">
                  <c:v>LA</c:v>
                </c:pt>
                <c:pt idx="2">
                  <c:v>FL</c:v>
                </c:pt>
                <c:pt idx="3">
                  <c:v>AR</c:v>
                </c:pt>
                <c:pt idx="4">
                  <c:v>AZ</c:v>
                </c:pt>
                <c:pt idx="5">
                  <c:v>TX</c:v>
                </c:pt>
                <c:pt idx="6">
                  <c:v>AL</c:v>
                </c:pt>
                <c:pt idx="7">
                  <c:v>TN</c:v>
                </c:pt>
                <c:pt idx="8">
                  <c:v>SC</c:v>
                </c:pt>
                <c:pt idx="9">
                  <c:v>GA</c:v>
                </c:pt>
                <c:pt idx="10">
                  <c:v>NC</c:v>
                </c:pt>
                <c:pt idx="11">
                  <c:v>OK</c:v>
                </c:pt>
                <c:pt idx="12">
                  <c:v>WY</c:v>
                </c:pt>
                <c:pt idx="13">
                  <c:v>UT</c:v>
                </c:pt>
                <c:pt idx="14">
                  <c:v>SD</c:v>
                </c:pt>
                <c:pt idx="15">
                  <c:v>HI</c:v>
                </c:pt>
                <c:pt idx="16">
                  <c:v>ND</c:v>
                </c:pt>
                <c:pt idx="17">
                  <c:v>PA</c:v>
                </c:pt>
                <c:pt idx="18">
                  <c:v>OH</c:v>
                </c:pt>
                <c:pt idx="19">
                  <c:v>NY</c:v>
                </c:pt>
                <c:pt idx="20">
                  <c:v>IA</c:v>
                </c:pt>
                <c:pt idx="21">
                  <c:v>KS</c:v>
                </c:pt>
                <c:pt idx="22">
                  <c:v>MO</c:v>
                </c:pt>
                <c:pt idx="23">
                  <c:v>DE</c:v>
                </c:pt>
                <c:pt idx="24">
                  <c:v>CT</c:v>
                </c:pt>
                <c:pt idx="25">
                  <c:v>WV</c:v>
                </c:pt>
                <c:pt idx="26">
                  <c:v>NM</c:v>
                </c:pt>
                <c:pt idx="27">
                  <c:v>NH</c:v>
                </c:pt>
                <c:pt idx="28">
                  <c:v>MD</c:v>
                </c:pt>
                <c:pt idx="29">
                  <c:v>MT</c:v>
                </c:pt>
                <c:pt idx="30">
                  <c:v>KY</c:v>
                </c:pt>
                <c:pt idx="31">
                  <c:v>ME</c:v>
                </c:pt>
                <c:pt idx="32">
                  <c:v>VT</c:v>
                </c:pt>
                <c:pt idx="33">
                  <c:v>IN</c:v>
                </c:pt>
                <c:pt idx="34">
                  <c:v>IL</c:v>
                </c:pt>
                <c:pt idx="35">
                  <c:v>OR</c:v>
                </c:pt>
                <c:pt idx="36">
                  <c:v>ID</c:v>
                </c:pt>
                <c:pt idx="37">
                  <c:v>NV</c:v>
                </c:pt>
                <c:pt idx="38">
                  <c:v>NE</c:v>
                </c:pt>
                <c:pt idx="39">
                  <c:v>VA</c:v>
                </c:pt>
                <c:pt idx="40">
                  <c:v>DC</c:v>
                </c:pt>
                <c:pt idx="41">
                  <c:v>RI</c:v>
                </c:pt>
                <c:pt idx="42">
                  <c:v>MA</c:v>
                </c:pt>
                <c:pt idx="43">
                  <c:v>NJ</c:v>
                </c:pt>
                <c:pt idx="44">
                  <c:v>CA</c:v>
                </c:pt>
                <c:pt idx="45">
                  <c:v>WI</c:v>
                </c:pt>
                <c:pt idx="46">
                  <c:v>AK</c:v>
                </c:pt>
                <c:pt idx="47">
                  <c:v>US</c:v>
                </c:pt>
                <c:pt idx="48">
                  <c:v>WA</c:v>
                </c:pt>
                <c:pt idx="49">
                  <c:v>MI</c:v>
                </c:pt>
                <c:pt idx="50">
                  <c:v>MN</c:v>
                </c:pt>
                <c:pt idx="51">
                  <c:v>CO</c:v>
                </c:pt>
              </c:strCache>
            </c:strRef>
          </c:cat>
          <c:val>
            <c:numRef>
              <c:f>'1996'!$BF$4:$BF$55</c:f>
              <c:numCache>
                <c:formatCode>0.00%</c:formatCode>
                <c:ptCount val="52"/>
                <c:pt idx="0">
                  <c:v>0.0362488993739708</c:v>
                </c:pt>
                <c:pt idx="1">
                  <c:v>0.0351424127504816</c:v>
                </c:pt>
                <c:pt idx="2">
                  <c:v>0.034935566727164</c:v>
                </c:pt>
                <c:pt idx="3">
                  <c:v>0.0335153734582132</c:v>
                </c:pt>
                <c:pt idx="4">
                  <c:v>0.0327383818276986</c:v>
                </c:pt>
                <c:pt idx="5">
                  <c:v>0.0321315435011676</c:v>
                </c:pt>
                <c:pt idx="6">
                  <c:v>0.0310685327895939</c:v>
                </c:pt>
                <c:pt idx="7">
                  <c:v>0.0307852833246848</c:v>
                </c:pt>
                <c:pt idx="8">
                  <c:v>0.030286465505981</c:v>
                </c:pt>
                <c:pt idx="9">
                  <c:v>0.0293532802343978</c:v>
                </c:pt>
                <c:pt idx="10">
                  <c:v>0.0293347779129048</c:v>
                </c:pt>
                <c:pt idx="11">
                  <c:v>0.0293296981603953</c:v>
                </c:pt>
                <c:pt idx="12">
                  <c:v>0.0277558320813941</c:v>
                </c:pt>
                <c:pt idx="13">
                  <c:v>0.0275866948367164</c:v>
                </c:pt>
                <c:pt idx="14">
                  <c:v>0.0265427147581914</c:v>
                </c:pt>
                <c:pt idx="15">
                  <c:v>0.0257710399758044</c:v>
                </c:pt>
                <c:pt idx="16">
                  <c:v>0.0252086785327464</c:v>
                </c:pt>
                <c:pt idx="17">
                  <c:v>0.0250955874504659</c:v>
                </c:pt>
                <c:pt idx="18">
                  <c:v>0.0250867650417709</c:v>
                </c:pt>
                <c:pt idx="19">
                  <c:v>0.0245842505515519</c:v>
                </c:pt>
                <c:pt idx="20">
                  <c:v>0.0238331930019342</c:v>
                </c:pt>
                <c:pt idx="21">
                  <c:v>0.0237258758079566</c:v>
                </c:pt>
                <c:pt idx="22">
                  <c:v>0.0236576009354373</c:v>
                </c:pt>
                <c:pt idx="23">
                  <c:v>0.0236569384357414</c:v>
                </c:pt>
                <c:pt idx="24">
                  <c:v>0.0233564536196526</c:v>
                </c:pt>
                <c:pt idx="25">
                  <c:v>0.0232793067579739</c:v>
                </c:pt>
                <c:pt idx="26">
                  <c:v>0.0230698908699332</c:v>
                </c:pt>
                <c:pt idx="27">
                  <c:v>0.0229463809606513</c:v>
                </c:pt>
                <c:pt idx="28">
                  <c:v>0.0228543535614052</c:v>
                </c:pt>
                <c:pt idx="29">
                  <c:v>0.0223766953243798</c:v>
                </c:pt>
                <c:pt idx="30">
                  <c:v>0.0222585973199566</c:v>
                </c:pt>
                <c:pt idx="31">
                  <c:v>0.0219852989728837</c:v>
                </c:pt>
                <c:pt idx="32">
                  <c:v>0.0219456243301522</c:v>
                </c:pt>
                <c:pt idx="33">
                  <c:v>0.0216699713612601</c:v>
                </c:pt>
                <c:pt idx="34">
                  <c:v>0.0213249405762656</c:v>
                </c:pt>
                <c:pt idx="35">
                  <c:v>0.0209410513461454</c:v>
                </c:pt>
                <c:pt idx="36">
                  <c:v>0.0207551967737347</c:v>
                </c:pt>
                <c:pt idx="37">
                  <c:v>0.0206687658830881</c:v>
                </c:pt>
                <c:pt idx="38">
                  <c:v>0.0206175945979022</c:v>
                </c:pt>
                <c:pt idx="39">
                  <c:v>0.0204772458179554</c:v>
                </c:pt>
                <c:pt idx="40">
                  <c:v>0.020430382033667</c:v>
                </c:pt>
                <c:pt idx="41">
                  <c:v>0.019615883736515</c:v>
                </c:pt>
                <c:pt idx="42">
                  <c:v>0.0191032232696921</c:v>
                </c:pt>
                <c:pt idx="43">
                  <c:v>0.018908995821495</c:v>
                </c:pt>
                <c:pt idx="44">
                  <c:v>0.018780759049309</c:v>
                </c:pt>
                <c:pt idx="45">
                  <c:v>0.0186197166580972</c:v>
                </c:pt>
                <c:pt idx="46">
                  <c:v>0.0176248465712574</c:v>
                </c:pt>
                <c:pt idx="47">
                  <c:v>0.016190368001825</c:v>
                </c:pt>
                <c:pt idx="48">
                  <c:v>0.016048272695044</c:v>
                </c:pt>
                <c:pt idx="49">
                  <c:v>0.0159457973722647</c:v>
                </c:pt>
                <c:pt idx="50">
                  <c:v>0.015801451854325</c:v>
                </c:pt>
                <c:pt idx="51">
                  <c:v>0.013801635849981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5354072"/>
        <c:axId val="1880027032"/>
      </c:barChart>
      <c:catAx>
        <c:axId val="2095354072"/>
        <c:scaling>
          <c:orientation val="minMax"/>
        </c:scaling>
        <c:delete val="0"/>
        <c:axPos val="b"/>
        <c:numFmt formatCode="0.00%" sourceLinked="1"/>
        <c:majorTickMark val="out"/>
        <c:minorTickMark val="none"/>
        <c:tickLblPos val="nextTo"/>
        <c:crossAx val="1880027032"/>
        <c:crosses val="autoZero"/>
        <c:auto val="1"/>
        <c:lblAlgn val="ctr"/>
        <c:lblOffset val="100"/>
        <c:noMultiLvlLbl val="0"/>
      </c:catAx>
      <c:valAx>
        <c:axId val="188002703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095354072"/>
        <c:crosses val="autoZero"/>
        <c:crossBetween val="between"/>
      </c:valAx>
      <c:spPr>
        <a:solidFill>
          <a:srgbClr val="FFFF99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82939632545932"/>
          <c:y val="0.0509259259259259"/>
          <c:w val="0.897078302712161"/>
          <c:h val="0.8479866872381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Sheet2!$B$5</c:f>
              <c:strCache>
                <c:ptCount val="1"/>
                <c:pt idx="0">
                  <c:v>NOx (ktons)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numRef>
              <c:f>Sheet2!$A$6:$A$19</c:f>
              <c:numCache>
                <c:formatCode>General</c:formatCode>
                <c:ptCount val="14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</c:numCache>
            </c:numRef>
          </c:cat>
          <c:val>
            <c:numRef>
              <c:f>Sheet2!$B$6:$B$19</c:f>
              <c:numCache>
                <c:formatCode>General</c:formatCode>
                <c:ptCount val="14"/>
                <c:pt idx="0">
                  <c:v>59.73</c:v>
                </c:pt>
                <c:pt idx="1">
                  <c:v>56.4</c:v>
                </c:pt>
                <c:pt idx="2">
                  <c:v>54.23</c:v>
                </c:pt>
                <c:pt idx="3">
                  <c:v>50.64</c:v>
                </c:pt>
                <c:pt idx="4">
                  <c:v>58.01</c:v>
                </c:pt>
                <c:pt idx="5">
                  <c:v>42.86</c:v>
                </c:pt>
                <c:pt idx="6">
                  <c:v>35.0</c:v>
                </c:pt>
                <c:pt idx="7">
                  <c:v>32.57</c:v>
                </c:pt>
                <c:pt idx="8">
                  <c:v>27.55</c:v>
                </c:pt>
                <c:pt idx="9">
                  <c:v>28.79</c:v>
                </c:pt>
                <c:pt idx="10">
                  <c:v>25.3</c:v>
                </c:pt>
                <c:pt idx="11">
                  <c:v>20.32</c:v>
                </c:pt>
                <c:pt idx="12">
                  <c:v>20.32</c:v>
                </c:pt>
                <c:pt idx="13">
                  <c:v>20.49</c:v>
                </c:pt>
              </c:numCache>
            </c:numRef>
          </c:val>
        </c:ser>
        <c:ser>
          <c:idx val="1"/>
          <c:order val="1"/>
          <c:tx>
            <c:strRef>
              <c:f>Sheet2!$C$5</c:f>
              <c:strCache>
                <c:ptCount val="1"/>
                <c:pt idx="0">
                  <c:v>SO2 (ktons)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Sheet2!$A$6:$A$19</c:f>
              <c:numCache>
                <c:formatCode>General</c:formatCode>
                <c:ptCount val="14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</c:numCache>
            </c:numRef>
          </c:cat>
          <c:val>
            <c:numRef>
              <c:f>Sheet2!$C$6:$C$19</c:f>
              <c:numCache>
                <c:formatCode>General</c:formatCode>
                <c:ptCount val="14"/>
                <c:pt idx="0">
                  <c:v>200.01</c:v>
                </c:pt>
                <c:pt idx="1">
                  <c:v>161.1</c:v>
                </c:pt>
                <c:pt idx="2">
                  <c:v>159.41</c:v>
                </c:pt>
                <c:pt idx="3">
                  <c:v>149.75</c:v>
                </c:pt>
                <c:pt idx="4">
                  <c:v>150.0</c:v>
                </c:pt>
                <c:pt idx="5">
                  <c:v>101.78</c:v>
                </c:pt>
                <c:pt idx="6">
                  <c:v>108.8</c:v>
                </c:pt>
                <c:pt idx="7">
                  <c:v>94.17999999999999</c:v>
                </c:pt>
                <c:pt idx="8">
                  <c:v>76.85</c:v>
                </c:pt>
                <c:pt idx="9">
                  <c:v>80.88</c:v>
                </c:pt>
                <c:pt idx="10">
                  <c:v>57.01</c:v>
                </c:pt>
                <c:pt idx="11">
                  <c:v>16.61</c:v>
                </c:pt>
                <c:pt idx="12">
                  <c:v>18.04</c:v>
                </c:pt>
                <c:pt idx="13">
                  <c:v>11.68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1143448"/>
        <c:axId val="-2118629240"/>
      </c:barChart>
      <c:catAx>
        <c:axId val="2131143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8629240"/>
        <c:crosses val="autoZero"/>
        <c:auto val="1"/>
        <c:lblAlgn val="ctr"/>
        <c:lblOffset val="100"/>
        <c:noMultiLvlLbl val="0"/>
      </c:catAx>
      <c:valAx>
        <c:axId val="-2118629240"/>
        <c:scaling>
          <c:orientation val="minMax"/>
          <c:max val="2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1143448"/>
        <c:crosses val="autoZero"/>
        <c:crossBetween val="between"/>
      </c:valAx>
      <c:spPr>
        <a:solidFill>
          <a:srgbClr val="FFFF99"/>
        </a:soli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74071553433756"/>
          <c:y val="0.102644728854994"/>
          <c:w val="0.192798556430446"/>
          <c:h val="0.320063535087865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CO2 (</a:t>
            </a:r>
            <a:r>
              <a:rPr lang="en-US" sz="1600" dirty="0" err="1"/>
              <a:t>ktons</a:t>
            </a:r>
            <a:r>
              <a:rPr lang="en-US" sz="1600" dirty="0"/>
              <a:t>)</a:t>
            </a:r>
          </a:p>
        </c:rich>
      </c:tx>
      <c:layout>
        <c:manualLayout>
          <c:xMode val="edge"/>
          <c:yMode val="edge"/>
          <c:x val="0.758129469017011"/>
          <c:y val="0.24074074074074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727965709667135"/>
          <c:y val="0.13287037037037"/>
          <c:w val="0.909675842531762"/>
          <c:h val="0.757353091280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Sheet2!$E$5</c:f>
              <c:strCache>
                <c:ptCount val="1"/>
                <c:pt idx="0">
                  <c:v>CO2 (ktons)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Sheet2!$A$6:$A$19</c:f>
              <c:numCache>
                <c:formatCode>General</c:formatCode>
                <c:ptCount val="14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</c:numCache>
            </c:numRef>
          </c:cat>
          <c:val>
            <c:numRef>
              <c:f>Sheet2!$E$6:$E$19</c:f>
              <c:numCache>
                <c:formatCode>#,##0</c:formatCode>
                <c:ptCount val="14"/>
                <c:pt idx="0">
                  <c:v>52991.0</c:v>
                </c:pt>
                <c:pt idx="1">
                  <c:v>54497.0</c:v>
                </c:pt>
                <c:pt idx="2">
                  <c:v>56278.0</c:v>
                </c:pt>
                <c:pt idx="3">
                  <c:v>56723.0</c:v>
                </c:pt>
                <c:pt idx="4">
                  <c:v>60580.0</c:v>
                </c:pt>
                <c:pt idx="5">
                  <c:v>51649.0</c:v>
                </c:pt>
                <c:pt idx="6">
                  <c:v>59169.0</c:v>
                </c:pt>
                <c:pt idx="7">
                  <c:v>55427.0</c:v>
                </c:pt>
                <c:pt idx="8">
                  <c:v>49380.0</c:v>
                </c:pt>
                <c:pt idx="9">
                  <c:v>52321.0</c:v>
                </c:pt>
                <c:pt idx="10">
                  <c:v>46959.0</c:v>
                </c:pt>
                <c:pt idx="11">
                  <c:v>41975.0</c:v>
                </c:pt>
                <c:pt idx="12">
                  <c:v>40901.0</c:v>
                </c:pt>
                <c:pt idx="13">
                  <c:v>39317.0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8534840"/>
        <c:axId val="-2108273080"/>
      </c:barChart>
      <c:catAx>
        <c:axId val="-2098534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8273080"/>
        <c:crosses val="autoZero"/>
        <c:auto val="1"/>
        <c:lblAlgn val="ctr"/>
        <c:lblOffset val="100"/>
        <c:noMultiLvlLbl val="0"/>
      </c:catAx>
      <c:valAx>
        <c:axId val="-21082730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098534840"/>
        <c:crosses val="autoZero"/>
        <c:crossBetween val="between"/>
      </c:valAx>
      <c:spPr>
        <a:solidFill>
          <a:srgbClr val="FFFF99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Sheet1!$O$3</c:f>
              <c:strCache>
                <c:ptCount val="1"/>
                <c:pt idx="0">
                  <c:v>Total Payments for Natural Gas in Massachusestts (Residential, Commercial, Industrial, Power) ($ nominal)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numRef>
              <c:f>Sheet1!$A$34:$A$52</c:f>
              <c:numCache>
                <c:formatCode>yyyy</c:formatCode>
                <c:ptCount val="19"/>
                <c:pt idx="0">
                  <c:v>35611.0</c:v>
                </c:pt>
                <c:pt idx="1">
                  <c:v>35976.0</c:v>
                </c:pt>
                <c:pt idx="2">
                  <c:v>36341.0</c:v>
                </c:pt>
                <c:pt idx="3">
                  <c:v>36707.0</c:v>
                </c:pt>
                <c:pt idx="4">
                  <c:v>37072.0</c:v>
                </c:pt>
                <c:pt idx="5">
                  <c:v>37437.0</c:v>
                </c:pt>
                <c:pt idx="6">
                  <c:v>37802.0</c:v>
                </c:pt>
                <c:pt idx="7">
                  <c:v>38168.0</c:v>
                </c:pt>
                <c:pt idx="8">
                  <c:v>38533.0</c:v>
                </c:pt>
                <c:pt idx="9">
                  <c:v>38898.0</c:v>
                </c:pt>
                <c:pt idx="10">
                  <c:v>39263.0</c:v>
                </c:pt>
                <c:pt idx="11">
                  <c:v>39629.0</c:v>
                </c:pt>
                <c:pt idx="12">
                  <c:v>39994.0</c:v>
                </c:pt>
                <c:pt idx="13">
                  <c:v>40359.0</c:v>
                </c:pt>
                <c:pt idx="14">
                  <c:v>40724.0</c:v>
                </c:pt>
                <c:pt idx="15">
                  <c:v>41090.0</c:v>
                </c:pt>
                <c:pt idx="16">
                  <c:v>41455.0</c:v>
                </c:pt>
                <c:pt idx="17">
                  <c:v>41820.0</c:v>
                </c:pt>
                <c:pt idx="18">
                  <c:v>42185.0</c:v>
                </c:pt>
              </c:numCache>
            </c:numRef>
          </c:cat>
          <c:val>
            <c:numRef>
              <c:f>Sheet1!$O$34:$O$52</c:f>
              <c:numCache>
                <c:formatCode>General</c:formatCode>
                <c:ptCount val="19"/>
                <c:pt idx="0">
                  <c:v>2.57507273E9</c:v>
                </c:pt>
                <c:pt idx="1">
                  <c:v>2.26223121E9</c:v>
                </c:pt>
                <c:pt idx="2">
                  <c:v>2.14032937E9</c:v>
                </c:pt>
                <c:pt idx="3">
                  <c:v>2.64570156E9</c:v>
                </c:pt>
                <c:pt idx="4">
                  <c:v>3.17329013E9</c:v>
                </c:pt>
                <c:pt idx="5">
                  <c:v>2.76442303E9</c:v>
                </c:pt>
                <c:pt idx="6">
                  <c:v>3.64070408E9</c:v>
                </c:pt>
                <c:pt idx="7">
                  <c:v>3.91060406E9</c:v>
                </c:pt>
                <c:pt idx="8">
                  <c:v>4.76096501E9</c:v>
                </c:pt>
                <c:pt idx="9">
                  <c:v>4.56085912E9</c:v>
                </c:pt>
                <c:pt idx="10">
                  <c:v>5.05784796E9</c:v>
                </c:pt>
                <c:pt idx="11">
                  <c:v>5.68168093E9</c:v>
                </c:pt>
                <c:pt idx="12">
                  <c:v>4.10853038E9</c:v>
                </c:pt>
                <c:pt idx="13">
                  <c:v>4.16114153E9</c:v>
                </c:pt>
                <c:pt idx="14">
                  <c:v>4.15645182E9</c:v>
                </c:pt>
                <c:pt idx="15">
                  <c:v>3.396759E9</c:v>
                </c:pt>
                <c:pt idx="16">
                  <c:v>4.09197695E9</c:v>
                </c:pt>
                <c:pt idx="17">
                  <c:v>4.57289665E9</c:v>
                </c:pt>
                <c:pt idx="18">
                  <c:v>3.8269369888E9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776794344"/>
        <c:axId val="1776797384"/>
      </c:barChart>
      <c:dateAx>
        <c:axId val="1776794344"/>
        <c:scaling>
          <c:orientation val="minMax"/>
        </c:scaling>
        <c:delete val="0"/>
        <c:axPos val="b"/>
        <c:numFmt formatCode="yyyy" sourceLinked="1"/>
        <c:majorTickMark val="out"/>
        <c:minorTickMark val="none"/>
        <c:tickLblPos val="nextTo"/>
        <c:crossAx val="1776797384"/>
        <c:crosses val="autoZero"/>
        <c:auto val="1"/>
        <c:lblOffset val="100"/>
        <c:baseTimeUnit val="years"/>
      </c:dateAx>
      <c:valAx>
        <c:axId val="177679738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776794344"/>
        <c:crosses val="autoZero"/>
        <c:crossBetween val="between"/>
      </c:valAx>
      <c:spPr>
        <a:solidFill>
          <a:srgbClr val="FFFF99"/>
        </a:solidFill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Sheet1!$P$3</c:f>
              <c:strCache>
                <c:ptCount val="1"/>
                <c:pt idx="0">
                  <c:v>Total Use of Natural Gas in Massachusetts (MMCF)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Sheet1!$A$34:$A$52</c:f>
              <c:numCache>
                <c:formatCode>yyyy</c:formatCode>
                <c:ptCount val="19"/>
                <c:pt idx="0">
                  <c:v>35611.0</c:v>
                </c:pt>
                <c:pt idx="1">
                  <c:v>35976.0</c:v>
                </c:pt>
                <c:pt idx="2">
                  <c:v>36341.0</c:v>
                </c:pt>
                <c:pt idx="3">
                  <c:v>36707.0</c:v>
                </c:pt>
                <c:pt idx="4">
                  <c:v>37072.0</c:v>
                </c:pt>
                <c:pt idx="5">
                  <c:v>37437.0</c:v>
                </c:pt>
                <c:pt idx="6">
                  <c:v>37802.0</c:v>
                </c:pt>
                <c:pt idx="7">
                  <c:v>38168.0</c:v>
                </c:pt>
                <c:pt idx="8">
                  <c:v>38533.0</c:v>
                </c:pt>
                <c:pt idx="9">
                  <c:v>38898.0</c:v>
                </c:pt>
                <c:pt idx="10">
                  <c:v>39263.0</c:v>
                </c:pt>
                <c:pt idx="11">
                  <c:v>39629.0</c:v>
                </c:pt>
                <c:pt idx="12">
                  <c:v>39994.0</c:v>
                </c:pt>
                <c:pt idx="13">
                  <c:v>40359.0</c:v>
                </c:pt>
                <c:pt idx="14">
                  <c:v>40724.0</c:v>
                </c:pt>
                <c:pt idx="15">
                  <c:v>41090.0</c:v>
                </c:pt>
                <c:pt idx="16">
                  <c:v>41455.0</c:v>
                </c:pt>
                <c:pt idx="17">
                  <c:v>41820.0</c:v>
                </c:pt>
                <c:pt idx="18">
                  <c:v>42185.0</c:v>
                </c:pt>
              </c:numCache>
            </c:numRef>
          </c:cat>
          <c:val>
            <c:numRef>
              <c:f>Sheet1!$P$34:$P$52</c:f>
              <c:numCache>
                <c:formatCode>General</c:formatCode>
                <c:ptCount val="19"/>
                <c:pt idx="0">
                  <c:v>400201.0</c:v>
                </c:pt>
                <c:pt idx="1">
                  <c:v>356869.0</c:v>
                </c:pt>
                <c:pt idx="2">
                  <c:v>342045.0</c:v>
                </c:pt>
                <c:pt idx="3">
                  <c:v>340823.0</c:v>
                </c:pt>
                <c:pt idx="4">
                  <c:v>345791.0</c:v>
                </c:pt>
                <c:pt idx="5">
                  <c:v>388845.0</c:v>
                </c:pt>
                <c:pt idx="6">
                  <c:v>401849.0</c:v>
                </c:pt>
                <c:pt idx="7">
                  <c:v>370605.0</c:v>
                </c:pt>
                <c:pt idx="8">
                  <c:v>375485.0</c:v>
                </c:pt>
                <c:pt idx="9">
                  <c:v>368451.0</c:v>
                </c:pt>
                <c:pt idx="10">
                  <c:v>406268.0</c:v>
                </c:pt>
                <c:pt idx="11">
                  <c:v>404804.0</c:v>
                </c:pt>
                <c:pt idx="12">
                  <c:v>393990.0</c:v>
                </c:pt>
                <c:pt idx="13">
                  <c:v>427736.0</c:v>
                </c:pt>
                <c:pt idx="14">
                  <c:v>443778.0</c:v>
                </c:pt>
                <c:pt idx="15">
                  <c:v>411876.0</c:v>
                </c:pt>
                <c:pt idx="16">
                  <c:v>417542.0</c:v>
                </c:pt>
                <c:pt idx="17">
                  <c:v>411448.0</c:v>
                </c:pt>
                <c:pt idx="18">
                  <c:v>433950.0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6054072"/>
        <c:axId val="1776511912"/>
      </c:lineChart>
      <c:dateAx>
        <c:axId val="-2116054072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1776511912"/>
        <c:crosses val="autoZero"/>
        <c:auto val="1"/>
        <c:lblOffset val="100"/>
        <c:baseTimeUnit val="years"/>
      </c:dateAx>
      <c:valAx>
        <c:axId val="1776511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6054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92915987084049"/>
          <c:y val="0.0156285720452482"/>
          <c:w val="0.859140553888283"/>
          <c:h val="0.968742855909504"/>
        </c:manualLayout>
      </c:layout>
      <c:lineChart>
        <c:grouping val="standard"/>
        <c:varyColors val="0"/>
        <c:ser>
          <c:idx val="0"/>
          <c:order val="0"/>
          <c:tx>
            <c:strRef>
              <c:f>Sheet1!$Q$3</c:f>
              <c:strCache>
                <c:ptCount val="1"/>
                <c:pt idx="0">
                  <c:v>Weighted average price (per MCF)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Sheet1!$A$34:$A$52</c:f>
              <c:numCache>
                <c:formatCode>yyyy</c:formatCode>
                <c:ptCount val="19"/>
                <c:pt idx="0">
                  <c:v>35611.0</c:v>
                </c:pt>
                <c:pt idx="1">
                  <c:v>35976.0</c:v>
                </c:pt>
                <c:pt idx="2">
                  <c:v>36341.0</c:v>
                </c:pt>
                <c:pt idx="3">
                  <c:v>36707.0</c:v>
                </c:pt>
                <c:pt idx="4">
                  <c:v>37072.0</c:v>
                </c:pt>
                <c:pt idx="5">
                  <c:v>37437.0</c:v>
                </c:pt>
                <c:pt idx="6">
                  <c:v>37802.0</c:v>
                </c:pt>
                <c:pt idx="7">
                  <c:v>38168.0</c:v>
                </c:pt>
                <c:pt idx="8">
                  <c:v>38533.0</c:v>
                </c:pt>
                <c:pt idx="9">
                  <c:v>38898.0</c:v>
                </c:pt>
                <c:pt idx="10">
                  <c:v>39263.0</c:v>
                </c:pt>
                <c:pt idx="11">
                  <c:v>39629.0</c:v>
                </c:pt>
                <c:pt idx="12">
                  <c:v>39994.0</c:v>
                </c:pt>
                <c:pt idx="13">
                  <c:v>40359.0</c:v>
                </c:pt>
                <c:pt idx="14">
                  <c:v>40724.0</c:v>
                </c:pt>
                <c:pt idx="15">
                  <c:v>41090.0</c:v>
                </c:pt>
                <c:pt idx="16">
                  <c:v>41455.0</c:v>
                </c:pt>
                <c:pt idx="17">
                  <c:v>41820.0</c:v>
                </c:pt>
                <c:pt idx="18">
                  <c:v>42185.0</c:v>
                </c:pt>
              </c:numCache>
            </c:numRef>
          </c:cat>
          <c:val>
            <c:numRef>
              <c:f>Sheet1!$Q$34:$Q$52</c:f>
              <c:numCache>
                <c:formatCode>0.0000</c:formatCode>
                <c:ptCount val="19"/>
                <c:pt idx="0">
                  <c:v>6.434448514621403</c:v>
                </c:pt>
                <c:pt idx="1">
                  <c:v>6.339108216180167</c:v>
                </c:pt>
                <c:pt idx="2">
                  <c:v>6.257449663056031</c:v>
                </c:pt>
                <c:pt idx="3">
                  <c:v>7.762684912696619</c:v>
                </c:pt>
                <c:pt idx="4">
                  <c:v>9.17690203041722</c:v>
                </c:pt>
                <c:pt idx="5">
                  <c:v>7.109318700253314</c:v>
                </c:pt>
                <c:pt idx="6">
                  <c:v>9.059880900537267</c:v>
                </c:pt>
                <c:pt idx="7">
                  <c:v>10.55194630401641</c:v>
                </c:pt>
                <c:pt idx="8">
                  <c:v>12.67950786316364</c:v>
                </c:pt>
                <c:pt idx="9">
                  <c:v>12.37846856162692</c:v>
                </c:pt>
                <c:pt idx="10">
                  <c:v>12.44953567595774</c:v>
                </c:pt>
                <c:pt idx="11">
                  <c:v>14.03563435637988</c:v>
                </c:pt>
                <c:pt idx="12">
                  <c:v>10.42800675144039</c:v>
                </c:pt>
                <c:pt idx="13">
                  <c:v>9.728293924289748</c:v>
                </c:pt>
                <c:pt idx="14">
                  <c:v>9.36606100347471</c:v>
                </c:pt>
                <c:pt idx="15">
                  <c:v>8.247042799289105</c:v>
                </c:pt>
                <c:pt idx="16">
                  <c:v>9.80015651120127</c:v>
                </c:pt>
                <c:pt idx="17">
                  <c:v>11.11415452256421</c:v>
                </c:pt>
                <c:pt idx="18">
                  <c:v>8.818843158889272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1491528"/>
        <c:axId val="1781494600"/>
      </c:lineChart>
      <c:dateAx>
        <c:axId val="1781491528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1781494600"/>
        <c:crosses val="autoZero"/>
        <c:auto val="1"/>
        <c:lblOffset val="100"/>
        <c:baseTimeUnit val="years"/>
      </c:dateAx>
      <c:valAx>
        <c:axId val="1781494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0000" sourceLinked="1"/>
        <c:majorTickMark val="out"/>
        <c:minorTickMark val="none"/>
        <c:tickLblPos val="nextTo"/>
        <c:crossAx val="17814915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5"/>
            <a:ext cx="3039665" cy="464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59" tIns="46079" rIns="92159" bIns="46079" numCol="1" anchor="t" anchorCtr="0" compatLnSpc="1">
            <a:prstTxWarp prst="textNoShape">
              <a:avLst/>
            </a:prstTxWarp>
          </a:bodyPr>
          <a:lstStyle>
            <a:lvl1pPr defTabSz="920500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6" y="5"/>
            <a:ext cx="3039665" cy="464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59" tIns="46079" rIns="92159" bIns="46079" numCol="1" anchor="t" anchorCtr="0" compatLnSpc="1">
            <a:prstTxWarp prst="textNoShape">
              <a:avLst/>
            </a:prstTxWarp>
          </a:bodyPr>
          <a:lstStyle>
            <a:lvl1pPr algn="r" defTabSz="920500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199"/>
            <a:ext cx="3039665" cy="464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59" tIns="46079" rIns="92159" bIns="46079" numCol="1" anchor="b" anchorCtr="0" compatLnSpc="1">
            <a:prstTxWarp prst="textNoShape">
              <a:avLst/>
            </a:prstTxWarp>
          </a:bodyPr>
          <a:lstStyle>
            <a:lvl1pPr defTabSz="920500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6" y="8832199"/>
            <a:ext cx="3039665" cy="464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59" tIns="46079" rIns="92159" bIns="46079" numCol="1" anchor="b" anchorCtr="0" compatLnSpc="1">
            <a:prstTxWarp prst="textNoShape">
              <a:avLst/>
            </a:prstTxWarp>
          </a:bodyPr>
          <a:lstStyle>
            <a:lvl1pPr algn="r" defTabSz="920500" eaLnBrk="0" hangingPunct="0">
              <a:defRPr sz="1200">
                <a:latin typeface="Times New Roman" pitchFamily="18" charset="0"/>
              </a:defRPr>
            </a:lvl1pPr>
          </a:lstStyle>
          <a:p>
            <a:fld id="{480038BF-B25B-4659-9A29-D3CFEBED60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78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5"/>
            <a:ext cx="3039665" cy="464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59" tIns="46079" rIns="92159" bIns="46079" numCol="1" anchor="t" anchorCtr="0" compatLnSpc="1">
            <a:prstTxWarp prst="textNoShape">
              <a:avLst/>
            </a:prstTxWarp>
          </a:bodyPr>
          <a:lstStyle>
            <a:lvl1pPr defTabSz="920500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82688" y="700088"/>
            <a:ext cx="46450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7" y="4416102"/>
            <a:ext cx="5139134" cy="418092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59" tIns="46079" rIns="92159" bIns="46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6" y="5"/>
            <a:ext cx="3039665" cy="464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59" tIns="46079" rIns="92159" bIns="46079" numCol="1" anchor="t" anchorCtr="0" compatLnSpc="1">
            <a:prstTxWarp prst="textNoShape">
              <a:avLst/>
            </a:prstTxWarp>
          </a:bodyPr>
          <a:lstStyle>
            <a:lvl1pPr algn="r" defTabSz="920500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199"/>
            <a:ext cx="3039665" cy="464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59" tIns="46079" rIns="92159" bIns="46079" numCol="1" anchor="b" anchorCtr="0" compatLnSpc="1">
            <a:prstTxWarp prst="textNoShape">
              <a:avLst/>
            </a:prstTxWarp>
          </a:bodyPr>
          <a:lstStyle>
            <a:lvl1pPr defTabSz="920500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6" y="8832199"/>
            <a:ext cx="3039665" cy="464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59" tIns="46079" rIns="92159" bIns="46079" numCol="1" anchor="b" anchorCtr="0" compatLnSpc="1">
            <a:prstTxWarp prst="textNoShape">
              <a:avLst/>
            </a:prstTxWarp>
          </a:bodyPr>
          <a:lstStyle>
            <a:lvl1pPr algn="r" defTabSz="920500" eaLnBrk="0" hangingPunct="0">
              <a:defRPr sz="1200">
                <a:latin typeface="Times New Roman" pitchFamily="18" charset="0"/>
              </a:defRPr>
            </a:lvl1pPr>
          </a:lstStyle>
          <a:p>
            <a:fld id="{F7C79DD4-84A3-4D6F-A65D-81143CC14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68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0" y="0"/>
            <a:ext cx="9144000" cy="6505575"/>
          </a:xfrm>
          <a:prstGeom prst="rect">
            <a:avLst/>
          </a:prstGeom>
          <a:solidFill>
            <a:srgbClr val="1B597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30250" y="2092325"/>
            <a:ext cx="7772400" cy="942975"/>
          </a:xfrm>
        </p:spPr>
        <p:txBody>
          <a:bodyPr anchor="ctr"/>
          <a:lstStyle>
            <a:lvl1pPr>
              <a:defRPr sz="3600">
                <a:solidFill>
                  <a:srgbClr val="CCCE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8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30250" y="3171825"/>
            <a:ext cx="6400800" cy="620713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Senior Staff Meeting</a:t>
            </a:r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0200" y="6562725"/>
            <a:ext cx="8489950" cy="271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dist">
              <a:defRPr sz="800" b="1">
                <a:solidFill>
                  <a:srgbClr val="1B5970"/>
                </a:solidFill>
              </a:defRPr>
            </a:lvl1pPr>
          </a:lstStyle>
          <a:p>
            <a:endParaRPr lang="en-US"/>
          </a:p>
        </p:txBody>
      </p:sp>
      <p:sp>
        <p:nvSpPr>
          <p:cNvPr id="368647" name="Line 7"/>
          <p:cNvSpPr>
            <a:spLocks noChangeShapeType="1"/>
          </p:cNvSpPr>
          <p:nvPr/>
        </p:nvSpPr>
        <p:spPr bwMode="auto">
          <a:xfrm>
            <a:off x="730250" y="0"/>
            <a:ext cx="0" cy="1971675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8648" name="Line 8"/>
          <p:cNvSpPr>
            <a:spLocks noChangeShapeType="1"/>
          </p:cNvSpPr>
          <p:nvPr/>
        </p:nvSpPr>
        <p:spPr bwMode="auto">
          <a:xfrm>
            <a:off x="731838" y="4598988"/>
            <a:ext cx="0" cy="1912937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6" descr="logo_ppt_hc_bg_sm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0607" y="267416"/>
            <a:ext cx="2790137" cy="426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3" grpId="0"/>
      <p:bldP spid="368644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6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86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649" y="6325262"/>
            <a:ext cx="5983809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8350"/>
            <a:ext cx="2057400" cy="5476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768350"/>
            <a:ext cx="6021387" cy="5476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649" y="6325262"/>
            <a:ext cx="5983809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768350"/>
            <a:ext cx="8229600" cy="773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5259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4538" y="640715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649" y="6325262"/>
            <a:ext cx="5983809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649" y="6325262"/>
            <a:ext cx="5983809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649" y="6325262"/>
            <a:ext cx="5983809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2649" y="6325262"/>
            <a:ext cx="5983809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649" y="6325262"/>
            <a:ext cx="5983809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649" y="6325262"/>
            <a:ext cx="5983809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604574"/>
            <a:ext cx="82296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5487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444500" y="0"/>
            <a:ext cx="8272463" cy="593725"/>
          </a:xfrm>
          <a:prstGeom prst="rect">
            <a:avLst/>
          </a:prstGeom>
          <a:solidFill>
            <a:srgbClr val="1B597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100" dirty="0" smtClean="0">
                <a:solidFill>
                  <a:schemeClr val="bg1"/>
                </a:solidFill>
              </a:rPr>
              <a:t>N,E,</a:t>
            </a:r>
            <a:r>
              <a:rPr lang="en-US" sz="1100" baseline="0" dirty="0" smtClean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</a:rPr>
              <a:t>Electricity</a:t>
            </a:r>
            <a:r>
              <a:rPr lang="en-US" sz="1100" baseline="0" dirty="0" smtClean="0">
                <a:solidFill>
                  <a:schemeClr val="bg1"/>
                </a:solidFill>
              </a:rPr>
              <a:t> Restructuring Roundtable:  150</a:t>
            </a:r>
            <a:r>
              <a:rPr lang="en-US" sz="1100" baseline="30000" dirty="0" smtClean="0">
                <a:solidFill>
                  <a:schemeClr val="bg1"/>
                </a:solidFill>
              </a:rPr>
              <a:t>th</a:t>
            </a:r>
            <a:r>
              <a:rPr lang="en-US" sz="1100" baseline="0" dirty="0" smtClean="0">
                <a:solidFill>
                  <a:schemeClr val="bg1"/>
                </a:solidFill>
              </a:rPr>
              <a:t> Roundtable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438790" y="6404629"/>
            <a:ext cx="8264525" cy="261937"/>
          </a:xfrm>
          <a:prstGeom prst="rect">
            <a:avLst/>
          </a:prstGeom>
          <a:noFill/>
          <a:ln w="12700">
            <a:solidFill>
              <a:srgbClr val="1B59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00" dirty="0"/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436563" y="6399213"/>
            <a:ext cx="268287" cy="268287"/>
          </a:xfrm>
          <a:prstGeom prst="rect">
            <a:avLst/>
          </a:prstGeom>
          <a:solidFill>
            <a:srgbClr val="1B597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7626" name="Rectangle 10"/>
          <p:cNvSpPr>
            <a:spLocks noChangeArrowheads="1"/>
          </p:cNvSpPr>
          <p:nvPr/>
        </p:nvSpPr>
        <p:spPr bwMode="auto">
          <a:xfrm>
            <a:off x="6543675" y="6399213"/>
            <a:ext cx="2173288" cy="268287"/>
          </a:xfrm>
          <a:prstGeom prst="rect">
            <a:avLst/>
          </a:prstGeom>
          <a:solidFill>
            <a:srgbClr val="1B597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7627" name="Text Box 11"/>
          <p:cNvSpPr txBox="1">
            <a:spLocks noChangeArrowheads="1"/>
          </p:cNvSpPr>
          <p:nvPr/>
        </p:nvSpPr>
        <p:spPr bwMode="auto">
          <a:xfrm>
            <a:off x="8008469" y="6248400"/>
            <a:ext cx="6656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endParaRPr lang="en-US" sz="1000" b="1" dirty="0">
              <a:solidFill>
                <a:schemeClr val="bg1"/>
              </a:solidFill>
            </a:endParaRPr>
          </a:p>
          <a:p>
            <a:pPr algn="r"/>
            <a:r>
              <a:rPr lang="en-US" sz="1000" b="1" dirty="0">
                <a:solidFill>
                  <a:schemeClr val="bg1"/>
                </a:solidFill>
              </a:rPr>
              <a:t>Page </a:t>
            </a:r>
            <a:r>
              <a:rPr lang="en-US" sz="1000" b="1" dirty="0" smtClean="0">
                <a:solidFill>
                  <a:schemeClr val="bg1"/>
                </a:solidFill>
              </a:rPr>
              <a:t>    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74575" y="6397442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EE1BCEB-D444-443D-BFEA-432935B67CAF}" type="slidenum">
              <a:rPr lang="en-US" sz="1000" b="1" smtClean="0">
                <a:solidFill>
                  <a:schemeClr val="bg1"/>
                </a:solidFill>
              </a:rPr>
              <a:pPr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12" name="Picture 6" descr="logo_ppt_hc_bg_s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21450" y="141288"/>
            <a:ext cx="2057400" cy="31432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04850" y="6390981"/>
            <a:ext cx="8114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baseline="0" dirty="0" smtClean="0">
                <a:solidFill>
                  <a:schemeClr val="accent1">
                    <a:lumMod val="25000"/>
                  </a:schemeClr>
                </a:solidFill>
              </a:rPr>
              <a:t>May 2016</a:t>
            </a:r>
            <a:endParaRPr lang="en-US" sz="11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F8861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F8861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F8861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F8861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F8861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F8861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F8861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F8861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F8861D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buClr>
          <a:srgbClr val="0099CC"/>
        </a:buClr>
        <a:buFont typeface="Wingdings" pitchFamily="2" charset="2"/>
        <a:defRPr b="1">
          <a:solidFill>
            <a:srgbClr val="1B5970"/>
          </a:solidFill>
          <a:latin typeface="+mn-lt"/>
          <a:ea typeface="+mn-ea"/>
          <a:cs typeface="+mn-cs"/>
        </a:defRPr>
      </a:lvl1pPr>
      <a:lvl2pPr marL="461963" indent="-231775" algn="l" rtl="0" fontAlgn="base">
        <a:spcBef>
          <a:spcPct val="50000"/>
        </a:spcBef>
        <a:spcAft>
          <a:spcPct val="0"/>
        </a:spcAft>
        <a:buClr>
          <a:srgbClr val="333333"/>
        </a:buClr>
        <a:buFont typeface="Wingdings" pitchFamily="2" charset="2"/>
        <a:buChar char="§"/>
        <a:defRPr sz="1600" b="1">
          <a:solidFill>
            <a:schemeClr val="tx1"/>
          </a:solidFill>
          <a:latin typeface="+mn-lt"/>
        </a:defRPr>
      </a:lvl2pPr>
      <a:lvl3pPr marL="914400" indent="-230188" algn="l" rtl="0" fontAlgn="base">
        <a:spcBef>
          <a:spcPct val="50000"/>
        </a:spcBef>
        <a:spcAft>
          <a:spcPct val="0"/>
        </a:spcAft>
        <a:buClr>
          <a:srgbClr val="333333"/>
        </a:buClr>
        <a:buFont typeface="Wingdings" pitchFamily="2" charset="2"/>
        <a:buChar char="§"/>
        <a:defRPr sz="1500">
          <a:solidFill>
            <a:srgbClr val="333333"/>
          </a:solidFill>
          <a:latin typeface="+mn-lt"/>
        </a:defRPr>
      </a:lvl3pPr>
      <a:lvl4pPr marL="1376363" indent="-231775" algn="l" rtl="0" fontAlgn="base">
        <a:spcBef>
          <a:spcPct val="50000"/>
        </a:spcBef>
        <a:spcAft>
          <a:spcPct val="0"/>
        </a:spcAft>
        <a:buClr>
          <a:srgbClr val="333333"/>
        </a:buClr>
        <a:buFont typeface="Arial" charset="0"/>
        <a:buChar char="–"/>
        <a:defRPr lang="en-US" sz="1400" b="1" baseline="0" smtClean="0">
          <a:solidFill>
            <a:srgbClr val="333333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/>
              <a:t>New England's Electricity "</a:t>
            </a:r>
            <a:r>
              <a:rPr lang="en-US" sz="2800" dirty="0" smtClean="0"/>
              <a:t>Restructuring”: </a:t>
            </a:r>
            <a:r>
              <a:rPr lang="en-US" sz="2200" dirty="0" smtClean="0"/>
              <a:t>Successes</a:t>
            </a:r>
            <a:r>
              <a:rPr lang="en-US" sz="2200" dirty="0"/>
              <a:t>, </a:t>
            </a:r>
            <a:r>
              <a:rPr lang="en-US" sz="2200" dirty="0" smtClean="0"/>
              <a:t>Disappointments</a:t>
            </a:r>
            <a:r>
              <a:rPr lang="en-US" sz="2200" dirty="0"/>
              <a:t>, and </a:t>
            </a:r>
            <a:r>
              <a:rPr lang="en-US" sz="2200" dirty="0" smtClean="0"/>
              <a:t>What’s Next</a:t>
            </a:r>
            <a:r>
              <a:rPr lang="en-US" sz="2200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50" y="3171825"/>
            <a:ext cx="7972316" cy="62071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Sue Tierney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N.E. Electricity Restructuring Roundtable </a:t>
            </a:r>
          </a:p>
          <a:p>
            <a:pPr>
              <a:spcBef>
                <a:spcPts val="0"/>
              </a:spcBef>
            </a:pPr>
            <a:r>
              <a:rPr lang="en-US" dirty="0"/>
              <a:t>1</a:t>
            </a:r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Roundtable Meeting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May 18,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7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454446"/>
            <a:ext cx="8229600" cy="773113"/>
          </a:xfrm>
        </p:spPr>
        <p:txBody>
          <a:bodyPr/>
          <a:lstStyle/>
          <a:p>
            <a:r>
              <a:rPr lang="en-US" sz="2200" dirty="0" smtClean="0"/>
              <a:t>Where to go from here? A few ideas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906" y="1309827"/>
            <a:ext cx="8400196" cy="4525962"/>
          </a:xfrm>
        </p:spPr>
        <p:txBody>
          <a:bodyPr/>
          <a:lstStyle/>
          <a:p>
            <a:r>
              <a:rPr lang="en-US" dirty="0" smtClean="0"/>
              <a:t>Address carbon with a meaningful economic signal, such 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By internalizing carbon into prices in all fossil fuel markets (e.g., carbon fee-and-dividend policy)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By compensating clean energy supplies for the service they provide in helping to decarbonize energy systems (e.g., clean energy standard)</a:t>
            </a:r>
          </a:p>
          <a:p>
            <a:r>
              <a:rPr lang="en-US" dirty="0" smtClean="0"/>
              <a:t>Maintain market-based discipline in electric industry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By resisting the focus on lowering electric commodity costs (e.g., natural gas, large-scale hydro imports) without telling the whole story about total costs (i.e., socializing the cost of related delivery infrastructure)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By evolving utility planning, tariffs, pricing models, and utility business models to recognize customer-driven (and policy-driven) interest in clean energy resources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By developing a vision/pathway(s)/role(s) for natural gas in a decarbonizing energy system, and then aligning policies to accommodate a transition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By establishing complementary policies that align with and don’t undermine markets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41194" y="1310185"/>
            <a:ext cx="8598090" cy="1665027"/>
          </a:xfrm>
          <a:prstGeom prst="rect">
            <a:avLst/>
          </a:prstGeom>
          <a:noFill/>
          <a:ln w="8001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41194" y="2975212"/>
            <a:ext cx="8598090" cy="3138985"/>
          </a:xfrm>
          <a:prstGeom prst="rect">
            <a:avLst/>
          </a:prstGeom>
          <a:noFill/>
          <a:ln w="8001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2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17" y="440801"/>
            <a:ext cx="8229600" cy="773113"/>
          </a:xfrm>
        </p:spPr>
        <p:txBody>
          <a:bodyPr/>
          <a:lstStyle/>
          <a:p>
            <a:r>
              <a:rPr lang="en-US" dirty="0" smtClean="0"/>
              <a:t>Successes . . . a few notables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609" y="1255234"/>
            <a:ext cx="8229600" cy="4525962"/>
          </a:xfrm>
        </p:spPr>
        <p:txBody>
          <a:bodyPr/>
          <a:lstStyle/>
          <a:p>
            <a:r>
              <a:rPr lang="en-US" dirty="0" smtClean="0"/>
              <a:t>Managing transitions without reliability problems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Electric industry restructuring; implementation of RGGI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Fleet turnover, with increasing dependency on gas-fired power plants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Integration of new technologies (wind, solar, demand response)</a:t>
            </a:r>
          </a:p>
          <a:p>
            <a:r>
              <a:rPr lang="en-US" dirty="0" smtClean="0"/>
              <a:t>Adopting many market-based policies (RGGI, ISO-NE power markets)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Significant “at risk” capital investment in generation since ~2000</a:t>
            </a:r>
          </a:p>
          <a:p>
            <a:r>
              <a:rPr lang="en-US" dirty="0" smtClean="0"/>
              <a:t>Increasing electricity productivity (economic value for electricity dollar)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High electricity prices, but more efficient use of energy – with relatively low electricity expenditure per median income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Use of RGGI proceeds for local investment</a:t>
            </a:r>
          </a:p>
          <a:p>
            <a:r>
              <a:rPr lang="en-US" dirty="0" smtClean="0"/>
              <a:t>Introducing relatively clean energy supply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Entry of central-station and distributed renewables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Dramatically lower SO2 and NOx, less robust reductions in CO2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41194" y="1228299"/>
            <a:ext cx="8407021" cy="1692322"/>
          </a:xfrm>
          <a:prstGeom prst="rect">
            <a:avLst/>
          </a:prstGeom>
          <a:noFill/>
          <a:ln w="8001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1194" y="2920621"/>
            <a:ext cx="8407021" cy="750627"/>
          </a:xfrm>
          <a:prstGeom prst="rect">
            <a:avLst/>
          </a:prstGeom>
          <a:noFill/>
          <a:ln w="8001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41194" y="3671248"/>
            <a:ext cx="8407021" cy="1542197"/>
          </a:xfrm>
          <a:prstGeom prst="rect">
            <a:avLst/>
          </a:prstGeom>
          <a:noFill/>
          <a:ln w="8001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41194" y="5213445"/>
            <a:ext cx="8407021" cy="1146412"/>
          </a:xfrm>
          <a:prstGeom prst="rect">
            <a:avLst/>
          </a:prstGeom>
          <a:noFill/>
          <a:ln w="8001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8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91" y="636539"/>
            <a:ext cx="8229600" cy="773113"/>
          </a:xfrm>
        </p:spPr>
        <p:txBody>
          <a:bodyPr/>
          <a:lstStyle/>
          <a:p>
            <a:r>
              <a:rPr lang="en-US" sz="2200" dirty="0" smtClean="0"/>
              <a:t>“Electricity productivity” – State rankings of </a:t>
            </a:r>
            <a:br>
              <a:rPr lang="en-US" sz="2200" dirty="0" smtClean="0"/>
            </a:br>
            <a:r>
              <a:rPr lang="en-US" sz="2200" dirty="0" smtClean="0"/>
              <a:t>Gross State Product per electricity dollar (1997 v. 2014) 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392005"/>
              </p:ext>
            </p:extLst>
          </p:nvPr>
        </p:nvGraphicFramePr>
        <p:xfrm>
          <a:off x="0" y="1323833"/>
          <a:ext cx="9144000" cy="277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5936010"/>
              </p:ext>
            </p:extLst>
          </p:nvPr>
        </p:nvGraphicFramePr>
        <p:xfrm>
          <a:off x="0" y="4114800"/>
          <a:ext cx="914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ular Callout 5"/>
          <p:cNvSpPr/>
          <p:nvPr/>
        </p:nvSpPr>
        <p:spPr bwMode="auto">
          <a:xfrm>
            <a:off x="2190777" y="1510853"/>
            <a:ext cx="297517" cy="276999"/>
          </a:xfrm>
          <a:prstGeom prst="wedgeRectCallout">
            <a:avLst>
              <a:gd name="adj1" fmla="val -40656"/>
              <a:gd name="adj2" fmla="val 145028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0000"/>
                </a:solidFill>
              </a:rPr>
              <a:t>CT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ular Callout 6"/>
          <p:cNvSpPr/>
          <p:nvPr/>
        </p:nvSpPr>
        <p:spPr bwMode="auto">
          <a:xfrm>
            <a:off x="2194418" y="4461044"/>
            <a:ext cx="297517" cy="276999"/>
          </a:xfrm>
          <a:prstGeom prst="wedgeRectCallout">
            <a:avLst>
              <a:gd name="adj1" fmla="val -40656"/>
              <a:gd name="adj2" fmla="val 145028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0000"/>
                </a:solidFill>
              </a:rPr>
              <a:t>CT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1769971" y="1536374"/>
            <a:ext cx="331181" cy="276999"/>
          </a:xfrm>
          <a:prstGeom prst="wedgeRectCallout">
            <a:avLst>
              <a:gd name="adj1" fmla="val 51088"/>
              <a:gd name="adj2" fmla="val 140101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92D050"/>
                </a:solidFill>
              </a:rPr>
              <a:t>MA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1239983" y="4322544"/>
            <a:ext cx="331181" cy="276999"/>
          </a:xfrm>
          <a:prstGeom prst="wedgeRectCallout">
            <a:avLst>
              <a:gd name="adj1" fmla="val 51088"/>
              <a:gd name="adj2" fmla="val 140101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92D050"/>
                </a:solidFill>
              </a:rPr>
              <a:t>MA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4177569" y="1823471"/>
            <a:ext cx="305533" cy="276999"/>
          </a:xfrm>
          <a:prstGeom prst="wedgeRectCallout">
            <a:avLst>
              <a:gd name="adj1" fmla="val 24287"/>
              <a:gd name="adj2" fmla="val 130247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/>
              <a:t>US</a:t>
            </a:r>
            <a:endParaRPr kumimoji="0" lang="en-US" sz="12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3404197" y="4599543"/>
            <a:ext cx="305533" cy="276999"/>
          </a:xfrm>
          <a:prstGeom prst="wedgeRectCallout">
            <a:avLst>
              <a:gd name="adj1" fmla="val 10886"/>
              <a:gd name="adj2" fmla="val 169663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/>
              <a:t>US</a:t>
            </a:r>
            <a:endParaRPr kumimoji="0" lang="en-US" sz="12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827796" y="4509806"/>
            <a:ext cx="246221" cy="276999"/>
          </a:xfrm>
          <a:prstGeom prst="wedgeRectCallout">
            <a:avLst>
              <a:gd name="adj1" fmla="val 49686"/>
              <a:gd name="adj2" fmla="val 174590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DA7C2E"/>
                </a:solidFill>
              </a:rPr>
              <a:t>RI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DA7C2E"/>
              </a:solidFill>
              <a:effectLst/>
            </a:endParaRP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3709730" y="1826746"/>
            <a:ext cx="246221" cy="276999"/>
          </a:xfrm>
          <a:prstGeom prst="wedgeRectCallout">
            <a:avLst>
              <a:gd name="adj1" fmla="val 94030"/>
              <a:gd name="adj2" fmla="val 130247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DA7C2E"/>
                </a:solidFill>
              </a:rPr>
              <a:t>RI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DA7C2E"/>
              </a:solidFill>
              <a:effectLst/>
            </a:endParaRP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3955951" y="4732460"/>
            <a:ext cx="313547" cy="276999"/>
          </a:xfrm>
          <a:prstGeom prst="wedgeRectCallout">
            <a:avLst>
              <a:gd name="adj1" fmla="val -66715"/>
              <a:gd name="adj2" fmla="val 130247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C000"/>
                </a:solidFill>
              </a:rPr>
              <a:t>NH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5295706" y="1960931"/>
            <a:ext cx="313547" cy="276999"/>
          </a:xfrm>
          <a:prstGeom prst="wedgeRectCallout">
            <a:avLst>
              <a:gd name="adj1" fmla="val -66715"/>
              <a:gd name="adj2" fmla="val 130247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C000"/>
                </a:solidFill>
              </a:rPr>
              <a:t>NH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7235962" y="2236645"/>
            <a:ext cx="289503" cy="276999"/>
          </a:xfrm>
          <a:prstGeom prst="wedgeRectCallout">
            <a:avLst>
              <a:gd name="adj1" fmla="val 46455"/>
              <a:gd name="adj2" fmla="val 105612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7030A0"/>
                </a:solidFill>
              </a:rPr>
              <a:t>VT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7" name="Rectangular Callout 16"/>
          <p:cNvSpPr/>
          <p:nvPr/>
        </p:nvSpPr>
        <p:spPr bwMode="auto">
          <a:xfrm>
            <a:off x="5941700" y="4881273"/>
            <a:ext cx="289503" cy="276999"/>
          </a:xfrm>
          <a:prstGeom prst="wedgeRectCallout">
            <a:avLst>
              <a:gd name="adj1" fmla="val 46455"/>
              <a:gd name="adj2" fmla="val 105612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7030A0"/>
                </a:solidFill>
              </a:rPr>
              <a:t>VT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8" name="Rectangular Callout 17"/>
          <p:cNvSpPr/>
          <p:nvPr/>
        </p:nvSpPr>
        <p:spPr bwMode="auto">
          <a:xfrm>
            <a:off x="6407647" y="5009459"/>
            <a:ext cx="323165" cy="276999"/>
          </a:xfrm>
          <a:prstGeom prst="wedgeRectCallout">
            <a:avLst>
              <a:gd name="adj1" fmla="val -49304"/>
              <a:gd name="adj2" fmla="val 95758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00B0F0"/>
                </a:solidFill>
              </a:rPr>
              <a:t>ME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8061301" y="2374562"/>
            <a:ext cx="323165" cy="276999"/>
          </a:xfrm>
          <a:prstGeom prst="wedgeRectCallout">
            <a:avLst>
              <a:gd name="adj1" fmla="val -49304"/>
              <a:gd name="adj2" fmla="val 95758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00B0F0"/>
                </a:solidFill>
              </a:rPr>
              <a:t>ME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79770" y="669068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EIA, 826 data; Bureau of Economic Analysis data on gross state product.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6799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6" y="345266"/>
            <a:ext cx="8702034" cy="773113"/>
          </a:xfrm>
        </p:spPr>
        <p:txBody>
          <a:bodyPr/>
          <a:lstStyle/>
          <a:p>
            <a:r>
              <a:rPr lang="en-US" sz="2200" dirty="0" smtClean="0"/>
              <a:t>Residential Electricity Bill as Percent of Median Income (‘97-’14)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8675582"/>
              </p:ext>
            </p:extLst>
          </p:nvPr>
        </p:nvGraphicFramePr>
        <p:xfrm>
          <a:off x="0" y="3957851"/>
          <a:ext cx="9144000" cy="2900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049613"/>
              </p:ext>
            </p:extLst>
          </p:nvPr>
        </p:nvGraphicFramePr>
        <p:xfrm>
          <a:off x="0" y="1146413"/>
          <a:ext cx="9144000" cy="287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ular Callout 7"/>
          <p:cNvSpPr/>
          <p:nvPr/>
        </p:nvSpPr>
        <p:spPr bwMode="auto">
          <a:xfrm>
            <a:off x="8341986" y="1923323"/>
            <a:ext cx="792846" cy="276999"/>
          </a:xfrm>
          <a:prstGeom prst="wedgeRectCallout">
            <a:avLst>
              <a:gd name="adj1" fmla="val -59533"/>
              <a:gd name="adj2" fmla="val 199225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/>
              <a:t>US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-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effectLst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1.6%</a:t>
            </a:r>
          </a:p>
        </p:txBody>
      </p:sp>
      <p:sp>
        <p:nvSpPr>
          <p:cNvPr id="9" name="Rectangular Callout 8"/>
          <p:cNvSpPr/>
          <p:nvPr/>
        </p:nvSpPr>
        <p:spPr bwMode="auto">
          <a:xfrm>
            <a:off x="4127102" y="4232070"/>
            <a:ext cx="826508" cy="276999"/>
          </a:xfrm>
          <a:prstGeom prst="wedgeRectCallout">
            <a:avLst>
              <a:gd name="adj1" fmla="val -59533"/>
              <a:gd name="adj2" fmla="val 199225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/>
              <a:t>US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effectLst/>
              </a:rPr>
              <a:t> </a:t>
            </a:r>
            <a:r>
              <a:rPr lang="en-US" sz="1200" b="1" dirty="0" smtClean="0"/>
              <a:t>2.6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</a:rPr>
              <a:t>%</a:t>
            </a: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2955670" y="4245970"/>
            <a:ext cx="818494" cy="276999"/>
          </a:xfrm>
          <a:prstGeom prst="wedgeRectCallout">
            <a:avLst>
              <a:gd name="adj1" fmla="val 19727"/>
              <a:gd name="adj2" fmla="val 154882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0000"/>
                </a:solidFill>
              </a:rPr>
              <a:t>CT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2.6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%</a:t>
            </a: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3637440" y="1648344"/>
            <a:ext cx="818494" cy="276999"/>
          </a:xfrm>
          <a:prstGeom prst="wedgeRectCallout">
            <a:avLst>
              <a:gd name="adj1" fmla="val 56055"/>
              <a:gd name="adj2" fmla="val 140101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0000"/>
                </a:solidFill>
              </a:rPr>
              <a:t>CT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2.3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%</a:t>
            </a: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4842153" y="1735538"/>
            <a:ext cx="834524" cy="276999"/>
          </a:xfrm>
          <a:prstGeom prst="wedgeRectCallout">
            <a:avLst>
              <a:gd name="adj1" fmla="val -31462"/>
              <a:gd name="adj2" fmla="val 125320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C000"/>
                </a:solidFill>
              </a:rPr>
              <a:t>NH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FFC000"/>
                </a:solidFill>
              </a:rPr>
              <a:t>2.3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%</a:t>
            </a: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5886935" y="1453478"/>
            <a:ext cx="844142" cy="276999"/>
          </a:xfrm>
          <a:prstGeom prst="wedgeRectCallout">
            <a:avLst>
              <a:gd name="adj1" fmla="val -71197"/>
              <a:gd name="adj2" fmla="val 228787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00B0F0"/>
                </a:solidFill>
              </a:rPr>
              <a:t>ME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00B0F0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00B0F0"/>
                </a:solidFill>
              </a:rPr>
              <a:t>2.2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</a:rPr>
              <a:t>%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7879853" y="4370569"/>
            <a:ext cx="834524" cy="276999"/>
          </a:xfrm>
          <a:prstGeom prst="wedgeRectCallout">
            <a:avLst>
              <a:gd name="adj1" fmla="val -21650"/>
              <a:gd name="adj2" fmla="val 258349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C000"/>
                </a:solidFill>
              </a:rPr>
              <a:t>NH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FFC000"/>
                </a:solidFill>
              </a:rPr>
              <a:t>1.9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%</a:t>
            </a: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6872560" y="4769633"/>
            <a:ext cx="844142" cy="276999"/>
          </a:xfrm>
          <a:prstGeom prst="wedgeRectCallout">
            <a:avLst>
              <a:gd name="adj1" fmla="val -43712"/>
              <a:gd name="adj2" fmla="val 120393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00B0F0"/>
                </a:solidFill>
              </a:rPr>
              <a:t>ME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00B0F0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00B0F0"/>
                </a:solidFill>
              </a:rPr>
              <a:t>2.0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</a:rPr>
              <a:t>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79770" y="669068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EIA, 826 data; Census Bureau, State Median Income data. </a:t>
            </a:r>
            <a:endParaRPr lang="en-US" sz="800" dirty="0"/>
          </a:p>
        </p:txBody>
      </p:sp>
      <p:sp>
        <p:nvSpPr>
          <p:cNvPr id="18" name="Rectangular Callout 17"/>
          <p:cNvSpPr/>
          <p:nvPr/>
        </p:nvSpPr>
        <p:spPr bwMode="auto">
          <a:xfrm>
            <a:off x="6309006" y="1874037"/>
            <a:ext cx="810478" cy="276999"/>
          </a:xfrm>
          <a:prstGeom prst="wedgeRectCallout">
            <a:avLst>
              <a:gd name="adj1" fmla="val -105149"/>
              <a:gd name="adj2" fmla="val 105612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7030A0"/>
                </a:solidFill>
              </a:rPr>
              <a:t>VT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7030A0"/>
                </a:solidFill>
              </a:rPr>
              <a:t>2.2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</a:rPr>
              <a:t>%</a:t>
            </a: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8297058" y="4751692"/>
            <a:ext cx="810478" cy="276999"/>
          </a:xfrm>
          <a:prstGeom prst="wedgeRectCallout">
            <a:avLst>
              <a:gd name="adj1" fmla="val -51264"/>
              <a:gd name="adj2" fmla="val 149955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7030A0"/>
                </a:solidFill>
              </a:rPr>
              <a:t>VT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7030A0"/>
                </a:solidFill>
              </a:rPr>
              <a:t>1.9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</a:rPr>
              <a:t>%</a:t>
            </a:r>
          </a:p>
        </p:txBody>
      </p:sp>
      <p:sp>
        <p:nvSpPr>
          <p:cNvPr id="20" name="Rectangular Callout 19"/>
          <p:cNvSpPr/>
          <p:nvPr/>
        </p:nvSpPr>
        <p:spPr bwMode="auto">
          <a:xfrm>
            <a:off x="7294631" y="1491385"/>
            <a:ext cx="810478" cy="276999"/>
          </a:xfrm>
          <a:prstGeom prst="wedgeRectCallout">
            <a:avLst>
              <a:gd name="adj1" fmla="val -51263"/>
              <a:gd name="adj2" fmla="val 292838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DA7C2E"/>
                </a:solidFill>
              </a:rPr>
              <a:t>VT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DA7C2E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DA7C2E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DA7C2E"/>
                </a:solidFill>
              </a:rPr>
              <a:t>2.0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DA7C2E"/>
                </a:solidFill>
                <a:effectLst/>
              </a:rPr>
              <a:t>%</a:t>
            </a:r>
          </a:p>
        </p:txBody>
      </p:sp>
      <p:sp>
        <p:nvSpPr>
          <p:cNvPr id="7" name="Rectangular Callout 6"/>
          <p:cNvSpPr/>
          <p:nvPr/>
        </p:nvSpPr>
        <p:spPr bwMode="auto">
          <a:xfrm>
            <a:off x="7484328" y="1949850"/>
            <a:ext cx="812787" cy="276999"/>
          </a:xfrm>
          <a:prstGeom prst="wedgeRectCallout">
            <a:avLst>
              <a:gd name="adj1" fmla="val -52975"/>
              <a:gd name="adj2" fmla="val 135174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MA -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1.9%</a:t>
            </a:r>
          </a:p>
        </p:txBody>
      </p:sp>
      <p:sp>
        <p:nvSpPr>
          <p:cNvPr id="21" name="Rectangular Callout 20"/>
          <p:cNvSpPr/>
          <p:nvPr/>
        </p:nvSpPr>
        <p:spPr bwMode="auto">
          <a:xfrm>
            <a:off x="5076457" y="4246979"/>
            <a:ext cx="810478" cy="276999"/>
          </a:xfrm>
          <a:prstGeom prst="wedgeRectCallout">
            <a:avLst>
              <a:gd name="adj1" fmla="val -59683"/>
              <a:gd name="adj2" fmla="val 228787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DA7C2E"/>
                </a:solidFill>
              </a:rPr>
              <a:t>VT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DA7C2E"/>
                </a:solidFill>
                <a:effectLst/>
              </a:rPr>
              <a:t>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DA7C2E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DA7C2E"/>
                </a:solidFill>
              </a:rPr>
              <a:t>2.3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DA7C2E"/>
                </a:solidFill>
                <a:effectLst/>
              </a:rPr>
              <a:t>%</a:t>
            </a:r>
          </a:p>
        </p:txBody>
      </p:sp>
      <p:sp>
        <p:nvSpPr>
          <p:cNvPr id="10" name="Rectangular Callout 9"/>
          <p:cNvSpPr/>
          <p:nvPr/>
        </p:nvSpPr>
        <p:spPr bwMode="auto">
          <a:xfrm>
            <a:off x="5259415" y="4648832"/>
            <a:ext cx="846450" cy="276999"/>
          </a:xfrm>
          <a:prstGeom prst="wedgeRectCallout">
            <a:avLst>
              <a:gd name="adj1" fmla="val -57564"/>
              <a:gd name="adj2" fmla="val 100685"/>
            </a:avLst>
          </a:prstGeom>
          <a:solidFill>
            <a:schemeClr val="bg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</a:rPr>
              <a:t>MA –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</a:rPr>
              <a:t>2.3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19267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5" y="454449"/>
            <a:ext cx="8229600" cy="773113"/>
          </a:xfrm>
        </p:spPr>
        <p:txBody>
          <a:bodyPr/>
          <a:lstStyle/>
          <a:p>
            <a:r>
              <a:rPr lang="en-US" sz="2200" dirty="0" smtClean="0"/>
              <a:t>New England power sector air emission reductions (‘01-’14)</a:t>
            </a:r>
            <a:endParaRPr lang="en-US" sz="22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952848"/>
              </p:ext>
            </p:extLst>
          </p:nvPr>
        </p:nvGraphicFramePr>
        <p:xfrm>
          <a:off x="518615" y="1470546"/>
          <a:ext cx="8147713" cy="235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731568"/>
              </p:ext>
            </p:extLst>
          </p:nvPr>
        </p:nvGraphicFramePr>
        <p:xfrm>
          <a:off x="723331" y="3722427"/>
          <a:ext cx="797029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651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481742"/>
            <a:ext cx="8229600" cy="773113"/>
          </a:xfrm>
        </p:spPr>
        <p:txBody>
          <a:bodyPr/>
          <a:lstStyle/>
          <a:p>
            <a:r>
              <a:rPr lang="en-US" sz="2200" dirty="0" smtClean="0"/>
              <a:t>Cumulative solar installations:  state rankings as of 2015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8036" y="3384641"/>
            <a:ext cx="3418764" cy="2033520"/>
          </a:xfrm>
          <a:solidFill>
            <a:srgbClr val="FFFF99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In Massachusetts is now ranked third in annual solar PV installations</a:t>
            </a:r>
          </a:p>
          <a:p>
            <a:r>
              <a:rPr lang="en-US" dirty="0"/>
              <a:t>Massachusetts is 26</a:t>
            </a:r>
            <a:r>
              <a:rPr lang="en-US" baseline="30000" dirty="0"/>
              <a:t>th</a:t>
            </a:r>
            <a:r>
              <a:rPr lang="en-US" dirty="0"/>
              <a:t> among the states in terms of electricity demand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92" y="1372239"/>
            <a:ext cx="4604414" cy="491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 bwMode="auto">
          <a:xfrm>
            <a:off x="3998794" y="4039737"/>
            <a:ext cx="1146412" cy="191069"/>
          </a:xfrm>
          <a:prstGeom prst="leftArrow">
            <a:avLst/>
          </a:prstGeom>
          <a:solidFill>
            <a:srgbClr val="FFFF99"/>
          </a:solidFill>
          <a:ln w="8001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5278" y="6424304"/>
            <a:ext cx="4435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SEPA Solar Report, 2015; EIA for state rankings on electricity use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871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disappointments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55487"/>
            <a:ext cx="8536675" cy="4525962"/>
          </a:xfrm>
        </p:spPr>
        <p:txBody>
          <a:bodyPr/>
          <a:lstStyle/>
          <a:p>
            <a:r>
              <a:rPr lang="en-US" dirty="0"/>
              <a:t>The politicization of all things energy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 tendency to react to the latest problem with a short-term fix without sufficient adherence to longer-term policy principles (and anticipation of unintended </a:t>
            </a:r>
            <a:r>
              <a:rPr lang="en-US" dirty="0" smtClean="0"/>
              <a:t>consequences)</a:t>
            </a:r>
          </a:p>
          <a:p>
            <a:r>
              <a:rPr lang="en-US" dirty="0" smtClean="0"/>
              <a:t>Pursuing packages of inconsistent policies affecting the electric industry: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Promotion of large-scale delivery infrastructure projects to reduce energy commodity costs, with costs socialized and with the likely effect of undermining the region’s power market </a:t>
            </a:r>
          </a:p>
          <a:p>
            <a:r>
              <a:rPr lang="en-US" dirty="0" smtClean="0"/>
              <a:t>Letting nuclear plants go away too soon.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Loss of any safely operating existing nuclear plant will unfortunately raise CO</a:t>
            </a:r>
            <a:r>
              <a:rPr lang="en-US" baseline="-25000" dirty="0" smtClean="0"/>
              <a:t>2</a:t>
            </a:r>
            <a:r>
              <a:rPr lang="en-US" dirty="0" smtClean="0"/>
              <a:t> emissions (and electricity costs) in the near term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423081" y="1473958"/>
            <a:ext cx="8516203" cy="1460311"/>
          </a:xfrm>
          <a:prstGeom prst="rect">
            <a:avLst/>
          </a:prstGeom>
          <a:noFill/>
          <a:ln w="8001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23081" y="2934269"/>
            <a:ext cx="8516203" cy="1378424"/>
          </a:xfrm>
          <a:prstGeom prst="rect">
            <a:avLst/>
          </a:prstGeom>
          <a:noFill/>
          <a:ln w="8001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3081" y="4312693"/>
            <a:ext cx="8516203" cy="1187355"/>
          </a:xfrm>
          <a:prstGeom prst="rect">
            <a:avLst/>
          </a:prstGeom>
          <a:noFill/>
          <a:ln w="8001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" y="468095"/>
            <a:ext cx="8229600" cy="773113"/>
          </a:xfrm>
        </p:spPr>
        <p:txBody>
          <a:bodyPr/>
          <a:lstStyle/>
          <a:p>
            <a:r>
              <a:rPr lang="en-US" sz="2200" dirty="0" smtClean="0"/>
              <a:t>The headline images about natural gas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graph of New England wholesale electricity and natural gas prices, as explained in the article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6" y="1369359"/>
            <a:ext cx="9056854" cy="454420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9904" y="60979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http://www.eia.gov/todayinenergy/detail.cfm?id=25672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1946" y="3164174"/>
            <a:ext cx="2292824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“Natural </a:t>
            </a:r>
            <a:r>
              <a:rPr lang="en-US" b="1" dirty="0"/>
              <a:t>gas prices in region </a:t>
            </a:r>
            <a:r>
              <a:rPr lang="en-US" b="1" dirty="0" smtClean="0"/>
              <a:t>spike,” Boston Globe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715904" y="4087504"/>
            <a:ext cx="634621" cy="197893"/>
          </a:xfrm>
          <a:prstGeom prst="straightConnector1">
            <a:avLst/>
          </a:prstGeom>
          <a:solidFill>
            <a:schemeClr val="accent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4165189" y="3235824"/>
            <a:ext cx="3746310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b="1" dirty="0" smtClean="0"/>
              <a:t>“New </a:t>
            </a:r>
            <a:r>
              <a:rPr lang="en-US" b="1" dirty="0"/>
              <a:t>England governors vow to boost natural gas </a:t>
            </a:r>
            <a:r>
              <a:rPr lang="en-US" b="1" dirty="0" smtClean="0"/>
              <a:t>capacity,” Commonwealth Magazine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0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47199"/>
              </p:ext>
            </p:extLst>
          </p:nvPr>
        </p:nvGraphicFramePr>
        <p:xfrm>
          <a:off x="676258" y="1363139"/>
          <a:ext cx="8010543" cy="476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066600"/>
              </p:ext>
            </p:extLst>
          </p:nvPr>
        </p:nvGraphicFramePr>
        <p:xfrm>
          <a:off x="1" y="1721225"/>
          <a:ext cx="8718330" cy="442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497616" y="1576555"/>
            <a:ext cx="725214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00B050"/>
                </a:solidFill>
              </a:rPr>
              <a:t>Bcf</a:t>
            </a:r>
            <a:endParaRPr lang="en-US" sz="1000" dirty="0" smtClean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500,000</a:t>
            </a:r>
          </a:p>
          <a:p>
            <a:pPr>
              <a:spcAft>
                <a:spcPts val="440"/>
              </a:spcAft>
            </a:pPr>
            <a:endParaRPr lang="en-US" sz="1000" dirty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450000</a:t>
            </a:r>
          </a:p>
          <a:p>
            <a:pPr>
              <a:spcAft>
                <a:spcPts val="440"/>
              </a:spcAft>
            </a:pPr>
            <a:endParaRPr lang="en-US" sz="1000" dirty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400000</a:t>
            </a:r>
          </a:p>
          <a:p>
            <a:pPr>
              <a:spcAft>
                <a:spcPts val="440"/>
              </a:spcAft>
            </a:pPr>
            <a:endParaRPr lang="en-US" sz="1000" dirty="0" smtClean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350000</a:t>
            </a:r>
          </a:p>
          <a:p>
            <a:pPr>
              <a:spcAft>
                <a:spcPts val="440"/>
              </a:spcAft>
            </a:pPr>
            <a:endParaRPr lang="en-US" sz="1000" dirty="0" smtClean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300000</a:t>
            </a:r>
          </a:p>
          <a:p>
            <a:pPr>
              <a:spcAft>
                <a:spcPts val="440"/>
              </a:spcAft>
            </a:pPr>
            <a:endParaRPr lang="en-US" sz="1000" dirty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250000</a:t>
            </a:r>
          </a:p>
          <a:p>
            <a:pPr>
              <a:spcAft>
                <a:spcPts val="440"/>
              </a:spcAft>
            </a:pPr>
            <a:endParaRPr lang="en-US" sz="1000" dirty="0" smtClean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200000</a:t>
            </a:r>
          </a:p>
          <a:p>
            <a:pPr>
              <a:spcAft>
                <a:spcPts val="440"/>
              </a:spcAft>
            </a:pPr>
            <a:endParaRPr lang="en-US" sz="1000" dirty="0" smtClean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150000</a:t>
            </a:r>
          </a:p>
          <a:p>
            <a:pPr>
              <a:spcAft>
                <a:spcPts val="440"/>
              </a:spcAft>
            </a:pPr>
            <a:endParaRPr lang="en-US" sz="1000" dirty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100000</a:t>
            </a:r>
          </a:p>
          <a:p>
            <a:pPr>
              <a:spcAft>
                <a:spcPts val="440"/>
              </a:spcAft>
            </a:pPr>
            <a:endParaRPr lang="en-US" sz="1000" dirty="0">
              <a:solidFill>
                <a:srgbClr val="00B050"/>
              </a:solidFill>
            </a:endParaRPr>
          </a:p>
          <a:p>
            <a:pPr>
              <a:spcAft>
                <a:spcPts val="44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 50000</a:t>
            </a:r>
          </a:p>
          <a:p>
            <a:endParaRPr lang="en-US" sz="1000" dirty="0">
              <a:solidFill>
                <a:srgbClr val="00B050"/>
              </a:solidFill>
            </a:endParaRPr>
          </a:p>
          <a:p>
            <a:r>
              <a:rPr lang="en-US" sz="1000" dirty="0" smtClean="0">
                <a:solidFill>
                  <a:srgbClr val="00B050"/>
                </a:solidFill>
              </a:rPr>
              <a:t>      </a:t>
            </a:r>
          </a:p>
          <a:p>
            <a:endParaRPr lang="en-US" sz="1000" dirty="0">
              <a:solidFill>
                <a:srgbClr val="00B050"/>
              </a:solidFill>
            </a:endParaRPr>
          </a:p>
          <a:p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89683" y="1854340"/>
            <a:ext cx="1579920" cy="369332"/>
          </a:xfrm>
          <a:prstGeom prst="rect">
            <a:avLst/>
          </a:prstGeom>
          <a:noFill/>
          <a:ln w="8001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00B050"/>
                </a:solidFill>
              </a:rPr>
              <a:t>Consumption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4107" y="1576555"/>
            <a:ext cx="662151" cy="4540466"/>
          </a:xfrm>
          <a:prstGeom prst="rect">
            <a:avLst/>
          </a:prstGeom>
          <a:solidFill>
            <a:schemeClr val="bg1"/>
          </a:solidFill>
          <a:ln w="8001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Trends in MA Natural Gas Market Conditions: (‘97-’15)</a:t>
            </a:r>
            <a:br>
              <a:rPr lang="en-US" sz="2200" dirty="0" smtClean="0"/>
            </a:br>
            <a:r>
              <a:rPr lang="en-US" sz="2200" dirty="0" smtClean="0"/>
              <a:t>Payments, Consumption, Weighted Average Price</a:t>
            </a:r>
            <a:endParaRPr lang="en-US" sz="22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578888"/>
              </p:ext>
            </p:extLst>
          </p:nvPr>
        </p:nvGraphicFramePr>
        <p:xfrm>
          <a:off x="14107" y="1576555"/>
          <a:ext cx="8846116" cy="4196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7443270" y="3477456"/>
            <a:ext cx="656590" cy="369332"/>
          </a:xfrm>
          <a:prstGeom prst="rect">
            <a:avLst/>
          </a:prstGeom>
          <a:noFill/>
          <a:ln w="8001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Price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6939" y="4451684"/>
            <a:ext cx="3326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Total payments by end-use customers for natural gas</a:t>
            </a:r>
          </a:p>
          <a:p>
            <a:r>
              <a:rPr lang="en-US" sz="1000" b="1" dirty="0" smtClean="0">
                <a:solidFill>
                  <a:schemeClr val="bg2">
                    <a:lumMod val="75000"/>
                  </a:schemeClr>
                </a:solidFill>
              </a:rPr>
              <a:t>(residential, commercial, industrial, power plants) </a:t>
            </a:r>
            <a:endParaRPr lang="en-US" sz="1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832513" y="1508315"/>
            <a:ext cx="7706047" cy="0"/>
          </a:xfrm>
          <a:prstGeom prst="line">
            <a:avLst/>
          </a:prstGeom>
          <a:solidFill>
            <a:schemeClr val="accent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538560" y="1508315"/>
            <a:ext cx="0" cy="4278336"/>
          </a:xfrm>
          <a:prstGeom prst="line">
            <a:avLst/>
          </a:prstGeom>
          <a:solidFill>
            <a:schemeClr val="accent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832513" y="1508315"/>
            <a:ext cx="0" cy="4278336"/>
          </a:xfrm>
          <a:prstGeom prst="line">
            <a:avLst/>
          </a:prstGeom>
          <a:solidFill>
            <a:schemeClr val="accent1"/>
          </a:solidFill>
          <a:ln w="8001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832513" y="6171613"/>
            <a:ext cx="3671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EIA data for Massachusetts natural gas use and prices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941695" y="1508315"/>
            <a:ext cx="968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$/</a:t>
            </a:r>
            <a:r>
              <a:rPr lang="en-US" sz="1100" dirty="0" err="1" smtClean="0"/>
              <a:t>Mcf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1822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g_ppt_2006-07">
  <a:themeElements>
    <a:clrScheme name="ag_ppt_2006-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g_ppt_2006-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8001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8001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g_ppt_2006-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_ppt_2006-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_ppt_2006-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_ppt_2006-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_ppt_2006-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_ppt_2006-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_ppt_2006-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_ppt_2006-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_ppt_2006-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_ppt_2006-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_ppt_2006-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_ppt_2006-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ag_ppt_2006-07</Template>
  <TotalTime>55431</TotalTime>
  <Words>733</Words>
  <Application>Microsoft Macintosh PowerPoint</Application>
  <PresentationFormat>On-screen Show (4:3)</PresentationFormat>
  <Paragraphs>112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ag_ppt_2006-07</vt:lpstr>
      <vt:lpstr> New England's Electricity "Restructuring”: Successes, Disappointments, and What’s Next?</vt:lpstr>
      <vt:lpstr>Successes . . . a few notables</vt:lpstr>
      <vt:lpstr>“Electricity productivity” – State rankings of  Gross State Product per electricity dollar (1997 v. 2014) </vt:lpstr>
      <vt:lpstr>Residential Electricity Bill as Percent of Median Income (‘97-’14)</vt:lpstr>
      <vt:lpstr>New England power sector air emission reductions (‘01-’14)</vt:lpstr>
      <vt:lpstr>Cumulative solar installations:  state rankings as of 2015</vt:lpstr>
      <vt:lpstr>Some disappointments . . . </vt:lpstr>
      <vt:lpstr>The headline images about natural gas</vt:lpstr>
      <vt:lpstr>Trends in MA Natural Gas Market Conditions: (‘97-’15) Payments, Consumption, Weighted Average Price</vt:lpstr>
      <vt:lpstr>Where to go from here? A few ideas </vt:lpstr>
    </vt:vector>
  </TitlesOfParts>
  <Company>Analysis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to: Client</dc:title>
  <dc:creator>MKelley</dc:creator>
  <cp:lastModifiedBy>Jonathan Raab</cp:lastModifiedBy>
  <cp:revision>783</cp:revision>
  <cp:lastPrinted>2016-04-13T19:15:05Z</cp:lastPrinted>
  <dcterms:created xsi:type="dcterms:W3CDTF">2002-02-28T15:30:46Z</dcterms:created>
  <dcterms:modified xsi:type="dcterms:W3CDTF">2016-05-11T13:35:39Z</dcterms:modified>
</cp:coreProperties>
</file>