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3">
  <p:sldMasterIdLst>
    <p:sldMasterId id="2147483741" r:id="rId4"/>
    <p:sldMasterId id="2147483753" r:id="rId5"/>
  </p:sldMasterIdLst>
  <p:notesMasterIdLst>
    <p:notesMasterId r:id="rId13"/>
  </p:notesMasterIdLst>
  <p:handoutMasterIdLst>
    <p:handoutMasterId r:id="rId14"/>
  </p:handoutMasterIdLst>
  <p:sldIdLst>
    <p:sldId id="364" r:id="rId6"/>
    <p:sldId id="375" r:id="rId7"/>
    <p:sldId id="376" r:id="rId8"/>
    <p:sldId id="378" r:id="rId9"/>
    <p:sldId id="371" r:id="rId10"/>
    <p:sldId id="370" r:id="rId11"/>
    <p:sldId id="365" r:id="rId12"/>
  </p:sldIdLst>
  <p:sldSz cx="12192000" cy="6858000"/>
  <p:notesSz cx="70104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24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B109D2-31C6-9220-E676-DCAE9364D1AA}" name="Ross, Phil" initials="PR" userId="Ross, Phil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ierney, Susan" initials="TS" lastIdx="2" clrIdx="6">
    <p:extLst>
      <p:ext uri="{19B8F6BF-5375-455C-9EA6-DF929625EA0E}">
        <p15:presenceInfo xmlns:p15="http://schemas.microsoft.com/office/powerpoint/2012/main" userId="S-1-5-21-1600150946-976098915-2076119496-3039" providerId="AD"/>
      </p:ext>
    </p:extLst>
  </p:cmAuthor>
  <p:cmAuthor id="1" name="D'Arienzo, Alexa" initials="DA" lastIdx="16" clrIdx="0">
    <p:extLst>
      <p:ext uri="{19B8F6BF-5375-455C-9EA6-DF929625EA0E}">
        <p15:presenceInfo xmlns:p15="http://schemas.microsoft.com/office/powerpoint/2012/main" userId="D'Arienzo, Alexa" providerId="None"/>
      </p:ext>
    </p:extLst>
  </p:cmAuthor>
  <p:cmAuthor id="2" name="D'Arienzo, Alexa" initials="DA [2]" lastIdx="4" clrIdx="1">
    <p:extLst>
      <p:ext uri="{19B8F6BF-5375-455C-9EA6-DF929625EA0E}">
        <p15:presenceInfo xmlns:p15="http://schemas.microsoft.com/office/powerpoint/2012/main" userId="S-1-5-21-1600150946-976098915-2076119496-32058" providerId="AD"/>
      </p:ext>
    </p:extLst>
  </p:cmAuthor>
  <p:cmAuthor id="3" name="Bulletproof" initials="BP" lastIdx="10" clrIdx="2">
    <p:extLst>
      <p:ext uri="{19B8F6BF-5375-455C-9EA6-DF929625EA0E}">
        <p15:presenceInfo xmlns:p15="http://schemas.microsoft.com/office/powerpoint/2012/main" userId="Bulletproof" providerId="None"/>
      </p:ext>
    </p:extLst>
  </p:cmAuthor>
  <p:cmAuthor id="4" name="George, Jake" initials="GJ" lastIdx="2" clrIdx="3">
    <p:extLst>
      <p:ext uri="{19B8F6BF-5375-455C-9EA6-DF929625EA0E}">
        <p15:presenceInfo xmlns:p15="http://schemas.microsoft.com/office/powerpoint/2012/main" userId="S-1-5-21-1600150946-976098915-2076119496-32958" providerId="AD"/>
      </p:ext>
    </p:extLst>
  </p:cmAuthor>
  <p:cmAuthor id="5" name="Munafo, Abbie" initials="MA" lastIdx="1" clrIdx="4">
    <p:extLst>
      <p:ext uri="{19B8F6BF-5375-455C-9EA6-DF929625EA0E}">
        <p15:presenceInfo xmlns:p15="http://schemas.microsoft.com/office/powerpoint/2012/main" userId="S-1-5-21-1600150946-976098915-2076119496-31411" providerId="AD"/>
      </p:ext>
    </p:extLst>
  </p:cmAuthor>
  <p:cmAuthor id="6" name="Quillian, Lauren W" initials="QLW" lastIdx="2" clrIdx="5">
    <p:extLst>
      <p:ext uri="{19B8F6BF-5375-455C-9EA6-DF929625EA0E}">
        <p15:presenceInfo xmlns:p15="http://schemas.microsoft.com/office/powerpoint/2012/main" userId="S::206262@xcelenergy.com::67e96f59-f9a2-4aaa-af4a-8776e15d0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D2"/>
    <a:srgbClr val="3333CC"/>
    <a:srgbClr val="3399FF"/>
    <a:srgbClr val="EE1B2E"/>
    <a:srgbClr val="FFCC00"/>
    <a:srgbClr val="FFFFCC"/>
    <a:srgbClr val="306A74"/>
    <a:srgbClr val="AEDDD8"/>
    <a:srgbClr val="00ACB4"/>
    <a:srgbClr val="DA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571" autoAdjust="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62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7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78941" tIns="39471" rIns="78941" bIns="39471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7"/>
            <a:ext cx="3037840" cy="465850"/>
          </a:xfrm>
          <a:prstGeom prst="rect">
            <a:avLst/>
          </a:prstGeom>
        </p:spPr>
        <p:txBody>
          <a:bodyPr vert="horz" lIns="78941" tIns="39471" rIns="78941" bIns="39471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7"/>
            <a:ext cx="3037840" cy="465850"/>
          </a:xfrm>
          <a:prstGeom prst="rect">
            <a:avLst/>
          </a:prstGeom>
        </p:spPr>
        <p:txBody>
          <a:bodyPr vert="horz" lIns="78941" tIns="39471" rIns="78941" bIns="39471" rtlCol="0" anchor="b"/>
          <a:lstStyle>
            <a:lvl1pPr algn="r">
              <a:defRPr sz="1000"/>
            </a:lvl1pPr>
          </a:lstStyle>
          <a:p>
            <a:fld id="{B41B883E-C9E9-4949-AB5D-9E44392E1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0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78941" tIns="39471" rIns="78941" bIns="39471" rtlCol="0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78941" tIns="39471" rIns="78941" bIns="39471" rtlCol="0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768EE1B-603F-4DA5-9E5A-E962D9AAF06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941" tIns="39471" rIns="78941" bIns="394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78941" tIns="39471" rIns="78941" bIns="3947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78941" tIns="39471" rIns="78941" bIns="39471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78941" tIns="39471" rIns="78941" bIns="39471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007EAE37-8389-4B79-AEDE-92E0D025AD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5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DALLAS       DENVER       LOS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NEW YORK       SAN FRANCISCO       WASHINGTON, DC     •     BEIJING     •     BRUSSELS     •     LONDON     •     MONTREAL     •     PARIS </a:t>
            </a:r>
            <a:endParaRPr lang="en-US" sz="80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1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DALLAS       DENVER       LOS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NEW YORK       SAN FRANCISCO       WASHINGTON, DC    •     BEIJING    •     BRUSSELS    •    LONDON    •     MONTREAL     •     PARIS </a:t>
            </a:r>
            <a:endParaRPr lang="en-US" sz="80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0A3F1-D8D8-42F9-9534-68BFC474B8CA}"/>
              </a:ext>
            </a:extLst>
          </p:cNvPr>
          <p:cNvSpPr txBox="1"/>
          <p:nvPr userDrawn="1"/>
        </p:nvSpPr>
        <p:spPr bwMode="white">
          <a:xfrm>
            <a:off x="3347439" y="399866"/>
            <a:ext cx="164592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DB29B1-5259-442A-ABB1-250F3DB14A19}"/>
              </a:ext>
            </a:extLst>
          </p:cNvPr>
          <p:cNvCxnSpPr/>
          <p:nvPr userDrawn="1"/>
        </p:nvCxnSpPr>
        <p:spPr>
          <a:xfrm>
            <a:off x="3161751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45962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9066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7178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7563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5"/>
            <a:ext cx="5316495" cy="356582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6"/>
            <a:ext cx="5312664" cy="35668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1219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A4838-B00C-40DE-95F3-0F7FCB2F73A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288" y="2286000"/>
            <a:ext cx="10880725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348832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7701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9674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77078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 marL="285750" indent="-285750">
              <a:lnSpc>
                <a:spcPct val="95000"/>
              </a:lnSpc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 baseline="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5074" y="422152"/>
            <a:ext cx="6422112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6754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7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23992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906764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8289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7"/>
            <a:ext cx="5316495" cy="356581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8"/>
            <a:ext cx="5312664" cy="35668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8743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00002-9F83-40AD-B7AC-2619667886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964" y="2286000"/>
            <a:ext cx="108813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156908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7701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9674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6791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91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335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4" r:id="rId2"/>
    <p:sldLayoutId id="2147483738" r:id="rId3"/>
    <p:sldLayoutId id="2147483743" r:id="rId4"/>
    <p:sldLayoutId id="2147483747" r:id="rId5"/>
    <p:sldLayoutId id="2147483750" r:id="rId6"/>
    <p:sldLayoutId id="2147483766" r:id="rId7"/>
    <p:sldLayoutId id="2147483752" r:id="rId8"/>
    <p:sldLayoutId id="2147483751" r:id="rId9"/>
    <p:sldLayoutId id="2147483765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27480-944D-45AA-987E-D5D8F0B3AEC8}"/>
              </a:ext>
            </a:extLst>
          </p:cNvPr>
          <p:cNvSpPr txBox="1"/>
          <p:nvPr userDrawn="1"/>
        </p:nvSpPr>
        <p:spPr bwMode="white">
          <a:xfrm>
            <a:off x="2990112" y="399866"/>
            <a:ext cx="164592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54CC61-4C2E-4C15-B5AA-FAFEC6A6D61D}"/>
              </a:ext>
            </a:extLst>
          </p:cNvPr>
          <p:cNvCxnSpPr/>
          <p:nvPr userDrawn="1"/>
        </p:nvCxnSpPr>
        <p:spPr>
          <a:xfrm>
            <a:off x="2804424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5" r:id="rId3"/>
    <p:sldLayoutId id="2147483756" r:id="rId4"/>
    <p:sldLayoutId id="2147483760" r:id="rId5"/>
    <p:sldLayoutId id="2147483762" r:id="rId6"/>
    <p:sldLayoutId id="2147483758" r:id="rId7"/>
    <p:sldLayoutId id="2147483761" r:id="rId8"/>
    <p:sldLayoutId id="2147483763" r:id="rId9"/>
    <p:sldLayoutId id="2147483764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8">
          <p15:clr>
            <a:srgbClr val="F26B43"/>
          </p15:clr>
        </p15:guide>
        <p15:guide id="4" pos="7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san.tierney@analysisgrou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532A4C-8F05-4FE1-AD95-10F48D77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Rate Design for Electrification and Activating Demand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B03E8C-F341-46C3-954E-F59839131E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698" y="4472334"/>
            <a:ext cx="9908117" cy="264523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Sue Tierney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62D11B-D951-41B3-B119-1C04522DC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8" y="4928055"/>
            <a:ext cx="9908117" cy="248456"/>
          </a:xfrm>
        </p:spPr>
        <p:txBody>
          <a:bodyPr/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Affordability, Rate Design and Electrification: Working for All Customers to Advance Decarbonization</a:t>
            </a:r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New England Restructuring Roundtable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326883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CCD3E-4D92-3326-4CF8-A1F2C98E6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KEEP THINGS QUITE SIMPLE – ESPECIALLY FOR RESIDENTIAL AND SMALL COMMERCIAL CUSTOMERS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GENEROUS DEFINITIONS OF “SIMILARLY SITUATED CUSTOMERS” ENTITLED TO SIMILAR RATES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RECOVERY OF SUBSTANTIAL COSTS IN VOLUMETRIC RATES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2E5017-A5BD-FA4C-B07F-D9335E9E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tried to do with rate design in the past</a:t>
            </a:r>
          </a:p>
        </p:txBody>
      </p:sp>
    </p:spTree>
    <p:extLst>
      <p:ext uri="{BB962C8B-B14F-4D97-AF65-F5344CB8AC3E}">
        <p14:creationId xmlns:p14="http://schemas.microsoft.com/office/powerpoint/2010/main" val="6602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CCD3E-4D92-3326-4CF8-A1F2C98E6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LINKING PRICES AND PAYMENTS TO ELECTRICITY SERVICE PROVISION – WITH OCCASIONAL OTHER AGENDAS (e.g., ECONOMIC DEVELOPMENT, ACCESS TO BASIC SERVICE FOR LOW-INCOME CUSTOMERS)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LETTING PEOPLE THINK THAT ALL KILOWATTHOURS ARE THE SAME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CREATING TENSION AMONG ADVOCATES FOR ECONOMIC EFFICIENCY AND ENERGY EFFICIENCY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CREATING VERY “STICKY” RATE DESIGNS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2E5017-A5BD-FA4C-B07F-D9335E9E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ended up doing with rate design</a:t>
            </a:r>
          </a:p>
        </p:txBody>
      </p:sp>
    </p:spTree>
    <p:extLst>
      <p:ext uri="{BB962C8B-B14F-4D97-AF65-F5344CB8AC3E}">
        <p14:creationId xmlns:p14="http://schemas.microsoft.com/office/powerpoint/2010/main" val="27877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CCD3E-4D92-3326-4CF8-A1F2C98E6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COST STRUCTURE OF ELECTRICITY SUPPLY VARIES SUBSTANTIALLY OVER TIME, SEASON, SPACE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CUSTOMER SEGMENTATION WITHIN CLASSES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TECHNOLOGY EVOLUTION (e.g., METERING, SMART DEVICES)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CUSTOMER-SITED RESOURCES AND POTENTIAL DEMAND FLEXIBILITY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URGENCY OF EVOLVING THE ELECTRIC SYSTEM AS PART OF DECARBONIZING THE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2E5017-A5BD-FA4C-B07F-D9335E9E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different now …</a:t>
            </a:r>
          </a:p>
        </p:txBody>
      </p:sp>
    </p:spTree>
    <p:extLst>
      <p:ext uri="{BB962C8B-B14F-4D97-AF65-F5344CB8AC3E}">
        <p14:creationId xmlns:p14="http://schemas.microsoft.com/office/powerpoint/2010/main" val="155030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CCD3E-4D92-3326-4CF8-A1F2C98E6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SUBOPTIMAL ADOPTION OF DISTRIBUTED ENERGY RESOURCES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BIGGER ELECTRIC SYSTEM WITH NEED TO ADD GENERATING CAPACITY AND MORE WIRES TO MEET DEMAND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ELECTRICITY IS MORE EXPENSIVE THAN THE ALTERNATIVES – IMPEDING ELECTRIFICATION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ELECTRICITY MAY BE MORE EXPENSIVE FOR INCREASING NUMBER OF HOUSEHOLDS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2E5017-A5BD-FA4C-B07F-D9335E9E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happen if electricity demand is not animated?</a:t>
            </a:r>
          </a:p>
        </p:txBody>
      </p:sp>
    </p:spTree>
    <p:extLst>
      <p:ext uri="{BB962C8B-B14F-4D97-AF65-F5344CB8AC3E}">
        <p14:creationId xmlns:p14="http://schemas.microsoft.com/office/powerpoint/2010/main" val="15820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0F7D6D-7985-1FA9-4D21-107DBA912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118050"/>
            <a:ext cx="10881360" cy="393337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RATE DESIGN – THE KEY FOCUS OF THIS PANEL.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“MORE “ – NEED MUCH BETTER UNDERSTANDING OF BEHAVIORAL CONSIDERATIONS IN CUSTOMERS’ RESPONSES TO RATE DESIGNS.  FOR EXAMPLE:</a:t>
            </a:r>
          </a:p>
          <a:p>
            <a:pPr marL="91440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What happens if there are surprise or unexpected charges, or terms and conditions of service?</a:t>
            </a:r>
          </a:p>
          <a:p>
            <a:pPr marL="91440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What happens if customers get tired of behaving as anticipated in plans?</a:t>
            </a:r>
          </a:p>
          <a:p>
            <a:pPr marL="91440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What happens if customers’ realities are very different than expectations?</a:t>
            </a:r>
          </a:p>
          <a:p>
            <a:pPr marL="91440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How should behaviors and customer differences figure into innovative rate designs?</a:t>
            </a:r>
          </a:p>
          <a:p>
            <a:pPr marL="91440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What level/approaches to customer engagement and education (and utility education) are needed?</a:t>
            </a:r>
          </a:p>
          <a:p>
            <a:pPr marL="914400" lvl="1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How should system plans (e.g., for supply resources, for wires) account for behavior?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9D31D7-B829-351E-8F08-C021295F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more innovative rate design – and more….</a:t>
            </a:r>
          </a:p>
        </p:txBody>
      </p:sp>
    </p:spTree>
    <p:extLst>
      <p:ext uri="{BB962C8B-B14F-4D97-AF65-F5344CB8AC3E}">
        <p14:creationId xmlns:p14="http://schemas.microsoft.com/office/powerpoint/2010/main" val="37848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The Gold Medallion Home badge.">
            <a:extLst>
              <a:ext uri="{FF2B5EF4-FFF2-40B4-BE49-F238E27FC236}">
                <a16:creationId xmlns:a16="http://schemas.microsoft.com/office/drawing/2014/main" id="{97D60922-EEC0-0FE4-D232-9CF5A46A9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he Gold Medallion Home badge.">
            <a:extLst>
              <a:ext uri="{FF2B5EF4-FFF2-40B4-BE49-F238E27FC236}">
                <a16:creationId xmlns:a16="http://schemas.microsoft.com/office/drawing/2014/main" id="{47753E73-AE35-760C-E456-5DC344914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Gold Medallion Home badge.">
            <a:extLst>
              <a:ext uri="{FF2B5EF4-FFF2-40B4-BE49-F238E27FC236}">
                <a16:creationId xmlns:a16="http://schemas.microsoft.com/office/drawing/2014/main" id="{893DBC99-DBC8-C982-9E70-521A4C59CD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The Gold Medallion Home badge.">
            <a:extLst>
              <a:ext uri="{FF2B5EF4-FFF2-40B4-BE49-F238E27FC236}">
                <a16:creationId xmlns:a16="http://schemas.microsoft.com/office/drawing/2014/main" id="{47E85608-DD13-FE25-72EF-8804BF804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ogo, calendar&#10;&#10;Description automatically generated">
            <a:extLst>
              <a:ext uri="{FF2B5EF4-FFF2-40B4-BE49-F238E27FC236}">
                <a16:creationId xmlns:a16="http://schemas.microsoft.com/office/drawing/2014/main" id="{10FE6F1B-B66B-B6E5-4915-BA6DBF5CD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83" y="1791478"/>
            <a:ext cx="4306735" cy="4198465"/>
          </a:xfrm>
          <a:prstGeom prst="rect">
            <a:avLst/>
          </a:prstGeom>
        </p:spPr>
      </p:pic>
      <p:pic>
        <p:nvPicPr>
          <p:cNvPr id="1034" name="Picture 10" descr="upload.wikimedia.org/wikipedia/en/8/80/Reddy_Kilow...">
            <a:extLst>
              <a:ext uri="{FF2B5EF4-FFF2-40B4-BE49-F238E27FC236}">
                <a16:creationId xmlns:a16="http://schemas.microsoft.com/office/drawing/2014/main" id="{B777C6A4-7B4C-C96A-7AFD-873F8A99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75" y="2696547"/>
            <a:ext cx="2780242" cy="34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C860E8-7CAF-56AB-AA89-EF7E273B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59" y="2370823"/>
            <a:ext cx="10881360" cy="731520"/>
          </a:xfrm>
        </p:spPr>
        <p:txBody>
          <a:bodyPr/>
          <a:lstStyle/>
          <a:p>
            <a:r>
              <a:rPr lang="en-US" dirty="0"/>
              <a:t>Thanks!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Sue Tierney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susan.tierney@analysisgroup.com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617-425-8114</a:t>
            </a:r>
          </a:p>
        </p:txBody>
      </p:sp>
    </p:spTree>
    <p:extLst>
      <p:ext uri="{BB962C8B-B14F-4D97-AF65-F5344CB8AC3E}">
        <p14:creationId xmlns:p14="http://schemas.microsoft.com/office/powerpoint/2010/main" val="2643178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heme/theme1.xml><?xml version="1.0" encoding="utf-8"?>
<a:theme xmlns:a="http://schemas.openxmlformats.org/drawingml/2006/main" name="1_AG Template 16x9">
  <a:themeElements>
    <a:clrScheme name="Custom 5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DEC1503-603A-42AA-AEFC-BD6427380004}" vid="{DE2AA41B-D82E-41C7-8F25-DF3BA9A17577}"/>
    </a:ext>
  </a:extLst>
</a:theme>
</file>

<file path=ppt/theme/theme2.xml><?xml version="1.0" encoding="utf-8"?>
<a:theme xmlns:a="http://schemas.openxmlformats.org/drawingml/2006/main" name="2_AG Co-brand Template 16x9">
  <a:themeElements>
    <a:clrScheme name="AG template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206978"/>
      </a:hlink>
      <a:folHlink>
        <a:srgbClr val="D0D4D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DEC1503-603A-42AA-AEFC-BD6427380004}" vid="{7FA7D30C-8E47-4352-A540-FB7C19C9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05C17A940C243A4A164F1872B832F" ma:contentTypeVersion="11" ma:contentTypeDescription="Create a new document." ma:contentTypeScope="" ma:versionID="00d0a8f2230ffad11f7aaf360baf50de">
  <xsd:schema xmlns:xsd="http://www.w3.org/2001/XMLSchema" xmlns:xs="http://www.w3.org/2001/XMLSchema" xmlns:p="http://schemas.microsoft.com/office/2006/metadata/properties" xmlns:ns2="f7ddfdd2-625b-4b10-abe7-a30583557d5a" xmlns:ns3="0b6a295e-0915-4b2a-a551-8a58fd8c12a9" targetNamespace="http://schemas.microsoft.com/office/2006/metadata/properties" ma:root="true" ma:fieldsID="ab8a0b2096ec3b0ac65768e9442f5e9d" ns2:_="" ns3:_="">
    <xsd:import namespace="f7ddfdd2-625b-4b10-abe7-a30583557d5a"/>
    <xsd:import namespace="0b6a295e-0915-4b2a-a551-8a58fd8c1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dfdd2-625b-4b10-abe7-a30583557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a295e-0915-4b2a-a551-8a58fd8c1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8328F1-3944-445B-A6DD-66472BAFB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dfdd2-625b-4b10-abe7-a30583557d5a"/>
    <ds:schemaRef ds:uri="0b6a295e-0915-4b2a-a551-8a58fd8c1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6F9B6E-2EBE-4AC0-802B-DA48F8ADE0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96BEE-6A02-4B70-B062-8D3ED2257A8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b6a295e-0915-4b2a-a551-8a58fd8c12a9"/>
    <ds:schemaRef ds:uri="f7ddfdd2-625b-4b10-abe7-a30583557d5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16x9_AnalysisGroup_Template</Template>
  <TotalTime>76956</TotalTime>
  <Words>386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1_AG Template 16x9</vt:lpstr>
      <vt:lpstr>2_AG Co-brand Template 16x9</vt:lpstr>
      <vt:lpstr>Rate Design for Electrification and Activating Demand </vt:lpstr>
      <vt:lpstr>What we’ve tried to do with rate design in the past</vt:lpstr>
      <vt:lpstr>What we’ve ended up doing with rate design</vt:lpstr>
      <vt:lpstr>What’s different now …</vt:lpstr>
      <vt:lpstr>What might happen if electricity demand is not animated?</vt:lpstr>
      <vt:lpstr>We need more innovative rate design – and more….</vt:lpstr>
      <vt:lpstr>Thanks!  Sue Tierney susan.tierney@analysisgroup.com 617-425-8114</vt:lpstr>
    </vt:vector>
  </TitlesOfParts>
  <Company>Analysis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Guide to the New  Analysis Group PowerPoint Template</dc:title>
  <dc:creator>Tierney, Susan</dc:creator>
  <cp:keywords/>
  <cp:lastModifiedBy>JANET BESSER</cp:lastModifiedBy>
  <cp:revision>434</cp:revision>
  <cp:lastPrinted>2021-02-02T18:26:41Z</cp:lastPrinted>
  <dcterms:created xsi:type="dcterms:W3CDTF">2020-03-02T15:47:50Z</dcterms:created>
  <dcterms:modified xsi:type="dcterms:W3CDTF">2023-03-22T14:32:20Z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0x010100BFC05C17A940C243A4A164F1872B832F</vt:lpwstr>
  </property>
  <property fmtid="{D5CDD505-2E9C-101B-9397-08002B2CF9AE}" pid="3" name="TaxKeyword">
    <vt:lpwstr/>
  </property>
  <property fmtid="{D5CDD505-2E9C-101B-9397-08002B2CF9AE}" pid="4" name="AGDepartment">
    <vt:lpwstr/>
  </property>
  <property fmtid="{D5CDD505-2E9C-101B-9397-08002B2CF9AE}" pid="5" name="AGOffice">
    <vt:lpwstr/>
  </property>
  <property fmtid="{D5CDD505-2E9C-101B-9397-08002B2CF9AE}" pid="6" name="SiteNavigation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  <property fmtid="{D5CDD505-2E9C-101B-9397-08002B2CF9AE}" pid="11" name="AGSiteNav">
    <vt:lpwstr>4449;#Templates and Graphics|94bf83ff-052f-430d-9b39-665396435976</vt:lpwstr>
  </property>
  <property fmtid="{D5CDD505-2E9C-101B-9397-08002B2CF9AE}" pid="12" name="AGCategory">
    <vt:lpwstr/>
  </property>
</Properties>
</file>