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71" r:id="rId3"/>
    <p:sldId id="273" r:id="rId4"/>
    <p:sldId id="27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55" autoAdjust="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04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06623-A1B9-4241-B260-1237B860536F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FA4E6-1407-4686-8701-391E5A85F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78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304801"/>
            <a:ext cx="4953000" cy="25907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3886200"/>
            <a:ext cx="5029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5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FCBB-37BE-4977-8016-1B8F93DE3587}" type="datetime1">
              <a:rPr lang="en-US" smtClean="0"/>
              <a:t>9/22/2015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9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4D6-864D-4AF5-8E18-0747566815C3}" type="datetime1">
              <a:rPr lang="en-US" smtClean="0"/>
              <a:t>9/22/2015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4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6A07-AF9C-4AE2-99AE-5A184C930B3B}" type="datetime1">
              <a:rPr lang="en-US" smtClean="0"/>
              <a:t>9/22/2015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2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42B8-14B7-42B2-8972-867F12ED80D4}" type="datetime1">
              <a:rPr lang="en-US" smtClean="0"/>
              <a:t>9/22/2015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0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D0F473C-E360-4A30-A28D-A559E657F1BE}" type="datetime1">
              <a:rPr lang="en-US" smtClean="0"/>
              <a:t>9/22/2015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1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8FF1-3D11-44C5-A97D-77FD96D9FA0B}" type="datetime1">
              <a:rPr lang="en-US" smtClean="0"/>
              <a:t>9/22/2015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1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E0BB-DAF3-4EB2-B660-1EBC0CCF5E30}" type="datetime1">
              <a:rPr lang="en-US" smtClean="0"/>
              <a:t>9/22/2015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4B68-CED9-4263-BAFB-7AE621BD971A}" type="datetime1">
              <a:rPr lang="en-US" smtClean="0"/>
              <a:t>9/22/2015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FAE6-DA9E-4E89-BB1F-21785E168636}" type="datetime1">
              <a:rPr lang="en-US" smtClean="0"/>
              <a:t>9/22/2015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477000"/>
            <a:ext cx="3657600" cy="244475"/>
          </a:xfrm>
        </p:spPr>
        <p:txBody>
          <a:bodyPr/>
          <a:lstStyle/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1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6934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BA764-6D4C-4F60-9D64-F8C7B9B84301}" type="datetime1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© 2015 Massachusetts Attorney General’s Office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EB82-E33B-46D0-8E01-439B68F5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5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8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762000"/>
            <a:ext cx="5257800" cy="2286000"/>
          </a:xfrm>
        </p:spPr>
        <p:txBody>
          <a:bodyPr>
            <a:normAutofit/>
          </a:bodyPr>
          <a:lstStyle/>
          <a:p>
            <a:r>
              <a:rPr lang="en-US" sz="3600" smtClean="0"/>
              <a:t>Grid </a:t>
            </a:r>
            <a:r>
              <a:rPr lang="en-US" sz="3600" smtClean="0"/>
              <a:t>Modernization </a:t>
            </a:r>
            <a:r>
              <a:rPr lang="en-US" sz="3600" smtClean="0"/>
              <a:t>Plans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pPr algn="r"/>
            <a:r>
              <a:rPr lang="en-US" sz="2800" dirty="0" smtClean="0"/>
              <a:t>	</a:t>
            </a:r>
            <a:endParaRPr lang="en-US" dirty="0"/>
          </a:p>
          <a:p>
            <a:pPr algn="r"/>
            <a:r>
              <a:rPr lang="en-US" sz="2000" dirty="0" smtClean="0"/>
              <a:t>September 25, 2015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882" y="6400800"/>
            <a:ext cx="36576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62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AGO </a:t>
            </a:r>
            <a:r>
              <a:rPr lang="en-US" dirty="0" smtClean="0"/>
              <a:t>Process: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Investigating the GMPs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Issued </a:t>
            </a:r>
            <a:r>
              <a:rPr lang="en-US" dirty="0"/>
              <a:t>RFQ </a:t>
            </a:r>
            <a:r>
              <a:rPr lang="en-US" dirty="0" smtClean="0"/>
              <a:t>in late June to </a:t>
            </a:r>
            <a:r>
              <a:rPr lang="en-US" dirty="0"/>
              <a:t>solicit qualifications from </a:t>
            </a:r>
            <a:r>
              <a:rPr lang="en-US" dirty="0" smtClean="0"/>
              <a:t>experts/consultants (received 10 responses July 17)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Filed </a:t>
            </a:r>
            <a:r>
              <a:rPr lang="en-US" dirty="0"/>
              <a:t>Intervention &amp; Notice of Retention of Experts </a:t>
            </a:r>
            <a:r>
              <a:rPr lang="en-US" dirty="0" smtClean="0"/>
              <a:t>(August </a:t>
            </a:r>
            <a:r>
              <a:rPr lang="en-US" dirty="0"/>
              <a:t>13</a:t>
            </a:r>
            <a:r>
              <a:rPr lang="en-US" dirty="0" smtClean="0"/>
              <a:t>) (DPU approved </a:t>
            </a:r>
            <a:r>
              <a:rPr lang="en-US" dirty="0" smtClean="0"/>
              <a:t>Notice </a:t>
            </a:r>
            <a:r>
              <a:rPr lang="en-US" dirty="0" smtClean="0"/>
              <a:t>Sept. 2)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Issued RFP </a:t>
            </a:r>
            <a:r>
              <a:rPr lang="en-US" dirty="0" smtClean="0"/>
              <a:t>on September 14 to </a:t>
            </a:r>
            <a:r>
              <a:rPr lang="en-US" dirty="0"/>
              <a:t>solicit </a:t>
            </a:r>
            <a:r>
              <a:rPr lang="en-US" dirty="0" smtClean="0"/>
              <a:t>detailed consultant proposals (</a:t>
            </a:r>
            <a:r>
              <a:rPr lang="en-US" dirty="0"/>
              <a:t>responses </a:t>
            </a:r>
            <a:r>
              <a:rPr lang="en-US" dirty="0" smtClean="0">
                <a:solidFill>
                  <a:schemeClr val="bg1"/>
                </a:solidFill>
              </a:rPr>
              <a:t>due Sept. </a:t>
            </a:r>
            <a:r>
              <a:rPr lang="en-US" dirty="0" smtClean="0"/>
              <a:t>30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AGO Process: </a:t>
            </a:r>
            <a:br>
              <a:rPr lang="en-US" dirty="0" smtClean="0"/>
            </a:br>
            <a:r>
              <a:rPr lang="en-US" dirty="0" smtClean="0"/>
              <a:t>Request for Proposals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622210"/>
              </p:ext>
            </p:extLst>
          </p:nvPr>
        </p:nvGraphicFramePr>
        <p:xfrm>
          <a:off x="609600" y="1531938"/>
          <a:ext cx="8077200" cy="4883050"/>
        </p:xfrm>
        <a:graphic>
          <a:graphicData uri="http://schemas.openxmlformats.org/drawingml/2006/table">
            <a:tbl>
              <a:tblPr firstRow="1" firstCol="1" bandRow="1"/>
              <a:tblGrid>
                <a:gridCol w="8077200"/>
              </a:tblGrid>
              <a:tr h="3501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Particular Area(s) of Service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the overall reasonableness of the GMP and its components, and identify recommended modifications or enhancements to the GMP.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the reasonableness of the investment plan in the proposed STIP and GMP. 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the expected quantifiable and qualitative benefits that the proposed STIP and GMP investments may produce other than those benefits associated with time varying rate proposals.  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the expected quantifiable and qualitative benefits that proposed time varying rate programs may produce. 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4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rate design proposals (e.g., proposed customer charge and distributed generation charges).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utility cost recovery proposals. 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proposed rates and bill impacts.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proposed performance metrics for grid modernization programs and technologies.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the GMP from an accountability standpoint (e.g., utility accountability for producing customer benefits). 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cybersecurity, privacy and third-party data access issues implicated by the Company’s proposed GMP.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marketing, education and outreach proposals. 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8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research, development and deployment proposals.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5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and identify needed GMP modifications to add customer protection mechanisms.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Evaluate project controls, and management and implementation processes.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Other relevant service areas to be identified by the consultant.  </a:t>
                      </a:r>
                    </a:p>
                  </a:txBody>
                  <a:tcPr marL="50021" marR="500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Massachusetts Attorney General’s Office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95525" y="15319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35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AGO </a:t>
            </a:r>
            <a:r>
              <a:rPr lang="en-US" dirty="0" smtClean="0"/>
              <a:t>Process: </a:t>
            </a:r>
            <a:br>
              <a:rPr lang="en-US" dirty="0" smtClean="0"/>
            </a:br>
            <a:r>
              <a:rPr lang="en-US" dirty="0" smtClean="0"/>
              <a:t>Investigating the GMPs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AGO will take an active role in the DPU proceedings to investigate all aspects of the GMPs on behalf of customers. </a:t>
            </a:r>
          </a:p>
          <a:p>
            <a:pPr lvl="1"/>
            <a:r>
              <a:rPr lang="en-US" dirty="0" smtClean="0"/>
              <a:t>Issue </a:t>
            </a:r>
            <a:r>
              <a:rPr lang="en-US" dirty="0" smtClean="0"/>
              <a:t>Discovery </a:t>
            </a:r>
          </a:p>
          <a:p>
            <a:pPr lvl="1"/>
            <a:r>
              <a:rPr lang="en-US" dirty="0" smtClean="0"/>
              <a:t>Sponsor Expert </a:t>
            </a:r>
            <a:r>
              <a:rPr lang="en-US" dirty="0" smtClean="0"/>
              <a:t>Testimony</a:t>
            </a:r>
            <a:endParaRPr lang="en-US" dirty="0" smtClean="0"/>
          </a:p>
          <a:p>
            <a:pPr lvl="1"/>
            <a:r>
              <a:rPr lang="en-US" dirty="0" smtClean="0"/>
              <a:t>Conduct </a:t>
            </a:r>
            <a:r>
              <a:rPr lang="en-US" dirty="0" smtClean="0"/>
              <a:t>Cross-Examination</a:t>
            </a:r>
            <a:endParaRPr lang="en-US" dirty="0" smtClean="0"/>
          </a:p>
          <a:p>
            <a:pPr lvl="1"/>
            <a:r>
              <a:rPr lang="en-US" dirty="0" smtClean="0"/>
              <a:t>File Briefs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Massachusetts Attorney General’s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8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AGO’s Investigation </a:t>
            </a:r>
            <a:r>
              <a:rPr lang="en-US" dirty="0" smtClean="0"/>
              <a:t>of </a:t>
            </a:r>
            <a:r>
              <a:rPr lang="en-US" dirty="0" smtClean="0"/>
              <a:t>the GMPs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2133600"/>
            <a:ext cx="3733800" cy="4449763"/>
          </a:xfrm>
        </p:spPr>
        <p:txBody>
          <a:bodyPr>
            <a:noAutofit/>
          </a:bodyPr>
          <a:lstStyle/>
          <a:p>
            <a:r>
              <a:rPr lang="en-US" sz="1800" dirty="0" smtClean="0"/>
              <a:t>Affordability of Rates </a:t>
            </a:r>
            <a:r>
              <a:rPr lang="en-US" sz="1800" dirty="0"/>
              <a:t>and </a:t>
            </a:r>
            <a:r>
              <a:rPr lang="en-US" sz="1800" dirty="0" smtClean="0"/>
              <a:t>Bill Impacts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Retail Competition</a:t>
            </a:r>
            <a:endParaRPr lang="en-US" sz="1800" dirty="0"/>
          </a:p>
          <a:p>
            <a:pPr lvl="1"/>
            <a:endParaRPr lang="en-US" sz="1800" dirty="0" smtClean="0"/>
          </a:p>
          <a:p>
            <a:r>
              <a:rPr lang="en-US" sz="1800" dirty="0" smtClean="0"/>
              <a:t>Customer Protections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/>
              <a:t>State </a:t>
            </a:r>
            <a:r>
              <a:rPr lang="en-US" sz="1800" dirty="0" smtClean="0"/>
              <a:t>Policies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Massachusetts Attorney General’s Office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2133600"/>
            <a:ext cx="3733800" cy="4373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New Proposals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r>
              <a:rPr lang="en-US" sz="1800" dirty="0" smtClean="0"/>
              <a:t>Plan Scope</a:t>
            </a:r>
          </a:p>
          <a:p>
            <a:endParaRPr lang="en-US" sz="1800" dirty="0" smtClean="0"/>
          </a:p>
          <a:p>
            <a:r>
              <a:rPr lang="en-US" sz="1800" dirty="0" smtClean="0"/>
              <a:t>Customer Costs/Benefits</a:t>
            </a:r>
          </a:p>
          <a:p>
            <a:endParaRPr lang="en-US" sz="1800" dirty="0"/>
          </a:p>
          <a:p>
            <a:r>
              <a:rPr lang="en-US" sz="1800" dirty="0" smtClean="0"/>
              <a:t>Verification/Accountability of Benefits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4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364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O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AGO PowerPoint Template</Template>
  <TotalTime>3256</TotalTime>
  <Words>351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AGO PowerPoint Template</vt:lpstr>
      <vt:lpstr>Grid Modernization Plans</vt:lpstr>
      <vt:lpstr>AGO Process: Investigating the GMPs</vt:lpstr>
      <vt:lpstr>AGO Process:  Request for Proposals</vt:lpstr>
      <vt:lpstr>AGO Process:  Investigating the GMPs</vt:lpstr>
      <vt:lpstr>AGO’s Investigation of the GMPs </vt:lpstr>
    </vt:vector>
  </TitlesOfParts>
  <Company>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EEB Grid Modernization Meeting</dc:title>
  <dc:creator>AGO</dc:creator>
  <cp:lastModifiedBy>AGO</cp:lastModifiedBy>
  <cp:revision>61</cp:revision>
  <cp:lastPrinted>2015-07-28T15:31:54Z</cp:lastPrinted>
  <dcterms:created xsi:type="dcterms:W3CDTF">2015-07-28T13:08:35Z</dcterms:created>
  <dcterms:modified xsi:type="dcterms:W3CDTF">2015-09-22T18:33:41Z</dcterms:modified>
</cp:coreProperties>
</file>