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sldIdLst>
    <p:sldId id="258" r:id="rId2"/>
    <p:sldId id="295" r:id="rId3"/>
    <p:sldId id="285" r:id="rId4"/>
    <p:sldId id="294" r:id="rId5"/>
    <p:sldId id="270" r:id="rId6"/>
    <p:sldId id="275" r:id="rId7"/>
    <p:sldId id="286" r:id="rId8"/>
    <p:sldId id="293" r:id="rId9"/>
    <p:sldId id="279" r:id="rId10"/>
    <p:sldId id="288" r:id="rId11"/>
    <p:sldId id="296" r:id="rId12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DEDE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99" autoAdjust="0"/>
  </p:normalViewPr>
  <p:slideViewPr>
    <p:cSldViewPr snapToGrid="0">
      <p:cViewPr varScale="1">
        <p:scale>
          <a:sx n="108" d="100"/>
          <a:sy n="108" d="100"/>
        </p:scale>
        <p:origin x="1704" y="114"/>
      </p:cViewPr>
      <p:guideLst/>
    </p:cSldViewPr>
  </p:slideViewPr>
  <p:outlineViewPr>
    <p:cViewPr>
      <p:scale>
        <a:sx n="33" d="100"/>
        <a:sy n="33" d="100"/>
      </p:scale>
      <p:origin x="0" y="-181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1F6-4EB9-A41F-2903DFCCC6E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1F6-4EB9-A41F-2903DFCCC6E9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1F6-4EB9-A41F-2903DFCCC6E9}"/>
              </c:ext>
            </c:extLst>
          </c:dPt>
          <c:dLbls>
            <c:dLbl>
              <c:idx val="0"/>
              <c:layout>
                <c:manualLayout>
                  <c:x val="-0.11231007582385535"/>
                  <c:y val="0.276520378094120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F6-4EB9-A41F-2903DFCCC6E9}"/>
                </c:ext>
              </c:extLst>
            </c:dLbl>
            <c:dLbl>
              <c:idx val="1"/>
              <c:layout>
                <c:manualLayout>
                  <c:x val="-0.14724931952950326"/>
                  <c:y val="-5.189503316752710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F6-4EB9-A41F-2903DFCCC6E9}"/>
                </c:ext>
              </c:extLst>
            </c:dLbl>
            <c:dLbl>
              <c:idx val="2"/>
              <c:layout>
                <c:manualLayout>
                  <c:x val="0.16537085642072519"/>
                  <c:y val="-5.368470754179828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F6-4EB9-A41F-2903DFCCC6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Sheet1!$B$5:$B$7</c:f>
              <c:strCache>
                <c:ptCount val="3"/>
                <c:pt idx="0">
                  <c:v>Competitive Supply</c:v>
                </c:pt>
                <c:pt idx="1">
                  <c:v>Municipal Aggregation</c:v>
                </c:pt>
                <c:pt idx="2">
                  <c:v>Basic Service</c:v>
                </c:pt>
              </c:strCache>
            </c:strRef>
          </c:cat>
          <c:val>
            <c:numRef>
              <c:f>Sheet1!$C$5:$C$7</c:f>
              <c:numCache>
                <c:formatCode>0%</c:formatCode>
                <c:ptCount val="3"/>
                <c:pt idx="0">
                  <c:v>0.2</c:v>
                </c:pt>
                <c:pt idx="1">
                  <c:v>0.24</c:v>
                </c:pt>
                <c:pt idx="2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1F6-4EB9-A41F-2903DFCCC6E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34497107560342"/>
          <c:y val="8.3567687295889342E-2"/>
          <c:w val="0.74445372344059235"/>
          <c:h val="0.7612031823547157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D97-483D-8CE7-B43C58628E6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D97-483D-8CE7-B43C58628E6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D97-483D-8CE7-B43C58628E6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9F63DDA6-EFC7-43E6-A54C-C842A916945F}" type="VALUE">
                      <a:rPr lang="en-US" i="1"/>
                      <a:pPr/>
                      <a:t>[VALUE]</a:t>
                    </a:fld>
                    <a:r>
                      <a:rPr lang="en-US" baseline="0" dirty="0"/>
                      <a:t>
</a:t>
                    </a:r>
                    <a:fld id="{84D4684C-CFF1-43BF-A241-2BF96CBB08F7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D97-483D-8CE7-B43C58628E61}"/>
                </c:ext>
              </c:extLst>
            </c:dLbl>
            <c:dLbl>
              <c:idx val="1"/>
              <c:layout>
                <c:manualLayout>
                  <c:x val="0.19879272944724352"/>
                  <c:y val="-0.2465885807362055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E980BF6-1DE3-4BA4-A14A-9E666D1D17D4}" type="VALUE">
                      <a:rPr lang="en-US" i="1" smtClean="0"/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 baseline="0" dirty="0"/>
                      <a:t>
</a:t>
                    </a:r>
                    <a:fld id="{B83D1271-4C01-422F-8A86-19EBCD48C056}" type="PERCENTAGE">
                      <a:rPr lang="en-US" baseline="0"/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725721674337928"/>
                      <c:h val="0.250381647705760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D97-483D-8CE7-B43C58628E61}"/>
                </c:ext>
              </c:extLst>
            </c:dLbl>
            <c:dLbl>
              <c:idx val="2"/>
              <c:layout>
                <c:manualLayout>
                  <c:x val="0.17360702026737371"/>
                  <c:y val="0.20195515993772153"/>
                </c:manualLayout>
              </c:layout>
              <c:tx>
                <c:rich>
                  <a:bodyPr/>
                  <a:lstStyle/>
                  <a:p>
                    <a:fld id="{FBE41A4A-6F38-4141-8280-C178DED4DB41}" type="VALUE">
                      <a:rPr lang="en-US" i="1"/>
                      <a:pPr/>
                      <a:t>[VALUE]</a:t>
                    </a:fld>
                    <a:r>
                      <a:rPr lang="en-US" baseline="0" dirty="0"/>
                      <a:t>
</a:t>
                    </a:r>
                    <a:fld id="{E1AFCBA0-D0AC-48FD-A763-7E7FB04B0726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D97-483D-8CE7-B43C58628E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feb_cs_vs_basic_agg!$L$11:$N$11</c:f>
              <c:strCache>
                <c:ptCount val="3"/>
                <c:pt idx="0">
                  <c:v>Competitive supply</c:v>
                </c:pt>
                <c:pt idx="1">
                  <c:v>Basic supply</c:v>
                </c:pt>
                <c:pt idx="2">
                  <c:v>Muni. Aggregation</c:v>
                </c:pt>
              </c:strCache>
            </c:strRef>
          </c:cat>
          <c:val>
            <c:numRef>
              <c:f>feb_cs_vs_basic_agg!$L$13:$N$13</c:f>
              <c:numCache>
                <c:formatCode>_(* #,##0_);_(* \(#,##0\);_(* "-"??_);_(@_)</c:formatCode>
                <c:ptCount val="3"/>
                <c:pt idx="0">
                  <c:v>101934.833</c:v>
                </c:pt>
                <c:pt idx="1">
                  <c:v>138081.75</c:v>
                </c:pt>
                <c:pt idx="2">
                  <c:v>45249.916700000002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D97-483D-8CE7-B43C58628E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0E7-4600-9630-6B5D2B627C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0E7-4600-9630-6B5D2B627C9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0E7-4600-9630-6B5D2B627C92}"/>
              </c:ext>
            </c:extLst>
          </c:dPt>
          <c:dLbls>
            <c:dLbl>
              <c:idx val="0"/>
              <c:layout>
                <c:manualLayout>
                  <c:x val="-0.18814642081758634"/>
                  <c:y val="0.1488863884384028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C264EBF-C0AC-4248-8909-AD3FAEE16F80}" type="VALUE">
                      <a:rPr lang="en-US" sz="1800" i="1"/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 sz="1800" baseline="0" dirty="0"/>
                      <a:t>
</a:t>
                    </a:r>
                    <a:fld id="{830204E4-FF9B-4959-BF34-C935FE3B8B63}" type="PERCENTAGE">
                      <a:rPr lang="en-US" sz="1800" baseline="0"/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sz="18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559939630484125"/>
                      <c:h val="0.2765275525347684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0E7-4600-9630-6B5D2B627C92}"/>
                </c:ext>
              </c:extLst>
            </c:dLbl>
            <c:dLbl>
              <c:idx val="1"/>
              <c:layout>
                <c:manualLayout>
                  <c:x val="-1.4743027506479208E-2"/>
                  <c:y val="-0.2079243527680088"/>
                </c:manualLayout>
              </c:layout>
              <c:tx>
                <c:rich>
                  <a:bodyPr/>
                  <a:lstStyle/>
                  <a:p>
                    <a:fld id="{1A8C3C82-C611-44BC-81AC-7F9ED2C1BA54}" type="VALUE">
                      <a:rPr lang="en-US" i="1"/>
                      <a:pPr/>
                      <a:t>[VALUE]</a:t>
                    </a:fld>
                    <a:r>
                      <a:rPr lang="en-US" baseline="0" dirty="0"/>
                      <a:t>
</a:t>
                    </a:r>
                    <a:fld id="{4A9A083B-ABB6-4A38-99D6-86C4918A3DEB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783987233331892"/>
                      <c:h val="0.292165491353705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0E7-4600-9630-6B5D2B627C92}"/>
                </c:ext>
              </c:extLst>
            </c:dLbl>
            <c:dLbl>
              <c:idx val="2"/>
              <c:layout>
                <c:manualLayout>
                  <c:x val="0.21479820128532634"/>
                  <c:y val="0.1639213593137225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D3C34BB-37A8-4847-9CA7-E569888A95F8}" type="VALUE">
                      <a:rPr lang="en-US" i="1"/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 baseline="0" dirty="0"/>
                      <a:t>
</a:t>
                    </a:r>
                    <a:fld id="{9A500EDE-943F-4FE7-A3D1-596A6579A30F}" type="PERCENTAGE">
                      <a:rPr lang="en-US" baseline="0"/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101335428122547"/>
                      <c:h val="0.2378464946113773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0E7-4600-9630-6B5D2B627C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feb_cs_vs_basic_agg!$L$11:$N$11</c:f>
              <c:strCache>
                <c:ptCount val="3"/>
                <c:pt idx="0">
                  <c:v>Competitive supply</c:v>
                </c:pt>
                <c:pt idx="1">
                  <c:v>Basic supply</c:v>
                </c:pt>
                <c:pt idx="2">
                  <c:v>Muni. Aggregation</c:v>
                </c:pt>
              </c:strCache>
            </c:strRef>
          </c:cat>
          <c:val>
            <c:numRef>
              <c:f>feb_cs_vs_basic_agg!$L$14:$N$14</c:f>
              <c:numCache>
                <c:formatCode>_(* #,##0_);_(* \(#,##0\);_(* "-"??_);_(@_)</c:formatCode>
                <c:ptCount val="3"/>
                <c:pt idx="0">
                  <c:v>391414.58299999993</c:v>
                </c:pt>
                <c:pt idx="1">
                  <c:v>1326034.58</c:v>
                </c:pt>
                <c:pt idx="2">
                  <c:v>406070.25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0E7-4600-9630-6B5D2B627C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9.6039735017411892E-2"/>
          <c:y val="0.92004784262751782"/>
          <c:w val="0.85191085599767413"/>
          <c:h val="5.42390228199007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0.47369</cdr:x>
      <cdr:y>0.17351</cdr:y>
    </cdr:from>
    <cdr:to>
      <cdr:x>0.70311</cdr:x>
      <cdr:y>0.34984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1DA1067-E114-4950-9352-555AE83EC604}"/>
            </a:ext>
          </a:extLst>
        </cdr:cNvPr>
        <cdr:cNvSpPr txBox="1"/>
      </cdr:nvSpPr>
      <cdr:spPr>
        <a:xfrm xmlns:a="http://schemas.openxmlformats.org/drawingml/2006/main">
          <a:off x="3898313" y="785318"/>
          <a:ext cx="1887971" cy="798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dirty="0"/>
            <a:t>Competitive</a:t>
          </a:r>
          <a:r>
            <a:rPr lang="en-US" sz="1800" baseline="0" dirty="0"/>
            <a:t> Supply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0.25747</cdr:x>
      <cdr:y>0.41071</cdr:y>
    </cdr:from>
    <cdr:to>
      <cdr:x>0.47161</cdr:x>
      <cdr:y>0.51339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7FC0B7FD-B28B-4D56-B568-5C6BCE9C66AC}"/>
            </a:ext>
          </a:extLst>
        </cdr:cNvPr>
        <cdr:cNvSpPr txBox="1"/>
      </cdr:nvSpPr>
      <cdr:spPr>
        <a:xfrm xmlns:a="http://schemas.openxmlformats.org/drawingml/2006/main">
          <a:off x="2118852" y="1858858"/>
          <a:ext cx="1762310" cy="464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dirty="0"/>
            <a:t>Basic Service</a:t>
          </a:r>
        </a:p>
      </cdr:txBody>
    </cdr:sp>
  </cdr:relSizeAnchor>
  <cdr:relSizeAnchor xmlns:cdr="http://schemas.openxmlformats.org/drawingml/2006/chartDrawing">
    <cdr:from>
      <cdr:x>0.53704</cdr:x>
      <cdr:y>0.5</cdr:y>
    </cdr:from>
    <cdr:to>
      <cdr:x>0.73173</cdr:x>
      <cdr:y>0.67634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712A4073-F11E-4132-96D7-3C87640CCEAE}"/>
            </a:ext>
          </a:extLst>
        </cdr:cNvPr>
        <cdr:cNvSpPr txBox="1"/>
      </cdr:nvSpPr>
      <cdr:spPr>
        <a:xfrm xmlns:a="http://schemas.openxmlformats.org/drawingml/2006/main">
          <a:off x="4419600" y="2262981"/>
          <a:ext cx="1602282" cy="7981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dirty="0"/>
            <a:t>Municipal Aggregation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304803"/>
            <a:ext cx="4953000" cy="25907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3886200"/>
            <a:ext cx="5029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414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78096-9997-49EF-9104-EC42DAE8B8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77002"/>
            <a:ext cx="3657600" cy="244475"/>
          </a:xfrm>
        </p:spPr>
        <p:txBody>
          <a:bodyPr/>
          <a:lstStyle/>
          <a:p>
            <a:r>
              <a:rPr lang="en-US" dirty="0"/>
              <a:t>© 2018 Massachusetts Attorney General’s Office</a:t>
            </a:r>
          </a:p>
        </p:txBody>
      </p:sp>
    </p:spTree>
    <p:extLst>
      <p:ext uri="{BB962C8B-B14F-4D97-AF65-F5344CB8AC3E}">
        <p14:creationId xmlns:p14="http://schemas.microsoft.com/office/powerpoint/2010/main" val="969667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77002"/>
            <a:ext cx="3657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© 2018 Massachusetts Attorney General’s Office</a:t>
            </a:r>
          </a:p>
        </p:txBody>
      </p:sp>
    </p:spTree>
    <p:extLst>
      <p:ext uri="{BB962C8B-B14F-4D97-AF65-F5344CB8AC3E}">
        <p14:creationId xmlns:p14="http://schemas.microsoft.com/office/powerpoint/2010/main" val="337572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8096-9997-49EF-9104-EC42DAE8B88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77002"/>
            <a:ext cx="3657600" cy="244475"/>
          </a:xfrm>
        </p:spPr>
        <p:txBody>
          <a:bodyPr/>
          <a:lstStyle/>
          <a:p>
            <a:r>
              <a:rPr lang="en-US" dirty="0"/>
              <a:t>© 2018 Massachusetts Attorney General’s Office</a:t>
            </a:r>
          </a:p>
        </p:txBody>
      </p:sp>
    </p:spTree>
    <p:extLst>
      <p:ext uri="{BB962C8B-B14F-4D97-AF65-F5344CB8AC3E}">
        <p14:creationId xmlns:p14="http://schemas.microsoft.com/office/powerpoint/2010/main" val="1371283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8096-9997-49EF-9104-EC42DAE8B88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2743200" y="6477002"/>
            <a:ext cx="3657600" cy="244475"/>
          </a:xfrm>
        </p:spPr>
        <p:txBody>
          <a:bodyPr/>
          <a:lstStyle/>
          <a:p>
            <a:r>
              <a:rPr lang="en-US" dirty="0"/>
              <a:t>© 2018 Massachusetts Attorney General’s Office</a:t>
            </a:r>
          </a:p>
        </p:txBody>
      </p:sp>
    </p:spTree>
    <p:extLst>
      <p:ext uri="{BB962C8B-B14F-4D97-AF65-F5344CB8AC3E}">
        <p14:creationId xmlns:p14="http://schemas.microsoft.com/office/powerpoint/2010/main" val="165662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8096-9997-49EF-9104-EC42DAE8B88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77002"/>
            <a:ext cx="3657600" cy="244475"/>
          </a:xfrm>
        </p:spPr>
        <p:txBody>
          <a:bodyPr/>
          <a:lstStyle/>
          <a:p>
            <a:r>
              <a:rPr lang="en-US" dirty="0"/>
              <a:t>© 2018 Massachusetts Attorney General’s Office</a:t>
            </a:r>
          </a:p>
        </p:txBody>
      </p:sp>
    </p:spTree>
    <p:extLst>
      <p:ext uri="{BB962C8B-B14F-4D97-AF65-F5344CB8AC3E}">
        <p14:creationId xmlns:p14="http://schemas.microsoft.com/office/powerpoint/2010/main" val="2256705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8096-9997-49EF-9104-EC42DAE8B88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77002"/>
            <a:ext cx="3657600" cy="244475"/>
          </a:xfrm>
        </p:spPr>
        <p:txBody>
          <a:bodyPr/>
          <a:lstStyle/>
          <a:p>
            <a:r>
              <a:rPr lang="en-US" dirty="0"/>
              <a:t>© 2018 Massachusetts Attorney General’s Office</a:t>
            </a:r>
          </a:p>
        </p:txBody>
      </p:sp>
    </p:spTree>
    <p:extLst>
      <p:ext uri="{BB962C8B-B14F-4D97-AF65-F5344CB8AC3E}">
        <p14:creationId xmlns:p14="http://schemas.microsoft.com/office/powerpoint/2010/main" val="4025096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78096-9997-49EF-9104-EC42DAE8B88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77002"/>
            <a:ext cx="3657600" cy="244475"/>
          </a:xfrm>
        </p:spPr>
        <p:txBody>
          <a:bodyPr/>
          <a:lstStyle/>
          <a:p>
            <a:r>
              <a:rPr lang="en-US" dirty="0"/>
              <a:t>© 2018 Massachusetts Attorney General’s Office</a:t>
            </a:r>
          </a:p>
        </p:txBody>
      </p:sp>
    </p:spTree>
    <p:extLst>
      <p:ext uri="{BB962C8B-B14F-4D97-AF65-F5344CB8AC3E}">
        <p14:creationId xmlns:p14="http://schemas.microsoft.com/office/powerpoint/2010/main" val="1164092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78096-9997-49EF-9104-EC42DAE8B88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77002"/>
            <a:ext cx="3657600" cy="244475"/>
          </a:xfrm>
        </p:spPr>
        <p:txBody>
          <a:bodyPr/>
          <a:lstStyle/>
          <a:p>
            <a:r>
              <a:rPr lang="en-US" dirty="0"/>
              <a:t>© 2018 Massachusetts Attorney General’s Office</a:t>
            </a:r>
          </a:p>
        </p:txBody>
      </p:sp>
    </p:spTree>
    <p:extLst>
      <p:ext uri="{BB962C8B-B14F-4D97-AF65-F5344CB8AC3E}">
        <p14:creationId xmlns:p14="http://schemas.microsoft.com/office/powerpoint/2010/main" val="1033601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78096-9997-49EF-9104-EC42DAE8B8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77002"/>
            <a:ext cx="3657600" cy="244475"/>
          </a:xfrm>
        </p:spPr>
        <p:txBody>
          <a:bodyPr/>
          <a:lstStyle/>
          <a:p>
            <a:r>
              <a:rPr lang="en-US" dirty="0"/>
              <a:t>© 2018 Massachusetts Attorney General’s Office</a:t>
            </a:r>
          </a:p>
        </p:txBody>
      </p:sp>
    </p:spTree>
    <p:extLst>
      <p:ext uri="{BB962C8B-B14F-4D97-AF65-F5344CB8AC3E}">
        <p14:creationId xmlns:p14="http://schemas.microsoft.com/office/powerpoint/2010/main" val="1101816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2600" y="76200"/>
            <a:ext cx="6934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635635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© 2018 Massachusetts Attorney General’s Office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78096-9997-49EF-9104-EC42DAE8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1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>
              <a:lumMod val="8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16659991dfce2059ca8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1055302"/>
            <a:ext cx="4953000" cy="2590799"/>
          </a:xfrm>
        </p:spPr>
        <p:txBody>
          <a:bodyPr>
            <a:noAutofit/>
          </a:bodyPr>
          <a:lstStyle/>
          <a:p>
            <a:r>
              <a:rPr lang="en-US" sz="4000" b="1" dirty="0"/>
              <a:t>Suppliers Are Not Providing Value to Individual, Residential Customers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4013860"/>
            <a:ext cx="5029200" cy="2208810"/>
          </a:xfrm>
        </p:spPr>
        <p:txBody>
          <a:bodyPr>
            <a:normAutofit fontScale="62500" lnSpcReduction="20000"/>
          </a:bodyPr>
          <a:lstStyle/>
          <a:p>
            <a:endParaRPr lang="en-US" i="1" dirty="0"/>
          </a:p>
          <a:p>
            <a:r>
              <a:rPr lang="en-US" i="1" dirty="0"/>
              <a:t>October 12, 2018</a:t>
            </a:r>
          </a:p>
          <a:p>
            <a:endParaRPr lang="en-US" dirty="0"/>
          </a:p>
          <a:p>
            <a:r>
              <a:rPr lang="en-US" dirty="0"/>
              <a:t>Presentation to the </a:t>
            </a:r>
          </a:p>
          <a:p>
            <a:r>
              <a:rPr lang="en-US" dirty="0"/>
              <a:t>New England Restructuring Roundtable</a:t>
            </a:r>
          </a:p>
          <a:p>
            <a:r>
              <a:rPr lang="en-US" dirty="0"/>
              <a:t>Rebecca Tepper, Chief </a:t>
            </a:r>
          </a:p>
          <a:p>
            <a:r>
              <a:rPr lang="en-US" dirty="0"/>
              <a:t>Energy and Telecommunications Division</a:t>
            </a:r>
          </a:p>
        </p:txBody>
      </p:sp>
    </p:spTree>
    <p:extLst>
      <p:ext uri="{BB962C8B-B14F-4D97-AF65-F5344CB8AC3E}">
        <p14:creationId xmlns:p14="http://schemas.microsoft.com/office/powerpoint/2010/main" val="774980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566" y="166750"/>
            <a:ext cx="6934200" cy="1143000"/>
          </a:xfrm>
        </p:spPr>
        <p:txBody>
          <a:bodyPr>
            <a:noAutofit/>
          </a:bodyPr>
          <a:lstStyle/>
          <a:p>
            <a:r>
              <a:rPr lang="en-US" sz="3200" dirty="0"/>
              <a:t>Potential Solutions Will Not </a:t>
            </a:r>
            <a:br>
              <a:rPr lang="en-US" sz="3200" dirty="0"/>
            </a:br>
            <a:r>
              <a:rPr lang="en-US" sz="3200" dirty="0"/>
              <a:t>Prevent Consumer Harm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3102"/>
            <a:ext cx="8229600" cy="4219573"/>
          </a:xfrm>
        </p:spPr>
        <p:txBody>
          <a:bodyPr>
            <a:normAutofit/>
          </a:bodyPr>
          <a:lstStyle/>
          <a:p>
            <a:r>
              <a:rPr lang="en-US" dirty="0"/>
              <a:t>Prohibition on variable rates</a:t>
            </a:r>
          </a:p>
          <a:p>
            <a:pPr lvl="1"/>
            <a:r>
              <a:rPr lang="en-US" dirty="0"/>
              <a:t>CT prohibited variable rates in 2016   </a:t>
            </a:r>
          </a:p>
          <a:p>
            <a:r>
              <a:rPr lang="en-US" dirty="0"/>
              <a:t>Prohibition on charging low-income consumers more than basic service</a:t>
            </a:r>
          </a:p>
          <a:p>
            <a:pPr lvl="1"/>
            <a:r>
              <a:rPr lang="en-US" dirty="0"/>
              <a:t>NY and PA have both implemented some form of this; CT is exploring implementation</a:t>
            </a:r>
          </a:p>
          <a:p>
            <a:r>
              <a:rPr lang="en-US" dirty="0"/>
              <a:t>Additional regulation and enforcement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2018 Massachusetts Attorney General’s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295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9F17D-6B84-4596-AE39-5C63FED80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Moving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633D7-F3D5-4E4C-A22A-4D15EAB17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Prohibition on suppliers signing up new individual, residential customers</a:t>
            </a:r>
          </a:p>
          <a:p>
            <a:r>
              <a:rPr lang="en-US"/>
              <a:t>Impact </a:t>
            </a:r>
            <a:r>
              <a:rPr lang="en-US" dirty="0"/>
              <a:t>on Restructuring</a:t>
            </a:r>
          </a:p>
          <a:p>
            <a:r>
              <a:rPr lang="en-US" dirty="0"/>
              <a:t>Response to Comments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A9A24C-5DFC-4B05-9DEA-2DB7EAF5C4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2018 Massachusetts Attorney General’s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373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Average Monthly Percentage of Households Purchasing from Competitive Suppliers, Electric Companies, and Municipal Aggregators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2018 Massachusetts Attorney General’s Office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6E60D87-1065-4672-A14E-21BC4E0B80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8080960"/>
              </p:ext>
            </p:extLst>
          </p:nvPr>
        </p:nvGraphicFramePr>
        <p:xfrm>
          <a:off x="457200" y="160972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1067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8775" y="236535"/>
            <a:ext cx="6934200" cy="990600"/>
          </a:xfrm>
        </p:spPr>
        <p:txBody>
          <a:bodyPr/>
          <a:lstStyle/>
          <a:p>
            <a:r>
              <a:rPr lang="en-US" dirty="0"/>
              <a:t>AGO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981"/>
            <a:ext cx="8229600" cy="4425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Do individual residential customers benefit?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dirty="0"/>
              <a:t>NOT addressed: </a:t>
            </a:r>
          </a:p>
          <a:p>
            <a:pPr lvl="1"/>
            <a:r>
              <a:rPr lang="en-US" dirty="0"/>
              <a:t>Commercial and industrial customers</a:t>
            </a:r>
          </a:p>
          <a:p>
            <a:pPr lvl="1"/>
            <a:r>
              <a:rPr lang="en-US" dirty="0"/>
              <a:t>Municipal aggregation</a:t>
            </a:r>
          </a:p>
          <a:p>
            <a:endParaRPr lang="en-US" sz="1600" dirty="0"/>
          </a:p>
          <a:p>
            <a:pPr marL="0" indent="0">
              <a:buNone/>
            </a:pPr>
            <a:r>
              <a:rPr lang="en-US" dirty="0"/>
              <a:t>Why? </a:t>
            </a:r>
          </a:p>
          <a:p>
            <a:pPr lvl="1"/>
            <a:r>
              <a:rPr lang="en-US" b="1" dirty="0"/>
              <a:t> Leverage</a:t>
            </a:r>
            <a:r>
              <a:rPr lang="en-US" dirty="0"/>
              <a:t> (in form of significant load)</a:t>
            </a:r>
          </a:p>
          <a:p>
            <a:pPr lvl="1"/>
            <a:r>
              <a:rPr lang="en-US" b="1" dirty="0"/>
              <a:t> Knowledge</a:t>
            </a:r>
            <a:r>
              <a:rPr lang="en-US" dirty="0"/>
              <a:t> of the market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2018 Massachusetts Attorney General’s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242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342900"/>
            <a:ext cx="6934200" cy="8858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600" dirty="0"/>
              <a:t>$253 Million Lost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085353"/>
              </p:ext>
            </p:extLst>
          </p:nvPr>
        </p:nvGraphicFramePr>
        <p:xfrm>
          <a:off x="1196719" y="2306574"/>
          <a:ext cx="6934200" cy="2508547"/>
        </p:xfrm>
        <a:graphic>
          <a:graphicData uri="http://schemas.openxmlformats.org/drawingml/2006/table">
            <a:tbl>
              <a:tblPr firstRow="1" firstCol="1" bandRow="1"/>
              <a:tblGrid>
                <a:gridCol w="1467609">
                  <a:extLst>
                    <a:ext uri="{9D8B030D-6E8A-4147-A177-3AD203B41FA5}">
                      <a16:colId xmlns:a16="http://schemas.microsoft.com/office/drawing/2014/main" val="2222193973"/>
                    </a:ext>
                  </a:extLst>
                </a:gridCol>
                <a:gridCol w="1319861">
                  <a:extLst>
                    <a:ext uri="{9D8B030D-6E8A-4147-A177-3AD203B41FA5}">
                      <a16:colId xmlns:a16="http://schemas.microsoft.com/office/drawing/2014/main" val="838624454"/>
                    </a:ext>
                  </a:extLst>
                </a:gridCol>
                <a:gridCol w="1497156">
                  <a:extLst>
                    <a:ext uri="{9D8B030D-6E8A-4147-A177-3AD203B41FA5}">
                      <a16:colId xmlns:a16="http://schemas.microsoft.com/office/drawing/2014/main" val="18319007"/>
                    </a:ext>
                  </a:extLst>
                </a:gridCol>
                <a:gridCol w="1243305">
                  <a:extLst>
                    <a:ext uri="{9D8B030D-6E8A-4147-A177-3AD203B41FA5}">
                      <a16:colId xmlns:a16="http://schemas.microsoft.com/office/drawing/2014/main" val="4147662070"/>
                    </a:ext>
                  </a:extLst>
                </a:gridCol>
                <a:gridCol w="1406269">
                  <a:extLst>
                    <a:ext uri="{9D8B030D-6E8A-4147-A177-3AD203B41FA5}">
                      <a16:colId xmlns:a16="http://schemas.microsoft.com/office/drawing/2014/main" val="1701258857"/>
                    </a:ext>
                  </a:extLst>
                </a:gridCol>
              </a:tblGrid>
              <a:tr h="8084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July 2015 –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June 2016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July 2016 –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June 2017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July 2017 –            June 2018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Three-Year Total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Net Loss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015003"/>
                  </a:ext>
                </a:extLst>
              </a:tr>
              <a:tr h="16855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Total Net Consumer Loss (millions)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$65.4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$111.4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effectLst/>
                        <a:latin typeface="+mn-lt"/>
                        <a:ea typeface="PMingLiU" panose="02020500000000000000" pitchFamily="18" charset="-12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effectLst/>
                        <a:latin typeface="+mn-lt"/>
                        <a:ea typeface="PMingLiU" panose="02020500000000000000" pitchFamily="18" charset="-12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$76.2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       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$253</a:t>
                      </a:r>
                      <a:endParaRPr lang="en-US" sz="24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554778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2018 Massachusetts Attorney General’s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39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725" y="362369"/>
            <a:ext cx="6934200" cy="861419"/>
          </a:xfrm>
        </p:spPr>
        <p:txBody>
          <a:bodyPr>
            <a:normAutofit fontScale="90000"/>
          </a:bodyPr>
          <a:lstStyle/>
          <a:p>
            <a:br>
              <a:rPr lang="en-US" sz="2600" b="1" dirty="0"/>
            </a:br>
            <a:r>
              <a:rPr lang="en-US" sz="3600" b="1" dirty="0">
                <a:latin typeface="+mn-lt"/>
              </a:rPr>
              <a:t>More Than a Few Bad Apples </a:t>
            </a:r>
            <a:br>
              <a:rPr lang="en-US" sz="2600" b="1" dirty="0"/>
            </a:b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199" y="6613525"/>
            <a:ext cx="3657600" cy="244475"/>
          </a:xfrm>
        </p:spPr>
        <p:txBody>
          <a:bodyPr/>
          <a:lstStyle/>
          <a:p>
            <a:r>
              <a:rPr lang="en-US" dirty="0"/>
              <a:t>© 2018 Massachusetts Attorney General’s Office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996737" y="0"/>
            <a:ext cx="107768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9722763"/>
              </p:ext>
            </p:extLst>
          </p:nvPr>
        </p:nvGraphicFramePr>
        <p:xfrm>
          <a:off x="763323" y="1484901"/>
          <a:ext cx="7617351" cy="50107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1925">
                  <a:extLst>
                    <a:ext uri="{9D8B030D-6E8A-4147-A177-3AD203B41FA5}">
                      <a16:colId xmlns:a16="http://schemas.microsoft.com/office/drawing/2014/main" val="62648220"/>
                    </a:ext>
                  </a:extLst>
                </a:gridCol>
                <a:gridCol w="1110863">
                  <a:extLst>
                    <a:ext uri="{9D8B030D-6E8A-4147-A177-3AD203B41FA5}">
                      <a16:colId xmlns:a16="http://schemas.microsoft.com/office/drawing/2014/main" val="2970366577"/>
                    </a:ext>
                  </a:extLst>
                </a:gridCol>
                <a:gridCol w="1181394">
                  <a:extLst>
                    <a:ext uri="{9D8B030D-6E8A-4147-A177-3AD203B41FA5}">
                      <a16:colId xmlns:a16="http://schemas.microsoft.com/office/drawing/2014/main" val="71045130"/>
                    </a:ext>
                  </a:extLst>
                </a:gridCol>
                <a:gridCol w="924452">
                  <a:extLst>
                    <a:ext uri="{9D8B030D-6E8A-4147-A177-3AD203B41FA5}">
                      <a16:colId xmlns:a16="http://schemas.microsoft.com/office/drawing/2014/main" val="34970423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252482375"/>
                    </a:ext>
                  </a:extLst>
                </a:gridCol>
                <a:gridCol w="1458474">
                  <a:extLst>
                    <a:ext uri="{9D8B030D-6E8A-4147-A177-3AD203B41FA5}">
                      <a16:colId xmlns:a16="http://schemas.microsoft.com/office/drawing/2014/main" val="3913310190"/>
                    </a:ext>
                  </a:extLst>
                </a:gridCol>
                <a:gridCol w="775843">
                  <a:extLst>
                    <a:ext uri="{9D8B030D-6E8A-4147-A177-3AD203B41FA5}">
                      <a16:colId xmlns:a16="http://schemas.microsoft.com/office/drawing/2014/main" val="1726979509"/>
                    </a:ext>
                  </a:extLst>
                </a:gridCol>
              </a:tblGrid>
              <a:tr h="533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Supplier ID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Average Rate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Number of Bills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Average Premium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Share of Accounts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Net Consumer Loss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Share of Loss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extLst>
                  <a:ext uri="{0D108BD9-81ED-4DB2-BD59-A6C34878D82A}">
                    <a16:rowId xmlns:a16="http://schemas.microsoft.com/office/drawing/2014/main" val="1859539125"/>
                  </a:ext>
                </a:extLst>
              </a:tr>
              <a:tr h="374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Supplier #37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$0.1450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611,891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$0.0546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10.35%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$20,571,677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18.47%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784770"/>
                  </a:ext>
                </a:extLst>
              </a:tr>
              <a:tr h="374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Supplier #41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$0.1382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462,750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$0.0484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7.83%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$12,970,332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11.64%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extLst>
                  <a:ext uri="{0D108BD9-81ED-4DB2-BD59-A6C34878D82A}">
                    <a16:rowId xmlns:a16="http://schemas.microsoft.com/office/drawing/2014/main" val="3121959006"/>
                  </a:ext>
                </a:extLst>
              </a:tr>
              <a:tr h="374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Supplier #32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$0.1196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623,020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$0.0290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10.54%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$12,035,815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10.81%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extLst>
                  <a:ext uri="{0D108BD9-81ED-4DB2-BD59-A6C34878D82A}">
                    <a16:rowId xmlns:a16="http://schemas.microsoft.com/office/drawing/2014/main" val="1542960755"/>
                  </a:ext>
                </a:extLst>
              </a:tr>
              <a:tr h="374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Supplier #12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$0.1417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362,897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$0.0511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6.14%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$8,763,432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7.87%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extLst>
                  <a:ext uri="{0D108BD9-81ED-4DB2-BD59-A6C34878D82A}">
                    <a16:rowId xmlns:a16="http://schemas.microsoft.com/office/drawing/2014/main" val="195900229"/>
                  </a:ext>
                </a:extLst>
              </a:tr>
              <a:tr h="374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Supplier #42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$0.1082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573,887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$0.0170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9.71%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$6,429,872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5.77%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extLst>
                  <a:ext uri="{0D108BD9-81ED-4DB2-BD59-A6C34878D82A}">
                    <a16:rowId xmlns:a16="http://schemas.microsoft.com/office/drawing/2014/main" val="3449759851"/>
                  </a:ext>
                </a:extLst>
              </a:tr>
              <a:tr h="374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Supplier #6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$0.1282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284,867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$0.0381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4.82%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$6,237,222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5.60%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extLst>
                  <a:ext uri="{0D108BD9-81ED-4DB2-BD59-A6C34878D82A}">
                    <a16:rowId xmlns:a16="http://schemas.microsoft.com/office/drawing/2014/main" val="809261628"/>
                  </a:ext>
                </a:extLst>
              </a:tr>
              <a:tr h="374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Supplier #15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$0.1376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213,518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$0.0458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3.61%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$4,648,970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4.17%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extLst>
                  <a:ext uri="{0D108BD9-81ED-4DB2-BD59-A6C34878D82A}">
                    <a16:rowId xmlns:a16="http://schemas.microsoft.com/office/drawing/2014/main" val="2186754398"/>
                  </a:ext>
                </a:extLst>
              </a:tr>
              <a:tr h="374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Supplier #18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$0.1571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130,806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$0.0657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2.21%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$4,443,744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3.99%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extLst>
                  <a:ext uri="{0D108BD9-81ED-4DB2-BD59-A6C34878D82A}">
                    <a16:rowId xmlns:a16="http://schemas.microsoft.com/office/drawing/2014/main" val="1890502544"/>
                  </a:ext>
                </a:extLst>
              </a:tr>
              <a:tr h="374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Supplier #23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$0.1109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338,309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$0.0203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5.72%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$3,778,146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3.39%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extLst>
                  <a:ext uri="{0D108BD9-81ED-4DB2-BD59-A6C34878D82A}">
                    <a16:rowId xmlns:a16="http://schemas.microsoft.com/office/drawing/2014/main" val="3851943446"/>
                  </a:ext>
                </a:extLst>
              </a:tr>
              <a:tr h="374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Supplier #47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$0.1561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108,393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$0.0657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1.83%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$3,751,646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3.37%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extLst>
                  <a:ext uri="{0D108BD9-81ED-4DB2-BD59-A6C34878D82A}">
                    <a16:rowId xmlns:a16="http://schemas.microsoft.com/office/drawing/2014/main" val="282493043"/>
                  </a:ext>
                </a:extLst>
              </a:tr>
              <a:tr h="2393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b"/>
                </a:tc>
                <a:extLst>
                  <a:ext uri="{0D108BD9-81ED-4DB2-BD59-A6C34878D82A}">
                    <a16:rowId xmlns:a16="http://schemas.microsoft.com/office/drawing/2014/main" val="2073566507"/>
                  </a:ext>
                </a:extLst>
              </a:tr>
              <a:tr h="478644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 associated with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Top 10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3,710,338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63%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$83,630,855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75%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anchor="ctr"/>
                </a:tc>
                <a:extLst>
                  <a:ext uri="{0D108BD9-81ED-4DB2-BD59-A6C34878D82A}">
                    <a16:rowId xmlns:a16="http://schemas.microsoft.com/office/drawing/2014/main" val="2252158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223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502" y="150812"/>
            <a:ext cx="7129007" cy="1143000"/>
          </a:xfrm>
        </p:spPr>
        <p:txBody>
          <a:bodyPr>
            <a:noAutofit/>
          </a:bodyPr>
          <a:lstStyle/>
          <a:p>
            <a:r>
              <a:rPr lang="en-US" sz="2800" b="1" dirty="0"/>
              <a:t>Low-Income vs. Non Low-Income Participation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4155"/>
            <a:ext cx="4040188" cy="639762"/>
          </a:xfrm>
        </p:spPr>
        <p:txBody>
          <a:bodyPr anchor="ctr">
            <a:noAutofit/>
          </a:bodyPr>
          <a:lstStyle/>
          <a:p>
            <a:r>
              <a:rPr lang="en-US" sz="2000" dirty="0"/>
              <a:t>Low-Income Households Competitive Supply: 36%	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>
            <a:noAutofit/>
          </a:bodyPr>
          <a:lstStyle/>
          <a:p>
            <a:r>
              <a:rPr lang="en-US" sz="2000" dirty="0"/>
              <a:t>Non Low-Income Households</a:t>
            </a:r>
          </a:p>
          <a:p>
            <a:r>
              <a:rPr lang="en-US" sz="2000" dirty="0"/>
              <a:t>Competitive Supply: 18%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© 2018 Massachusetts Attorney General’s Office</a:t>
            </a: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0690B6B0-C598-0F42-8344-9FFF9AFE124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16311742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A3F66D1F-A751-0C4D-9663-6BE17F82EC2F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71789843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9316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136523"/>
            <a:ext cx="7038975" cy="1143000"/>
          </a:xfrm>
        </p:spPr>
        <p:txBody>
          <a:bodyPr>
            <a:noAutofit/>
          </a:bodyPr>
          <a:lstStyle/>
          <a:p>
            <a:r>
              <a:rPr lang="en-US" sz="2800" b="1" dirty="0"/>
              <a:t>2016-17: Average Rates Charged by Suppliers </a:t>
            </a:r>
            <a:br>
              <a:rPr lang="en-US" sz="2800" b="1" dirty="0"/>
            </a:br>
            <a:r>
              <a:rPr lang="en-US" sz="2800" b="1" dirty="0"/>
              <a:t>vs. Average Basic Service Rates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2018 Massachusetts Attorney General’s Office</a:t>
            </a:r>
            <a:endParaRPr lang="en-US" dirty="0"/>
          </a:p>
        </p:txBody>
      </p:sp>
      <p:pic>
        <p:nvPicPr>
          <p:cNvPr id="18" name="Content Placeholder 17" descr="C:\Users\Owner\AppData\Local\Temp\Temp1_rates_feb.zip\rates_feb\jan_rates_0_8x4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962150"/>
            <a:ext cx="7826419" cy="3929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2372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2017-18: Average Rates Charged by Suppliers </a:t>
            </a:r>
            <a:br>
              <a:rPr lang="en-US" sz="2800" b="1" dirty="0"/>
            </a:br>
            <a:r>
              <a:rPr lang="en-US" sz="2800" b="1" dirty="0"/>
              <a:t>vs. Average Basic Service Rates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2018 Massachusetts Attorney General’s Office</a:t>
            </a:r>
            <a:endParaRPr lang="en-US" dirty="0"/>
          </a:p>
        </p:txBody>
      </p:sp>
      <p:pic>
        <p:nvPicPr>
          <p:cNvPr id="5" name="Content Placeholder 4" descr="cid:16659991dfce2059ca81"/>
          <p:cNvPicPr>
            <a:picLocks noGrp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0556"/>
            <a:ext cx="8229600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2922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884" y="153793"/>
            <a:ext cx="7153275" cy="1143000"/>
          </a:xfrm>
        </p:spPr>
        <p:txBody>
          <a:bodyPr>
            <a:noAutofit/>
          </a:bodyPr>
          <a:lstStyle/>
          <a:p>
            <a:r>
              <a:rPr lang="en-US" sz="2800" b="1" dirty="0"/>
              <a:t>Other States Have Found Additional Regulation </a:t>
            </a:r>
            <a:br>
              <a:rPr lang="en-US" sz="2800" b="1" dirty="0"/>
            </a:br>
            <a:r>
              <a:rPr lang="en-US" sz="2800" b="1" dirty="0"/>
              <a:t>Only Mitigates Consumer Harm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2018 Massachusetts Attorney General’s Office</a:t>
            </a:r>
            <a:endParaRPr lang="en-US" dirty="0"/>
          </a:p>
        </p:txBody>
      </p:sp>
      <p:pic>
        <p:nvPicPr>
          <p:cNvPr id="6146" name="Picture 2" descr="Image result for connecticu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36" y="1653541"/>
            <a:ext cx="1911096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new york sta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" t="12791" r="-392" b="9771"/>
          <a:stretch/>
        </p:blipFill>
        <p:spPr bwMode="auto">
          <a:xfrm>
            <a:off x="494691" y="3158903"/>
            <a:ext cx="2117221" cy="169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Image result for Illino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8" name="Picture 14" descr="File:Map of Illinois blue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767" y="4421536"/>
            <a:ext cx="102583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Image result for pennsylvania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02" y="4970176"/>
            <a:ext cx="1970607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Image result for Maryla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554" y="3734768"/>
            <a:ext cx="2664819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81903" y="201543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CT consumers lost $46 million even </a:t>
            </a:r>
            <a:r>
              <a:rPr lang="en-US" sz="2400" i="1" u="sng" dirty="0">
                <a:solidFill>
                  <a:schemeClr val="bg1"/>
                </a:solidFill>
              </a:rPr>
              <a:t>after</a:t>
            </a:r>
            <a:r>
              <a:rPr lang="en-US" sz="2400" dirty="0">
                <a:solidFill>
                  <a:schemeClr val="bg1"/>
                </a:solidFill>
              </a:rPr>
              <a:t> banning variable rates and requiring rate disclosures</a:t>
            </a:r>
          </a:p>
        </p:txBody>
      </p:sp>
      <p:pic>
        <p:nvPicPr>
          <p:cNvPr id="1028" name="Picture 4" descr="Image result for ma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68" y="2866088"/>
            <a:ext cx="1737360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224" y="2728928"/>
            <a:ext cx="1724304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238530"/>
      </p:ext>
    </p:extLst>
  </p:cSld>
  <p:clrMapOvr>
    <a:masterClrMapping/>
  </p:clrMapOvr>
</p:sld>
</file>

<file path=ppt/theme/theme1.xml><?xml version="1.0" encoding="utf-8"?>
<a:theme xmlns:a="http://schemas.openxmlformats.org/drawingml/2006/main" name="AGO 2016 May 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GO PowerPoint Template 2017" id="{76F99716-ED32-4024-9868-DD750868CEB6}" vid="{F8A67279-3150-48A0-B5DB-1BCEE4885D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AGO PowerPoint Template 2018</Template>
  <TotalTime>3768</TotalTime>
  <Words>476</Words>
  <Application>Microsoft Office PowerPoint</Application>
  <PresentationFormat>On-screen Show (4:3)</PresentationFormat>
  <Paragraphs>172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MS Mincho</vt:lpstr>
      <vt:lpstr>PMingLiU</vt:lpstr>
      <vt:lpstr>Arial</vt:lpstr>
      <vt:lpstr>Calibri</vt:lpstr>
      <vt:lpstr>Times New Roman</vt:lpstr>
      <vt:lpstr>AGO 2016 May 2016</vt:lpstr>
      <vt:lpstr>Suppliers Are Not Providing Value to Individual, Residential Customers</vt:lpstr>
      <vt:lpstr>Average Monthly Percentage of Households Purchasing from Competitive Suppliers, Electric Companies, and Municipal Aggregators</vt:lpstr>
      <vt:lpstr>AGO Report</vt:lpstr>
      <vt:lpstr>$253 Million Lost</vt:lpstr>
      <vt:lpstr> More Than a Few Bad Apples  </vt:lpstr>
      <vt:lpstr>Low-Income vs. Non Low-Income Participation</vt:lpstr>
      <vt:lpstr>2016-17: Average Rates Charged by Suppliers  vs. Average Basic Service Rates</vt:lpstr>
      <vt:lpstr>2017-18: Average Rates Charged by Suppliers  vs. Average Basic Service Rates</vt:lpstr>
      <vt:lpstr>Other States Have Found Additional Regulation  Only Mitigates Consumer Harm</vt:lpstr>
      <vt:lpstr>Potential Solutions Will Not  Prevent Consumer Harm</vt:lpstr>
      <vt:lpstr>Moving Forward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Consumer Protection Issues for Residential Customers in a Restructured Electricity Market</dc:title>
  <dc:creator>Walkley, Christopher (AGO)</dc:creator>
  <cp:lastModifiedBy>Tepper, Rebecca (AGO)</cp:lastModifiedBy>
  <cp:revision>115</cp:revision>
  <cp:lastPrinted>2018-10-10T17:02:44Z</cp:lastPrinted>
  <dcterms:created xsi:type="dcterms:W3CDTF">2018-04-19T20:18:27Z</dcterms:created>
  <dcterms:modified xsi:type="dcterms:W3CDTF">2018-10-11T17:31:30Z</dcterms:modified>
</cp:coreProperties>
</file>