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Lst>
  <p:notesMasterIdLst>
    <p:notesMasterId r:id="rId16"/>
  </p:notesMasterIdLst>
  <p:handoutMasterIdLst>
    <p:handoutMasterId r:id="rId17"/>
  </p:handoutMasterIdLst>
  <p:sldIdLst>
    <p:sldId id="256" r:id="rId2"/>
    <p:sldId id="336" r:id="rId3"/>
    <p:sldId id="343" r:id="rId4"/>
    <p:sldId id="344" r:id="rId5"/>
    <p:sldId id="347" r:id="rId6"/>
    <p:sldId id="345" r:id="rId7"/>
    <p:sldId id="346" r:id="rId8"/>
    <p:sldId id="348" r:id="rId9"/>
    <p:sldId id="351" r:id="rId10"/>
    <p:sldId id="350" r:id="rId11"/>
    <p:sldId id="352" r:id="rId12"/>
    <p:sldId id="354" r:id="rId13"/>
    <p:sldId id="355" r:id="rId14"/>
    <p:sldId id="335" r:id="rId15"/>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497D"/>
    <a:srgbClr val="EEECE1"/>
    <a:srgbClr val="006666"/>
    <a:srgbClr val="A6D048"/>
    <a:srgbClr val="039EBD"/>
    <a:srgbClr val="009AD0"/>
    <a:srgbClr val="08A83A"/>
    <a:srgbClr val="99CC00"/>
    <a:srgbClr val="319CBD"/>
    <a:srgbClr val="FFF5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70" autoAdjust="0"/>
    <p:restoredTop sz="75336" autoAdjust="0"/>
  </p:normalViewPr>
  <p:slideViewPr>
    <p:cSldViewPr>
      <p:cViewPr>
        <p:scale>
          <a:sx n="75" d="100"/>
          <a:sy n="75" d="100"/>
        </p:scale>
        <p:origin x="-348" y="-228"/>
      </p:cViewPr>
      <p:guideLst>
        <p:guide orient="horz" pos="2160"/>
        <p:guide pos="2880"/>
      </p:guideLst>
    </p:cSldViewPr>
  </p:slideViewPr>
  <p:outlineViewPr>
    <p:cViewPr>
      <p:scale>
        <a:sx n="33" d="100"/>
        <a:sy n="33" d="100"/>
      </p:scale>
      <p:origin x="0" y="1680"/>
    </p:cViewPr>
  </p:outlineViewPr>
  <p:notesTextViewPr>
    <p:cViewPr>
      <p:scale>
        <a:sx n="1" d="1"/>
        <a:sy n="1" d="1"/>
      </p:scale>
      <p:origin x="0" y="0"/>
    </p:cViewPr>
  </p:notesTextViewPr>
  <p:sorterViewPr>
    <p:cViewPr>
      <p:scale>
        <a:sx n="100" d="100"/>
        <a:sy n="100" d="100"/>
      </p:scale>
      <p:origin x="0" y="78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C169C0-8252-4D92-A59B-DFBEAE471CB3}"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E19C805F-3C4C-4F51-8011-777F60D0BE0E}">
      <dgm:prSet phldrT="[Text]"/>
      <dgm:spPr/>
      <dgm:t>
        <a:bodyPr/>
        <a:lstStyle/>
        <a:p>
          <a:r>
            <a:rPr lang="en-US"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Infrastructure</a:t>
          </a:r>
          <a:endParaRPr lang="en-US"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73F0DC3B-B698-4123-9383-1C57F7434D0C}" type="parTrans" cxnId="{DBBB76CD-E969-4399-ADCD-8D7D8C7AC8A7}">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A632E7AB-F357-4F8F-A7AD-B7332E4E6356}" type="sibTrans" cxnId="{DBBB76CD-E969-4399-ADCD-8D7D8C7AC8A7}">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3F9E36CC-66BD-46E8-B4A6-85D9BC5A5AA4}">
      <dgm:prSet phldrT="[Text]"/>
      <dgm:spPr>
        <a:solidFill>
          <a:schemeClr val="accent1"/>
        </a:solidFill>
      </dgm:spPr>
      <dgm:t>
        <a:bodyPr/>
        <a:lstStyle/>
        <a:p>
          <a:r>
            <a:rPr lang="en-US"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Buildings</a:t>
          </a:r>
          <a:endParaRPr lang="en-US"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29AA43AA-4E45-4EE8-AFF6-C74F2596FB99}" type="parTrans" cxnId="{9FAD25C3-DDCA-469E-9395-C8BD48DAAF37}">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152FC62D-6BB5-4C68-A46D-E647EBD40EB4}" type="sibTrans" cxnId="{9FAD25C3-DDCA-469E-9395-C8BD48DAAF37}">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5A760838-8E54-4186-AD2D-BC090C847DEE}">
      <dgm:prSet phldrT="[Text]"/>
      <dgm:spPr/>
      <dgm:t>
        <a:bodyPr/>
        <a:lstStyle/>
        <a:p>
          <a:r>
            <a:rPr lang="en-US"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BWSC 25-year Asset Management Plan</a:t>
          </a:r>
          <a:endParaRPr lang="en-US"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DD2FE4A8-82B5-48DC-B21C-9F821A6C527D}" type="parTrans" cxnId="{D02EF62C-4E8B-42AB-B6CF-D2F4E21948F1}">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7FE3C12D-A223-4C35-A2CB-23255E7A79EC}" type="sibTrans" cxnId="{D02EF62C-4E8B-42AB-B6CF-D2F4E21948F1}">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73420C3A-B67F-408C-A2AA-AD0C3C2DC75A}">
      <dgm:prSet phldrT="[Text]"/>
      <dgm:spPr/>
      <dgm:t>
        <a:bodyPr/>
        <a:lstStyle/>
        <a:p>
          <a:r>
            <a:rPr lang="en-US"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Climate Adaptation Questionnaire</a:t>
          </a:r>
          <a:endParaRPr lang="en-US"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628E51FA-D7FA-478A-B8A2-713AFF6DD807}" type="parTrans" cxnId="{018B0194-B3BE-43B8-91A1-55BF83CEE344}">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DC7D34B4-B451-4A43-8BDA-0A58CC0BBA45}" type="sibTrans" cxnId="{018B0194-B3BE-43B8-91A1-55BF83CEE344}">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47E2B839-44AF-40F8-9751-D8CE6E5D3021}">
      <dgm:prSet phldrT="[Text]"/>
      <dgm:spPr/>
      <dgm:t>
        <a:bodyPr/>
        <a:lstStyle/>
        <a:p>
          <a:r>
            <a:rPr lang="en-US"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Local Energy Assurance Planning</a:t>
          </a:r>
          <a:endParaRPr lang="en-US"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8068D460-82C6-4ED5-B334-107B5F55DF7F}" type="parTrans" cxnId="{348EEF93-FABA-4ACA-89DF-BF5221F12DFE}">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F017BD09-0B68-46C0-9473-168560DEE21D}" type="sibTrans" cxnId="{348EEF93-FABA-4ACA-89DF-BF5221F12DFE}">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F112FD6B-186F-4F5E-87D7-CC7D09904570}">
      <dgm:prSet phldrT="[Text]"/>
      <dgm:spPr/>
      <dgm:t>
        <a:bodyPr/>
        <a:lstStyle/>
        <a:p>
          <a:r>
            <a:rPr lang="en-US"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Complete Streets</a:t>
          </a:r>
          <a:endParaRPr lang="en-US"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59DECA78-0A35-4D42-85F1-1F8CE180C612}" type="parTrans" cxnId="{5BDCA6AB-A004-4397-BF9C-65CA150B1BFB}">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7A8E0CFD-91EF-45DE-9BC9-10A3960B5F09}" type="sibTrans" cxnId="{5BDCA6AB-A004-4397-BF9C-65CA150B1BFB}">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20034DD8-28D5-4F98-B125-61AB91F0EAC8}">
      <dgm:prSet phldrT="[Text]"/>
      <dgm:spPr/>
      <dgm:t>
        <a:bodyPr/>
        <a:lstStyle/>
        <a:p>
          <a:r>
            <a:rPr lang="en-US"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Internal Adaptation Working Group</a:t>
          </a:r>
          <a:endParaRPr lang="en-US"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34189FCB-9D50-486E-818C-903EC978F294}" type="parTrans" cxnId="{74850046-9E39-40C8-AD22-D7E306E2BC1E}">
      <dgm:prSet/>
      <dgm:spPr/>
      <dgm:t>
        <a:bodyPr/>
        <a:lstStyle/>
        <a:p>
          <a:endParaRPr lang="en-US"/>
        </a:p>
      </dgm:t>
    </dgm:pt>
    <dgm:pt modelId="{1D4A54BD-89EA-4736-8901-C40CC6D4A60C}" type="sibTrans" cxnId="{74850046-9E39-40C8-AD22-D7E306E2BC1E}">
      <dgm:prSet/>
      <dgm:spPr/>
      <dgm:t>
        <a:bodyPr/>
        <a:lstStyle/>
        <a:p>
          <a:endParaRPr lang="en-US"/>
        </a:p>
      </dgm:t>
    </dgm:pt>
    <dgm:pt modelId="{5639A0BD-137C-4A25-ACFB-2A4DA9E6D772}">
      <dgm:prSet phldrT="[Text]"/>
      <dgm:spPr/>
      <dgm:t>
        <a:bodyPr/>
        <a:lstStyle/>
        <a:p>
          <a:r>
            <a:rPr lang="en-US"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Neighborhoods</a:t>
          </a:r>
          <a:endParaRPr lang="en-US"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6A328F0C-B45B-423F-8B46-C4893A43A2AE}" type="parTrans" cxnId="{D435656F-A647-4BAB-97C4-A5E649F873EA}">
      <dgm:prSet/>
      <dgm:spPr/>
      <dgm:t>
        <a:bodyPr/>
        <a:lstStyle/>
        <a:p>
          <a:endParaRPr lang="en-US"/>
        </a:p>
      </dgm:t>
    </dgm:pt>
    <dgm:pt modelId="{AC2D74D3-6307-4F7C-8859-8EA00CCDC4E1}" type="sibTrans" cxnId="{D435656F-A647-4BAB-97C4-A5E649F873EA}">
      <dgm:prSet/>
      <dgm:spPr/>
      <dgm:t>
        <a:bodyPr/>
        <a:lstStyle/>
        <a:p>
          <a:endParaRPr lang="en-US"/>
        </a:p>
      </dgm:t>
    </dgm:pt>
    <dgm:pt modelId="{58C66790-8A23-4741-BB97-6E1774A8B165}">
      <dgm:prSet phldrT="[Text]"/>
      <dgm:spPr/>
      <dgm:t>
        <a:bodyPr/>
        <a:lstStyle/>
        <a:p>
          <a:r>
            <a:rPr lang="en-US" b="0" cap="none" spc="0" smtClean="0">
              <a:ln w="18415" cmpd="sng">
                <a:solidFill>
                  <a:srgbClr val="FFFFFF"/>
                </a:solidFill>
                <a:prstDash val="solid"/>
              </a:ln>
              <a:solidFill>
                <a:srgbClr val="FFFFFF"/>
              </a:solidFill>
              <a:effectLst>
                <a:outerShdw blurRad="63500" dir="3600000" algn="tl" rotWithShape="0">
                  <a:srgbClr val="000000">
                    <a:alpha val="70000"/>
                  </a:srgbClr>
                </a:outerShdw>
              </a:effectLst>
            </a:rPr>
            <a:t>Tree Planting</a:t>
          </a:r>
          <a:endParaRPr lang="en-US"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C0B969AC-F981-435F-BF4A-F67016A98274}" type="parTrans" cxnId="{0D46875E-3453-4F58-9E4C-1C3A8F9412EE}">
      <dgm:prSet/>
      <dgm:spPr/>
      <dgm:t>
        <a:bodyPr/>
        <a:lstStyle/>
        <a:p>
          <a:endParaRPr lang="en-US"/>
        </a:p>
      </dgm:t>
    </dgm:pt>
    <dgm:pt modelId="{C37943A6-7E16-41A9-873B-050321C7C567}" type="sibTrans" cxnId="{0D46875E-3453-4F58-9E4C-1C3A8F9412EE}">
      <dgm:prSet/>
      <dgm:spPr/>
      <dgm:t>
        <a:bodyPr/>
        <a:lstStyle/>
        <a:p>
          <a:endParaRPr lang="en-US"/>
        </a:p>
      </dgm:t>
    </dgm:pt>
    <dgm:pt modelId="{79686815-6E8A-45B9-B813-1AC71120B78D}">
      <dgm:prSet phldrT="[Text]"/>
      <dgm:spPr/>
      <dgm:t>
        <a:bodyPr/>
        <a:lstStyle/>
        <a:p>
          <a:r>
            <a:rPr lang="en-US"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Hazard Mitigation Plan Update</a:t>
          </a:r>
          <a:endParaRPr lang="en-US"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5B0B7E89-052C-4F4C-9D02-23DBE123D8A3}" type="parTrans" cxnId="{C9EC10AE-BE44-4EE2-A380-819D276EE5FE}">
      <dgm:prSet/>
      <dgm:spPr/>
      <dgm:t>
        <a:bodyPr/>
        <a:lstStyle/>
        <a:p>
          <a:endParaRPr lang="en-US"/>
        </a:p>
      </dgm:t>
    </dgm:pt>
    <dgm:pt modelId="{6A677B5C-0910-4AA4-A873-55BCB5DEDD92}" type="sibTrans" cxnId="{C9EC10AE-BE44-4EE2-A380-819D276EE5FE}">
      <dgm:prSet/>
      <dgm:spPr/>
      <dgm:t>
        <a:bodyPr/>
        <a:lstStyle/>
        <a:p>
          <a:endParaRPr lang="en-US"/>
        </a:p>
      </dgm:t>
    </dgm:pt>
    <dgm:pt modelId="{1F03F28B-D229-4529-BEA6-5BE702AA4DAB}">
      <dgm:prSet phldrT="[Text]"/>
      <dgm:spPr/>
      <dgm:t>
        <a:bodyPr/>
        <a:lstStyle/>
        <a:p>
          <a:r>
            <a:rPr lang="en-US"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TBHA Sea Level Rise Forum and Community Meetings</a:t>
          </a:r>
          <a:endParaRPr lang="en-US"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3975FE0C-02B2-418B-B024-7A31F4F6EFCD}" type="parTrans" cxnId="{10E59629-D625-49D9-B212-244C1AB7FD8B}">
      <dgm:prSet/>
      <dgm:spPr/>
      <dgm:t>
        <a:bodyPr/>
        <a:lstStyle/>
        <a:p>
          <a:endParaRPr lang="en-US"/>
        </a:p>
      </dgm:t>
    </dgm:pt>
    <dgm:pt modelId="{C9C346A0-28F2-4B67-AB56-C55606AA26D4}" type="sibTrans" cxnId="{10E59629-D625-49D9-B212-244C1AB7FD8B}">
      <dgm:prSet/>
      <dgm:spPr/>
      <dgm:t>
        <a:bodyPr/>
        <a:lstStyle/>
        <a:p>
          <a:endParaRPr lang="en-US"/>
        </a:p>
      </dgm:t>
    </dgm:pt>
    <dgm:pt modelId="{B659237F-C3EF-4EDA-9600-2E0AF7D56C8B}" type="pres">
      <dgm:prSet presAssocID="{D5C169C0-8252-4D92-A59B-DFBEAE471CB3}" presName="linear" presStyleCnt="0">
        <dgm:presLayoutVars>
          <dgm:animLvl val="lvl"/>
          <dgm:resizeHandles val="exact"/>
        </dgm:presLayoutVars>
      </dgm:prSet>
      <dgm:spPr/>
      <dgm:t>
        <a:bodyPr/>
        <a:lstStyle/>
        <a:p>
          <a:endParaRPr lang="en-US"/>
        </a:p>
      </dgm:t>
    </dgm:pt>
    <dgm:pt modelId="{68F24340-ACE6-4FC9-8E17-34AFCA69D032}" type="pres">
      <dgm:prSet presAssocID="{E19C805F-3C4C-4F51-8011-777F60D0BE0E}" presName="parentText" presStyleLbl="node1" presStyleIdx="0" presStyleCnt="3">
        <dgm:presLayoutVars>
          <dgm:chMax val="0"/>
          <dgm:bulletEnabled val="1"/>
        </dgm:presLayoutVars>
      </dgm:prSet>
      <dgm:spPr/>
      <dgm:t>
        <a:bodyPr/>
        <a:lstStyle/>
        <a:p>
          <a:endParaRPr lang="en-US"/>
        </a:p>
      </dgm:t>
    </dgm:pt>
    <dgm:pt modelId="{38DE9296-8EEB-4265-93FE-BD4D65538F4F}" type="pres">
      <dgm:prSet presAssocID="{E19C805F-3C4C-4F51-8011-777F60D0BE0E}" presName="childText" presStyleLbl="revTx" presStyleIdx="0" presStyleCnt="3">
        <dgm:presLayoutVars>
          <dgm:bulletEnabled val="1"/>
        </dgm:presLayoutVars>
      </dgm:prSet>
      <dgm:spPr/>
      <dgm:t>
        <a:bodyPr/>
        <a:lstStyle/>
        <a:p>
          <a:endParaRPr lang="en-US"/>
        </a:p>
      </dgm:t>
    </dgm:pt>
    <dgm:pt modelId="{75461D72-6C7F-4A66-9556-D0F069781DF6}" type="pres">
      <dgm:prSet presAssocID="{5639A0BD-137C-4A25-ACFB-2A4DA9E6D772}" presName="parentText" presStyleLbl="node1" presStyleIdx="1" presStyleCnt="3">
        <dgm:presLayoutVars>
          <dgm:chMax val="0"/>
          <dgm:bulletEnabled val="1"/>
        </dgm:presLayoutVars>
      </dgm:prSet>
      <dgm:spPr/>
      <dgm:t>
        <a:bodyPr/>
        <a:lstStyle/>
        <a:p>
          <a:endParaRPr lang="en-US"/>
        </a:p>
      </dgm:t>
    </dgm:pt>
    <dgm:pt modelId="{6469D7EF-0993-445D-A306-75023EE8E23D}" type="pres">
      <dgm:prSet presAssocID="{5639A0BD-137C-4A25-ACFB-2A4DA9E6D772}" presName="childText" presStyleLbl="revTx" presStyleIdx="1" presStyleCnt="3">
        <dgm:presLayoutVars>
          <dgm:bulletEnabled val="1"/>
        </dgm:presLayoutVars>
      </dgm:prSet>
      <dgm:spPr/>
      <dgm:t>
        <a:bodyPr/>
        <a:lstStyle/>
        <a:p>
          <a:endParaRPr lang="en-US"/>
        </a:p>
      </dgm:t>
    </dgm:pt>
    <dgm:pt modelId="{3CE82638-9C81-451B-808F-7854A1FD5845}" type="pres">
      <dgm:prSet presAssocID="{3F9E36CC-66BD-46E8-B4A6-85D9BC5A5AA4}" presName="parentText" presStyleLbl="node1" presStyleIdx="2" presStyleCnt="3">
        <dgm:presLayoutVars>
          <dgm:chMax val="0"/>
          <dgm:bulletEnabled val="1"/>
        </dgm:presLayoutVars>
      </dgm:prSet>
      <dgm:spPr/>
      <dgm:t>
        <a:bodyPr/>
        <a:lstStyle/>
        <a:p>
          <a:endParaRPr lang="en-US"/>
        </a:p>
      </dgm:t>
    </dgm:pt>
    <dgm:pt modelId="{D774D012-3B42-42ED-B717-AA249A801628}" type="pres">
      <dgm:prSet presAssocID="{3F9E36CC-66BD-46E8-B4A6-85D9BC5A5AA4}" presName="childText" presStyleLbl="revTx" presStyleIdx="2" presStyleCnt="3">
        <dgm:presLayoutVars>
          <dgm:bulletEnabled val="1"/>
        </dgm:presLayoutVars>
      </dgm:prSet>
      <dgm:spPr/>
      <dgm:t>
        <a:bodyPr/>
        <a:lstStyle/>
        <a:p>
          <a:endParaRPr lang="en-US"/>
        </a:p>
      </dgm:t>
    </dgm:pt>
  </dgm:ptLst>
  <dgm:cxnLst>
    <dgm:cxn modelId="{0D46875E-3453-4F58-9E4C-1C3A8F9412EE}" srcId="{5639A0BD-137C-4A25-ACFB-2A4DA9E6D772}" destId="{58C66790-8A23-4741-BB97-6E1774A8B165}" srcOrd="0" destOrd="0" parTransId="{C0B969AC-F981-435F-BF4A-F67016A98274}" sibTransId="{C37943A6-7E16-41A9-873B-050321C7C567}"/>
    <dgm:cxn modelId="{EB13DC89-C25D-477A-B316-C0C6BA326A14}" type="presOf" srcId="{E19C805F-3C4C-4F51-8011-777F60D0BE0E}" destId="{68F24340-ACE6-4FC9-8E17-34AFCA69D032}" srcOrd="0" destOrd="0" presId="urn:microsoft.com/office/officeart/2005/8/layout/vList2"/>
    <dgm:cxn modelId="{10DA1E04-05C6-470A-8633-2CD06285C727}" type="presOf" srcId="{5639A0BD-137C-4A25-ACFB-2A4DA9E6D772}" destId="{75461D72-6C7F-4A66-9556-D0F069781DF6}" srcOrd="0" destOrd="0" presId="urn:microsoft.com/office/officeart/2005/8/layout/vList2"/>
    <dgm:cxn modelId="{8C795E34-9DFC-41E6-9C2A-63AA1896E3BC}" type="presOf" srcId="{1F03F28B-D229-4529-BEA6-5BE702AA4DAB}" destId="{6469D7EF-0993-445D-A306-75023EE8E23D}" srcOrd="0" destOrd="2" presId="urn:microsoft.com/office/officeart/2005/8/layout/vList2"/>
    <dgm:cxn modelId="{5CE072F4-3A8E-4052-8E91-030B63F555BE}" type="presOf" srcId="{73420C3A-B67F-408C-A2AA-AD0C3C2DC75A}" destId="{D774D012-3B42-42ED-B717-AA249A801628}" srcOrd="0" destOrd="0" presId="urn:microsoft.com/office/officeart/2005/8/layout/vList2"/>
    <dgm:cxn modelId="{018B0194-B3BE-43B8-91A1-55BF83CEE344}" srcId="{3F9E36CC-66BD-46E8-B4A6-85D9BC5A5AA4}" destId="{73420C3A-B67F-408C-A2AA-AD0C3C2DC75A}" srcOrd="0" destOrd="0" parTransId="{628E51FA-D7FA-478A-B8A2-713AFF6DD807}" sibTransId="{DC7D34B4-B451-4A43-8BDA-0A58CC0BBA45}"/>
    <dgm:cxn modelId="{D02EF62C-4E8B-42AB-B6CF-D2F4E21948F1}" srcId="{E19C805F-3C4C-4F51-8011-777F60D0BE0E}" destId="{5A760838-8E54-4186-AD2D-BC090C847DEE}" srcOrd="0" destOrd="0" parTransId="{DD2FE4A8-82B5-48DC-B21C-9F821A6C527D}" sibTransId="{7FE3C12D-A223-4C35-A2CB-23255E7A79EC}"/>
    <dgm:cxn modelId="{10E59629-D625-49D9-B212-244C1AB7FD8B}" srcId="{5639A0BD-137C-4A25-ACFB-2A4DA9E6D772}" destId="{1F03F28B-D229-4529-BEA6-5BE702AA4DAB}" srcOrd="2" destOrd="0" parTransId="{3975FE0C-02B2-418B-B024-7A31F4F6EFCD}" sibTransId="{C9C346A0-28F2-4B67-AB56-C55606AA26D4}"/>
    <dgm:cxn modelId="{9FAD25C3-DDCA-469E-9395-C8BD48DAAF37}" srcId="{D5C169C0-8252-4D92-A59B-DFBEAE471CB3}" destId="{3F9E36CC-66BD-46E8-B4A6-85D9BC5A5AA4}" srcOrd="2" destOrd="0" parTransId="{29AA43AA-4E45-4EE8-AFF6-C74F2596FB99}" sibTransId="{152FC62D-6BB5-4C68-A46D-E647EBD40EB4}"/>
    <dgm:cxn modelId="{D435656F-A647-4BAB-97C4-A5E649F873EA}" srcId="{D5C169C0-8252-4D92-A59B-DFBEAE471CB3}" destId="{5639A0BD-137C-4A25-ACFB-2A4DA9E6D772}" srcOrd="1" destOrd="0" parTransId="{6A328F0C-B45B-423F-8B46-C4893A43A2AE}" sibTransId="{AC2D74D3-6307-4F7C-8859-8EA00CCDC4E1}"/>
    <dgm:cxn modelId="{C10C01E1-D2B2-4CAD-9817-747B7FCA132A}" type="presOf" srcId="{F112FD6B-186F-4F5E-87D7-CC7D09904570}" destId="{38DE9296-8EEB-4265-93FE-BD4D65538F4F}" srcOrd="0" destOrd="2" presId="urn:microsoft.com/office/officeart/2005/8/layout/vList2"/>
    <dgm:cxn modelId="{74850046-9E39-40C8-AD22-D7E306E2BC1E}" srcId="{E19C805F-3C4C-4F51-8011-777F60D0BE0E}" destId="{20034DD8-28D5-4F98-B125-61AB91F0EAC8}" srcOrd="3" destOrd="0" parTransId="{34189FCB-9D50-486E-818C-903EC978F294}" sibTransId="{1D4A54BD-89EA-4736-8901-C40CC6D4A60C}"/>
    <dgm:cxn modelId="{036C0259-4374-4B30-8320-7C1B5F5FD3F0}" type="presOf" srcId="{79686815-6E8A-45B9-B813-1AC71120B78D}" destId="{6469D7EF-0993-445D-A306-75023EE8E23D}" srcOrd="0" destOrd="1" presId="urn:microsoft.com/office/officeart/2005/8/layout/vList2"/>
    <dgm:cxn modelId="{D85FDEB6-CD21-4332-AD74-5623B300A80A}" type="presOf" srcId="{47E2B839-44AF-40F8-9751-D8CE6E5D3021}" destId="{38DE9296-8EEB-4265-93FE-BD4D65538F4F}" srcOrd="0" destOrd="1" presId="urn:microsoft.com/office/officeart/2005/8/layout/vList2"/>
    <dgm:cxn modelId="{B4105193-F062-453A-A51C-86F8D0B57F62}" type="presOf" srcId="{20034DD8-28D5-4F98-B125-61AB91F0EAC8}" destId="{38DE9296-8EEB-4265-93FE-BD4D65538F4F}" srcOrd="0" destOrd="3" presId="urn:microsoft.com/office/officeart/2005/8/layout/vList2"/>
    <dgm:cxn modelId="{5BDCA6AB-A004-4397-BF9C-65CA150B1BFB}" srcId="{E19C805F-3C4C-4F51-8011-777F60D0BE0E}" destId="{F112FD6B-186F-4F5E-87D7-CC7D09904570}" srcOrd="2" destOrd="0" parTransId="{59DECA78-0A35-4D42-85F1-1F8CE180C612}" sibTransId="{7A8E0CFD-91EF-45DE-9BC9-10A3960B5F09}"/>
    <dgm:cxn modelId="{348EEF93-FABA-4ACA-89DF-BF5221F12DFE}" srcId="{E19C805F-3C4C-4F51-8011-777F60D0BE0E}" destId="{47E2B839-44AF-40F8-9751-D8CE6E5D3021}" srcOrd="1" destOrd="0" parTransId="{8068D460-82C6-4ED5-B334-107B5F55DF7F}" sibTransId="{F017BD09-0B68-46C0-9473-168560DEE21D}"/>
    <dgm:cxn modelId="{C9EC10AE-BE44-4EE2-A380-819D276EE5FE}" srcId="{5639A0BD-137C-4A25-ACFB-2A4DA9E6D772}" destId="{79686815-6E8A-45B9-B813-1AC71120B78D}" srcOrd="1" destOrd="0" parTransId="{5B0B7E89-052C-4F4C-9D02-23DBE123D8A3}" sibTransId="{6A677B5C-0910-4AA4-A873-55BCB5DEDD92}"/>
    <dgm:cxn modelId="{008C452D-CB93-4820-BF01-72C933F00C75}" type="presOf" srcId="{3F9E36CC-66BD-46E8-B4A6-85D9BC5A5AA4}" destId="{3CE82638-9C81-451B-808F-7854A1FD5845}" srcOrd="0" destOrd="0" presId="urn:microsoft.com/office/officeart/2005/8/layout/vList2"/>
    <dgm:cxn modelId="{A0887971-3378-4452-BA62-FBD85A69F455}" type="presOf" srcId="{58C66790-8A23-4741-BB97-6E1774A8B165}" destId="{6469D7EF-0993-445D-A306-75023EE8E23D}" srcOrd="0" destOrd="0" presId="urn:microsoft.com/office/officeart/2005/8/layout/vList2"/>
    <dgm:cxn modelId="{EA65A2C5-88EF-4CC9-A1D3-E1B6C8F47B93}" type="presOf" srcId="{D5C169C0-8252-4D92-A59B-DFBEAE471CB3}" destId="{B659237F-C3EF-4EDA-9600-2E0AF7D56C8B}" srcOrd="0" destOrd="0" presId="urn:microsoft.com/office/officeart/2005/8/layout/vList2"/>
    <dgm:cxn modelId="{DBBB76CD-E969-4399-ADCD-8D7D8C7AC8A7}" srcId="{D5C169C0-8252-4D92-A59B-DFBEAE471CB3}" destId="{E19C805F-3C4C-4F51-8011-777F60D0BE0E}" srcOrd="0" destOrd="0" parTransId="{73F0DC3B-B698-4123-9383-1C57F7434D0C}" sibTransId="{A632E7AB-F357-4F8F-A7AD-B7332E4E6356}"/>
    <dgm:cxn modelId="{6F56F47F-3340-4DA0-899E-C0B0F54105F2}" type="presOf" srcId="{5A760838-8E54-4186-AD2D-BC090C847DEE}" destId="{38DE9296-8EEB-4265-93FE-BD4D65538F4F}" srcOrd="0" destOrd="0" presId="urn:microsoft.com/office/officeart/2005/8/layout/vList2"/>
    <dgm:cxn modelId="{D08C4586-1166-405D-9E6F-E3F4CE772B9D}" type="presParOf" srcId="{B659237F-C3EF-4EDA-9600-2E0AF7D56C8B}" destId="{68F24340-ACE6-4FC9-8E17-34AFCA69D032}" srcOrd="0" destOrd="0" presId="urn:microsoft.com/office/officeart/2005/8/layout/vList2"/>
    <dgm:cxn modelId="{BAFBD93A-D48D-4E59-BB7F-DA836CE4F1A3}" type="presParOf" srcId="{B659237F-C3EF-4EDA-9600-2E0AF7D56C8B}" destId="{38DE9296-8EEB-4265-93FE-BD4D65538F4F}" srcOrd="1" destOrd="0" presId="urn:microsoft.com/office/officeart/2005/8/layout/vList2"/>
    <dgm:cxn modelId="{D4DBB5EA-11C6-4B45-95B0-3A17C8C97913}" type="presParOf" srcId="{B659237F-C3EF-4EDA-9600-2E0AF7D56C8B}" destId="{75461D72-6C7F-4A66-9556-D0F069781DF6}" srcOrd="2" destOrd="0" presId="urn:microsoft.com/office/officeart/2005/8/layout/vList2"/>
    <dgm:cxn modelId="{BC321A8B-5222-4C6A-AC8A-86D8E1DEE06D}" type="presParOf" srcId="{B659237F-C3EF-4EDA-9600-2E0AF7D56C8B}" destId="{6469D7EF-0993-445D-A306-75023EE8E23D}" srcOrd="3" destOrd="0" presId="urn:microsoft.com/office/officeart/2005/8/layout/vList2"/>
    <dgm:cxn modelId="{7D097F90-4FF9-417F-8706-6C37C9E69F06}" type="presParOf" srcId="{B659237F-C3EF-4EDA-9600-2E0AF7D56C8B}" destId="{3CE82638-9C81-451B-808F-7854A1FD5845}" srcOrd="4" destOrd="0" presId="urn:microsoft.com/office/officeart/2005/8/layout/vList2"/>
    <dgm:cxn modelId="{ACD93287-34C9-42B8-AB8B-C754291AD07B}" type="presParOf" srcId="{B659237F-C3EF-4EDA-9600-2E0AF7D56C8B}" destId="{D774D012-3B42-42ED-B717-AA249A801628}" srcOrd="5" destOrd="0" presId="urn:microsoft.com/office/officeart/2005/8/layout/vList2"/>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A9D032-D8B8-48BB-AFF2-A2039B3F9FDD}" type="doc">
      <dgm:prSet loTypeId="urn:microsoft.com/office/officeart/2005/8/layout/radial4" loCatId="relationship" qsTypeId="urn:microsoft.com/office/officeart/2005/8/quickstyle/3d1" qsCatId="3D" csTypeId="urn:microsoft.com/office/officeart/2005/8/colors/colorful2" csCatId="colorful" phldr="1"/>
      <dgm:spPr/>
    </dgm:pt>
    <dgm:pt modelId="{186DF969-26DF-4E7B-841A-0F2BB1E51323}">
      <dgm:prSet phldrT="[Text]"/>
      <dgm:spPr/>
      <dgm:t>
        <a:bodyPr/>
        <a:lstStyle/>
        <a:p>
          <a:r>
            <a:rPr lang="en-US" b="1" dirty="0" smtClean="0"/>
            <a:t>Efficient</a:t>
          </a:r>
          <a:endParaRPr lang="en-US" b="1" dirty="0"/>
        </a:p>
      </dgm:t>
    </dgm:pt>
    <dgm:pt modelId="{1075A990-F9EB-46A3-A389-3D323612D039}" type="parTrans" cxnId="{44018929-FAF1-4EEB-8DBC-022D94A849E9}">
      <dgm:prSet/>
      <dgm:spPr/>
      <dgm:t>
        <a:bodyPr/>
        <a:lstStyle/>
        <a:p>
          <a:endParaRPr lang="en-US"/>
        </a:p>
      </dgm:t>
    </dgm:pt>
    <dgm:pt modelId="{87D2C10E-E800-48EB-B032-584D367F18B6}" type="sibTrans" cxnId="{44018929-FAF1-4EEB-8DBC-022D94A849E9}">
      <dgm:prSet/>
      <dgm:spPr/>
      <dgm:t>
        <a:bodyPr/>
        <a:lstStyle/>
        <a:p>
          <a:endParaRPr lang="en-US"/>
        </a:p>
      </dgm:t>
    </dgm:pt>
    <dgm:pt modelId="{E8934695-607C-44A4-9B09-8A8CF90FDE6A}">
      <dgm:prSet phldrT="[Text]"/>
      <dgm:spPr/>
      <dgm:t>
        <a:bodyPr/>
        <a:lstStyle/>
        <a:p>
          <a:r>
            <a:rPr lang="en-US" b="1" dirty="0" smtClean="0"/>
            <a:t>Redundant</a:t>
          </a:r>
          <a:endParaRPr lang="en-US" b="1" dirty="0"/>
        </a:p>
      </dgm:t>
    </dgm:pt>
    <dgm:pt modelId="{A689AE44-8C29-489D-845E-28075A80CAD2}" type="parTrans" cxnId="{588BADE2-889A-4FB5-8095-C24A380DE4BB}">
      <dgm:prSet/>
      <dgm:spPr/>
      <dgm:t>
        <a:bodyPr/>
        <a:lstStyle/>
        <a:p>
          <a:endParaRPr lang="en-US"/>
        </a:p>
      </dgm:t>
    </dgm:pt>
    <dgm:pt modelId="{E13C6CBB-BF48-419A-859D-35BB64F61017}" type="sibTrans" cxnId="{588BADE2-889A-4FB5-8095-C24A380DE4BB}">
      <dgm:prSet/>
      <dgm:spPr/>
      <dgm:t>
        <a:bodyPr/>
        <a:lstStyle/>
        <a:p>
          <a:endParaRPr lang="en-US"/>
        </a:p>
      </dgm:t>
    </dgm:pt>
    <dgm:pt modelId="{615B382D-8510-4F1F-9E59-476F7172127C}">
      <dgm:prSet phldrT="[Text]"/>
      <dgm:spPr/>
      <dgm:t>
        <a:bodyPr/>
        <a:lstStyle/>
        <a:p>
          <a:r>
            <a:rPr lang="en-US" b="1" dirty="0" smtClean="0"/>
            <a:t>Flexible</a:t>
          </a:r>
          <a:endParaRPr lang="en-US" b="1" dirty="0"/>
        </a:p>
      </dgm:t>
    </dgm:pt>
    <dgm:pt modelId="{5C1A499F-5FB0-4B55-97BA-A4B7D56121EE}" type="parTrans" cxnId="{876658B2-F07F-4CD7-960B-7B589FF60BE2}">
      <dgm:prSet/>
      <dgm:spPr/>
      <dgm:t>
        <a:bodyPr/>
        <a:lstStyle/>
        <a:p>
          <a:endParaRPr lang="en-US"/>
        </a:p>
      </dgm:t>
    </dgm:pt>
    <dgm:pt modelId="{EDEE4DBD-78A7-4841-B837-C1BB36834817}" type="sibTrans" cxnId="{876658B2-F07F-4CD7-960B-7B589FF60BE2}">
      <dgm:prSet/>
      <dgm:spPr/>
      <dgm:t>
        <a:bodyPr/>
        <a:lstStyle/>
        <a:p>
          <a:endParaRPr lang="en-US"/>
        </a:p>
      </dgm:t>
    </dgm:pt>
    <dgm:pt modelId="{626FC60F-2DC4-4F59-B6B0-989500EBF57C}">
      <dgm:prSet phldrT="[Text]"/>
      <dgm:spPr/>
      <dgm:t>
        <a:bodyPr/>
        <a:lstStyle/>
        <a:p>
          <a:r>
            <a:rPr lang="en-US" b="1" dirty="0" smtClean="0"/>
            <a:t>Durable</a:t>
          </a:r>
          <a:endParaRPr lang="en-US" b="1" dirty="0"/>
        </a:p>
      </dgm:t>
    </dgm:pt>
    <dgm:pt modelId="{31938588-B5D0-455F-87F4-DA56E7F10FFB}" type="parTrans" cxnId="{895584DC-5622-40DC-9222-629B651A2707}">
      <dgm:prSet/>
      <dgm:spPr/>
      <dgm:t>
        <a:bodyPr/>
        <a:lstStyle/>
        <a:p>
          <a:endParaRPr lang="en-US"/>
        </a:p>
      </dgm:t>
    </dgm:pt>
    <dgm:pt modelId="{22816F91-DA3F-4BAF-8171-EA8C36951B2E}" type="sibTrans" cxnId="{895584DC-5622-40DC-9222-629B651A2707}">
      <dgm:prSet/>
      <dgm:spPr/>
      <dgm:t>
        <a:bodyPr/>
        <a:lstStyle/>
        <a:p>
          <a:endParaRPr lang="en-US"/>
        </a:p>
      </dgm:t>
    </dgm:pt>
    <dgm:pt modelId="{AD018546-343F-42CD-9E1C-838C123C52EF}">
      <dgm:prSet phldrT="[Text]"/>
      <dgm:spPr/>
      <dgm:t>
        <a:bodyPr/>
        <a:lstStyle/>
        <a:p>
          <a:r>
            <a:rPr lang="en-US" dirty="0" smtClean="0"/>
            <a:t>Resilient</a:t>
          </a:r>
          <a:endParaRPr lang="en-US" b="1" dirty="0"/>
        </a:p>
      </dgm:t>
    </dgm:pt>
    <dgm:pt modelId="{138A5E87-E003-4252-B53E-E81E280453D2}" type="parTrans" cxnId="{58787D81-F1B6-43C0-B4E1-D206AF479FFF}">
      <dgm:prSet/>
      <dgm:spPr/>
      <dgm:t>
        <a:bodyPr/>
        <a:lstStyle/>
        <a:p>
          <a:endParaRPr lang="en-US"/>
        </a:p>
      </dgm:t>
    </dgm:pt>
    <dgm:pt modelId="{9589300E-B98F-4BC4-A908-466EDD3DCD19}" type="sibTrans" cxnId="{58787D81-F1B6-43C0-B4E1-D206AF479FFF}">
      <dgm:prSet/>
      <dgm:spPr/>
      <dgm:t>
        <a:bodyPr/>
        <a:lstStyle/>
        <a:p>
          <a:endParaRPr lang="en-US"/>
        </a:p>
      </dgm:t>
    </dgm:pt>
    <dgm:pt modelId="{57294731-EEA9-4C0F-B386-AFC32E3DE35A}" type="pres">
      <dgm:prSet presAssocID="{8AA9D032-D8B8-48BB-AFF2-A2039B3F9FDD}" presName="cycle" presStyleCnt="0">
        <dgm:presLayoutVars>
          <dgm:chMax val="1"/>
          <dgm:dir/>
          <dgm:animLvl val="ctr"/>
          <dgm:resizeHandles val="exact"/>
        </dgm:presLayoutVars>
      </dgm:prSet>
      <dgm:spPr/>
    </dgm:pt>
    <dgm:pt modelId="{C5C5666B-5AC5-4EB9-BA50-64E18AB30E8F}" type="pres">
      <dgm:prSet presAssocID="{AD018546-343F-42CD-9E1C-838C123C52EF}" presName="centerShape" presStyleLbl="node0" presStyleIdx="0" presStyleCnt="1"/>
      <dgm:spPr/>
      <dgm:t>
        <a:bodyPr/>
        <a:lstStyle/>
        <a:p>
          <a:endParaRPr lang="en-US"/>
        </a:p>
      </dgm:t>
    </dgm:pt>
    <dgm:pt modelId="{DABC3A84-A816-4781-A714-079F0353D8D8}" type="pres">
      <dgm:prSet presAssocID="{1075A990-F9EB-46A3-A389-3D323612D039}" presName="parTrans" presStyleLbl="bgSibTrans2D1" presStyleIdx="0" presStyleCnt="4"/>
      <dgm:spPr/>
      <dgm:t>
        <a:bodyPr/>
        <a:lstStyle/>
        <a:p>
          <a:endParaRPr lang="en-US"/>
        </a:p>
      </dgm:t>
    </dgm:pt>
    <dgm:pt modelId="{28C44090-1AB5-494A-B0B4-882B9C1AF61D}" type="pres">
      <dgm:prSet presAssocID="{186DF969-26DF-4E7B-841A-0F2BB1E51323}" presName="node" presStyleLbl="node1" presStyleIdx="0" presStyleCnt="4">
        <dgm:presLayoutVars>
          <dgm:bulletEnabled val="1"/>
        </dgm:presLayoutVars>
      </dgm:prSet>
      <dgm:spPr/>
      <dgm:t>
        <a:bodyPr/>
        <a:lstStyle/>
        <a:p>
          <a:endParaRPr lang="en-US"/>
        </a:p>
      </dgm:t>
    </dgm:pt>
    <dgm:pt modelId="{F5594AE3-1943-40AE-B0BE-F188F132D337}" type="pres">
      <dgm:prSet presAssocID="{A689AE44-8C29-489D-845E-28075A80CAD2}" presName="parTrans" presStyleLbl="bgSibTrans2D1" presStyleIdx="1" presStyleCnt="4"/>
      <dgm:spPr/>
      <dgm:t>
        <a:bodyPr/>
        <a:lstStyle/>
        <a:p>
          <a:endParaRPr lang="en-US"/>
        </a:p>
      </dgm:t>
    </dgm:pt>
    <dgm:pt modelId="{0EF9DCA7-4621-4CA9-B618-EAFD19DA9C68}" type="pres">
      <dgm:prSet presAssocID="{E8934695-607C-44A4-9B09-8A8CF90FDE6A}" presName="node" presStyleLbl="node1" presStyleIdx="1" presStyleCnt="4">
        <dgm:presLayoutVars>
          <dgm:bulletEnabled val="1"/>
        </dgm:presLayoutVars>
      </dgm:prSet>
      <dgm:spPr/>
      <dgm:t>
        <a:bodyPr/>
        <a:lstStyle/>
        <a:p>
          <a:endParaRPr lang="en-US"/>
        </a:p>
      </dgm:t>
    </dgm:pt>
    <dgm:pt modelId="{2A2C8E3B-E751-422D-9BE8-055AADFC844C}" type="pres">
      <dgm:prSet presAssocID="{5C1A499F-5FB0-4B55-97BA-A4B7D56121EE}" presName="parTrans" presStyleLbl="bgSibTrans2D1" presStyleIdx="2" presStyleCnt="4"/>
      <dgm:spPr/>
      <dgm:t>
        <a:bodyPr/>
        <a:lstStyle/>
        <a:p>
          <a:endParaRPr lang="en-US"/>
        </a:p>
      </dgm:t>
    </dgm:pt>
    <dgm:pt modelId="{C235BF48-FC6B-4ACF-86AD-E5D07CC14311}" type="pres">
      <dgm:prSet presAssocID="{615B382D-8510-4F1F-9E59-476F7172127C}" presName="node" presStyleLbl="node1" presStyleIdx="2" presStyleCnt="4">
        <dgm:presLayoutVars>
          <dgm:bulletEnabled val="1"/>
        </dgm:presLayoutVars>
      </dgm:prSet>
      <dgm:spPr/>
      <dgm:t>
        <a:bodyPr/>
        <a:lstStyle/>
        <a:p>
          <a:endParaRPr lang="en-US"/>
        </a:p>
      </dgm:t>
    </dgm:pt>
    <dgm:pt modelId="{C2480527-6B6B-4099-9DD5-B8A8D6EFB590}" type="pres">
      <dgm:prSet presAssocID="{31938588-B5D0-455F-87F4-DA56E7F10FFB}" presName="parTrans" presStyleLbl="bgSibTrans2D1" presStyleIdx="3" presStyleCnt="4"/>
      <dgm:spPr/>
    </dgm:pt>
    <dgm:pt modelId="{3A57080E-76C6-49B0-9ADA-456BAEBF9F65}" type="pres">
      <dgm:prSet presAssocID="{626FC60F-2DC4-4F59-B6B0-989500EBF57C}" presName="node" presStyleLbl="node1" presStyleIdx="3" presStyleCnt="4">
        <dgm:presLayoutVars>
          <dgm:bulletEnabled val="1"/>
        </dgm:presLayoutVars>
      </dgm:prSet>
      <dgm:spPr/>
      <dgm:t>
        <a:bodyPr/>
        <a:lstStyle/>
        <a:p>
          <a:endParaRPr lang="en-US"/>
        </a:p>
      </dgm:t>
    </dgm:pt>
  </dgm:ptLst>
  <dgm:cxnLst>
    <dgm:cxn modelId="{C275CD8D-DF4F-4706-90CD-5957F34D0BA8}" type="presOf" srcId="{186DF969-26DF-4E7B-841A-0F2BB1E51323}" destId="{28C44090-1AB5-494A-B0B4-882B9C1AF61D}" srcOrd="0" destOrd="0" presId="urn:microsoft.com/office/officeart/2005/8/layout/radial4"/>
    <dgm:cxn modelId="{13D93C28-2883-4B53-A2F7-9DFFDB2E94C8}" type="presOf" srcId="{A689AE44-8C29-489D-845E-28075A80CAD2}" destId="{F5594AE3-1943-40AE-B0BE-F188F132D337}" srcOrd="0" destOrd="0" presId="urn:microsoft.com/office/officeart/2005/8/layout/radial4"/>
    <dgm:cxn modelId="{58787D81-F1B6-43C0-B4E1-D206AF479FFF}" srcId="{8AA9D032-D8B8-48BB-AFF2-A2039B3F9FDD}" destId="{AD018546-343F-42CD-9E1C-838C123C52EF}" srcOrd="0" destOrd="0" parTransId="{138A5E87-E003-4252-B53E-E81E280453D2}" sibTransId="{9589300E-B98F-4BC4-A908-466EDD3DCD19}"/>
    <dgm:cxn modelId="{50FC2D98-F7C6-4707-97F3-F35B881837BF}" type="presOf" srcId="{E8934695-607C-44A4-9B09-8A8CF90FDE6A}" destId="{0EF9DCA7-4621-4CA9-B618-EAFD19DA9C68}" srcOrd="0" destOrd="0" presId="urn:microsoft.com/office/officeart/2005/8/layout/radial4"/>
    <dgm:cxn modelId="{7BE4AEB3-6880-4ADE-A367-75B526627A5D}" type="presOf" srcId="{5C1A499F-5FB0-4B55-97BA-A4B7D56121EE}" destId="{2A2C8E3B-E751-422D-9BE8-055AADFC844C}" srcOrd="0" destOrd="0" presId="urn:microsoft.com/office/officeart/2005/8/layout/radial4"/>
    <dgm:cxn modelId="{AB478BE8-A4A9-4D71-86D5-333AC5FFDDD6}" type="presOf" srcId="{615B382D-8510-4F1F-9E59-476F7172127C}" destId="{C235BF48-FC6B-4ACF-86AD-E5D07CC14311}" srcOrd="0" destOrd="0" presId="urn:microsoft.com/office/officeart/2005/8/layout/radial4"/>
    <dgm:cxn modelId="{CB400AFF-66E2-408F-91D6-017AB1931EFB}" type="presOf" srcId="{31938588-B5D0-455F-87F4-DA56E7F10FFB}" destId="{C2480527-6B6B-4099-9DD5-B8A8D6EFB590}" srcOrd="0" destOrd="0" presId="urn:microsoft.com/office/officeart/2005/8/layout/radial4"/>
    <dgm:cxn modelId="{78A2EF2B-591D-4CE9-81DF-0C39BBCCB0AE}" type="presOf" srcId="{AD018546-343F-42CD-9E1C-838C123C52EF}" destId="{C5C5666B-5AC5-4EB9-BA50-64E18AB30E8F}" srcOrd="0" destOrd="0" presId="urn:microsoft.com/office/officeart/2005/8/layout/radial4"/>
    <dgm:cxn modelId="{26F5716C-03AA-461E-B3AE-C3CC7216FFF3}" type="presOf" srcId="{626FC60F-2DC4-4F59-B6B0-989500EBF57C}" destId="{3A57080E-76C6-49B0-9ADA-456BAEBF9F65}" srcOrd="0" destOrd="0" presId="urn:microsoft.com/office/officeart/2005/8/layout/radial4"/>
    <dgm:cxn modelId="{651B1BB7-76C3-4D13-A158-07DF1ABE9BD1}" type="presOf" srcId="{1075A990-F9EB-46A3-A389-3D323612D039}" destId="{DABC3A84-A816-4781-A714-079F0353D8D8}" srcOrd="0" destOrd="0" presId="urn:microsoft.com/office/officeart/2005/8/layout/radial4"/>
    <dgm:cxn modelId="{44018929-FAF1-4EEB-8DBC-022D94A849E9}" srcId="{AD018546-343F-42CD-9E1C-838C123C52EF}" destId="{186DF969-26DF-4E7B-841A-0F2BB1E51323}" srcOrd="0" destOrd="0" parTransId="{1075A990-F9EB-46A3-A389-3D323612D039}" sibTransId="{87D2C10E-E800-48EB-B032-584D367F18B6}"/>
    <dgm:cxn modelId="{B5C551A3-49A1-43B3-8972-80DC474709F2}" type="presOf" srcId="{8AA9D032-D8B8-48BB-AFF2-A2039B3F9FDD}" destId="{57294731-EEA9-4C0F-B386-AFC32E3DE35A}" srcOrd="0" destOrd="0" presId="urn:microsoft.com/office/officeart/2005/8/layout/radial4"/>
    <dgm:cxn modelId="{588BADE2-889A-4FB5-8095-C24A380DE4BB}" srcId="{AD018546-343F-42CD-9E1C-838C123C52EF}" destId="{E8934695-607C-44A4-9B09-8A8CF90FDE6A}" srcOrd="1" destOrd="0" parTransId="{A689AE44-8C29-489D-845E-28075A80CAD2}" sibTransId="{E13C6CBB-BF48-419A-859D-35BB64F61017}"/>
    <dgm:cxn modelId="{895584DC-5622-40DC-9222-629B651A2707}" srcId="{AD018546-343F-42CD-9E1C-838C123C52EF}" destId="{626FC60F-2DC4-4F59-B6B0-989500EBF57C}" srcOrd="3" destOrd="0" parTransId="{31938588-B5D0-455F-87F4-DA56E7F10FFB}" sibTransId="{22816F91-DA3F-4BAF-8171-EA8C36951B2E}"/>
    <dgm:cxn modelId="{876658B2-F07F-4CD7-960B-7B589FF60BE2}" srcId="{AD018546-343F-42CD-9E1C-838C123C52EF}" destId="{615B382D-8510-4F1F-9E59-476F7172127C}" srcOrd="2" destOrd="0" parTransId="{5C1A499F-5FB0-4B55-97BA-A4B7D56121EE}" sibTransId="{EDEE4DBD-78A7-4841-B837-C1BB36834817}"/>
    <dgm:cxn modelId="{0B361CF6-11B3-4535-B683-9657EEC3BFD9}" type="presParOf" srcId="{57294731-EEA9-4C0F-B386-AFC32E3DE35A}" destId="{C5C5666B-5AC5-4EB9-BA50-64E18AB30E8F}" srcOrd="0" destOrd="0" presId="urn:microsoft.com/office/officeart/2005/8/layout/radial4"/>
    <dgm:cxn modelId="{2118D209-B22B-49C4-942B-2A7D4B7762B5}" type="presParOf" srcId="{57294731-EEA9-4C0F-B386-AFC32E3DE35A}" destId="{DABC3A84-A816-4781-A714-079F0353D8D8}" srcOrd="1" destOrd="0" presId="urn:microsoft.com/office/officeart/2005/8/layout/radial4"/>
    <dgm:cxn modelId="{76349144-A450-4001-B1ED-9F6C730EBAB9}" type="presParOf" srcId="{57294731-EEA9-4C0F-B386-AFC32E3DE35A}" destId="{28C44090-1AB5-494A-B0B4-882B9C1AF61D}" srcOrd="2" destOrd="0" presId="urn:microsoft.com/office/officeart/2005/8/layout/radial4"/>
    <dgm:cxn modelId="{8D873BAF-F5A7-4EEF-9ACE-C6A43E2D92D4}" type="presParOf" srcId="{57294731-EEA9-4C0F-B386-AFC32E3DE35A}" destId="{F5594AE3-1943-40AE-B0BE-F188F132D337}" srcOrd="3" destOrd="0" presId="urn:microsoft.com/office/officeart/2005/8/layout/radial4"/>
    <dgm:cxn modelId="{AEC1DF6E-A7A0-4F3A-8555-92763916F234}" type="presParOf" srcId="{57294731-EEA9-4C0F-B386-AFC32E3DE35A}" destId="{0EF9DCA7-4621-4CA9-B618-EAFD19DA9C68}" srcOrd="4" destOrd="0" presId="urn:microsoft.com/office/officeart/2005/8/layout/radial4"/>
    <dgm:cxn modelId="{3F7005C1-E6D9-44EF-AB9E-1B1E4829D036}" type="presParOf" srcId="{57294731-EEA9-4C0F-B386-AFC32E3DE35A}" destId="{2A2C8E3B-E751-422D-9BE8-055AADFC844C}" srcOrd="5" destOrd="0" presId="urn:microsoft.com/office/officeart/2005/8/layout/radial4"/>
    <dgm:cxn modelId="{4C0401D4-60B8-4613-A3DD-A11C1F180CB4}" type="presParOf" srcId="{57294731-EEA9-4C0F-B386-AFC32E3DE35A}" destId="{C235BF48-FC6B-4ACF-86AD-E5D07CC14311}" srcOrd="6" destOrd="0" presId="urn:microsoft.com/office/officeart/2005/8/layout/radial4"/>
    <dgm:cxn modelId="{5D9685E2-11A7-4B10-B665-B7CEEF55CE0D}" type="presParOf" srcId="{57294731-EEA9-4C0F-B386-AFC32E3DE35A}" destId="{C2480527-6B6B-4099-9DD5-B8A8D6EFB590}" srcOrd="7" destOrd="0" presId="urn:microsoft.com/office/officeart/2005/8/layout/radial4"/>
    <dgm:cxn modelId="{DE7B69A3-618F-4E7B-989D-5FD9275DF2E7}" type="presParOf" srcId="{57294731-EEA9-4C0F-B386-AFC32E3DE35A}" destId="{3A57080E-76C6-49B0-9ADA-456BAEBF9F65}" srcOrd="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325D247-A887-4AE7-91E1-7CCDF81A04C1}" type="doc">
      <dgm:prSet loTypeId="urn:microsoft.com/office/officeart/2008/layout/AlternatingHexagons" loCatId="list" qsTypeId="urn:microsoft.com/office/officeart/2005/8/quickstyle/3d1" qsCatId="3D" csTypeId="urn:microsoft.com/office/officeart/2005/8/colors/colorful2" csCatId="colorful" phldr="1"/>
      <dgm:spPr/>
      <dgm:t>
        <a:bodyPr/>
        <a:lstStyle/>
        <a:p>
          <a:endParaRPr lang="en-US"/>
        </a:p>
      </dgm:t>
    </dgm:pt>
    <dgm:pt modelId="{68FC6D3E-3016-4286-B2A5-06AAECB154AE}">
      <dgm:prSet phldrT="[Text]" custT="1"/>
      <dgm:spPr/>
      <dgm:t>
        <a:bodyPr/>
        <a:lstStyle/>
        <a:p>
          <a:r>
            <a:rPr lang="en-US" sz="1400" b="1" dirty="0" smtClean="0"/>
            <a:t>Private Developers</a:t>
          </a:r>
          <a:endParaRPr lang="en-US" sz="1400" b="1" dirty="0"/>
        </a:p>
      </dgm:t>
    </dgm:pt>
    <dgm:pt modelId="{9E60F747-05C9-4E73-BD70-914F7D61ADFB}" type="parTrans" cxnId="{90882013-50F0-4B73-BDA5-162FAD664678}">
      <dgm:prSet/>
      <dgm:spPr/>
      <dgm:t>
        <a:bodyPr/>
        <a:lstStyle/>
        <a:p>
          <a:endParaRPr lang="en-US" sz="3600" b="1"/>
        </a:p>
      </dgm:t>
    </dgm:pt>
    <dgm:pt modelId="{382E1758-5E43-457E-AC37-39614F8A4744}" type="sibTrans" cxnId="{90882013-50F0-4B73-BDA5-162FAD664678}">
      <dgm:prSet custT="1"/>
      <dgm:spPr/>
      <dgm:t>
        <a:bodyPr/>
        <a:lstStyle/>
        <a:p>
          <a:endParaRPr lang="en-US" sz="6000" b="1"/>
        </a:p>
      </dgm:t>
    </dgm:pt>
    <dgm:pt modelId="{8C2369ED-86C7-41BB-B332-F784D0A8BBFF}">
      <dgm:prSet phldrT="[Text]" custT="1"/>
      <dgm:spPr/>
      <dgm:t>
        <a:bodyPr/>
        <a:lstStyle/>
        <a:p>
          <a:r>
            <a:rPr lang="en-US" sz="1400" b="1" dirty="0" smtClean="0"/>
            <a:t>Utilities</a:t>
          </a:r>
          <a:endParaRPr lang="en-US" sz="1400" b="1" dirty="0"/>
        </a:p>
      </dgm:t>
    </dgm:pt>
    <dgm:pt modelId="{1E7D5F7D-F4E0-473E-BC8F-61269FA9C292}" type="parTrans" cxnId="{96AF910B-47BE-408D-90DA-900D24EF149E}">
      <dgm:prSet/>
      <dgm:spPr/>
      <dgm:t>
        <a:bodyPr/>
        <a:lstStyle/>
        <a:p>
          <a:endParaRPr lang="en-US" sz="3600" b="1"/>
        </a:p>
      </dgm:t>
    </dgm:pt>
    <dgm:pt modelId="{D4903258-D0F4-4D2D-B88B-D9446A23518A}" type="sibTrans" cxnId="{96AF910B-47BE-408D-90DA-900D24EF149E}">
      <dgm:prSet custT="1"/>
      <dgm:spPr/>
      <dgm:t>
        <a:bodyPr/>
        <a:lstStyle/>
        <a:p>
          <a:endParaRPr lang="en-US" sz="6000" b="1"/>
        </a:p>
      </dgm:t>
    </dgm:pt>
    <dgm:pt modelId="{C2B3AD3F-572C-4FC0-863C-35A558E0B8F3}">
      <dgm:prSet phldrT="[Text]" custT="1"/>
      <dgm:spPr/>
      <dgm:t>
        <a:bodyPr/>
        <a:lstStyle/>
        <a:p>
          <a:r>
            <a:rPr lang="en-US" sz="1400" b="1" dirty="0" smtClean="0"/>
            <a:t>State</a:t>
          </a:r>
          <a:endParaRPr lang="en-US" sz="1400" b="1" dirty="0"/>
        </a:p>
      </dgm:t>
    </dgm:pt>
    <dgm:pt modelId="{05688817-74C5-42D5-A1D8-A243A32F8743}" type="parTrans" cxnId="{C7A18CC4-7C47-43A8-BF45-EE261B08FFD2}">
      <dgm:prSet/>
      <dgm:spPr/>
      <dgm:t>
        <a:bodyPr/>
        <a:lstStyle/>
        <a:p>
          <a:endParaRPr lang="en-US" sz="3600" b="1"/>
        </a:p>
      </dgm:t>
    </dgm:pt>
    <dgm:pt modelId="{5006F2F5-0591-4F7E-B252-A0432EA56C63}" type="sibTrans" cxnId="{C7A18CC4-7C47-43A8-BF45-EE261B08FFD2}">
      <dgm:prSet custT="1"/>
      <dgm:spPr/>
      <dgm:t>
        <a:bodyPr/>
        <a:lstStyle/>
        <a:p>
          <a:endParaRPr lang="en-US" sz="6000" b="1"/>
        </a:p>
      </dgm:t>
    </dgm:pt>
    <dgm:pt modelId="{11386DCC-3D90-4277-B63D-98731D273EBA}">
      <dgm:prSet phldrT="[Text]" custT="1"/>
      <dgm:spPr/>
      <dgm:t>
        <a:bodyPr/>
        <a:lstStyle/>
        <a:p>
          <a:r>
            <a:rPr lang="en-US" sz="1400" b="1" dirty="0" smtClean="0"/>
            <a:t>City</a:t>
          </a:r>
          <a:endParaRPr lang="en-US" sz="1400" b="1" dirty="0"/>
        </a:p>
      </dgm:t>
    </dgm:pt>
    <dgm:pt modelId="{81E89B74-5683-417E-9736-DEB5212DBAA2}" type="parTrans" cxnId="{9F7BBD02-EE7C-4F27-A692-F1D798FBB2BC}">
      <dgm:prSet/>
      <dgm:spPr/>
      <dgm:t>
        <a:bodyPr/>
        <a:lstStyle/>
        <a:p>
          <a:endParaRPr lang="en-US" sz="3600" b="1"/>
        </a:p>
      </dgm:t>
    </dgm:pt>
    <dgm:pt modelId="{3C9D087B-43DA-4B8E-A562-CCE53C402857}" type="sibTrans" cxnId="{9F7BBD02-EE7C-4F27-A692-F1D798FBB2BC}">
      <dgm:prSet custT="1"/>
      <dgm:spPr/>
      <dgm:t>
        <a:bodyPr/>
        <a:lstStyle/>
        <a:p>
          <a:endParaRPr lang="en-US" sz="6000" b="1"/>
        </a:p>
      </dgm:t>
    </dgm:pt>
    <dgm:pt modelId="{63CE1523-FE18-4514-9CF8-FA0DD68C2645}" type="pres">
      <dgm:prSet presAssocID="{9325D247-A887-4AE7-91E1-7CCDF81A04C1}" presName="Name0" presStyleCnt="0">
        <dgm:presLayoutVars>
          <dgm:chMax/>
          <dgm:chPref/>
          <dgm:dir/>
          <dgm:animLvl val="lvl"/>
        </dgm:presLayoutVars>
      </dgm:prSet>
      <dgm:spPr/>
      <dgm:t>
        <a:bodyPr/>
        <a:lstStyle/>
        <a:p>
          <a:endParaRPr lang="en-US"/>
        </a:p>
      </dgm:t>
    </dgm:pt>
    <dgm:pt modelId="{65943FEF-4688-41E4-BDB6-36046C5CCBAF}" type="pres">
      <dgm:prSet presAssocID="{68FC6D3E-3016-4286-B2A5-06AAECB154AE}" presName="composite" presStyleCnt="0"/>
      <dgm:spPr/>
    </dgm:pt>
    <dgm:pt modelId="{D4D1B328-493A-4CA8-85F7-00538E4D1B4E}" type="pres">
      <dgm:prSet presAssocID="{68FC6D3E-3016-4286-B2A5-06AAECB154AE}" presName="Parent1" presStyleLbl="node1" presStyleIdx="0" presStyleCnt="8">
        <dgm:presLayoutVars>
          <dgm:chMax val="1"/>
          <dgm:chPref val="1"/>
          <dgm:bulletEnabled val="1"/>
        </dgm:presLayoutVars>
      </dgm:prSet>
      <dgm:spPr/>
      <dgm:t>
        <a:bodyPr/>
        <a:lstStyle/>
        <a:p>
          <a:endParaRPr lang="en-US"/>
        </a:p>
      </dgm:t>
    </dgm:pt>
    <dgm:pt modelId="{6494D2D6-C34C-46CE-A9F1-16246B080117}" type="pres">
      <dgm:prSet presAssocID="{68FC6D3E-3016-4286-B2A5-06AAECB154AE}" presName="Childtext1" presStyleLbl="revTx" presStyleIdx="0" presStyleCnt="4">
        <dgm:presLayoutVars>
          <dgm:chMax val="0"/>
          <dgm:chPref val="0"/>
          <dgm:bulletEnabled val="1"/>
        </dgm:presLayoutVars>
      </dgm:prSet>
      <dgm:spPr/>
      <dgm:t>
        <a:bodyPr/>
        <a:lstStyle/>
        <a:p>
          <a:endParaRPr lang="en-US"/>
        </a:p>
      </dgm:t>
    </dgm:pt>
    <dgm:pt modelId="{DE23E062-C472-4A1B-8363-43AEACE86529}" type="pres">
      <dgm:prSet presAssocID="{68FC6D3E-3016-4286-B2A5-06AAECB154AE}" presName="BalanceSpacing" presStyleCnt="0"/>
      <dgm:spPr/>
    </dgm:pt>
    <dgm:pt modelId="{1B92CE85-ADAF-4B3D-947F-8BB2D547C07A}" type="pres">
      <dgm:prSet presAssocID="{68FC6D3E-3016-4286-B2A5-06AAECB154AE}" presName="BalanceSpacing1" presStyleCnt="0"/>
      <dgm:spPr/>
    </dgm:pt>
    <dgm:pt modelId="{8D19D8E9-D80B-44F1-B334-031911B7A347}" type="pres">
      <dgm:prSet presAssocID="{382E1758-5E43-457E-AC37-39614F8A4744}" presName="Accent1Text" presStyleLbl="node1" presStyleIdx="1" presStyleCnt="8"/>
      <dgm:spPr/>
      <dgm:t>
        <a:bodyPr/>
        <a:lstStyle/>
        <a:p>
          <a:endParaRPr lang="en-US"/>
        </a:p>
      </dgm:t>
    </dgm:pt>
    <dgm:pt modelId="{D6126BB6-C0E0-4D94-B2EF-6E080FA9AA5A}" type="pres">
      <dgm:prSet presAssocID="{382E1758-5E43-457E-AC37-39614F8A4744}" presName="spaceBetweenRectangles" presStyleCnt="0"/>
      <dgm:spPr/>
    </dgm:pt>
    <dgm:pt modelId="{DD9D3665-8706-4B76-96A5-0BC2040983C8}" type="pres">
      <dgm:prSet presAssocID="{8C2369ED-86C7-41BB-B332-F784D0A8BBFF}" presName="composite" presStyleCnt="0"/>
      <dgm:spPr/>
    </dgm:pt>
    <dgm:pt modelId="{59B5B413-8BA7-45AB-973A-16AC2D1F269B}" type="pres">
      <dgm:prSet presAssocID="{8C2369ED-86C7-41BB-B332-F784D0A8BBFF}" presName="Parent1" presStyleLbl="node1" presStyleIdx="2" presStyleCnt="8">
        <dgm:presLayoutVars>
          <dgm:chMax val="1"/>
          <dgm:chPref val="1"/>
          <dgm:bulletEnabled val="1"/>
        </dgm:presLayoutVars>
      </dgm:prSet>
      <dgm:spPr/>
      <dgm:t>
        <a:bodyPr/>
        <a:lstStyle/>
        <a:p>
          <a:endParaRPr lang="en-US"/>
        </a:p>
      </dgm:t>
    </dgm:pt>
    <dgm:pt modelId="{F729BB97-E930-4B2A-9E4C-5759448D7555}" type="pres">
      <dgm:prSet presAssocID="{8C2369ED-86C7-41BB-B332-F784D0A8BBFF}" presName="Childtext1" presStyleLbl="revTx" presStyleIdx="1" presStyleCnt="4">
        <dgm:presLayoutVars>
          <dgm:chMax val="0"/>
          <dgm:chPref val="0"/>
          <dgm:bulletEnabled val="1"/>
        </dgm:presLayoutVars>
      </dgm:prSet>
      <dgm:spPr/>
      <dgm:t>
        <a:bodyPr/>
        <a:lstStyle/>
        <a:p>
          <a:endParaRPr lang="en-US"/>
        </a:p>
      </dgm:t>
    </dgm:pt>
    <dgm:pt modelId="{AA5834BD-4481-48AD-9E67-87AE44CAA3F5}" type="pres">
      <dgm:prSet presAssocID="{8C2369ED-86C7-41BB-B332-F784D0A8BBFF}" presName="BalanceSpacing" presStyleCnt="0"/>
      <dgm:spPr/>
    </dgm:pt>
    <dgm:pt modelId="{9C9DE65B-D2A7-4DF2-8898-34530C8C9651}" type="pres">
      <dgm:prSet presAssocID="{8C2369ED-86C7-41BB-B332-F784D0A8BBFF}" presName="BalanceSpacing1" presStyleCnt="0"/>
      <dgm:spPr/>
    </dgm:pt>
    <dgm:pt modelId="{7E7946BE-3CD3-4154-94E1-E1395136786C}" type="pres">
      <dgm:prSet presAssocID="{D4903258-D0F4-4D2D-B88B-D9446A23518A}" presName="Accent1Text" presStyleLbl="node1" presStyleIdx="3" presStyleCnt="8"/>
      <dgm:spPr/>
      <dgm:t>
        <a:bodyPr/>
        <a:lstStyle/>
        <a:p>
          <a:endParaRPr lang="en-US"/>
        </a:p>
      </dgm:t>
    </dgm:pt>
    <dgm:pt modelId="{0EC5C776-5F86-4EFB-860F-5CD2C4659369}" type="pres">
      <dgm:prSet presAssocID="{D4903258-D0F4-4D2D-B88B-D9446A23518A}" presName="spaceBetweenRectangles" presStyleCnt="0"/>
      <dgm:spPr/>
    </dgm:pt>
    <dgm:pt modelId="{078E4C94-A52D-4379-B8C0-F6A4E12CC2F7}" type="pres">
      <dgm:prSet presAssocID="{C2B3AD3F-572C-4FC0-863C-35A558E0B8F3}" presName="composite" presStyleCnt="0"/>
      <dgm:spPr/>
    </dgm:pt>
    <dgm:pt modelId="{9F9046EA-3C10-4D89-934B-3B9315B883E6}" type="pres">
      <dgm:prSet presAssocID="{C2B3AD3F-572C-4FC0-863C-35A558E0B8F3}" presName="Parent1" presStyleLbl="node1" presStyleIdx="4" presStyleCnt="8">
        <dgm:presLayoutVars>
          <dgm:chMax val="1"/>
          <dgm:chPref val="1"/>
          <dgm:bulletEnabled val="1"/>
        </dgm:presLayoutVars>
      </dgm:prSet>
      <dgm:spPr/>
      <dgm:t>
        <a:bodyPr/>
        <a:lstStyle/>
        <a:p>
          <a:endParaRPr lang="en-US"/>
        </a:p>
      </dgm:t>
    </dgm:pt>
    <dgm:pt modelId="{AEB88716-DD03-4FE6-BDB8-E97A5202FCAC}" type="pres">
      <dgm:prSet presAssocID="{C2B3AD3F-572C-4FC0-863C-35A558E0B8F3}" presName="Childtext1" presStyleLbl="revTx" presStyleIdx="2" presStyleCnt="4">
        <dgm:presLayoutVars>
          <dgm:chMax val="0"/>
          <dgm:chPref val="0"/>
          <dgm:bulletEnabled val="1"/>
        </dgm:presLayoutVars>
      </dgm:prSet>
      <dgm:spPr/>
      <dgm:t>
        <a:bodyPr/>
        <a:lstStyle/>
        <a:p>
          <a:endParaRPr lang="en-US"/>
        </a:p>
      </dgm:t>
    </dgm:pt>
    <dgm:pt modelId="{E6552B62-B852-494D-BD68-58E78218DD22}" type="pres">
      <dgm:prSet presAssocID="{C2B3AD3F-572C-4FC0-863C-35A558E0B8F3}" presName="BalanceSpacing" presStyleCnt="0"/>
      <dgm:spPr/>
    </dgm:pt>
    <dgm:pt modelId="{23002DE4-247F-4196-BB9A-7EC0172B0C17}" type="pres">
      <dgm:prSet presAssocID="{C2B3AD3F-572C-4FC0-863C-35A558E0B8F3}" presName="BalanceSpacing1" presStyleCnt="0"/>
      <dgm:spPr/>
    </dgm:pt>
    <dgm:pt modelId="{55F7FA06-04FC-42C0-B07A-77D14A3F1B31}" type="pres">
      <dgm:prSet presAssocID="{5006F2F5-0591-4F7E-B252-A0432EA56C63}" presName="Accent1Text" presStyleLbl="node1" presStyleIdx="5" presStyleCnt="8"/>
      <dgm:spPr/>
      <dgm:t>
        <a:bodyPr/>
        <a:lstStyle/>
        <a:p>
          <a:endParaRPr lang="en-US"/>
        </a:p>
      </dgm:t>
    </dgm:pt>
    <dgm:pt modelId="{7C0C4EDD-3381-473D-9CAC-14DC103E96D2}" type="pres">
      <dgm:prSet presAssocID="{5006F2F5-0591-4F7E-B252-A0432EA56C63}" presName="spaceBetweenRectangles" presStyleCnt="0"/>
      <dgm:spPr/>
    </dgm:pt>
    <dgm:pt modelId="{DC9770DA-2C19-489F-ADDB-069769603245}" type="pres">
      <dgm:prSet presAssocID="{11386DCC-3D90-4277-B63D-98731D273EBA}" presName="composite" presStyleCnt="0"/>
      <dgm:spPr/>
    </dgm:pt>
    <dgm:pt modelId="{B0254933-BC57-4173-A79F-3B1C6531644B}" type="pres">
      <dgm:prSet presAssocID="{11386DCC-3D90-4277-B63D-98731D273EBA}" presName="Parent1" presStyleLbl="node1" presStyleIdx="6" presStyleCnt="8">
        <dgm:presLayoutVars>
          <dgm:chMax val="1"/>
          <dgm:chPref val="1"/>
          <dgm:bulletEnabled val="1"/>
        </dgm:presLayoutVars>
      </dgm:prSet>
      <dgm:spPr/>
      <dgm:t>
        <a:bodyPr/>
        <a:lstStyle/>
        <a:p>
          <a:endParaRPr lang="en-US"/>
        </a:p>
      </dgm:t>
    </dgm:pt>
    <dgm:pt modelId="{ACAC3F1B-3ABF-446F-BC45-B2AC0D2235DE}" type="pres">
      <dgm:prSet presAssocID="{11386DCC-3D90-4277-B63D-98731D273EBA}" presName="Childtext1" presStyleLbl="revTx" presStyleIdx="3" presStyleCnt="4">
        <dgm:presLayoutVars>
          <dgm:chMax val="0"/>
          <dgm:chPref val="0"/>
          <dgm:bulletEnabled val="1"/>
        </dgm:presLayoutVars>
      </dgm:prSet>
      <dgm:spPr/>
    </dgm:pt>
    <dgm:pt modelId="{EC4FBD8C-126C-4790-843B-5EA7DF4BD109}" type="pres">
      <dgm:prSet presAssocID="{11386DCC-3D90-4277-B63D-98731D273EBA}" presName="BalanceSpacing" presStyleCnt="0"/>
      <dgm:spPr/>
    </dgm:pt>
    <dgm:pt modelId="{37A952A9-8E9A-4E7E-BF0C-2EDC3BA12D67}" type="pres">
      <dgm:prSet presAssocID="{11386DCC-3D90-4277-B63D-98731D273EBA}" presName="BalanceSpacing1" presStyleCnt="0"/>
      <dgm:spPr/>
    </dgm:pt>
    <dgm:pt modelId="{6209FD85-10B2-4CAD-8A42-F97C739A7C45}" type="pres">
      <dgm:prSet presAssocID="{3C9D087B-43DA-4B8E-A562-CCE53C402857}" presName="Accent1Text" presStyleLbl="node1" presStyleIdx="7" presStyleCnt="8"/>
      <dgm:spPr/>
      <dgm:t>
        <a:bodyPr/>
        <a:lstStyle/>
        <a:p>
          <a:endParaRPr lang="en-US"/>
        </a:p>
      </dgm:t>
    </dgm:pt>
  </dgm:ptLst>
  <dgm:cxnLst>
    <dgm:cxn modelId="{90882013-50F0-4B73-BDA5-162FAD664678}" srcId="{9325D247-A887-4AE7-91E1-7CCDF81A04C1}" destId="{68FC6D3E-3016-4286-B2A5-06AAECB154AE}" srcOrd="0" destOrd="0" parTransId="{9E60F747-05C9-4E73-BD70-914F7D61ADFB}" sibTransId="{382E1758-5E43-457E-AC37-39614F8A4744}"/>
    <dgm:cxn modelId="{36E66586-6E5B-4415-94A4-7B1C85041285}" type="presOf" srcId="{8C2369ED-86C7-41BB-B332-F784D0A8BBFF}" destId="{59B5B413-8BA7-45AB-973A-16AC2D1F269B}" srcOrd="0" destOrd="0" presId="urn:microsoft.com/office/officeart/2008/layout/AlternatingHexagons"/>
    <dgm:cxn modelId="{63EBC508-5059-4F92-82F3-B32E7DE40275}" type="presOf" srcId="{382E1758-5E43-457E-AC37-39614F8A4744}" destId="{8D19D8E9-D80B-44F1-B334-031911B7A347}" srcOrd="0" destOrd="0" presId="urn:microsoft.com/office/officeart/2008/layout/AlternatingHexagons"/>
    <dgm:cxn modelId="{7B55C2DE-68B2-4351-9625-A731001A28F7}" type="presOf" srcId="{C2B3AD3F-572C-4FC0-863C-35A558E0B8F3}" destId="{9F9046EA-3C10-4D89-934B-3B9315B883E6}" srcOrd="0" destOrd="0" presId="urn:microsoft.com/office/officeart/2008/layout/AlternatingHexagons"/>
    <dgm:cxn modelId="{E255B631-E6B4-42D2-AD81-6FE5CB5DE9B1}" type="presOf" srcId="{9325D247-A887-4AE7-91E1-7CCDF81A04C1}" destId="{63CE1523-FE18-4514-9CF8-FA0DD68C2645}" srcOrd="0" destOrd="0" presId="urn:microsoft.com/office/officeart/2008/layout/AlternatingHexagons"/>
    <dgm:cxn modelId="{4CDE24C2-45D0-4184-88C4-456353785482}" type="presOf" srcId="{3C9D087B-43DA-4B8E-A562-CCE53C402857}" destId="{6209FD85-10B2-4CAD-8A42-F97C739A7C45}" srcOrd="0" destOrd="0" presId="urn:microsoft.com/office/officeart/2008/layout/AlternatingHexagons"/>
    <dgm:cxn modelId="{66184556-CD00-4C8B-A796-2E9832B96DA4}" type="presOf" srcId="{68FC6D3E-3016-4286-B2A5-06AAECB154AE}" destId="{D4D1B328-493A-4CA8-85F7-00538E4D1B4E}" srcOrd="0" destOrd="0" presId="urn:microsoft.com/office/officeart/2008/layout/AlternatingHexagons"/>
    <dgm:cxn modelId="{C7A18CC4-7C47-43A8-BF45-EE261B08FFD2}" srcId="{9325D247-A887-4AE7-91E1-7CCDF81A04C1}" destId="{C2B3AD3F-572C-4FC0-863C-35A558E0B8F3}" srcOrd="2" destOrd="0" parTransId="{05688817-74C5-42D5-A1D8-A243A32F8743}" sibTransId="{5006F2F5-0591-4F7E-B252-A0432EA56C63}"/>
    <dgm:cxn modelId="{3C3E0647-BF24-43BD-B706-51234E71EAFC}" type="presOf" srcId="{5006F2F5-0591-4F7E-B252-A0432EA56C63}" destId="{55F7FA06-04FC-42C0-B07A-77D14A3F1B31}" srcOrd="0" destOrd="0" presId="urn:microsoft.com/office/officeart/2008/layout/AlternatingHexagons"/>
    <dgm:cxn modelId="{42944EF7-2E35-4946-98EA-B5BFEED71136}" type="presOf" srcId="{D4903258-D0F4-4D2D-B88B-D9446A23518A}" destId="{7E7946BE-3CD3-4154-94E1-E1395136786C}" srcOrd="0" destOrd="0" presId="urn:microsoft.com/office/officeart/2008/layout/AlternatingHexagons"/>
    <dgm:cxn modelId="{16D06662-E6B3-45CD-9F0E-6BAF3C18D45A}" type="presOf" srcId="{11386DCC-3D90-4277-B63D-98731D273EBA}" destId="{B0254933-BC57-4173-A79F-3B1C6531644B}" srcOrd="0" destOrd="0" presId="urn:microsoft.com/office/officeart/2008/layout/AlternatingHexagons"/>
    <dgm:cxn modelId="{96AF910B-47BE-408D-90DA-900D24EF149E}" srcId="{9325D247-A887-4AE7-91E1-7CCDF81A04C1}" destId="{8C2369ED-86C7-41BB-B332-F784D0A8BBFF}" srcOrd="1" destOrd="0" parTransId="{1E7D5F7D-F4E0-473E-BC8F-61269FA9C292}" sibTransId="{D4903258-D0F4-4D2D-B88B-D9446A23518A}"/>
    <dgm:cxn modelId="{9F7BBD02-EE7C-4F27-A692-F1D798FBB2BC}" srcId="{9325D247-A887-4AE7-91E1-7CCDF81A04C1}" destId="{11386DCC-3D90-4277-B63D-98731D273EBA}" srcOrd="3" destOrd="0" parTransId="{81E89B74-5683-417E-9736-DEB5212DBAA2}" sibTransId="{3C9D087B-43DA-4B8E-A562-CCE53C402857}"/>
    <dgm:cxn modelId="{FE780598-AAF0-4F52-B186-A41AD5FA5EE2}" type="presParOf" srcId="{63CE1523-FE18-4514-9CF8-FA0DD68C2645}" destId="{65943FEF-4688-41E4-BDB6-36046C5CCBAF}" srcOrd="0" destOrd="0" presId="urn:microsoft.com/office/officeart/2008/layout/AlternatingHexagons"/>
    <dgm:cxn modelId="{D147A9BB-4470-4168-9253-0A79B439E9E7}" type="presParOf" srcId="{65943FEF-4688-41E4-BDB6-36046C5CCBAF}" destId="{D4D1B328-493A-4CA8-85F7-00538E4D1B4E}" srcOrd="0" destOrd="0" presId="urn:microsoft.com/office/officeart/2008/layout/AlternatingHexagons"/>
    <dgm:cxn modelId="{23D9C9D2-FE59-449E-8BDE-2761A5AD2872}" type="presParOf" srcId="{65943FEF-4688-41E4-BDB6-36046C5CCBAF}" destId="{6494D2D6-C34C-46CE-A9F1-16246B080117}" srcOrd="1" destOrd="0" presId="urn:microsoft.com/office/officeart/2008/layout/AlternatingHexagons"/>
    <dgm:cxn modelId="{609965C2-C9F3-433F-AEEF-E180C0773EA8}" type="presParOf" srcId="{65943FEF-4688-41E4-BDB6-36046C5CCBAF}" destId="{DE23E062-C472-4A1B-8363-43AEACE86529}" srcOrd="2" destOrd="0" presId="urn:microsoft.com/office/officeart/2008/layout/AlternatingHexagons"/>
    <dgm:cxn modelId="{17C09068-3CEE-4DE8-B8C8-9F5F1FB716E9}" type="presParOf" srcId="{65943FEF-4688-41E4-BDB6-36046C5CCBAF}" destId="{1B92CE85-ADAF-4B3D-947F-8BB2D547C07A}" srcOrd="3" destOrd="0" presId="urn:microsoft.com/office/officeart/2008/layout/AlternatingHexagons"/>
    <dgm:cxn modelId="{B34C4E8D-9641-4819-BA2D-5BB357774E79}" type="presParOf" srcId="{65943FEF-4688-41E4-BDB6-36046C5CCBAF}" destId="{8D19D8E9-D80B-44F1-B334-031911B7A347}" srcOrd="4" destOrd="0" presId="urn:microsoft.com/office/officeart/2008/layout/AlternatingHexagons"/>
    <dgm:cxn modelId="{F5BE2DCE-195D-45EA-8779-725C685A5801}" type="presParOf" srcId="{63CE1523-FE18-4514-9CF8-FA0DD68C2645}" destId="{D6126BB6-C0E0-4D94-B2EF-6E080FA9AA5A}" srcOrd="1" destOrd="0" presId="urn:microsoft.com/office/officeart/2008/layout/AlternatingHexagons"/>
    <dgm:cxn modelId="{8E974926-1323-440A-ABBB-C03DEC1DD312}" type="presParOf" srcId="{63CE1523-FE18-4514-9CF8-FA0DD68C2645}" destId="{DD9D3665-8706-4B76-96A5-0BC2040983C8}" srcOrd="2" destOrd="0" presId="urn:microsoft.com/office/officeart/2008/layout/AlternatingHexagons"/>
    <dgm:cxn modelId="{34300688-E324-46EB-86D8-787025FF75F0}" type="presParOf" srcId="{DD9D3665-8706-4B76-96A5-0BC2040983C8}" destId="{59B5B413-8BA7-45AB-973A-16AC2D1F269B}" srcOrd="0" destOrd="0" presId="urn:microsoft.com/office/officeart/2008/layout/AlternatingHexagons"/>
    <dgm:cxn modelId="{D0782FCD-C7CA-4A63-9995-7A20119B9B28}" type="presParOf" srcId="{DD9D3665-8706-4B76-96A5-0BC2040983C8}" destId="{F729BB97-E930-4B2A-9E4C-5759448D7555}" srcOrd="1" destOrd="0" presId="urn:microsoft.com/office/officeart/2008/layout/AlternatingHexagons"/>
    <dgm:cxn modelId="{9920ACDD-89BA-4BEE-8163-EE9D1308DEAF}" type="presParOf" srcId="{DD9D3665-8706-4B76-96A5-0BC2040983C8}" destId="{AA5834BD-4481-48AD-9E67-87AE44CAA3F5}" srcOrd="2" destOrd="0" presId="urn:microsoft.com/office/officeart/2008/layout/AlternatingHexagons"/>
    <dgm:cxn modelId="{52CD581E-A98D-42F9-A62F-5FF41EA8E66C}" type="presParOf" srcId="{DD9D3665-8706-4B76-96A5-0BC2040983C8}" destId="{9C9DE65B-D2A7-4DF2-8898-34530C8C9651}" srcOrd="3" destOrd="0" presId="urn:microsoft.com/office/officeart/2008/layout/AlternatingHexagons"/>
    <dgm:cxn modelId="{9DC913E8-ECF1-4F32-8948-D5A6F43647EC}" type="presParOf" srcId="{DD9D3665-8706-4B76-96A5-0BC2040983C8}" destId="{7E7946BE-3CD3-4154-94E1-E1395136786C}" srcOrd="4" destOrd="0" presId="urn:microsoft.com/office/officeart/2008/layout/AlternatingHexagons"/>
    <dgm:cxn modelId="{7D0FF937-6BD5-4E87-89AE-E07D31AABB37}" type="presParOf" srcId="{63CE1523-FE18-4514-9CF8-FA0DD68C2645}" destId="{0EC5C776-5F86-4EFB-860F-5CD2C4659369}" srcOrd="3" destOrd="0" presId="urn:microsoft.com/office/officeart/2008/layout/AlternatingHexagons"/>
    <dgm:cxn modelId="{A90BD633-131D-40AB-9A93-F24380C9A7EC}" type="presParOf" srcId="{63CE1523-FE18-4514-9CF8-FA0DD68C2645}" destId="{078E4C94-A52D-4379-B8C0-F6A4E12CC2F7}" srcOrd="4" destOrd="0" presId="urn:microsoft.com/office/officeart/2008/layout/AlternatingHexagons"/>
    <dgm:cxn modelId="{9BCEA420-E771-4737-8B02-B5CC089F1D44}" type="presParOf" srcId="{078E4C94-A52D-4379-B8C0-F6A4E12CC2F7}" destId="{9F9046EA-3C10-4D89-934B-3B9315B883E6}" srcOrd="0" destOrd="0" presId="urn:microsoft.com/office/officeart/2008/layout/AlternatingHexagons"/>
    <dgm:cxn modelId="{72028F34-0C25-4DC3-8FE5-D73BF4C43333}" type="presParOf" srcId="{078E4C94-A52D-4379-B8C0-F6A4E12CC2F7}" destId="{AEB88716-DD03-4FE6-BDB8-E97A5202FCAC}" srcOrd="1" destOrd="0" presId="urn:microsoft.com/office/officeart/2008/layout/AlternatingHexagons"/>
    <dgm:cxn modelId="{C55214A2-6B23-43C5-ADB2-81BEFA6E734E}" type="presParOf" srcId="{078E4C94-A52D-4379-B8C0-F6A4E12CC2F7}" destId="{E6552B62-B852-494D-BD68-58E78218DD22}" srcOrd="2" destOrd="0" presId="urn:microsoft.com/office/officeart/2008/layout/AlternatingHexagons"/>
    <dgm:cxn modelId="{5F314360-1724-4728-A0DB-D308C8A5B167}" type="presParOf" srcId="{078E4C94-A52D-4379-B8C0-F6A4E12CC2F7}" destId="{23002DE4-247F-4196-BB9A-7EC0172B0C17}" srcOrd="3" destOrd="0" presId="urn:microsoft.com/office/officeart/2008/layout/AlternatingHexagons"/>
    <dgm:cxn modelId="{98B23F70-F930-4115-9871-49DE04826409}" type="presParOf" srcId="{078E4C94-A52D-4379-B8C0-F6A4E12CC2F7}" destId="{55F7FA06-04FC-42C0-B07A-77D14A3F1B31}" srcOrd="4" destOrd="0" presId="urn:microsoft.com/office/officeart/2008/layout/AlternatingHexagons"/>
    <dgm:cxn modelId="{F370044D-B33E-4DEF-BC05-8B2EC572C776}" type="presParOf" srcId="{63CE1523-FE18-4514-9CF8-FA0DD68C2645}" destId="{7C0C4EDD-3381-473D-9CAC-14DC103E96D2}" srcOrd="5" destOrd="0" presId="urn:microsoft.com/office/officeart/2008/layout/AlternatingHexagons"/>
    <dgm:cxn modelId="{AD9A369E-3285-40E8-8E0F-D6963BA2D2DF}" type="presParOf" srcId="{63CE1523-FE18-4514-9CF8-FA0DD68C2645}" destId="{DC9770DA-2C19-489F-ADDB-069769603245}" srcOrd="6" destOrd="0" presId="urn:microsoft.com/office/officeart/2008/layout/AlternatingHexagons"/>
    <dgm:cxn modelId="{F7DDC4AB-CEA3-46A0-B461-9070FA3FCAE7}" type="presParOf" srcId="{DC9770DA-2C19-489F-ADDB-069769603245}" destId="{B0254933-BC57-4173-A79F-3B1C6531644B}" srcOrd="0" destOrd="0" presId="urn:microsoft.com/office/officeart/2008/layout/AlternatingHexagons"/>
    <dgm:cxn modelId="{823B463C-F905-4115-8061-BDD8EAFFA4E7}" type="presParOf" srcId="{DC9770DA-2C19-489F-ADDB-069769603245}" destId="{ACAC3F1B-3ABF-446F-BC45-B2AC0D2235DE}" srcOrd="1" destOrd="0" presId="urn:microsoft.com/office/officeart/2008/layout/AlternatingHexagons"/>
    <dgm:cxn modelId="{8541A00B-410A-470C-BBC6-C5E797568FE5}" type="presParOf" srcId="{DC9770DA-2C19-489F-ADDB-069769603245}" destId="{EC4FBD8C-126C-4790-843B-5EA7DF4BD109}" srcOrd="2" destOrd="0" presId="urn:microsoft.com/office/officeart/2008/layout/AlternatingHexagons"/>
    <dgm:cxn modelId="{226BC189-1F00-4F36-B821-1E581A736296}" type="presParOf" srcId="{DC9770DA-2C19-489F-ADDB-069769603245}" destId="{37A952A9-8E9A-4E7E-BF0C-2EDC3BA12D67}" srcOrd="3" destOrd="0" presId="urn:microsoft.com/office/officeart/2008/layout/AlternatingHexagons"/>
    <dgm:cxn modelId="{4EBA3FD1-D58B-465F-8714-DD55846ABFAE}" type="presParOf" srcId="{DC9770DA-2C19-489F-ADDB-069769603245}" destId="{6209FD85-10B2-4CAD-8A42-F97C739A7C45}"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F24340-ACE6-4FC9-8E17-34AFCA69D032}">
      <dsp:nvSpPr>
        <dsp:cNvPr id="0" name=""/>
        <dsp:cNvSpPr/>
      </dsp:nvSpPr>
      <dsp:spPr>
        <a:xfrm>
          <a:off x="0" y="44985"/>
          <a:ext cx="7149882" cy="69556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n-US" sz="29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Infrastructure</a:t>
          </a:r>
          <a:endParaRPr lang="en-US" sz="29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33955" y="78940"/>
        <a:ext cx="7081972" cy="627655"/>
      </dsp:txXfrm>
    </dsp:sp>
    <dsp:sp modelId="{38DE9296-8EEB-4265-93FE-BD4D65538F4F}">
      <dsp:nvSpPr>
        <dsp:cNvPr id="0" name=""/>
        <dsp:cNvSpPr/>
      </dsp:nvSpPr>
      <dsp:spPr>
        <a:xfrm>
          <a:off x="0" y="740550"/>
          <a:ext cx="7149882" cy="1590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009" tIns="36830" rIns="206248" bIns="36830" numCol="1" spcCol="1270" anchor="t" anchorCtr="0">
          <a:noAutofit/>
        </a:bodyPr>
        <a:lstStyle/>
        <a:p>
          <a:pPr marL="228600" lvl="1" indent="-228600" algn="l" defTabSz="1022350">
            <a:lnSpc>
              <a:spcPct val="90000"/>
            </a:lnSpc>
            <a:spcBef>
              <a:spcPct val="0"/>
            </a:spcBef>
            <a:spcAft>
              <a:spcPct val="20000"/>
            </a:spcAft>
            <a:buChar char="••"/>
          </a:pPr>
          <a:r>
            <a:rPr lang="en-US" sz="23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BWSC 25-year Asset Management Plan</a:t>
          </a:r>
          <a:endParaRPr lang="en-US" sz="23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228600" lvl="1" indent="-228600" algn="l" defTabSz="1022350">
            <a:lnSpc>
              <a:spcPct val="90000"/>
            </a:lnSpc>
            <a:spcBef>
              <a:spcPct val="0"/>
            </a:spcBef>
            <a:spcAft>
              <a:spcPct val="20000"/>
            </a:spcAft>
            <a:buChar char="••"/>
          </a:pPr>
          <a:r>
            <a:rPr lang="en-US" sz="23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Local Energy Assurance Planning</a:t>
          </a:r>
          <a:endParaRPr lang="en-US" sz="23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228600" lvl="1" indent="-228600" algn="l" defTabSz="1022350">
            <a:lnSpc>
              <a:spcPct val="90000"/>
            </a:lnSpc>
            <a:spcBef>
              <a:spcPct val="0"/>
            </a:spcBef>
            <a:spcAft>
              <a:spcPct val="20000"/>
            </a:spcAft>
            <a:buChar char="••"/>
          </a:pPr>
          <a:r>
            <a:rPr lang="en-US" sz="23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Complete Streets</a:t>
          </a:r>
          <a:endParaRPr lang="en-US" sz="23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228600" lvl="1" indent="-228600" algn="l" defTabSz="1022350">
            <a:lnSpc>
              <a:spcPct val="90000"/>
            </a:lnSpc>
            <a:spcBef>
              <a:spcPct val="0"/>
            </a:spcBef>
            <a:spcAft>
              <a:spcPct val="20000"/>
            </a:spcAft>
            <a:buChar char="••"/>
          </a:pPr>
          <a:r>
            <a:rPr lang="en-US" sz="23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Internal Adaptation Working Group</a:t>
          </a:r>
          <a:endParaRPr lang="en-US" sz="23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0" y="740550"/>
        <a:ext cx="7149882" cy="1590794"/>
      </dsp:txXfrm>
    </dsp:sp>
    <dsp:sp modelId="{75461D72-6C7F-4A66-9556-D0F069781DF6}">
      <dsp:nvSpPr>
        <dsp:cNvPr id="0" name=""/>
        <dsp:cNvSpPr/>
      </dsp:nvSpPr>
      <dsp:spPr>
        <a:xfrm>
          <a:off x="0" y="2331344"/>
          <a:ext cx="7149882" cy="69556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n-US" sz="29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Neighborhoods</a:t>
          </a:r>
          <a:endParaRPr lang="en-US" sz="29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33955" y="2365299"/>
        <a:ext cx="7081972" cy="627655"/>
      </dsp:txXfrm>
    </dsp:sp>
    <dsp:sp modelId="{6469D7EF-0993-445D-A306-75023EE8E23D}">
      <dsp:nvSpPr>
        <dsp:cNvPr id="0" name=""/>
        <dsp:cNvSpPr/>
      </dsp:nvSpPr>
      <dsp:spPr>
        <a:xfrm>
          <a:off x="0" y="3026910"/>
          <a:ext cx="7149882" cy="1200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009" tIns="36830" rIns="206248" bIns="36830" numCol="1" spcCol="1270" anchor="t" anchorCtr="0">
          <a:noAutofit/>
        </a:bodyPr>
        <a:lstStyle/>
        <a:p>
          <a:pPr marL="228600" lvl="1" indent="-228600" algn="l" defTabSz="1022350">
            <a:lnSpc>
              <a:spcPct val="90000"/>
            </a:lnSpc>
            <a:spcBef>
              <a:spcPct val="0"/>
            </a:spcBef>
            <a:spcAft>
              <a:spcPct val="20000"/>
            </a:spcAft>
            <a:buChar char="••"/>
          </a:pPr>
          <a:r>
            <a:rPr lang="en-US" sz="2300" b="0" kern="1200" cap="none" spc="0" smtClean="0">
              <a:ln w="18415" cmpd="sng">
                <a:solidFill>
                  <a:srgbClr val="FFFFFF"/>
                </a:solidFill>
                <a:prstDash val="solid"/>
              </a:ln>
              <a:solidFill>
                <a:srgbClr val="FFFFFF"/>
              </a:solidFill>
              <a:effectLst>
                <a:outerShdw blurRad="63500" dir="3600000" algn="tl" rotWithShape="0">
                  <a:srgbClr val="000000">
                    <a:alpha val="70000"/>
                  </a:srgbClr>
                </a:outerShdw>
              </a:effectLst>
            </a:rPr>
            <a:t>Tree Planting</a:t>
          </a:r>
          <a:endParaRPr lang="en-US" sz="23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228600" lvl="1" indent="-228600" algn="l" defTabSz="1022350">
            <a:lnSpc>
              <a:spcPct val="90000"/>
            </a:lnSpc>
            <a:spcBef>
              <a:spcPct val="0"/>
            </a:spcBef>
            <a:spcAft>
              <a:spcPct val="20000"/>
            </a:spcAft>
            <a:buChar char="••"/>
          </a:pPr>
          <a:r>
            <a:rPr lang="en-US" sz="23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Hazard Mitigation Plan Update</a:t>
          </a:r>
          <a:endParaRPr lang="en-US" sz="23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228600" lvl="1" indent="-228600" algn="l" defTabSz="1022350">
            <a:lnSpc>
              <a:spcPct val="90000"/>
            </a:lnSpc>
            <a:spcBef>
              <a:spcPct val="0"/>
            </a:spcBef>
            <a:spcAft>
              <a:spcPct val="20000"/>
            </a:spcAft>
            <a:buChar char="••"/>
          </a:pPr>
          <a:r>
            <a:rPr lang="en-US" sz="23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TBHA Sea Level Rise Forum and Community Meetings</a:t>
          </a:r>
          <a:endParaRPr lang="en-US" sz="23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0" y="3026910"/>
        <a:ext cx="7149882" cy="1200599"/>
      </dsp:txXfrm>
    </dsp:sp>
    <dsp:sp modelId="{3CE82638-9C81-451B-808F-7854A1FD5845}">
      <dsp:nvSpPr>
        <dsp:cNvPr id="0" name=""/>
        <dsp:cNvSpPr/>
      </dsp:nvSpPr>
      <dsp:spPr>
        <a:xfrm>
          <a:off x="0" y="4227510"/>
          <a:ext cx="7149882" cy="695565"/>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n-US" sz="29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Buildings</a:t>
          </a:r>
          <a:endParaRPr lang="en-US" sz="29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33955" y="4261465"/>
        <a:ext cx="7081972" cy="627655"/>
      </dsp:txXfrm>
    </dsp:sp>
    <dsp:sp modelId="{D774D012-3B42-42ED-B717-AA249A801628}">
      <dsp:nvSpPr>
        <dsp:cNvPr id="0" name=""/>
        <dsp:cNvSpPr/>
      </dsp:nvSpPr>
      <dsp:spPr>
        <a:xfrm>
          <a:off x="0" y="4923075"/>
          <a:ext cx="7149882" cy="48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009" tIns="36830" rIns="206248" bIns="36830" numCol="1" spcCol="1270" anchor="t" anchorCtr="0">
          <a:noAutofit/>
        </a:bodyPr>
        <a:lstStyle/>
        <a:p>
          <a:pPr marL="228600" lvl="1" indent="-228600" algn="l" defTabSz="1022350">
            <a:lnSpc>
              <a:spcPct val="90000"/>
            </a:lnSpc>
            <a:spcBef>
              <a:spcPct val="0"/>
            </a:spcBef>
            <a:spcAft>
              <a:spcPct val="20000"/>
            </a:spcAft>
            <a:buChar char="••"/>
          </a:pPr>
          <a:r>
            <a:rPr lang="en-US" sz="23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Climate Adaptation Questionnaire</a:t>
          </a:r>
          <a:endParaRPr lang="en-US" sz="23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0" y="4923075"/>
        <a:ext cx="7149882" cy="4802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C5666B-5AC5-4EB9-BA50-64E18AB30E8F}">
      <dsp:nvSpPr>
        <dsp:cNvPr id="0" name=""/>
        <dsp:cNvSpPr/>
      </dsp:nvSpPr>
      <dsp:spPr>
        <a:xfrm>
          <a:off x="2614422" y="3594631"/>
          <a:ext cx="1933956" cy="1933956"/>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sz="3000" kern="1200" dirty="0" smtClean="0"/>
            <a:t>Resilient</a:t>
          </a:r>
          <a:endParaRPr lang="en-US" sz="3000" b="1" kern="1200" dirty="0"/>
        </a:p>
      </dsp:txBody>
      <dsp:txXfrm>
        <a:off x="2897643" y="3877852"/>
        <a:ext cx="1367514" cy="1367514"/>
      </dsp:txXfrm>
    </dsp:sp>
    <dsp:sp modelId="{DABC3A84-A816-4781-A714-079F0353D8D8}">
      <dsp:nvSpPr>
        <dsp:cNvPr id="0" name=""/>
        <dsp:cNvSpPr/>
      </dsp:nvSpPr>
      <dsp:spPr>
        <a:xfrm rot="11700000">
          <a:off x="891037" y="3791572"/>
          <a:ext cx="1690113" cy="551177"/>
        </a:xfrm>
        <a:prstGeom prst="lef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8C44090-1AB5-494A-B0B4-882B9C1AF61D}">
      <dsp:nvSpPr>
        <dsp:cNvPr id="0" name=""/>
        <dsp:cNvSpPr/>
      </dsp:nvSpPr>
      <dsp:spPr>
        <a:xfrm>
          <a:off x="1203" y="3113540"/>
          <a:ext cx="1837258" cy="1469806"/>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n-US" sz="2800" b="1" kern="1200" dirty="0" smtClean="0"/>
            <a:t>Efficient</a:t>
          </a:r>
          <a:endParaRPr lang="en-US" sz="2800" b="1" kern="1200" dirty="0"/>
        </a:p>
      </dsp:txBody>
      <dsp:txXfrm>
        <a:off x="44252" y="3156589"/>
        <a:ext cx="1751160" cy="1383708"/>
      </dsp:txXfrm>
    </dsp:sp>
    <dsp:sp modelId="{F5594AE3-1943-40AE-B0BE-F188F132D337}">
      <dsp:nvSpPr>
        <dsp:cNvPr id="0" name=""/>
        <dsp:cNvSpPr/>
      </dsp:nvSpPr>
      <dsp:spPr>
        <a:xfrm rot="14700000">
          <a:off x="1928972" y="2554608"/>
          <a:ext cx="1690113" cy="551177"/>
        </a:xfrm>
        <a:prstGeom prst="leftArrow">
          <a:avLst>
            <a:gd name="adj1" fmla="val 60000"/>
            <a:gd name="adj2" fmla="val 50000"/>
          </a:avLst>
        </a:prstGeom>
        <a:gradFill rotWithShape="0">
          <a:gsLst>
            <a:gs pos="0">
              <a:schemeClr val="accent2">
                <a:hueOff val="-2959758"/>
                <a:satOff val="16590"/>
                <a:lumOff val="3007"/>
                <a:alphaOff val="0"/>
                <a:shade val="51000"/>
                <a:satMod val="130000"/>
              </a:schemeClr>
            </a:gs>
            <a:gs pos="80000">
              <a:schemeClr val="accent2">
                <a:hueOff val="-2959758"/>
                <a:satOff val="16590"/>
                <a:lumOff val="3007"/>
                <a:alphaOff val="0"/>
                <a:shade val="93000"/>
                <a:satMod val="130000"/>
              </a:schemeClr>
            </a:gs>
            <a:gs pos="100000">
              <a:schemeClr val="accent2">
                <a:hueOff val="-2959758"/>
                <a:satOff val="16590"/>
                <a:lumOff val="300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0EF9DCA7-4621-4CA9-B618-EAFD19DA9C68}">
      <dsp:nvSpPr>
        <dsp:cNvPr id="0" name=""/>
        <dsp:cNvSpPr/>
      </dsp:nvSpPr>
      <dsp:spPr>
        <a:xfrm>
          <a:off x="1498264" y="1329412"/>
          <a:ext cx="1837258" cy="1469806"/>
        </a:xfrm>
        <a:prstGeom prst="roundRect">
          <a:avLst>
            <a:gd name="adj" fmla="val 10000"/>
          </a:avLst>
        </a:prstGeom>
        <a:gradFill rotWithShape="0">
          <a:gsLst>
            <a:gs pos="0">
              <a:schemeClr val="accent2">
                <a:hueOff val="-2959758"/>
                <a:satOff val="16590"/>
                <a:lumOff val="3007"/>
                <a:alphaOff val="0"/>
                <a:shade val="51000"/>
                <a:satMod val="130000"/>
              </a:schemeClr>
            </a:gs>
            <a:gs pos="80000">
              <a:schemeClr val="accent2">
                <a:hueOff val="-2959758"/>
                <a:satOff val="16590"/>
                <a:lumOff val="3007"/>
                <a:alphaOff val="0"/>
                <a:shade val="93000"/>
                <a:satMod val="130000"/>
              </a:schemeClr>
            </a:gs>
            <a:gs pos="100000">
              <a:schemeClr val="accent2">
                <a:hueOff val="-2959758"/>
                <a:satOff val="16590"/>
                <a:lumOff val="300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n-US" sz="2800" b="1" kern="1200" dirty="0" smtClean="0"/>
            <a:t>Redundant</a:t>
          </a:r>
          <a:endParaRPr lang="en-US" sz="2800" b="1" kern="1200" dirty="0"/>
        </a:p>
      </dsp:txBody>
      <dsp:txXfrm>
        <a:off x="1541313" y="1372461"/>
        <a:ext cx="1751160" cy="1383708"/>
      </dsp:txXfrm>
    </dsp:sp>
    <dsp:sp modelId="{2A2C8E3B-E751-422D-9BE8-055AADFC844C}">
      <dsp:nvSpPr>
        <dsp:cNvPr id="0" name=""/>
        <dsp:cNvSpPr/>
      </dsp:nvSpPr>
      <dsp:spPr>
        <a:xfrm rot="17700000">
          <a:off x="3543713" y="2554608"/>
          <a:ext cx="1690113" cy="551177"/>
        </a:xfrm>
        <a:prstGeom prst="leftArrow">
          <a:avLst>
            <a:gd name="adj1" fmla="val 60000"/>
            <a:gd name="adj2" fmla="val 50000"/>
          </a:avLst>
        </a:prstGeom>
        <a:gradFill rotWithShape="0">
          <a:gsLst>
            <a:gs pos="0">
              <a:schemeClr val="accent2">
                <a:hueOff val="-5919516"/>
                <a:satOff val="33180"/>
                <a:lumOff val="6014"/>
                <a:alphaOff val="0"/>
                <a:shade val="51000"/>
                <a:satMod val="130000"/>
              </a:schemeClr>
            </a:gs>
            <a:gs pos="80000">
              <a:schemeClr val="accent2">
                <a:hueOff val="-5919516"/>
                <a:satOff val="33180"/>
                <a:lumOff val="6014"/>
                <a:alphaOff val="0"/>
                <a:shade val="93000"/>
                <a:satMod val="130000"/>
              </a:schemeClr>
            </a:gs>
            <a:gs pos="100000">
              <a:schemeClr val="accent2">
                <a:hueOff val="-5919516"/>
                <a:satOff val="33180"/>
                <a:lumOff val="60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C235BF48-FC6B-4ACF-86AD-E5D07CC14311}">
      <dsp:nvSpPr>
        <dsp:cNvPr id="0" name=""/>
        <dsp:cNvSpPr/>
      </dsp:nvSpPr>
      <dsp:spPr>
        <a:xfrm>
          <a:off x="3827277" y="1329412"/>
          <a:ext cx="1837258" cy="1469806"/>
        </a:xfrm>
        <a:prstGeom prst="roundRect">
          <a:avLst>
            <a:gd name="adj" fmla="val 10000"/>
          </a:avLst>
        </a:prstGeom>
        <a:gradFill rotWithShape="0">
          <a:gsLst>
            <a:gs pos="0">
              <a:schemeClr val="accent2">
                <a:hueOff val="-5919516"/>
                <a:satOff val="33180"/>
                <a:lumOff val="6014"/>
                <a:alphaOff val="0"/>
                <a:shade val="51000"/>
                <a:satMod val="130000"/>
              </a:schemeClr>
            </a:gs>
            <a:gs pos="80000">
              <a:schemeClr val="accent2">
                <a:hueOff val="-5919516"/>
                <a:satOff val="33180"/>
                <a:lumOff val="6014"/>
                <a:alphaOff val="0"/>
                <a:shade val="93000"/>
                <a:satMod val="130000"/>
              </a:schemeClr>
            </a:gs>
            <a:gs pos="100000">
              <a:schemeClr val="accent2">
                <a:hueOff val="-5919516"/>
                <a:satOff val="33180"/>
                <a:lumOff val="60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n-US" sz="2800" b="1" kern="1200" dirty="0" smtClean="0"/>
            <a:t>Flexible</a:t>
          </a:r>
          <a:endParaRPr lang="en-US" sz="2800" b="1" kern="1200" dirty="0"/>
        </a:p>
      </dsp:txBody>
      <dsp:txXfrm>
        <a:off x="3870326" y="1372461"/>
        <a:ext cx="1751160" cy="1383708"/>
      </dsp:txXfrm>
    </dsp:sp>
    <dsp:sp modelId="{C2480527-6B6B-4099-9DD5-B8A8D6EFB590}">
      <dsp:nvSpPr>
        <dsp:cNvPr id="0" name=""/>
        <dsp:cNvSpPr/>
      </dsp:nvSpPr>
      <dsp:spPr>
        <a:xfrm rot="20700000">
          <a:off x="4581649" y="3791572"/>
          <a:ext cx="1690113" cy="551177"/>
        </a:xfrm>
        <a:prstGeom prst="leftArrow">
          <a:avLst>
            <a:gd name="adj1" fmla="val 60000"/>
            <a:gd name="adj2" fmla="val 50000"/>
          </a:avLst>
        </a:prstGeom>
        <a:gradFill rotWithShape="0">
          <a:gsLst>
            <a:gs pos="0">
              <a:schemeClr val="accent2">
                <a:hueOff val="-8879274"/>
                <a:satOff val="49770"/>
                <a:lumOff val="9021"/>
                <a:alphaOff val="0"/>
                <a:shade val="51000"/>
                <a:satMod val="130000"/>
              </a:schemeClr>
            </a:gs>
            <a:gs pos="80000">
              <a:schemeClr val="accent2">
                <a:hueOff val="-8879274"/>
                <a:satOff val="49770"/>
                <a:lumOff val="9021"/>
                <a:alphaOff val="0"/>
                <a:shade val="93000"/>
                <a:satMod val="130000"/>
              </a:schemeClr>
            </a:gs>
            <a:gs pos="100000">
              <a:schemeClr val="accent2">
                <a:hueOff val="-8879274"/>
                <a:satOff val="49770"/>
                <a:lumOff val="902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3A57080E-76C6-49B0-9ADA-456BAEBF9F65}">
      <dsp:nvSpPr>
        <dsp:cNvPr id="0" name=""/>
        <dsp:cNvSpPr/>
      </dsp:nvSpPr>
      <dsp:spPr>
        <a:xfrm>
          <a:off x="5324338" y="3113540"/>
          <a:ext cx="1837258" cy="1469806"/>
        </a:xfrm>
        <a:prstGeom prst="roundRect">
          <a:avLst>
            <a:gd name="adj" fmla="val 10000"/>
          </a:avLst>
        </a:prstGeom>
        <a:gradFill rotWithShape="0">
          <a:gsLst>
            <a:gs pos="0">
              <a:schemeClr val="accent2">
                <a:hueOff val="-8879274"/>
                <a:satOff val="49770"/>
                <a:lumOff val="9021"/>
                <a:alphaOff val="0"/>
                <a:shade val="51000"/>
                <a:satMod val="130000"/>
              </a:schemeClr>
            </a:gs>
            <a:gs pos="80000">
              <a:schemeClr val="accent2">
                <a:hueOff val="-8879274"/>
                <a:satOff val="49770"/>
                <a:lumOff val="9021"/>
                <a:alphaOff val="0"/>
                <a:shade val="93000"/>
                <a:satMod val="130000"/>
              </a:schemeClr>
            </a:gs>
            <a:gs pos="100000">
              <a:schemeClr val="accent2">
                <a:hueOff val="-8879274"/>
                <a:satOff val="49770"/>
                <a:lumOff val="902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n-US" sz="2800" b="1" kern="1200" dirty="0" smtClean="0"/>
            <a:t>Durable</a:t>
          </a:r>
          <a:endParaRPr lang="en-US" sz="2800" b="1" kern="1200" dirty="0"/>
        </a:p>
      </dsp:txBody>
      <dsp:txXfrm>
        <a:off x="5367387" y="3156589"/>
        <a:ext cx="1751160" cy="13837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D1B328-493A-4CA8-85F7-00538E4D1B4E}">
      <dsp:nvSpPr>
        <dsp:cNvPr id="0" name=""/>
        <dsp:cNvSpPr/>
      </dsp:nvSpPr>
      <dsp:spPr>
        <a:xfrm rot="5400000">
          <a:off x="3108690" y="105018"/>
          <a:ext cx="1566726" cy="1363051"/>
        </a:xfrm>
        <a:prstGeom prst="hexagon">
          <a:avLst>
            <a:gd name="adj" fmla="val 25000"/>
            <a:gd name="vf" fmla="val 11547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Private Developers</a:t>
          </a:r>
          <a:endParaRPr lang="en-US" sz="1400" b="1" kern="1200" dirty="0"/>
        </a:p>
      </dsp:txBody>
      <dsp:txXfrm rot="-5400000">
        <a:off x="3422936" y="247329"/>
        <a:ext cx="938233" cy="1078430"/>
      </dsp:txXfrm>
    </dsp:sp>
    <dsp:sp modelId="{6494D2D6-C34C-46CE-A9F1-16246B080117}">
      <dsp:nvSpPr>
        <dsp:cNvPr id="0" name=""/>
        <dsp:cNvSpPr/>
      </dsp:nvSpPr>
      <dsp:spPr>
        <a:xfrm>
          <a:off x="4614940" y="316526"/>
          <a:ext cx="1748466" cy="940035"/>
        </a:xfrm>
        <a:prstGeom prst="rect">
          <a:avLst/>
        </a:prstGeom>
        <a:noFill/>
        <a:ln>
          <a:noFill/>
        </a:ln>
        <a:effectLst/>
      </dsp:spPr>
      <dsp:style>
        <a:lnRef idx="0">
          <a:scrgbClr r="0" g="0" b="0"/>
        </a:lnRef>
        <a:fillRef idx="0">
          <a:scrgbClr r="0" g="0" b="0"/>
        </a:fillRef>
        <a:effectRef idx="0">
          <a:scrgbClr r="0" g="0" b="0"/>
        </a:effectRef>
        <a:fontRef idx="minor"/>
      </dsp:style>
    </dsp:sp>
    <dsp:sp modelId="{8D19D8E9-D80B-44F1-B334-031911B7A347}">
      <dsp:nvSpPr>
        <dsp:cNvPr id="0" name=""/>
        <dsp:cNvSpPr/>
      </dsp:nvSpPr>
      <dsp:spPr>
        <a:xfrm rot="5400000">
          <a:off x="1636594" y="105018"/>
          <a:ext cx="1566726" cy="1363051"/>
        </a:xfrm>
        <a:prstGeom prst="hexagon">
          <a:avLst>
            <a:gd name="adj" fmla="val 25000"/>
            <a:gd name="vf" fmla="val 115470"/>
          </a:avLst>
        </a:prstGeom>
        <a:gradFill rotWithShape="0">
          <a:gsLst>
            <a:gs pos="0">
              <a:schemeClr val="accent2">
                <a:hueOff val="-1268468"/>
                <a:satOff val="7110"/>
                <a:lumOff val="1289"/>
                <a:alphaOff val="0"/>
                <a:shade val="51000"/>
                <a:satMod val="130000"/>
              </a:schemeClr>
            </a:gs>
            <a:gs pos="80000">
              <a:schemeClr val="accent2">
                <a:hueOff val="-1268468"/>
                <a:satOff val="7110"/>
                <a:lumOff val="1289"/>
                <a:alphaOff val="0"/>
                <a:shade val="93000"/>
                <a:satMod val="130000"/>
              </a:schemeClr>
            </a:gs>
            <a:gs pos="100000">
              <a:schemeClr val="accent2">
                <a:hueOff val="-1268468"/>
                <a:satOff val="7110"/>
                <a:lumOff val="128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667000">
            <a:lnSpc>
              <a:spcPct val="90000"/>
            </a:lnSpc>
            <a:spcBef>
              <a:spcPct val="0"/>
            </a:spcBef>
            <a:spcAft>
              <a:spcPct val="35000"/>
            </a:spcAft>
          </a:pPr>
          <a:endParaRPr lang="en-US" sz="6000" b="1" kern="1200"/>
        </a:p>
      </dsp:txBody>
      <dsp:txXfrm rot="-5400000">
        <a:off x="1950840" y="247329"/>
        <a:ext cx="938233" cy="1078430"/>
      </dsp:txXfrm>
    </dsp:sp>
    <dsp:sp modelId="{59B5B413-8BA7-45AB-973A-16AC2D1F269B}">
      <dsp:nvSpPr>
        <dsp:cNvPr id="0" name=""/>
        <dsp:cNvSpPr/>
      </dsp:nvSpPr>
      <dsp:spPr>
        <a:xfrm rot="5400000">
          <a:off x="2369822" y="1434855"/>
          <a:ext cx="1566726" cy="1363051"/>
        </a:xfrm>
        <a:prstGeom prst="hexagon">
          <a:avLst>
            <a:gd name="adj" fmla="val 25000"/>
            <a:gd name="vf" fmla="val 115470"/>
          </a:avLst>
        </a:prstGeom>
        <a:gradFill rotWithShape="0">
          <a:gsLst>
            <a:gs pos="0">
              <a:schemeClr val="accent2">
                <a:hueOff val="-2536935"/>
                <a:satOff val="14220"/>
                <a:lumOff val="2577"/>
                <a:alphaOff val="0"/>
                <a:shade val="51000"/>
                <a:satMod val="130000"/>
              </a:schemeClr>
            </a:gs>
            <a:gs pos="80000">
              <a:schemeClr val="accent2">
                <a:hueOff val="-2536935"/>
                <a:satOff val="14220"/>
                <a:lumOff val="2577"/>
                <a:alphaOff val="0"/>
                <a:shade val="93000"/>
                <a:satMod val="130000"/>
              </a:schemeClr>
            </a:gs>
            <a:gs pos="100000">
              <a:schemeClr val="accent2">
                <a:hueOff val="-2536935"/>
                <a:satOff val="14220"/>
                <a:lumOff val="257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Utilities</a:t>
          </a:r>
          <a:endParaRPr lang="en-US" sz="1400" b="1" kern="1200" dirty="0"/>
        </a:p>
      </dsp:txBody>
      <dsp:txXfrm rot="-5400000">
        <a:off x="2684068" y="1577166"/>
        <a:ext cx="938233" cy="1078430"/>
      </dsp:txXfrm>
    </dsp:sp>
    <dsp:sp modelId="{F729BB97-E930-4B2A-9E4C-5759448D7555}">
      <dsp:nvSpPr>
        <dsp:cNvPr id="0" name=""/>
        <dsp:cNvSpPr/>
      </dsp:nvSpPr>
      <dsp:spPr>
        <a:xfrm>
          <a:off x="723193" y="1646363"/>
          <a:ext cx="1692064" cy="940035"/>
        </a:xfrm>
        <a:prstGeom prst="rect">
          <a:avLst/>
        </a:prstGeom>
        <a:noFill/>
        <a:ln>
          <a:noFill/>
        </a:ln>
        <a:effectLst/>
      </dsp:spPr>
      <dsp:style>
        <a:lnRef idx="0">
          <a:scrgbClr r="0" g="0" b="0"/>
        </a:lnRef>
        <a:fillRef idx="0">
          <a:scrgbClr r="0" g="0" b="0"/>
        </a:fillRef>
        <a:effectRef idx="0">
          <a:scrgbClr r="0" g="0" b="0"/>
        </a:effectRef>
        <a:fontRef idx="minor"/>
      </dsp:style>
    </dsp:sp>
    <dsp:sp modelId="{7E7946BE-3CD3-4154-94E1-E1395136786C}">
      <dsp:nvSpPr>
        <dsp:cNvPr id="0" name=""/>
        <dsp:cNvSpPr/>
      </dsp:nvSpPr>
      <dsp:spPr>
        <a:xfrm rot="5400000">
          <a:off x="3841917" y="1434855"/>
          <a:ext cx="1566726" cy="1363051"/>
        </a:xfrm>
        <a:prstGeom prst="hexagon">
          <a:avLst>
            <a:gd name="adj" fmla="val 25000"/>
            <a:gd name="vf" fmla="val 115470"/>
          </a:avLst>
        </a:prstGeom>
        <a:gradFill rotWithShape="0">
          <a:gsLst>
            <a:gs pos="0">
              <a:schemeClr val="accent2">
                <a:hueOff val="-3805403"/>
                <a:satOff val="21330"/>
                <a:lumOff val="3866"/>
                <a:alphaOff val="0"/>
                <a:shade val="51000"/>
                <a:satMod val="130000"/>
              </a:schemeClr>
            </a:gs>
            <a:gs pos="80000">
              <a:schemeClr val="accent2">
                <a:hueOff val="-3805403"/>
                <a:satOff val="21330"/>
                <a:lumOff val="3866"/>
                <a:alphaOff val="0"/>
                <a:shade val="93000"/>
                <a:satMod val="130000"/>
              </a:schemeClr>
            </a:gs>
            <a:gs pos="100000">
              <a:schemeClr val="accent2">
                <a:hueOff val="-3805403"/>
                <a:satOff val="21330"/>
                <a:lumOff val="386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667000">
            <a:lnSpc>
              <a:spcPct val="90000"/>
            </a:lnSpc>
            <a:spcBef>
              <a:spcPct val="0"/>
            </a:spcBef>
            <a:spcAft>
              <a:spcPct val="35000"/>
            </a:spcAft>
          </a:pPr>
          <a:endParaRPr lang="en-US" sz="6000" b="1" kern="1200"/>
        </a:p>
      </dsp:txBody>
      <dsp:txXfrm rot="-5400000">
        <a:off x="4156163" y="1577166"/>
        <a:ext cx="938233" cy="1078430"/>
      </dsp:txXfrm>
    </dsp:sp>
    <dsp:sp modelId="{9F9046EA-3C10-4D89-934B-3B9315B883E6}">
      <dsp:nvSpPr>
        <dsp:cNvPr id="0" name=""/>
        <dsp:cNvSpPr/>
      </dsp:nvSpPr>
      <dsp:spPr>
        <a:xfrm rot="5400000">
          <a:off x="3108690" y="2764692"/>
          <a:ext cx="1566726" cy="1363051"/>
        </a:xfrm>
        <a:prstGeom prst="hexagon">
          <a:avLst>
            <a:gd name="adj" fmla="val 25000"/>
            <a:gd name="vf" fmla="val 115470"/>
          </a:avLst>
        </a:prstGeom>
        <a:gradFill rotWithShape="0">
          <a:gsLst>
            <a:gs pos="0">
              <a:schemeClr val="accent2">
                <a:hueOff val="-5073871"/>
                <a:satOff val="28440"/>
                <a:lumOff val="5155"/>
                <a:alphaOff val="0"/>
                <a:shade val="51000"/>
                <a:satMod val="130000"/>
              </a:schemeClr>
            </a:gs>
            <a:gs pos="80000">
              <a:schemeClr val="accent2">
                <a:hueOff val="-5073871"/>
                <a:satOff val="28440"/>
                <a:lumOff val="5155"/>
                <a:alphaOff val="0"/>
                <a:shade val="93000"/>
                <a:satMod val="130000"/>
              </a:schemeClr>
            </a:gs>
            <a:gs pos="100000">
              <a:schemeClr val="accent2">
                <a:hueOff val="-5073871"/>
                <a:satOff val="28440"/>
                <a:lumOff val="515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State</a:t>
          </a:r>
          <a:endParaRPr lang="en-US" sz="1400" b="1" kern="1200" dirty="0"/>
        </a:p>
      </dsp:txBody>
      <dsp:txXfrm rot="-5400000">
        <a:off x="3422936" y="2907003"/>
        <a:ext cx="938233" cy="1078430"/>
      </dsp:txXfrm>
    </dsp:sp>
    <dsp:sp modelId="{AEB88716-DD03-4FE6-BDB8-E97A5202FCAC}">
      <dsp:nvSpPr>
        <dsp:cNvPr id="0" name=""/>
        <dsp:cNvSpPr/>
      </dsp:nvSpPr>
      <dsp:spPr>
        <a:xfrm>
          <a:off x="4614940" y="2976200"/>
          <a:ext cx="1748466" cy="940035"/>
        </a:xfrm>
        <a:prstGeom prst="rect">
          <a:avLst/>
        </a:prstGeom>
        <a:noFill/>
        <a:ln>
          <a:noFill/>
        </a:ln>
        <a:effectLst/>
      </dsp:spPr>
      <dsp:style>
        <a:lnRef idx="0">
          <a:scrgbClr r="0" g="0" b="0"/>
        </a:lnRef>
        <a:fillRef idx="0">
          <a:scrgbClr r="0" g="0" b="0"/>
        </a:fillRef>
        <a:effectRef idx="0">
          <a:scrgbClr r="0" g="0" b="0"/>
        </a:effectRef>
        <a:fontRef idx="minor"/>
      </dsp:style>
    </dsp:sp>
    <dsp:sp modelId="{55F7FA06-04FC-42C0-B07A-77D14A3F1B31}">
      <dsp:nvSpPr>
        <dsp:cNvPr id="0" name=""/>
        <dsp:cNvSpPr/>
      </dsp:nvSpPr>
      <dsp:spPr>
        <a:xfrm rot="5400000">
          <a:off x="1636594" y="2764692"/>
          <a:ext cx="1566726" cy="1363051"/>
        </a:xfrm>
        <a:prstGeom prst="hexagon">
          <a:avLst>
            <a:gd name="adj" fmla="val 25000"/>
            <a:gd name="vf" fmla="val 115470"/>
          </a:avLst>
        </a:prstGeom>
        <a:gradFill rotWithShape="0">
          <a:gsLst>
            <a:gs pos="0">
              <a:schemeClr val="accent2">
                <a:hueOff val="-6342339"/>
                <a:satOff val="35550"/>
                <a:lumOff val="6444"/>
                <a:alphaOff val="0"/>
                <a:shade val="51000"/>
                <a:satMod val="130000"/>
              </a:schemeClr>
            </a:gs>
            <a:gs pos="80000">
              <a:schemeClr val="accent2">
                <a:hueOff val="-6342339"/>
                <a:satOff val="35550"/>
                <a:lumOff val="6444"/>
                <a:alphaOff val="0"/>
                <a:shade val="93000"/>
                <a:satMod val="130000"/>
              </a:schemeClr>
            </a:gs>
            <a:gs pos="100000">
              <a:schemeClr val="accent2">
                <a:hueOff val="-6342339"/>
                <a:satOff val="35550"/>
                <a:lumOff val="644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667000">
            <a:lnSpc>
              <a:spcPct val="90000"/>
            </a:lnSpc>
            <a:spcBef>
              <a:spcPct val="0"/>
            </a:spcBef>
            <a:spcAft>
              <a:spcPct val="35000"/>
            </a:spcAft>
          </a:pPr>
          <a:endParaRPr lang="en-US" sz="6000" b="1" kern="1200"/>
        </a:p>
      </dsp:txBody>
      <dsp:txXfrm rot="-5400000">
        <a:off x="1950840" y="2907003"/>
        <a:ext cx="938233" cy="1078430"/>
      </dsp:txXfrm>
    </dsp:sp>
    <dsp:sp modelId="{B0254933-BC57-4173-A79F-3B1C6531644B}">
      <dsp:nvSpPr>
        <dsp:cNvPr id="0" name=""/>
        <dsp:cNvSpPr/>
      </dsp:nvSpPr>
      <dsp:spPr>
        <a:xfrm rot="5400000">
          <a:off x="2369822" y="4094529"/>
          <a:ext cx="1566726" cy="1363051"/>
        </a:xfrm>
        <a:prstGeom prst="hexagon">
          <a:avLst>
            <a:gd name="adj" fmla="val 25000"/>
            <a:gd name="vf" fmla="val 115470"/>
          </a:avLst>
        </a:prstGeom>
        <a:gradFill rotWithShape="0">
          <a:gsLst>
            <a:gs pos="0">
              <a:schemeClr val="accent2">
                <a:hueOff val="-7610806"/>
                <a:satOff val="42660"/>
                <a:lumOff val="7732"/>
                <a:alphaOff val="0"/>
                <a:shade val="51000"/>
                <a:satMod val="130000"/>
              </a:schemeClr>
            </a:gs>
            <a:gs pos="80000">
              <a:schemeClr val="accent2">
                <a:hueOff val="-7610806"/>
                <a:satOff val="42660"/>
                <a:lumOff val="7732"/>
                <a:alphaOff val="0"/>
                <a:shade val="93000"/>
                <a:satMod val="130000"/>
              </a:schemeClr>
            </a:gs>
            <a:gs pos="100000">
              <a:schemeClr val="accent2">
                <a:hueOff val="-7610806"/>
                <a:satOff val="42660"/>
                <a:lumOff val="773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City</a:t>
          </a:r>
          <a:endParaRPr lang="en-US" sz="1400" b="1" kern="1200" dirty="0"/>
        </a:p>
      </dsp:txBody>
      <dsp:txXfrm rot="-5400000">
        <a:off x="2684068" y="4236840"/>
        <a:ext cx="938233" cy="1078430"/>
      </dsp:txXfrm>
    </dsp:sp>
    <dsp:sp modelId="{ACAC3F1B-3ABF-446F-BC45-B2AC0D2235DE}">
      <dsp:nvSpPr>
        <dsp:cNvPr id="0" name=""/>
        <dsp:cNvSpPr/>
      </dsp:nvSpPr>
      <dsp:spPr>
        <a:xfrm>
          <a:off x="723193" y="4306037"/>
          <a:ext cx="1692064" cy="940035"/>
        </a:xfrm>
        <a:prstGeom prst="rect">
          <a:avLst/>
        </a:prstGeom>
        <a:noFill/>
        <a:ln>
          <a:noFill/>
        </a:ln>
        <a:effectLst/>
      </dsp:spPr>
      <dsp:style>
        <a:lnRef idx="0">
          <a:scrgbClr r="0" g="0" b="0"/>
        </a:lnRef>
        <a:fillRef idx="0">
          <a:scrgbClr r="0" g="0" b="0"/>
        </a:fillRef>
        <a:effectRef idx="0">
          <a:scrgbClr r="0" g="0" b="0"/>
        </a:effectRef>
        <a:fontRef idx="minor"/>
      </dsp:style>
    </dsp:sp>
    <dsp:sp modelId="{6209FD85-10B2-4CAD-8A42-F97C739A7C45}">
      <dsp:nvSpPr>
        <dsp:cNvPr id="0" name=""/>
        <dsp:cNvSpPr/>
      </dsp:nvSpPr>
      <dsp:spPr>
        <a:xfrm rot="5400000">
          <a:off x="3841917" y="4094529"/>
          <a:ext cx="1566726" cy="1363051"/>
        </a:xfrm>
        <a:prstGeom prst="hexagon">
          <a:avLst>
            <a:gd name="adj" fmla="val 25000"/>
            <a:gd name="vf" fmla="val 115470"/>
          </a:avLst>
        </a:prstGeom>
        <a:gradFill rotWithShape="0">
          <a:gsLst>
            <a:gs pos="0">
              <a:schemeClr val="accent2">
                <a:hueOff val="-8879274"/>
                <a:satOff val="49770"/>
                <a:lumOff val="9021"/>
                <a:alphaOff val="0"/>
                <a:shade val="51000"/>
                <a:satMod val="130000"/>
              </a:schemeClr>
            </a:gs>
            <a:gs pos="80000">
              <a:schemeClr val="accent2">
                <a:hueOff val="-8879274"/>
                <a:satOff val="49770"/>
                <a:lumOff val="9021"/>
                <a:alphaOff val="0"/>
                <a:shade val="93000"/>
                <a:satMod val="130000"/>
              </a:schemeClr>
            </a:gs>
            <a:gs pos="100000">
              <a:schemeClr val="accent2">
                <a:hueOff val="-8879274"/>
                <a:satOff val="49770"/>
                <a:lumOff val="902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667000">
            <a:lnSpc>
              <a:spcPct val="90000"/>
            </a:lnSpc>
            <a:spcBef>
              <a:spcPct val="0"/>
            </a:spcBef>
            <a:spcAft>
              <a:spcPct val="35000"/>
            </a:spcAft>
          </a:pPr>
          <a:endParaRPr lang="en-US" sz="6000" b="1" kern="1200"/>
        </a:p>
      </dsp:txBody>
      <dsp:txXfrm rot="-5400000">
        <a:off x="4156163" y="4236840"/>
        <a:ext cx="938233" cy="107843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2EA8D724-0A3A-482F-AC27-34E9841046E7}" type="datetimeFigureOut">
              <a:rPr lang="en-US" smtClean="0"/>
              <a:pPr/>
              <a:t>12/19/2012</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BDB59EEC-B46A-4BCB-AE50-B46B503D496A}" type="slidenum">
              <a:rPr lang="en-US" smtClean="0"/>
              <a:pPr/>
              <a:t>‹#›</a:t>
            </a:fld>
            <a:endParaRPr lang="en-US"/>
          </a:p>
        </p:txBody>
      </p:sp>
    </p:spTree>
    <p:extLst>
      <p:ext uri="{BB962C8B-B14F-4D97-AF65-F5344CB8AC3E}">
        <p14:creationId xmlns:p14="http://schemas.microsoft.com/office/powerpoint/2010/main" val="17513737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F7FFB431-AEA1-4285-9822-7A1BAEF60FE4}" type="datetimeFigureOut">
              <a:rPr lang="en-US" smtClean="0"/>
              <a:pPr/>
              <a:t>12/19/2012</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05E982B9-F53E-4E09-8A85-209C35EAA887}" type="slidenum">
              <a:rPr lang="en-US" smtClean="0"/>
              <a:pPr/>
              <a:t>‹#›</a:t>
            </a:fld>
            <a:endParaRPr lang="en-US"/>
          </a:p>
        </p:txBody>
      </p:sp>
    </p:spTree>
    <p:extLst>
      <p:ext uri="{BB962C8B-B14F-4D97-AF65-F5344CB8AC3E}">
        <p14:creationId xmlns:p14="http://schemas.microsoft.com/office/powerpoint/2010/main" val="216163734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E982B9-F53E-4E09-8A85-209C35EAA887}" type="slidenum">
              <a:rPr lang="en-US" smtClean="0"/>
              <a:pPr/>
              <a:t>1</a:t>
            </a:fld>
            <a:endParaRPr lang="en-US"/>
          </a:p>
        </p:txBody>
      </p:sp>
    </p:spTree>
    <p:extLst>
      <p:ext uri="{BB962C8B-B14F-4D97-AF65-F5344CB8AC3E}">
        <p14:creationId xmlns:p14="http://schemas.microsoft.com/office/powerpoint/2010/main" val="3543416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Private developers have the right to build if they go through the process, we can’t make them wait for district energy or other new green energy infrastructure</a:t>
            </a:r>
            <a:endParaRPr lang="en-US" dirty="0" smtClean="0"/>
          </a:p>
          <a:p>
            <a:pPr marL="171450" indent="-171450">
              <a:buFont typeface="Arial" pitchFamily="34" charset="0"/>
              <a:buChar char="•"/>
            </a:pPr>
            <a:r>
              <a:rPr lang="en-US" dirty="0" smtClean="0"/>
              <a:t>Numerous</a:t>
            </a:r>
            <a:r>
              <a:rPr lang="en-US" baseline="0" dirty="0" smtClean="0"/>
              <a:t> stakeholders and parties involved in the process</a:t>
            </a:r>
          </a:p>
          <a:p>
            <a:pPr marL="628650" lvl="1" indent="-171450">
              <a:buFont typeface="Arial" pitchFamily="34" charset="0"/>
              <a:buChar char="•"/>
            </a:pPr>
            <a:r>
              <a:rPr lang="en-US" baseline="0" dirty="0" smtClean="0"/>
              <a:t>Ex: in Innovation District there are multiple governmental jurisdictions including City, </a:t>
            </a:r>
            <a:r>
              <a:rPr lang="en-US" baseline="0" dirty="0" err="1" smtClean="0"/>
              <a:t>MassPort</a:t>
            </a:r>
            <a:r>
              <a:rPr lang="en-US" baseline="0" dirty="0" smtClean="0"/>
              <a:t>, and Mass Convention Center Authority along with a combination of private and public parcels including the BCEC and BRA’s Marine Industrial Park.</a:t>
            </a:r>
          </a:p>
          <a:p>
            <a:pPr marL="171450" indent="-171450">
              <a:buFont typeface="Arial" pitchFamily="34" charset="0"/>
              <a:buChar char="•"/>
            </a:pPr>
            <a:r>
              <a:rPr lang="en-US" baseline="0" dirty="0" smtClean="0"/>
              <a:t>Aging infrastructure (also opportunity) </a:t>
            </a:r>
          </a:p>
          <a:p>
            <a:pPr marL="628650" lvl="1" indent="-171450">
              <a:buFont typeface="Arial" pitchFamily="34" charset="0"/>
              <a:buChar char="•"/>
            </a:pPr>
            <a:r>
              <a:rPr lang="en-US" baseline="0" dirty="0" err="1" smtClean="0"/>
              <a:t>Kneeland</a:t>
            </a:r>
            <a:r>
              <a:rPr lang="en-US" baseline="0" dirty="0" smtClean="0"/>
              <a:t> St steam plant is nearing the end of its useful life, what will replace it? </a:t>
            </a:r>
          </a:p>
          <a:p>
            <a:pPr marL="628650" lvl="1" indent="-171450">
              <a:buFont typeface="Arial" pitchFamily="34" charset="0"/>
              <a:buChar char="•"/>
            </a:pPr>
            <a:r>
              <a:rPr lang="en-US" baseline="0" dirty="0" smtClean="0"/>
              <a:t>Boston Medical Example – they want to build new CHP plant but the existing natural gas infrastructure is not suitable – pipes brining in the gas must be enlarged</a:t>
            </a:r>
          </a:p>
          <a:p>
            <a:pPr marL="628650" lvl="1" indent="-171450">
              <a:buFont typeface="Arial" pitchFamily="34" charset="0"/>
              <a:buChar char="•"/>
            </a:pPr>
            <a:r>
              <a:rPr lang="en-US" baseline="0" dirty="0" smtClean="0"/>
              <a:t>Dec. 12</a:t>
            </a:r>
            <a:r>
              <a:rPr lang="en-US" baseline="30000" dirty="0" smtClean="0"/>
              <a:t>th</a:t>
            </a:r>
            <a:r>
              <a:rPr lang="en-US" baseline="0" dirty="0" smtClean="0"/>
              <a:t> 2008 </a:t>
            </a:r>
            <a:r>
              <a:rPr lang="en-US" sz="1200" b="0" i="0" kern="1200" dirty="0" smtClean="0">
                <a:solidFill>
                  <a:schemeClr val="tx1"/>
                </a:solidFill>
                <a:effectLst/>
                <a:latin typeface="+mn-lt"/>
                <a:ea typeface="+mn-ea"/>
                <a:cs typeface="+mn-cs"/>
              </a:rPr>
              <a:t>A flood of rainwater trigged a powerful burst of steam that that erupted from a manhole in downtown Boston. No one was injured in the blast at 8:30 a.m. at intersection of Harrison Avenue and </a:t>
            </a:r>
            <a:r>
              <a:rPr lang="en-US" sz="1200" b="0" i="0" kern="1200" dirty="0" err="1" smtClean="0">
                <a:solidFill>
                  <a:schemeClr val="tx1"/>
                </a:solidFill>
                <a:effectLst/>
                <a:latin typeface="+mn-lt"/>
                <a:ea typeface="+mn-ea"/>
                <a:cs typeface="+mn-cs"/>
              </a:rPr>
              <a:t>Kneeland</a:t>
            </a:r>
            <a:r>
              <a:rPr lang="en-US" sz="1200" b="0" i="0" kern="1200" dirty="0" smtClean="0">
                <a:solidFill>
                  <a:schemeClr val="tx1"/>
                </a:solidFill>
                <a:effectLst/>
                <a:latin typeface="+mn-lt"/>
                <a:ea typeface="+mn-ea"/>
                <a:cs typeface="+mn-cs"/>
              </a:rPr>
              <a:t> Street.</a:t>
            </a:r>
            <a:endParaRPr lang="en-US" baseline="0" dirty="0" smtClean="0"/>
          </a:p>
        </p:txBody>
      </p:sp>
      <p:sp>
        <p:nvSpPr>
          <p:cNvPr id="4" name="Slide Number Placeholder 3"/>
          <p:cNvSpPr>
            <a:spLocks noGrp="1"/>
          </p:cNvSpPr>
          <p:nvPr>
            <p:ph type="sldNum" sz="quarter" idx="10"/>
          </p:nvPr>
        </p:nvSpPr>
        <p:spPr/>
        <p:txBody>
          <a:bodyPr/>
          <a:lstStyle/>
          <a:p>
            <a:fld id="{05E982B9-F53E-4E09-8A85-209C35EAA887}" type="slidenum">
              <a:rPr lang="en-US" smtClean="0"/>
              <a:pPr/>
              <a:t>11</a:t>
            </a:fld>
            <a:endParaRPr lang="en-US"/>
          </a:p>
        </p:txBody>
      </p:sp>
    </p:spTree>
    <p:extLst>
      <p:ext uri="{BB962C8B-B14F-4D97-AF65-F5344CB8AC3E}">
        <p14:creationId xmlns:p14="http://schemas.microsoft.com/office/powerpoint/2010/main" val="2220883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Technology</a:t>
            </a:r>
            <a:r>
              <a:rPr lang="en-US" baseline="0" dirty="0" smtClean="0"/>
              <a:t> is creating new opportunities that are both resilient and clean/green</a:t>
            </a:r>
          </a:p>
          <a:p>
            <a:endParaRPr lang="en-US" baseline="0" dirty="0" smtClean="0"/>
          </a:p>
          <a:p>
            <a:r>
              <a:rPr lang="en-US" baseline="0" dirty="0" smtClean="0"/>
              <a:t>City of Boston has started utilizing on site renewables to power emergency facilities including 400 frontage road and traffic signals along an evacuation route</a:t>
            </a:r>
          </a:p>
          <a:p>
            <a:pPr marL="171450" indent="-171450">
              <a:buFont typeface="Arial" pitchFamily="34" charset="0"/>
              <a:buChar char="•"/>
            </a:pPr>
            <a:r>
              <a:rPr lang="en-US" baseline="0" dirty="0" smtClean="0"/>
              <a:t>Funded through an ARRA grant to demonstrate the us of PV technology in emergency preparedness. </a:t>
            </a:r>
          </a:p>
          <a:p>
            <a:pPr marL="171450" indent="-171450">
              <a:buFont typeface="Arial" pitchFamily="34" charset="0"/>
              <a:buChar char="•"/>
            </a:pPr>
            <a:r>
              <a:rPr lang="en-US" baseline="0" dirty="0" smtClean="0"/>
              <a:t>This competitive grant was only available to Solar American Cities in 2007, of which there were 25. </a:t>
            </a:r>
          </a:p>
          <a:p>
            <a:pPr marL="171450" indent="-171450">
              <a:buFont typeface="Arial" pitchFamily="34" charset="0"/>
              <a:buChar char="•"/>
            </a:pPr>
            <a:r>
              <a:rPr lang="en-US" baseline="0" dirty="0" smtClean="0"/>
              <a:t>Boston received the largest grant </a:t>
            </a:r>
          </a:p>
          <a:p>
            <a:pPr marL="171450" indent="-171450">
              <a:buFont typeface="Arial" pitchFamily="34" charset="0"/>
              <a:buChar char="•"/>
            </a:pPr>
            <a:r>
              <a:rPr lang="en-US" baseline="0" dirty="0" smtClean="0"/>
              <a:t>Funded the PVs at Frontage road so that the fuel pumps for emergency vehicles would be functional in the event of the loss of power </a:t>
            </a:r>
          </a:p>
          <a:p>
            <a:pPr marL="171450" indent="-171450">
              <a:buFont typeface="Arial" pitchFamily="34" charset="0"/>
              <a:buChar char="•"/>
            </a:pPr>
            <a:r>
              <a:rPr lang="en-US" baseline="0" dirty="0" smtClean="0"/>
              <a:t>Also funded battery backups for traffic signals along evacuation routes. PVs were installed on four of them – would have installed them on all but it was cost prohibited. </a:t>
            </a:r>
          </a:p>
          <a:p>
            <a:endParaRPr lang="en-US" dirty="0" smtClean="0"/>
          </a:p>
          <a:p>
            <a:r>
              <a:rPr lang="en-US" dirty="0" smtClean="0"/>
              <a:t>Smart</a:t>
            </a:r>
            <a:r>
              <a:rPr lang="en-US" baseline="0" dirty="0" smtClean="0"/>
              <a:t> Grids</a:t>
            </a:r>
            <a:endParaRPr lang="en-US" dirty="0" smtClean="0"/>
          </a:p>
        </p:txBody>
      </p:sp>
      <p:sp>
        <p:nvSpPr>
          <p:cNvPr id="4" name="Slide Number Placeholder 3"/>
          <p:cNvSpPr>
            <a:spLocks noGrp="1"/>
          </p:cNvSpPr>
          <p:nvPr>
            <p:ph type="sldNum" sz="quarter" idx="10"/>
          </p:nvPr>
        </p:nvSpPr>
        <p:spPr/>
        <p:txBody>
          <a:bodyPr/>
          <a:lstStyle/>
          <a:p>
            <a:fld id="{05E982B9-F53E-4E09-8A85-209C35EAA887}" type="slidenum">
              <a:rPr lang="en-US" smtClean="0"/>
              <a:pPr/>
              <a:t>12</a:t>
            </a:fld>
            <a:endParaRPr lang="en-US"/>
          </a:p>
        </p:txBody>
      </p:sp>
    </p:spTree>
    <p:extLst>
      <p:ext uri="{BB962C8B-B14F-4D97-AF65-F5344CB8AC3E}">
        <p14:creationId xmlns:p14="http://schemas.microsoft.com/office/powerpoint/2010/main" val="3940655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006600"/>
                </a:solidFill>
              </a:rPr>
              <a:t>Climate Adaptation Questionnaire</a:t>
            </a:r>
            <a:r>
              <a:rPr lang="en-US" baseline="0" dirty="0" smtClean="0">
                <a:solidFill>
                  <a:srgbClr val="006600"/>
                </a:solidFill>
              </a:rPr>
              <a:t> </a:t>
            </a:r>
          </a:p>
          <a:p>
            <a:endParaRPr lang="en-US" dirty="0" smtClean="0">
              <a:solidFill>
                <a:srgbClr val="006600"/>
              </a:solidFill>
            </a:endParaRPr>
          </a:p>
          <a:p>
            <a:r>
              <a:rPr lang="en-US" dirty="0" smtClean="0">
                <a:solidFill>
                  <a:srgbClr val="006600"/>
                </a:solidFill>
              </a:rPr>
              <a:t>Spaulding Rehabilitation</a:t>
            </a:r>
            <a:r>
              <a:rPr lang="en-US" baseline="0" dirty="0" smtClean="0">
                <a:solidFill>
                  <a:srgbClr val="006600"/>
                </a:solidFill>
              </a:rPr>
              <a:t> Center</a:t>
            </a:r>
          </a:p>
          <a:p>
            <a:endParaRPr lang="en-US" dirty="0" smtClean="0">
              <a:solidFill>
                <a:srgbClr val="006600"/>
              </a:solidFill>
            </a:endParaRPr>
          </a:p>
          <a:p>
            <a:pPr marL="171450" indent="-171450">
              <a:buFont typeface="Arial" pitchFamily="34" charset="0"/>
              <a:buChar char="•"/>
            </a:pPr>
            <a:r>
              <a:rPr lang="en-US" dirty="0" smtClean="0">
                <a:solidFill>
                  <a:srgbClr val="006600"/>
                </a:solidFill>
              </a:rPr>
              <a:t>Boston Redevelopment Authority Article 80: Ask developers of projects that may be subject to more frequent coastal flooding due to sea-level rise to analyze the effects of climate change</a:t>
            </a:r>
          </a:p>
          <a:p>
            <a:pPr marL="171450" indent="-171450">
              <a:buFont typeface="Arial" pitchFamily="34" charset="0"/>
              <a:buChar char="•"/>
            </a:pPr>
            <a:r>
              <a:rPr lang="en-US" dirty="0" smtClean="0">
                <a:solidFill>
                  <a:srgbClr val="006600"/>
                </a:solidFill>
              </a:rPr>
              <a:t>BRA modifying Development Review Guidelines to provide more explicit direction in effects of climate change</a:t>
            </a:r>
          </a:p>
          <a:p>
            <a:pPr marL="171450" indent="-171450">
              <a:buFont typeface="Arial" pitchFamily="34" charset="0"/>
              <a:buChar char="•"/>
            </a:pPr>
            <a:r>
              <a:rPr lang="en-US" dirty="0" smtClean="0">
                <a:solidFill>
                  <a:srgbClr val="006600"/>
                </a:solidFill>
              </a:rPr>
              <a:t>2009 Partners Healthcare raised the base elevation of proposed Spaulding Rehabilitation Center (in construction) by 2 feet at its new location in Charlestown Navy Yard</a:t>
            </a:r>
          </a:p>
          <a:p>
            <a:pPr marL="171450" indent="-171450">
              <a:buFont typeface="Arial" pitchFamily="34" charset="0"/>
              <a:buChar char="•"/>
            </a:pPr>
            <a:endParaRPr lang="en-US" dirty="0" smtClean="0">
              <a:solidFill>
                <a:srgbClr val="006600"/>
              </a:solidFill>
            </a:endParaRPr>
          </a:p>
          <a:p>
            <a:pPr marL="0" indent="0">
              <a:buFont typeface="Arial" pitchFamily="34" charset="0"/>
              <a:buNone/>
            </a:pPr>
            <a:r>
              <a:rPr lang="en-US" dirty="0" smtClean="0">
                <a:solidFill>
                  <a:srgbClr val="006600"/>
                </a:solidFill>
              </a:rPr>
              <a:t>District energy for</a:t>
            </a:r>
            <a:r>
              <a:rPr lang="en-US" baseline="0" dirty="0" smtClean="0">
                <a:solidFill>
                  <a:srgbClr val="006600"/>
                </a:solidFill>
              </a:rPr>
              <a:t> appropriate locations including Marine Industrial Park, Innovation District and </a:t>
            </a:r>
            <a:r>
              <a:rPr lang="en-US" baseline="0" dirty="0" err="1" smtClean="0">
                <a:solidFill>
                  <a:srgbClr val="006600"/>
                </a:solidFill>
              </a:rPr>
              <a:t>Newmarket</a:t>
            </a:r>
            <a:endParaRPr lang="en-US" baseline="0" dirty="0" smtClean="0">
              <a:solidFill>
                <a:srgbClr val="006600"/>
              </a:solidFill>
            </a:endParaRPr>
          </a:p>
          <a:p>
            <a:pPr marL="0" indent="0">
              <a:buFont typeface="Arial" pitchFamily="34" charset="0"/>
              <a:buNone/>
            </a:pPr>
            <a:endParaRPr lang="en-US" baseline="0" dirty="0" smtClean="0">
              <a:solidFill>
                <a:srgbClr val="006600"/>
              </a:solidFill>
            </a:endParaRPr>
          </a:p>
          <a:p>
            <a:r>
              <a:rPr lang="en-US" baseline="0" dirty="0" smtClean="0">
                <a:solidFill>
                  <a:srgbClr val="006600"/>
                </a:solidFill>
              </a:rPr>
              <a:t>Potential for innovative approaches such as Toronto’s Deep Water Cooling system which uses </a:t>
            </a:r>
            <a:r>
              <a:rPr lang="en-US" sz="1200" b="0" i="0" kern="1200" dirty="0" smtClean="0">
                <a:solidFill>
                  <a:schemeClr val="tx1"/>
                </a:solidFill>
                <a:effectLst/>
                <a:latin typeface="+mn-lt"/>
                <a:ea typeface="+mn-ea"/>
                <a:cs typeface="+mn-cs"/>
              </a:rPr>
              <a:t>cold water to air-condition high-rise buildings in downtown Toronto. The system</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reduces energy consumption by up to 90 per cent (compared to conventional chillers)</a:t>
            </a:r>
          </a:p>
          <a:p>
            <a:r>
              <a:rPr lang="en-US" sz="1200" b="1" i="0" kern="1200" dirty="0" smtClean="0">
                <a:solidFill>
                  <a:schemeClr val="tx1"/>
                </a:solidFill>
                <a:effectLst/>
                <a:latin typeface="+mn-lt"/>
                <a:ea typeface="+mn-ea"/>
                <a:cs typeface="+mn-cs"/>
              </a:rPr>
              <a:t>How the system works</a:t>
            </a: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three intake pipes draw water (4 degrees Celsius) from 5 </a:t>
            </a:r>
            <a:r>
              <a:rPr lang="en-US" sz="1200" b="0" i="0" kern="1200" dirty="0" err="1" smtClean="0">
                <a:solidFill>
                  <a:schemeClr val="tx1"/>
                </a:solidFill>
                <a:effectLst/>
                <a:latin typeface="+mn-lt"/>
                <a:ea typeface="+mn-ea"/>
                <a:cs typeface="+mn-cs"/>
              </a:rPr>
              <a:t>kilometres</a:t>
            </a:r>
            <a:r>
              <a:rPr lang="en-US" sz="1200" b="0" i="0" kern="1200" dirty="0" smtClean="0">
                <a:solidFill>
                  <a:schemeClr val="tx1"/>
                </a:solidFill>
                <a:effectLst/>
                <a:latin typeface="+mn-lt"/>
                <a:ea typeface="+mn-ea"/>
                <a:cs typeface="+mn-cs"/>
              </a:rPr>
              <a:t> off the shore of Lake Ontario at a depth of 83 </a:t>
            </a:r>
            <a:r>
              <a:rPr lang="en-US" sz="1200" b="0" i="0" kern="1200" dirty="0" err="1" smtClean="0">
                <a:solidFill>
                  <a:schemeClr val="tx1"/>
                </a:solidFill>
                <a:effectLst/>
                <a:latin typeface="+mn-lt"/>
                <a:ea typeface="+mn-ea"/>
                <a:cs typeface="+mn-cs"/>
              </a:rPr>
              <a:t>metres</a:t>
            </a:r>
            <a:r>
              <a:rPr lang="en-US" sz="1200" b="0" i="0" kern="1200" dirty="0" smtClean="0">
                <a:solidFill>
                  <a:schemeClr val="tx1"/>
                </a:solidFill>
                <a:effectLst/>
                <a:latin typeface="+mn-lt"/>
                <a:ea typeface="+mn-ea"/>
                <a:cs typeface="+mn-cs"/>
              </a:rPr>
              <a:t> below the surface. Naturally cold water makes its way to the City's John Street Pumping Station. There, heat exchangers facilitate the energy transfer between the icy cold lake water and the closed chilled water supply loop.</a:t>
            </a:r>
          </a:p>
          <a:p>
            <a:r>
              <a:rPr lang="en-US" sz="1200" b="0" i="0" kern="1200" dirty="0" smtClean="0">
                <a:solidFill>
                  <a:schemeClr val="tx1"/>
                </a:solidFill>
                <a:effectLst/>
                <a:latin typeface="+mn-lt"/>
                <a:ea typeface="+mn-ea"/>
                <a:cs typeface="+mn-cs"/>
              </a:rPr>
              <a:t>The water drawn from the lake continues on its regular route through the John Street Pumping Station for normal distribution into the City water supply. Only the coldness from the lake water, not the actual water, is used to provide the alternative to conventional air-conditioning.</a:t>
            </a:r>
          </a:p>
          <a:p>
            <a:pPr marL="0" indent="0">
              <a:buFont typeface="Arial" pitchFamily="34" charset="0"/>
              <a:buNone/>
            </a:pPr>
            <a:endParaRPr lang="en-US" dirty="0" smtClean="0">
              <a:solidFill>
                <a:srgbClr val="006600"/>
              </a:solidFill>
            </a:endParaRPr>
          </a:p>
          <a:p>
            <a:endParaRPr lang="en-US" dirty="0"/>
          </a:p>
        </p:txBody>
      </p:sp>
      <p:sp>
        <p:nvSpPr>
          <p:cNvPr id="4" name="Slide Number Placeholder 3"/>
          <p:cNvSpPr>
            <a:spLocks noGrp="1"/>
          </p:cNvSpPr>
          <p:nvPr>
            <p:ph type="sldNum" sz="quarter" idx="10"/>
          </p:nvPr>
        </p:nvSpPr>
        <p:spPr/>
        <p:txBody>
          <a:bodyPr/>
          <a:lstStyle/>
          <a:p>
            <a:fld id="{05E982B9-F53E-4E09-8A85-209C35EAA887}" type="slidenum">
              <a:rPr lang="en-US" smtClean="0"/>
              <a:pPr/>
              <a:t>13</a:t>
            </a:fld>
            <a:endParaRPr lang="en-US"/>
          </a:p>
        </p:txBody>
      </p:sp>
    </p:spTree>
    <p:extLst>
      <p:ext uri="{BB962C8B-B14F-4D97-AF65-F5344CB8AC3E}">
        <p14:creationId xmlns:p14="http://schemas.microsoft.com/office/powerpoint/2010/main" val="30021429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E982B9-F53E-4E09-8A85-209C35EAA887}" type="slidenum">
              <a:rPr lang="en-US" smtClean="0"/>
              <a:pPr/>
              <a:t>14</a:t>
            </a:fld>
            <a:endParaRPr lang="en-US"/>
          </a:p>
        </p:txBody>
      </p:sp>
    </p:spTree>
    <p:extLst>
      <p:ext uri="{BB962C8B-B14F-4D97-AF65-F5344CB8AC3E}">
        <p14:creationId xmlns:p14="http://schemas.microsoft.com/office/powerpoint/2010/main" val="3864471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E982B9-F53E-4E09-8A85-209C35EAA887}" type="slidenum">
              <a:rPr lang="en-US" smtClean="0"/>
              <a:pPr/>
              <a:t>2</a:t>
            </a:fld>
            <a:endParaRPr lang="en-US"/>
          </a:p>
        </p:txBody>
      </p:sp>
    </p:spTree>
    <p:extLst>
      <p:ext uri="{BB962C8B-B14F-4D97-AF65-F5344CB8AC3E}">
        <p14:creationId xmlns:p14="http://schemas.microsoft.com/office/powerpoint/2010/main" val="1612813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E982B9-F53E-4E09-8A85-209C35EAA887}" type="slidenum">
              <a:rPr lang="en-US" smtClean="0"/>
              <a:pPr/>
              <a:t>4</a:t>
            </a:fld>
            <a:endParaRPr lang="en-US"/>
          </a:p>
        </p:txBody>
      </p:sp>
    </p:spTree>
    <p:extLst>
      <p:ext uri="{BB962C8B-B14F-4D97-AF65-F5344CB8AC3E}">
        <p14:creationId xmlns:p14="http://schemas.microsoft.com/office/powerpoint/2010/main" val="3139371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Record</a:t>
            </a:r>
            <a:r>
              <a:rPr lang="en-US" baseline="0" dirty="0" smtClean="0"/>
              <a:t> of Sea-Level Rise in Boston Harbor (NOAA Data)</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6600"/>
                </a:solidFill>
              </a:rPr>
              <a:t>US NOAA operates a series of sea-level gauges, including a station in Boston Harbor located in the Fort Point Channel.  With records going back to 1920, NOAA data indicate that, over the past century, the relative sea level has risen about 10 inches.  Scientists estimate that about half of this is from rise in the absolute sea level, and half from land subsidence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rgbClr val="006600"/>
              </a:solidFill>
            </a:endParaRPr>
          </a:p>
        </p:txBody>
      </p:sp>
      <p:sp>
        <p:nvSpPr>
          <p:cNvPr id="4" name="Slide Number Placeholder 3"/>
          <p:cNvSpPr>
            <a:spLocks noGrp="1"/>
          </p:cNvSpPr>
          <p:nvPr>
            <p:ph type="sldNum" sz="quarter" idx="10"/>
          </p:nvPr>
        </p:nvSpPr>
        <p:spPr/>
        <p:txBody>
          <a:bodyPr/>
          <a:lstStyle/>
          <a:p>
            <a:fld id="{05E982B9-F53E-4E09-8A85-209C35EAA887}" type="slidenum">
              <a:rPr lang="en-US" smtClean="0"/>
              <a:pPr/>
              <a:t>5</a:t>
            </a:fld>
            <a:endParaRPr lang="en-US"/>
          </a:p>
        </p:txBody>
      </p:sp>
    </p:spTree>
    <p:extLst>
      <p:ext uri="{BB962C8B-B14F-4D97-AF65-F5344CB8AC3E}">
        <p14:creationId xmlns:p14="http://schemas.microsoft.com/office/powerpoint/2010/main" val="2162646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6600"/>
                </a:solidFill>
              </a:rPr>
              <a:t>SLR Projections </a:t>
            </a:r>
            <a:r>
              <a:rPr lang="en-US" sz="1200" b="0" i="0" u="none" strike="noStrike" kern="1200" baseline="0" dirty="0" smtClean="0">
                <a:solidFill>
                  <a:schemeClr val="tx1"/>
                </a:solidFill>
                <a:latin typeface="+mn-lt"/>
                <a:ea typeface="+mn-ea"/>
                <a:cs typeface="+mn-cs"/>
              </a:rPr>
              <a:t>6” to 16” by 2050 and 11” to 79” 2100</a:t>
            </a:r>
            <a:endParaRPr lang="en-US" dirty="0" smtClean="0">
              <a:solidFill>
                <a:srgbClr val="006600"/>
              </a:solidFill>
            </a:endParaRPr>
          </a:p>
          <a:p>
            <a:endParaRPr lang="en-US" dirty="0" smtClean="0">
              <a:solidFill>
                <a:srgbClr val="006600"/>
              </a:solidFill>
            </a:endParaRPr>
          </a:p>
          <a:p>
            <a:endParaRPr lang="en-US" dirty="0"/>
          </a:p>
        </p:txBody>
      </p:sp>
      <p:sp>
        <p:nvSpPr>
          <p:cNvPr id="4" name="Slide Number Placeholder 3"/>
          <p:cNvSpPr>
            <a:spLocks noGrp="1"/>
          </p:cNvSpPr>
          <p:nvPr>
            <p:ph type="sldNum" sz="quarter" idx="10"/>
          </p:nvPr>
        </p:nvSpPr>
        <p:spPr/>
        <p:txBody>
          <a:bodyPr/>
          <a:lstStyle/>
          <a:p>
            <a:fld id="{05E982B9-F53E-4E09-8A85-209C35EAA887}" type="slidenum">
              <a:rPr lang="en-US" smtClean="0"/>
              <a:pPr/>
              <a:t>6</a:t>
            </a:fld>
            <a:endParaRPr lang="en-US"/>
          </a:p>
        </p:txBody>
      </p:sp>
    </p:spTree>
    <p:extLst>
      <p:ext uri="{BB962C8B-B14F-4D97-AF65-F5344CB8AC3E}">
        <p14:creationId xmlns:p14="http://schemas.microsoft.com/office/powerpoint/2010/main" val="189580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This image shows the current Federal Emergency Management Agency (FEMA ) 100-year flood zone (hatched darker blue) as well as the extent of the projected 100-year flood zone in 2100 (lighter blue) under the higher-emissions scenario for the waterfront/Government Center area of Boston. Important Boston landmarks (such as Faneuil Hall) and transportation infrastructure currently not at great risk of flooding could witness repeated flooding in the future unless protected from such events. Flood elevations under the lower-emissions scenario are roughly half a foot lower than the flooding depicted here (but still two feet higher than the current 100-year flood).</a:t>
            </a:r>
          </a:p>
          <a:p>
            <a:pPr eaLnBrk="1" hangingPunct="1"/>
            <a:endParaRPr lang="en-US" i="1" dirty="0" smtClean="0"/>
          </a:p>
          <a:p>
            <a:pPr eaLnBrk="1" hangingPunct="1"/>
            <a:r>
              <a:rPr lang="en-US" dirty="0" smtClean="0"/>
              <a:t>By</a:t>
            </a:r>
            <a:r>
              <a:rPr lang="en-US" baseline="0" dirty="0" smtClean="0"/>
              <a:t> Mid-Century:</a:t>
            </a:r>
            <a:endParaRPr lang="en-US" dirty="0" smtClean="0"/>
          </a:p>
          <a:p>
            <a:pPr marL="171450" indent="-171450" eaLnBrk="1" hangingPunct="1">
              <a:buFont typeface="Arial" pitchFamily="34" charset="0"/>
              <a:buChar char="•"/>
            </a:pPr>
            <a:r>
              <a:rPr lang="en-US" dirty="0" smtClean="0"/>
              <a:t>Substantial increases in the maximum elevation of major coastal floods are projected</a:t>
            </a:r>
          </a:p>
          <a:p>
            <a:pPr marL="171450" indent="-171450" eaLnBrk="1" hangingPunct="1">
              <a:buFont typeface="Arial" pitchFamily="34" charset="0"/>
              <a:buChar char="•"/>
            </a:pPr>
            <a:r>
              <a:rPr lang="en-US" dirty="0" smtClean="0"/>
              <a:t>The frequency of today’s 100-year floods are expected to increase</a:t>
            </a:r>
            <a:r>
              <a:rPr lang="en-US" baseline="0" dirty="0" smtClean="0"/>
              <a:t> to </a:t>
            </a:r>
            <a:r>
              <a:rPr lang="en-US" dirty="0" smtClean="0"/>
              <a:t>every two to three years in Boston on average (under the higher- and lower-emissions scenarios, respectively)</a:t>
            </a:r>
          </a:p>
          <a:p>
            <a:pPr eaLnBrk="1" hangingPunct="1"/>
            <a:endParaRPr lang="en-US" dirty="0" smtClean="0"/>
          </a:p>
          <a:p>
            <a:pPr eaLnBrk="1" hangingPunct="1"/>
            <a:r>
              <a:rPr lang="en-US" dirty="0" smtClean="0"/>
              <a:t>By 2100:</a:t>
            </a:r>
          </a:p>
          <a:p>
            <a:pPr marL="171450" indent="-171450" eaLnBrk="1" hangingPunct="1">
              <a:buFont typeface="Arial" pitchFamily="34" charset="0"/>
              <a:buChar char="•"/>
            </a:pPr>
            <a:r>
              <a:rPr lang="en-US" dirty="0" smtClean="0"/>
              <a:t>the significance of emissions choices for sea-level rise and coastal flooding become more apparent as both the maximum heights and recurrence intervals of coastal floods increase, particularly under the higher-emissions scenario.</a:t>
            </a:r>
          </a:p>
          <a:p>
            <a:pPr marL="171450" indent="-171450" eaLnBrk="1" hangingPunct="1">
              <a:buFont typeface="Arial" pitchFamily="34" charset="0"/>
              <a:buChar char="•"/>
            </a:pPr>
            <a:r>
              <a:rPr lang="en-US" dirty="0" smtClean="0"/>
              <a:t>Current 100-year-flood elevation projected</a:t>
            </a:r>
            <a:r>
              <a:rPr lang="en-US" baseline="0" dirty="0" smtClean="0"/>
              <a:t> to increase</a:t>
            </a:r>
            <a:r>
              <a:rPr lang="en-US" dirty="0" smtClean="0"/>
              <a:t> roughly 2.5 feet under the higher-emissions scenario and roughly two feet under the lower-emissions scenario.</a:t>
            </a:r>
          </a:p>
          <a:p>
            <a:pPr marL="171450" indent="-171450" eaLnBrk="1" hangingPunct="1">
              <a:buFont typeface="Arial" pitchFamily="34" charset="0"/>
              <a:buChar char="•"/>
            </a:pPr>
            <a:r>
              <a:rPr lang="en-US" dirty="0" smtClean="0"/>
              <a:t>Today’s 100-year coastal floods are projected to recur every year or two in Boston under both scenarios</a:t>
            </a:r>
          </a:p>
          <a:p>
            <a:pPr eaLnBrk="1" hangingPunct="1"/>
            <a:endParaRPr lang="en-US" dirty="0" smtClean="0"/>
          </a:p>
          <a:p>
            <a:pPr eaLnBrk="1" hangingPunct="1"/>
            <a:r>
              <a:rPr lang="en-US" dirty="0" smtClean="0"/>
              <a:t>These projections are based on changes in sea-level rise alone and do not include other potential changes such as shifts in shoreline position or changes in storm frequency, intensity, or track. If storms strike the Northeast’s coast with greater frequency and intensity, for instance, the frequency of coastal floods (and associated damages) would be expected to rise even more. </a:t>
            </a:r>
          </a:p>
          <a:p>
            <a:endParaRPr lang="en-US" dirty="0"/>
          </a:p>
        </p:txBody>
      </p:sp>
      <p:sp>
        <p:nvSpPr>
          <p:cNvPr id="4" name="Slide Number Placeholder 3"/>
          <p:cNvSpPr>
            <a:spLocks noGrp="1"/>
          </p:cNvSpPr>
          <p:nvPr>
            <p:ph type="sldNum" sz="quarter" idx="10"/>
          </p:nvPr>
        </p:nvSpPr>
        <p:spPr/>
        <p:txBody>
          <a:bodyPr/>
          <a:lstStyle/>
          <a:p>
            <a:fld id="{05E982B9-F53E-4E09-8A85-209C35EAA887}" type="slidenum">
              <a:rPr lang="en-US" smtClean="0"/>
              <a:pPr/>
              <a:t>7</a:t>
            </a:fld>
            <a:endParaRPr lang="en-US"/>
          </a:p>
        </p:txBody>
      </p:sp>
    </p:spTree>
    <p:extLst>
      <p:ext uri="{BB962C8B-B14F-4D97-AF65-F5344CB8AC3E}">
        <p14:creationId xmlns:p14="http://schemas.microsoft.com/office/powerpoint/2010/main" val="451422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Three ‘buckets’ –</a:t>
            </a:r>
            <a:r>
              <a:rPr lang="en-US" sz="1200" b="0" i="0" u="none" strike="noStrike" kern="1200" baseline="0" dirty="0" smtClean="0">
                <a:solidFill>
                  <a:schemeClr val="tx1"/>
                </a:solidFill>
                <a:effectLst/>
                <a:latin typeface="+mn-lt"/>
                <a:ea typeface="+mn-ea"/>
                <a:cs typeface="+mn-cs"/>
              </a:rPr>
              <a:t> </a:t>
            </a:r>
            <a:r>
              <a:rPr lang="en-US" dirty="0" smtClean="0"/>
              <a:t>A resilient energy</a:t>
            </a:r>
            <a:r>
              <a:rPr lang="en-US" baseline="0" dirty="0" smtClean="0"/>
              <a:t> system is a critical element of three of these aspects of climate preparedness. </a:t>
            </a:r>
            <a:endParaRPr lang="en-US" sz="1200" b="1" i="0" u="none" strike="noStrik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0" u="none" strike="noStrik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smtClean="0">
                <a:solidFill>
                  <a:schemeClr val="tx1"/>
                </a:solidFill>
                <a:effectLst/>
                <a:latin typeface="+mn-lt"/>
                <a:ea typeface="+mn-ea"/>
                <a:cs typeface="+mn-cs"/>
              </a:rPr>
              <a:t>BWSC 25-year asset management plan:</a:t>
            </a:r>
            <a:r>
              <a:rPr lang="en-US" dirty="0" smtClean="0"/>
              <a:t>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u="none" strike="noStrike" kern="1200" dirty="0" smtClean="0">
                <a:solidFill>
                  <a:schemeClr val="tx1"/>
                </a:solidFill>
                <a:effectLst/>
                <a:latin typeface="+mn-lt"/>
                <a:ea typeface="+mn-ea"/>
                <a:cs typeface="+mn-cs"/>
              </a:rPr>
              <a:t>Project will look at impacts of climate change over 100-year timeframe.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u="none" strike="noStrike" kern="1200" dirty="0" smtClean="0">
                <a:solidFill>
                  <a:schemeClr val="tx1"/>
                </a:solidFill>
                <a:effectLst/>
                <a:latin typeface="+mn-lt"/>
                <a:ea typeface="+mn-ea"/>
                <a:cs typeface="+mn-cs"/>
              </a:rPr>
              <a:t>Just completed first year of three-year planning process. Climate change is an explicit component of the scope of work</a:t>
            </a:r>
            <a:r>
              <a:rPr lang="en-US" dirty="0" smtClean="0"/>
              <a:t>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1" i="0" u="none" strike="noStrike" kern="1200" dirty="0" smtClean="0">
                <a:solidFill>
                  <a:schemeClr val="tx1"/>
                </a:solidFill>
                <a:effectLst/>
                <a:latin typeface="+mn-lt"/>
                <a:ea typeface="+mn-ea"/>
                <a:cs typeface="+mn-cs"/>
              </a:rPr>
              <a:t>Local Energy Assurance Planning: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u="none" strike="noStrike" kern="1200" dirty="0" smtClean="0">
                <a:solidFill>
                  <a:schemeClr val="tx1"/>
                </a:solidFill>
                <a:effectLst/>
                <a:latin typeface="+mn-lt"/>
                <a:ea typeface="+mn-ea"/>
                <a:cs typeface="+mn-cs"/>
              </a:rPr>
              <a:t>incorporate SLR, heat waves, and extreme storms into the project's analysis of vulnerability and incorporate renewable energy in its planning for mitigation </a:t>
            </a:r>
            <a:r>
              <a:rPr lang="en-US" dirty="0" smtClean="0"/>
              <a:t>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u="none" strike="noStrike" kern="1200" dirty="0" smtClean="0">
                <a:solidFill>
                  <a:schemeClr val="tx1"/>
                </a:solidFill>
                <a:effectLst/>
                <a:latin typeface="+mn-lt"/>
                <a:ea typeface="+mn-ea"/>
                <a:cs typeface="+mn-cs"/>
              </a:rPr>
              <a:t>Completed 2012--did not do a good job of considering climate issues</a:t>
            </a:r>
            <a:r>
              <a:rPr lang="en-US" dirty="0" smtClean="0"/>
              <a:t>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1" i="0" u="none" strike="noStrike" kern="1200" dirty="0" smtClean="0">
                <a:solidFill>
                  <a:schemeClr val="tx1"/>
                </a:solidFill>
                <a:effectLst/>
                <a:latin typeface="+mn-lt"/>
                <a:ea typeface="+mn-ea"/>
                <a:cs typeface="+mn-cs"/>
              </a:rPr>
              <a:t>Complete Streets Initiative:</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u="none" strike="noStrike" kern="1200" dirty="0" smtClean="0">
                <a:solidFill>
                  <a:schemeClr val="tx1"/>
                </a:solidFill>
                <a:effectLst/>
                <a:latin typeface="+mn-lt"/>
                <a:ea typeface="+mn-ea"/>
                <a:cs typeface="+mn-cs"/>
              </a:rPr>
              <a:t>City has developed guidelines that call for more trees for shade and the use of permeable pavers and rain gardens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1" i="0" u="none" strike="noStrike" kern="1200" dirty="0" smtClean="0">
                <a:solidFill>
                  <a:schemeClr val="tx1"/>
                </a:solidFill>
                <a:effectLst/>
                <a:latin typeface="+mn-lt"/>
                <a:ea typeface="+mn-ea"/>
                <a:cs typeface="+mn-cs"/>
              </a:rPr>
              <a:t>Internal Adaptation Working Group:</a:t>
            </a:r>
            <a:r>
              <a:rPr lang="en-US" sz="1200" b="1" i="0" u="none" strike="noStrike" kern="1200" baseline="0" dirty="0" smtClean="0">
                <a:solidFill>
                  <a:schemeClr val="tx1"/>
                </a:solidFill>
                <a:effectLst/>
                <a:latin typeface="+mn-lt"/>
                <a:ea typeface="+mn-ea"/>
                <a:cs typeface="+mn-cs"/>
              </a:rPr>
              <a:t> </a:t>
            </a:r>
          </a:p>
          <a:p>
            <a:pPr marL="171450" indent="-171450">
              <a:buFont typeface="Arial" pitchFamily="34" charset="0"/>
              <a:buChar char="•"/>
            </a:pPr>
            <a:r>
              <a:rPr lang="en-US" sz="1200" b="0" i="0" u="none" strike="noStrike" kern="1200" dirty="0" smtClean="0">
                <a:solidFill>
                  <a:schemeClr val="tx1"/>
                </a:solidFill>
                <a:effectLst/>
                <a:latin typeface="+mn-lt"/>
                <a:ea typeface="+mn-ea"/>
                <a:cs typeface="+mn-cs"/>
              </a:rPr>
              <a:t>A working group of 8 city agencies and departments coordinates municipal adaptation efforts</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"to ensure that the work of individual departments coalesces into a comprehensive city-wide plan." </a:t>
            </a:r>
          </a:p>
          <a:p>
            <a:pPr marL="0" indent="0">
              <a:buFont typeface="Arial" pitchFamily="34" charset="0"/>
              <a:buNone/>
            </a:pPr>
            <a:r>
              <a:rPr lang="en-US" sz="1200" b="1" i="0" u="none" strike="noStrike" kern="1200" dirty="0" smtClean="0">
                <a:solidFill>
                  <a:schemeClr val="tx1"/>
                </a:solidFill>
                <a:effectLst/>
                <a:latin typeface="+mn-lt"/>
                <a:ea typeface="+mn-ea"/>
                <a:cs typeface="+mn-cs"/>
              </a:rPr>
              <a:t>Grow Boston Greener</a:t>
            </a:r>
            <a:r>
              <a:rPr lang="en-US" b="1" dirty="0" smtClean="0"/>
              <a:t> </a:t>
            </a:r>
          </a:p>
          <a:p>
            <a:pPr marL="171450" indent="-171450">
              <a:buFont typeface="Arial" pitchFamily="34" charset="0"/>
              <a:buChar char="•"/>
            </a:pPr>
            <a:r>
              <a:rPr lang="en-US" sz="1200" b="0" i="0" u="none" strike="noStrike" kern="1200" dirty="0" smtClean="0">
                <a:solidFill>
                  <a:schemeClr val="tx1"/>
                </a:solidFill>
                <a:effectLst/>
                <a:latin typeface="+mn-lt"/>
                <a:ea typeface="+mn-ea"/>
                <a:cs typeface="+mn-cs"/>
              </a:rPr>
              <a:t>Plant 100,000 trees by 2020. Since 2007 over 4,000 new trees planted but progress towards goal has slowed. BNAN will develop interim goals and an implementation plan for meeting the goal. City will work to identify new funding sources and to reinvigorate the initiative Grow Boston Greener Grant Program</a:t>
            </a:r>
            <a:r>
              <a:rPr lang="en-US" dirty="0" smtClean="0"/>
              <a:t> </a:t>
            </a:r>
            <a:endParaRPr lang="en-US" sz="1200" b="0" i="0" u="none" strike="noStrike" kern="1200" dirty="0" smtClean="0">
              <a:solidFill>
                <a:schemeClr val="tx1"/>
              </a:solidFill>
              <a:effectLst/>
              <a:latin typeface="+mn-lt"/>
              <a:ea typeface="+mn-ea"/>
              <a:cs typeface="+mn-cs"/>
            </a:endParaRPr>
          </a:p>
          <a:p>
            <a:pPr marL="0" indent="0">
              <a:buFont typeface="Arial" pitchFamily="34" charset="0"/>
              <a:buNone/>
            </a:pPr>
            <a:r>
              <a:rPr lang="en-US" sz="1200" b="1" i="0" u="none" strike="noStrike" kern="1200" dirty="0" smtClean="0">
                <a:solidFill>
                  <a:schemeClr val="tx1"/>
                </a:solidFill>
                <a:effectLst/>
                <a:latin typeface="+mn-lt"/>
                <a:ea typeface="+mn-ea"/>
                <a:cs typeface="+mn-cs"/>
              </a:rPr>
              <a:t>Update Hazard Mitigation Plan </a:t>
            </a:r>
            <a:r>
              <a:rPr lang="en-US" b="1" dirty="0" smtClean="0"/>
              <a:t> </a:t>
            </a:r>
          </a:p>
          <a:p>
            <a:pPr marL="171450" indent="-171450">
              <a:buFont typeface="Arial" pitchFamily="34" charset="0"/>
              <a:buChar char="•"/>
            </a:pPr>
            <a:r>
              <a:rPr lang="en-US" sz="1200" b="0" i="0" u="none" strike="noStrike" kern="1200" dirty="0" smtClean="0">
                <a:solidFill>
                  <a:schemeClr val="tx1"/>
                </a:solidFill>
                <a:effectLst/>
                <a:latin typeface="+mn-lt"/>
                <a:ea typeface="+mn-ea"/>
                <a:cs typeface="+mn-cs"/>
              </a:rPr>
              <a:t>Draft; final plan due spring 2013</a:t>
            </a:r>
            <a:r>
              <a:rPr lang="en-US" dirty="0" smtClean="0"/>
              <a:t> </a:t>
            </a:r>
            <a:endParaRPr lang="en-US" sz="1200" b="0" i="0" u="none" strike="noStrike"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Forum</a:t>
            </a:r>
            <a:r>
              <a:rPr lang="en-US" sz="1200" b="0" i="0" kern="1200" baseline="0" dirty="0" smtClean="0">
                <a:solidFill>
                  <a:schemeClr val="tx1"/>
                </a:solidFill>
                <a:effectLst/>
                <a:latin typeface="+mn-lt"/>
                <a:ea typeface="+mn-ea"/>
                <a:cs typeface="+mn-cs"/>
              </a:rPr>
              <a:t> and community meetings</a:t>
            </a:r>
          </a:p>
          <a:p>
            <a:pPr marL="171450" indent="-171450" fontAlgn="base">
              <a:buFont typeface="Arial" pitchFamily="34" charset="0"/>
              <a:buChar char="•"/>
            </a:pPr>
            <a:r>
              <a:rPr lang="en-US" sz="1200" b="0" i="0" kern="1200" dirty="0" smtClean="0">
                <a:solidFill>
                  <a:schemeClr val="tx1"/>
                </a:solidFill>
                <a:effectLst/>
                <a:latin typeface="+mn-lt"/>
                <a:ea typeface="+mn-ea"/>
                <a:cs typeface="+mn-cs"/>
              </a:rPr>
              <a:t>Over 450 people participated in the "Boston Harbor Sea Level Rise Forum," held on November 9-10, 2010 at the New England Aquarium and the John Joseph Moakley U.S. Courthouse. </a:t>
            </a:r>
          </a:p>
          <a:p>
            <a:pPr marL="171450" indent="-171450" fontAlgn="base">
              <a:buFont typeface="Arial" pitchFamily="34" charset="0"/>
              <a:buChar char="•"/>
            </a:pPr>
            <a:r>
              <a:rPr lang="en-US" sz="1200" b="0" i="0" kern="1200" dirty="0" smtClean="0">
                <a:solidFill>
                  <a:schemeClr val="tx1"/>
                </a:solidFill>
                <a:effectLst/>
                <a:latin typeface="+mn-lt"/>
                <a:ea typeface="+mn-ea"/>
                <a:cs typeface="+mn-cs"/>
              </a:rPr>
              <a:t>More than 100 people participated in two community meetings on November 22, 2010 at Maverick Landing in East Boston and on November 29, 2010 at the Harbor Point Community Center in Dorchester. All four events included open mike sessions that allowed for insightful comments and questions from the public.</a:t>
            </a:r>
          </a:p>
          <a:p>
            <a:pPr marL="0" indent="0">
              <a:buFont typeface="Arial" pitchFamily="34" charset="0"/>
              <a:buNone/>
            </a:pPr>
            <a:endParaRPr lang="en-US" sz="1200" b="0" i="0" u="none" strike="noStrike" kern="1200" dirty="0" smtClean="0">
              <a:solidFill>
                <a:schemeClr val="tx1"/>
              </a:solidFill>
              <a:effectLst/>
              <a:latin typeface="+mn-lt"/>
              <a:ea typeface="+mn-ea"/>
              <a:cs typeface="+mn-cs"/>
            </a:endParaRPr>
          </a:p>
          <a:p>
            <a:pPr marL="0" indent="0">
              <a:buFont typeface="Arial" pitchFamily="34" charset="0"/>
              <a:buNone/>
            </a:pPr>
            <a:r>
              <a:rPr lang="en-US" sz="1200" b="1" i="0" u="none" strike="noStrike" kern="1200" dirty="0" smtClean="0">
                <a:solidFill>
                  <a:schemeClr val="tx1"/>
                </a:solidFill>
                <a:effectLst/>
                <a:latin typeface="+mn-lt"/>
                <a:ea typeface="+mn-ea"/>
                <a:cs typeface="+mn-cs"/>
              </a:rPr>
              <a:t>Questionnaire: </a:t>
            </a:r>
          </a:p>
          <a:p>
            <a:pPr marL="171450" indent="-171450">
              <a:buFont typeface="Arial" pitchFamily="34" charset="0"/>
              <a:buChar char="•"/>
            </a:pPr>
            <a:r>
              <a:rPr lang="en-US" sz="1200" b="0" i="0" u="none" strike="noStrike" kern="1200" dirty="0" smtClean="0">
                <a:solidFill>
                  <a:schemeClr val="tx1"/>
                </a:solidFill>
                <a:effectLst/>
                <a:latin typeface="+mn-lt"/>
                <a:ea typeface="+mn-ea"/>
                <a:cs typeface="+mn-cs"/>
              </a:rPr>
              <a:t>Under Article 80, the BRA has begun asking developers of projects that may be subject to more frequent coastal flooding due to SLR to analyze the effects of climate change </a:t>
            </a:r>
            <a:r>
              <a:rPr lang="en-US" dirty="0" smtClean="0"/>
              <a:t> </a:t>
            </a:r>
          </a:p>
          <a:p>
            <a:pPr marL="171450" indent="-171450">
              <a:buFont typeface="Arial" pitchFamily="34" charset="0"/>
              <a:buChar char="•"/>
            </a:pPr>
            <a:r>
              <a:rPr lang="en-US" sz="1200" b="0" i="0" u="none" strike="noStrike" kern="1200" dirty="0" smtClean="0">
                <a:solidFill>
                  <a:schemeClr val="tx1"/>
                </a:solidFill>
                <a:effectLst/>
                <a:latin typeface="+mn-lt"/>
                <a:ea typeface="+mn-ea"/>
                <a:cs typeface="+mn-cs"/>
              </a:rPr>
              <a:t>Questionnaire adopted summer 2012. Requires information, though not necessarily action, for new projects </a:t>
            </a:r>
          </a:p>
          <a:p>
            <a:pPr marL="171450" indent="-171450">
              <a:buFont typeface="Arial" pitchFamily="34" charset="0"/>
              <a:buChar char="•"/>
            </a:pPr>
            <a:r>
              <a:rPr lang="en-US" sz="1200" b="0" i="0" u="none" strike="noStrike" kern="1200" dirty="0" smtClean="0">
                <a:solidFill>
                  <a:schemeClr val="tx1"/>
                </a:solidFill>
                <a:effectLst/>
                <a:latin typeface="+mn-lt"/>
                <a:ea typeface="+mn-ea"/>
                <a:cs typeface="+mn-cs"/>
              </a:rPr>
              <a:t>Online</a:t>
            </a:r>
            <a:r>
              <a:rPr lang="en-US" sz="1200" b="0" i="0" u="none" strike="noStrike" kern="1200" baseline="0" dirty="0" smtClean="0">
                <a:solidFill>
                  <a:schemeClr val="tx1"/>
                </a:solidFill>
                <a:effectLst/>
                <a:latin typeface="+mn-lt"/>
                <a:ea typeface="+mn-ea"/>
                <a:cs typeface="+mn-cs"/>
              </a:rPr>
              <a:t> form</a:t>
            </a:r>
            <a:endParaRPr lang="en-US" sz="1200" b="0" i="0" u="none" strike="noStrike" kern="1200" dirty="0" smtClean="0">
              <a:solidFill>
                <a:schemeClr val="tx1"/>
              </a:solidFill>
              <a:effectLst/>
              <a:latin typeface="+mn-lt"/>
              <a:ea typeface="+mn-ea"/>
              <a:cs typeface="+mn-cs"/>
            </a:endParaRPr>
          </a:p>
          <a:p>
            <a:endParaRPr lang="en-US" sz="1200" b="0" i="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E982B9-F53E-4E09-8A85-209C35EAA887}" type="slidenum">
              <a:rPr lang="en-US" smtClean="0"/>
              <a:pPr/>
              <a:t>8</a:t>
            </a:fld>
            <a:endParaRPr lang="en-US"/>
          </a:p>
        </p:txBody>
      </p:sp>
    </p:spTree>
    <p:extLst>
      <p:ext uri="{BB962C8B-B14F-4D97-AF65-F5344CB8AC3E}">
        <p14:creationId xmlns:p14="http://schemas.microsoft.com/office/powerpoint/2010/main" val="1411674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about lessons from NYC, need for resiliency at</a:t>
            </a:r>
            <a:r>
              <a:rPr lang="en-US" baseline="0" dirty="0" smtClean="0"/>
              <a:t> different scales. When the grid comes back on, will the buildings be ready? </a:t>
            </a:r>
            <a:endParaRPr lang="en-US" dirty="0"/>
          </a:p>
        </p:txBody>
      </p:sp>
      <p:sp>
        <p:nvSpPr>
          <p:cNvPr id="4" name="Slide Number Placeholder 3"/>
          <p:cNvSpPr>
            <a:spLocks noGrp="1"/>
          </p:cNvSpPr>
          <p:nvPr>
            <p:ph type="sldNum" sz="quarter" idx="10"/>
          </p:nvPr>
        </p:nvSpPr>
        <p:spPr/>
        <p:txBody>
          <a:bodyPr/>
          <a:lstStyle/>
          <a:p>
            <a:fld id="{05E982B9-F53E-4E09-8A85-209C35EAA887}" type="slidenum">
              <a:rPr lang="en-US" smtClean="0"/>
              <a:pPr/>
              <a:t>9</a:t>
            </a:fld>
            <a:endParaRPr lang="en-US"/>
          </a:p>
        </p:txBody>
      </p:sp>
    </p:spTree>
    <p:extLst>
      <p:ext uri="{BB962C8B-B14F-4D97-AF65-F5344CB8AC3E}">
        <p14:creationId xmlns:p14="http://schemas.microsoft.com/office/powerpoint/2010/main" val="2101272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Goal is to have a resilient energy system—one that is flexible, </a:t>
            </a:r>
            <a:r>
              <a:rPr lang="en-US" baseline="0" dirty="0" smtClean="0"/>
              <a:t>redundant, efficient and Durable. </a:t>
            </a:r>
            <a:endParaRPr lang="en-US" dirty="0"/>
          </a:p>
        </p:txBody>
      </p:sp>
      <p:sp>
        <p:nvSpPr>
          <p:cNvPr id="4" name="Slide Number Placeholder 3"/>
          <p:cNvSpPr>
            <a:spLocks noGrp="1"/>
          </p:cNvSpPr>
          <p:nvPr>
            <p:ph type="sldNum" sz="quarter" idx="10"/>
          </p:nvPr>
        </p:nvSpPr>
        <p:spPr/>
        <p:txBody>
          <a:bodyPr/>
          <a:lstStyle/>
          <a:p>
            <a:fld id="{05E982B9-F53E-4E09-8A85-209C35EAA887}" type="slidenum">
              <a:rPr lang="en-US" smtClean="0"/>
              <a:pPr/>
              <a:t>10</a:t>
            </a:fld>
            <a:endParaRPr lang="en-US"/>
          </a:p>
        </p:txBody>
      </p:sp>
    </p:spTree>
    <p:extLst>
      <p:ext uri="{BB962C8B-B14F-4D97-AF65-F5344CB8AC3E}">
        <p14:creationId xmlns:p14="http://schemas.microsoft.com/office/powerpoint/2010/main" val="2787218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A846BB2-2435-42F2-9762-8366F79C3BEE}" type="datetime1">
              <a:rPr lang="en-US" smtClean="0"/>
              <a:pPr/>
              <a:t>12/19/2012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65AE90-DC7B-4729-BB10-9FAE0FE78981}" type="slidenum">
              <a:rPr lang="en-US" smtClean="0"/>
              <a:pPr/>
              <a:t>‹#›</a:t>
            </a:fld>
            <a:endParaRPr lang="en-US"/>
          </a:p>
        </p:txBody>
      </p:sp>
    </p:spTree>
    <p:extLst>
      <p:ext uri="{BB962C8B-B14F-4D97-AF65-F5344CB8AC3E}">
        <p14:creationId xmlns:p14="http://schemas.microsoft.com/office/powerpoint/2010/main" val="2887665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504426-D318-4B6C-93CF-B5BD04132ABA}" type="datetime1">
              <a:rPr lang="en-US" smtClean="0"/>
              <a:pPr/>
              <a:t>12/19/2012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65AE90-DC7B-4729-BB10-9FAE0FE78981}" type="slidenum">
              <a:rPr lang="en-US" smtClean="0"/>
              <a:pPr/>
              <a:t>‹#›</a:t>
            </a:fld>
            <a:endParaRPr lang="en-US"/>
          </a:p>
        </p:txBody>
      </p:sp>
    </p:spTree>
    <p:extLst>
      <p:ext uri="{BB962C8B-B14F-4D97-AF65-F5344CB8AC3E}">
        <p14:creationId xmlns:p14="http://schemas.microsoft.com/office/powerpoint/2010/main" val="2062001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85E1ED-7F0D-4457-873F-04276305961D}" type="datetime1">
              <a:rPr lang="en-US" smtClean="0"/>
              <a:pPr/>
              <a:t>12/19/2012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65AE90-DC7B-4729-BB10-9FAE0FE78981}" type="slidenum">
              <a:rPr lang="en-US" smtClean="0"/>
              <a:pPr/>
              <a:t>‹#›</a:t>
            </a:fld>
            <a:endParaRPr lang="en-US"/>
          </a:p>
        </p:txBody>
      </p:sp>
    </p:spTree>
    <p:extLst>
      <p:ext uri="{BB962C8B-B14F-4D97-AF65-F5344CB8AC3E}">
        <p14:creationId xmlns:p14="http://schemas.microsoft.com/office/powerpoint/2010/main" val="1024402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8F9463-F1BE-445F-A795-8F0ABDB1BEA1}" type="datetime1">
              <a:rPr lang="en-US" smtClean="0"/>
              <a:pPr/>
              <a:t>12/19/2012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65AE90-DC7B-4729-BB10-9FAE0FE78981}" type="slidenum">
              <a:rPr lang="en-US" smtClean="0"/>
              <a:pPr/>
              <a:t>‹#›</a:t>
            </a:fld>
            <a:endParaRPr lang="en-US"/>
          </a:p>
        </p:txBody>
      </p:sp>
    </p:spTree>
    <p:extLst>
      <p:ext uri="{BB962C8B-B14F-4D97-AF65-F5344CB8AC3E}">
        <p14:creationId xmlns:p14="http://schemas.microsoft.com/office/powerpoint/2010/main" val="3598246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BCC399-4DB3-48B4-AA95-67CA75C0CDDA}" type="datetime1">
              <a:rPr lang="en-US" smtClean="0"/>
              <a:pPr/>
              <a:t>12/19/2012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65AE90-DC7B-4729-BB10-9FAE0FE78981}" type="slidenum">
              <a:rPr lang="en-US" smtClean="0"/>
              <a:pPr/>
              <a:t>‹#›</a:t>
            </a:fld>
            <a:endParaRPr lang="en-US"/>
          </a:p>
        </p:txBody>
      </p:sp>
    </p:spTree>
    <p:extLst>
      <p:ext uri="{BB962C8B-B14F-4D97-AF65-F5344CB8AC3E}">
        <p14:creationId xmlns:p14="http://schemas.microsoft.com/office/powerpoint/2010/main" val="3377935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2DF01C-28F9-4AA5-B528-60C0272F617C}" type="datetime1">
              <a:rPr lang="en-US" smtClean="0"/>
              <a:pPr/>
              <a:t>12/19/2012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65AE90-DC7B-4729-BB10-9FAE0FE78981}" type="slidenum">
              <a:rPr lang="en-US" smtClean="0"/>
              <a:pPr/>
              <a:t>‹#›</a:t>
            </a:fld>
            <a:endParaRPr lang="en-US"/>
          </a:p>
        </p:txBody>
      </p:sp>
    </p:spTree>
    <p:extLst>
      <p:ext uri="{BB962C8B-B14F-4D97-AF65-F5344CB8AC3E}">
        <p14:creationId xmlns:p14="http://schemas.microsoft.com/office/powerpoint/2010/main" val="2091163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CFFF45-3F98-48A7-A164-13040E66B1C5}" type="datetime1">
              <a:rPr lang="en-US" smtClean="0"/>
              <a:pPr/>
              <a:t>12/19/2012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65AE90-DC7B-4729-BB10-9FAE0FE78981}" type="slidenum">
              <a:rPr lang="en-US" smtClean="0"/>
              <a:pPr/>
              <a:t>‹#›</a:t>
            </a:fld>
            <a:endParaRPr lang="en-US"/>
          </a:p>
        </p:txBody>
      </p:sp>
    </p:spTree>
    <p:extLst>
      <p:ext uri="{BB962C8B-B14F-4D97-AF65-F5344CB8AC3E}">
        <p14:creationId xmlns:p14="http://schemas.microsoft.com/office/powerpoint/2010/main" val="1454287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B4D7AD-8FD9-4566-B46F-354078642390}" type="datetime1">
              <a:rPr lang="en-US" smtClean="0"/>
              <a:pPr/>
              <a:t>12/19/2012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65AE90-DC7B-4729-BB10-9FAE0FE78981}" type="slidenum">
              <a:rPr lang="en-US" smtClean="0"/>
              <a:pPr/>
              <a:t>‹#›</a:t>
            </a:fld>
            <a:endParaRPr lang="en-US"/>
          </a:p>
        </p:txBody>
      </p:sp>
    </p:spTree>
    <p:extLst>
      <p:ext uri="{BB962C8B-B14F-4D97-AF65-F5344CB8AC3E}">
        <p14:creationId xmlns:p14="http://schemas.microsoft.com/office/powerpoint/2010/main" val="3032487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51C58B-BF4D-4A7E-8DD5-E4CD75E2BD8D}" type="datetime1">
              <a:rPr lang="en-US" smtClean="0"/>
              <a:pPr/>
              <a:t>12/19/2012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65AE90-DC7B-4729-BB10-9FAE0FE78981}" type="slidenum">
              <a:rPr lang="en-US" smtClean="0"/>
              <a:pPr/>
              <a:t>‹#›</a:t>
            </a:fld>
            <a:endParaRPr lang="en-US"/>
          </a:p>
        </p:txBody>
      </p:sp>
    </p:spTree>
    <p:extLst>
      <p:ext uri="{BB962C8B-B14F-4D97-AF65-F5344CB8AC3E}">
        <p14:creationId xmlns:p14="http://schemas.microsoft.com/office/powerpoint/2010/main" val="457606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5B072F-5358-43CF-827D-3C31AB9A5666}" type="datetime1">
              <a:rPr lang="en-US" smtClean="0"/>
              <a:pPr/>
              <a:t>12/19/2012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65AE90-DC7B-4729-BB10-9FAE0FE78981}" type="slidenum">
              <a:rPr lang="en-US" smtClean="0"/>
              <a:pPr/>
              <a:t>‹#›</a:t>
            </a:fld>
            <a:endParaRPr lang="en-US"/>
          </a:p>
        </p:txBody>
      </p:sp>
    </p:spTree>
    <p:extLst>
      <p:ext uri="{BB962C8B-B14F-4D97-AF65-F5344CB8AC3E}">
        <p14:creationId xmlns:p14="http://schemas.microsoft.com/office/powerpoint/2010/main" val="4014723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C3BFCB-AF75-4B7E-83EF-0D44D86B89DE}" type="datetime1">
              <a:rPr lang="en-US" smtClean="0"/>
              <a:pPr/>
              <a:t>12/19/2012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65AE90-DC7B-4729-BB10-9FAE0FE78981}" type="slidenum">
              <a:rPr lang="en-US" smtClean="0"/>
              <a:pPr/>
              <a:t>‹#›</a:t>
            </a:fld>
            <a:endParaRPr lang="en-US"/>
          </a:p>
        </p:txBody>
      </p:sp>
    </p:spTree>
    <p:extLst>
      <p:ext uri="{BB962C8B-B14F-4D97-AF65-F5344CB8AC3E}">
        <p14:creationId xmlns:p14="http://schemas.microsoft.com/office/powerpoint/2010/main" val="602867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748338-CFFB-4279-B270-805B672CDB8E}" type="datetime1">
              <a:rPr lang="en-US" smtClean="0"/>
              <a:pPr/>
              <a:t>12/19/2012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65AE90-DC7B-4729-BB10-9FAE0FE78981}" type="slidenum">
              <a:rPr lang="en-US" smtClean="0"/>
              <a:pPr/>
              <a:t>‹#›</a:t>
            </a:fld>
            <a:endParaRPr lang="en-US"/>
          </a:p>
        </p:txBody>
      </p:sp>
    </p:spTree>
    <p:extLst>
      <p:ext uri="{BB962C8B-B14F-4D97-AF65-F5344CB8AC3E}">
        <p14:creationId xmlns:p14="http://schemas.microsoft.com/office/powerpoint/2010/main" val="3585120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6.gif"/><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30.png"/><Relationship Id="rId7" Type="http://schemas.openxmlformats.org/officeDocument/2006/relationships/hyperlink" Target="https://twitter.com/GreenovateBo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1.png"/><Relationship Id="rId10" Type="http://schemas.openxmlformats.org/officeDocument/2006/relationships/hyperlink" Target="mailto:EnvironmentalEnergy@cityofboston.gov" TargetMode="External"/><Relationship Id="rId4" Type="http://schemas.openxmlformats.org/officeDocument/2006/relationships/hyperlink" Target="https://www.facebook.com/GreenBoston" TargetMode="External"/><Relationship Id="rId9"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6.jpeg"/><Relationship Id="rId7" Type="http://schemas.openxmlformats.org/officeDocument/2006/relationships/diagramQuickStyle" Target="../diagrams/quickStyle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7.jpg"/><Relationship Id="rId9" Type="http://schemas.microsoft.com/office/2007/relationships/diagramDrawing" Target="../diagrams/drawing1.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7"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2488" t="20925" r="67346" b="9578"/>
          <a:stretch/>
        </p:blipFill>
        <p:spPr bwMode="auto">
          <a:xfrm>
            <a:off x="6857999" y="469678"/>
            <a:ext cx="2286001" cy="3949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5898" t="25798" b="25283"/>
          <a:stretch/>
        </p:blipFill>
        <p:spPr bwMode="auto">
          <a:xfrm>
            <a:off x="2438967" y="138920"/>
            <a:ext cx="4114232" cy="143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57997"/>
          <a:stretch/>
        </p:blipFill>
        <p:spPr bwMode="auto">
          <a:xfrm>
            <a:off x="2330496" y="1571007"/>
            <a:ext cx="4487271" cy="4441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a:xfrm>
            <a:off x="56580" y="609600"/>
            <a:ext cx="9220200" cy="0"/>
          </a:xfrm>
          <a:prstGeom prst="line">
            <a:avLst/>
          </a:prstGeom>
        </p:spPr>
        <p:style>
          <a:lnRef idx="1">
            <a:schemeClr val="accent3"/>
          </a:lnRef>
          <a:fillRef idx="0">
            <a:schemeClr val="accent3"/>
          </a:fillRef>
          <a:effectRef idx="0">
            <a:schemeClr val="accent3"/>
          </a:effectRef>
          <a:fontRef idx="minor">
            <a:schemeClr val="tx1"/>
          </a:fontRef>
        </p:style>
      </p:cxnSp>
      <p:pic>
        <p:nvPicPr>
          <p:cNvPr id="1024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4" y="-9037"/>
            <a:ext cx="545100" cy="1650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Rectangle 26"/>
          <p:cNvSpPr/>
          <p:nvPr/>
        </p:nvSpPr>
        <p:spPr>
          <a:xfrm>
            <a:off x="6939319" y="4223187"/>
            <a:ext cx="1929451" cy="1859513"/>
          </a:xfrm>
          <a:prstGeom prst="rect">
            <a:avLst/>
          </a:prstGeom>
          <a:blipFill dpi="0" rotWithShape="1">
            <a:blip r:embed="rId6">
              <a:alphaModFix amt="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0" y="6129516"/>
            <a:ext cx="9139736" cy="1261884"/>
          </a:xfrm>
          <a:prstGeom prst="rect">
            <a:avLst/>
          </a:prstGeom>
          <a:noFill/>
        </p:spPr>
        <p:txBody>
          <a:bodyPr wrap="square" rtlCol="0">
            <a:spAutoFit/>
          </a:bodyPr>
          <a:lstStyle/>
          <a:p>
            <a:pPr algn="ctr"/>
            <a:r>
              <a:rPr lang="en-US" sz="1600" i="1" dirty="0" smtClean="0">
                <a:solidFill>
                  <a:srgbClr val="006666"/>
                </a:solidFill>
              </a:rPr>
              <a:t>Brian R. Swett, Chief </a:t>
            </a:r>
            <a:r>
              <a:rPr lang="en-US" sz="1600" i="1" dirty="0">
                <a:solidFill>
                  <a:srgbClr val="006666"/>
                </a:solidFill>
              </a:rPr>
              <a:t>of Environmental and Energy </a:t>
            </a:r>
            <a:r>
              <a:rPr lang="en-US" sz="1600" i="1" dirty="0" smtClean="0">
                <a:solidFill>
                  <a:srgbClr val="006666"/>
                </a:solidFill>
              </a:rPr>
              <a:t>Services, City </a:t>
            </a:r>
            <a:r>
              <a:rPr lang="en-US" sz="1600" i="1" dirty="0">
                <a:solidFill>
                  <a:srgbClr val="006666"/>
                </a:solidFill>
              </a:rPr>
              <a:t>of </a:t>
            </a:r>
            <a:r>
              <a:rPr lang="en-US" sz="1600" i="1" dirty="0" smtClean="0">
                <a:solidFill>
                  <a:srgbClr val="006666"/>
                </a:solidFill>
              </a:rPr>
              <a:t>Boston </a:t>
            </a:r>
          </a:p>
          <a:p>
            <a:pPr algn="ctr"/>
            <a:r>
              <a:rPr lang="en-US" sz="1400" b="1" dirty="0" smtClean="0">
                <a:solidFill>
                  <a:srgbClr val="039EBD"/>
                </a:solidFill>
              </a:rPr>
              <a:t>email</a:t>
            </a:r>
            <a:r>
              <a:rPr lang="en-US" sz="1400" b="1" dirty="0" smtClean="0">
                <a:solidFill>
                  <a:srgbClr val="006666"/>
                </a:solidFill>
              </a:rPr>
              <a:t> </a:t>
            </a:r>
            <a:r>
              <a:rPr lang="en-US" sz="1400" dirty="0" smtClean="0">
                <a:solidFill>
                  <a:srgbClr val="006666"/>
                </a:solidFill>
              </a:rPr>
              <a:t>EnvironmentalEnergy@cityofboston.gov</a:t>
            </a:r>
            <a:r>
              <a:rPr lang="en-US" sz="1400" dirty="0" smtClean="0"/>
              <a:t> </a:t>
            </a:r>
            <a:r>
              <a:rPr lang="en-US" sz="1400" b="1" dirty="0">
                <a:solidFill>
                  <a:srgbClr val="006666"/>
                </a:solidFill>
              </a:rPr>
              <a:t>   </a:t>
            </a:r>
            <a:r>
              <a:rPr lang="en-US" sz="1400" b="1" dirty="0">
                <a:solidFill>
                  <a:srgbClr val="039EBD"/>
                </a:solidFill>
              </a:rPr>
              <a:t>web</a:t>
            </a:r>
            <a:r>
              <a:rPr lang="en-US" sz="1400" b="1" dirty="0">
                <a:solidFill>
                  <a:srgbClr val="006666"/>
                </a:solidFill>
              </a:rPr>
              <a:t> </a:t>
            </a:r>
            <a:r>
              <a:rPr lang="en-US" sz="1400" dirty="0" smtClean="0">
                <a:solidFill>
                  <a:srgbClr val="006666"/>
                </a:solidFill>
              </a:rPr>
              <a:t>www.cityofboston.gov/environmentalandenergy/ &amp; www.greenovateboston.org</a:t>
            </a:r>
          </a:p>
          <a:p>
            <a:pPr algn="ctr"/>
            <a:endParaRPr lang="en-US" sz="1400" b="1" i="1" dirty="0">
              <a:solidFill>
                <a:srgbClr val="006666"/>
              </a:solidFill>
            </a:endParaRPr>
          </a:p>
          <a:p>
            <a:pPr algn="r"/>
            <a:endParaRPr lang="en-US" dirty="0">
              <a:solidFill>
                <a:srgbClr val="006666"/>
              </a:solidFill>
            </a:endParaRPr>
          </a:p>
        </p:txBody>
      </p:sp>
    </p:spTree>
    <p:extLst>
      <p:ext uri="{BB962C8B-B14F-4D97-AF65-F5344CB8AC3E}">
        <p14:creationId xmlns:p14="http://schemas.microsoft.com/office/powerpoint/2010/main" val="34645572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065AE90-DC7B-4729-BB10-9FAE0FE78981}" type="slidenum">
              <a:rPr lang="en-US" smtClean="0"/>
              <a:pPr/>
              <a:t>10</a:t>
            </a:fld>
            <a:endParaRPr lang="en-US"/>
          </a:p>
        </p:txBody>
      </p:sp>
      <p:graphicFrame>
        <p:nvGraphicFramePr>
          <p:cNvPr id="1052" name="Diagram 1051"/>
          <p:cNvGraphicFramePr/>
          <p:nvPr>
            <p:extLst>
              <p:ext uri="{D42A27DB-BD31-4B8C-83A1-F6EECF244321}">
                <p14:modId xmlns:p14="http://schemas.microsoft.com/office/powerpoint/2010/main" val="1637796086"/>
              </p:ext>
            </p:extLst>
          </p:nvPr>
        </p:nvGraphicFramePr>
        <p:xfrm>
          <a:off x="1828800" y="0"/>
          <a:ext cx="71628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53" name="TextBox 1052"/>
          <p:cNvSpPr txBox="1"/>
          <p:nvPr/>
        </p:nvSpPr>
        <p:spPr>
          <a:xfrm rot="16200000">
            <a:off x="-1513869" y="2529870"/>
            <a:ext cx="4648200" cy="1569660"/>
          </a:xfrm>
          <a:prstGeom prst="rect">
            <a:avLst/>
          </a:prstGeom>
          <a:noFill/>
        </p:spPr>
        <p:txBody>
          <a:bodyPr wrap="square" rtlCol="0">
            <a:spAutoFit/>
          </a:bodyPr>
          <a:lstStyle/>
          <a:p>
            <a:r>
              <a:rPr lang="en-US" sz="9600" dirty="0" smtClean="0"/>
              <a:t>The Goal</a:t>
            </a:r>
            <a:endParaRPr lang="en-US" sz="9600" dirty="0"/>
          </a:p>
        </p:txBody>
      </p:sp>
      <p:cxnSp>
        <p:nvCxnSpPr>
          <p:cNvPr id="1055" name="Straight Connector 1054"/>
          <p:cNvCxnSpPr/>
          <p:nvPr/>
        </p:nvCxnSpPr>
        <p:spPr>
          <a:xfrm>
            <a:off x="1595061" y="0"/>
            <a:ext cx="0" cy="6858000"/>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8940768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 y="0"/>
            <a:ext cx="8229600" cy="1143000"/>
          </a:xfrm>
        </p:spPr>
        <p:txBody>
          <a:bodyPr>
            <a:noAutofit/>
          </a:bodyPr>
          <a:lstStyle/>
          <a:p>
            <a:pPr algn="l"/>
            <a:r>
              <a:rPr lang="en-US" sz="9600" dirty="0" smtClean="0"/>
              <a:t>The Challenges</a:t>
            </a:r>
            <a:endParaRPr lang="en-US" sz="96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84530744"/>
              </p:ext>
            </p:extLst>
          </p:nvPr>
        </p:nvGraphicFramePr>
        <p:xfrm>
          <a:off x="-1447800" y="1282700"/>
          <a:ext cx="70866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9065AE90-DC7B-4729-BB10-9FAE0FE78981}" type="slidenum">
              <a:rPr lang="en-US" smtClean="0"/>
              <a:pPr/>
              <a:t>11</a:t>
            </a:fld>
            <a:endParaRPr lang="en-US"/>
          </a:p>
        </p:txBody>
      </p:sp>
      <p:sp>
        <p:nvSpPr>
          <p:cNvPr id="3" name="AutoShape 4" descr="mwilson_flooding6_met.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mwilson_flooding6_met.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95800" y="4038600"/>
            <a:ext cx="3882670" cy="2590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6" name="Picture 4" descr="http://loftsboston.com/gallery/Lincoln_210_302/Lincoln_210_302-07.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24599" y="1371600"/>
            <a:ext cx="2495550" cy="3327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flipH="1">
            <a:off x="23435" y="1219200"/>
            <a:ext cx="7548939" cy="0"/>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404656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114800" cy="762000"/>
          </a:xfrm>
          <a:solidFill>
            <a:schemeClr val="accent2"/>
          </a:solidFill>
        </p:spPr>
        <p:txBody>
          <a:bodyPr>
            <a:noAutofit/>
          </a:bodyPr>
          <a:lstStyle/>
          <a:p>
            <a:pPr algn="l"/>
            <a:r>
              <a:rPr lang="en-US" sz="5400" dirty="0" smtClean="0">
                <a:solidFill>
                  <a:schemeClr val="bg1"/>
                </a:solidFill>
              </a:rPr>
              <a:t>Opportunities</a:t>
            </a:r>
            <a:endParaRPr lang="en-US" sz="5400" dirty="0">
              <a:solidFill>
                <a:schemeClr val="bg1"/>
              </a:solidFill>
            </a:endParaRPr>
          </a:p>
        </p:txBody>
      </p:sp>
      <p:sp>
        <p:nvSpPr>
          <p:cNvPr id="3" name="Content Placeholder 2"/>
          <p:cNvSpPr>
            <a:spLocks noGrp="1"/>
          </p:cNvSpPr>
          <p:nvPr>
            <p:ph idx="1"/>
          </p:nvPr>
        </p:nvSpPr>
        <p:spPr>
          <a:xfrm>
            <a:off x="228600" y="1371600"/>
            <a:ext cx="4191000" cy="4623376"/>
          </a:xfrm>
        </p:spPr>
        <p:txBody>
          <a:bodyPr>
            <a:normAutofit/>
          </a:bodyPr>
          <a:lstStyle/>
          <a:p>
            <a:r>
              <a:rPr lang="en-US" sz="3600" dirty="0" smtClean="0"/>
              <a:t>On-Site Renewables</a:t>
            </a:r>
          </a:p>
          <a:p>
            <a:r>
              <a:rPr lang="en-US" sz="3600" dirty="0" smtClean="0"/>
              <a:t>Smart Grids</a:t>
            </a:r>
          </a:p>
          <a:p>
            <a:pPr marL="0" indent="0">
              <a:buNone/>
            </a:pPr>
            <a:endParaRPr lang="en-US" sz="3600" dirty="0"/>
          </a:p>
        </p:txBody>
      </p:sp>
      <p:sp>
        <p:nvSpPr>
          <p:cNvPr id="4" name="Slide Number Placeholder 3"/>
          <p:cNvSpPr>
            <a:spLocks noGrp="1"/>
          </p:cNvSpPr>
          <p:nvPr>
            <p:ph type="sldNum" sz="quarter" idx="12"/>
          </p:nvPr>
        </p:nvSpPr>
        <p:spPr/>
        <p:txBody>
          <a:bodyPr/>
          <a:lstStyle/>
          <a:p>
            <a:fld id="{9065AE90-DC7B-4729-BB10-9FAE0FE78981}" type="slidenum">
              <a:rPr lang="en-US" smtClean="0"/>
              <a:pPr/>
              <a:t>12</a:t>
            </a:fld>
            <a:endParaRPr lang="en-US"/>
          </a:p>
        </p:txBody>
      </p:sp>
      <p:grpSp>
        <p:nvGrpSpPr>
          <p:cNvPr id="19" name="Group 18"/>
          <p:cNvGrpSpPr/>
          <p:nvPr/>
        </p:nvGrpSpPr>
        <p:grpSpPr>
          <a:xfrm>
            <a:off x="4507752" y="152400"/>
            <a:ext cx="4508898" cy="3276024"/>
            <a:chOff x="-370463" y="3551226"/>
            <a:chExt cx="4508898" cy="3276024"/>
          </a:xfrm>
        </p:grpSpPr>
        <p:pic>
          <p:nvPicPr>
            <p:cNvPr id="4098" name="Picture 2" descr="P:\EES\Pictures\400 Frontage Ro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463" y="3551226"/>
              <a:ext cx="4508898" cy="269124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70463" y="6242475"/>
              <a:ext cx="4508897" cy="584775"/>
            </a:xfrm>
            <a:prstGeom prst="rect">
              <a:avLst/>
            </a:prstGeom>
            <a:solidFill>
              <a:schemeClr val="accent3"/>
            </a:solidFill>
          </p:spPr>
          <p:txBody>
            <a:bodyPr wrap="square" rtlCol="0">
              <a:spAutoFit/>
            </a:bodyPr>
            <a:lstStyle/>
            <a:p>
              <a:r>
                <a:rPr lang="en-US" sz="1600" dirty="0" smtClean="0">
                  <a:solidFill>
                    <a:schemeClr val="bg2"/>
                  </a:solidFill>
                </a:rPr>
                <a:t>Solar Powered Fueling Stations for Emergency Vehicles at 400 Frontage Road</a:t>
              </a:r>
              <a:endParaRPr lang="en-US" sz="1600" dirty="0">
                <a:solidFill>
                  <a:schemeClr val="bg2"/>
                </a:solidFill>
              </a:endParaRPr>
            </a:p>
          </p:txBody>
        </p:sp>
      </p:grpSp>
      <p:grpSp>
        <p:nvGrpSpPr>
          <p:cNvPr id="6" name="Group 5"/>
          <p:cNvGrpSpPr/>
          <p:nvPr/>
        </p:nvGrpSpPr>
        <p:grpSpPr>
          <a:xfrm>
            <a:off x="4507752" y="3729335"/>
            <a:ext cx="4504284" cy="2737425"/>
            <a:chOff x="4340670" y="107951"/>
            <a:chExt cx="4504284" cy="2737425"/>
          </a:xfrm>
        </p:grpSpPr>
        <p:pic>
          <p:nvPicPr>
            <p:cNvPr id="4099"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0054" b="20328"/>
            <a:stretch/>
          </p:blipFill>
          <p:spPr bwMode="auto">
            <a:xfrm>
              <a:off x="4340670" y="107951"/>
              <a:ext cx="4504284" cy="2148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4340670" y="2260601"/>
              <a:ext cx="4504284" cy="584775"/>
            </a:xfrm>
            <a:prstGeom prst="rect">
              <a:avLst/>
            </a:prstGeom>
            <a:solidFill>
              <a:schemeClr val="accent3"/>
            </a:solidFill>
          </p:spPr>
          <p:txBody>
            <a:bodyPr wrap="square" rtlCol="0">
              <a:spAutoFit/>
            </a:bodyPr>
            <a:lstStyle/>
            <a:p>
              <a:r>
                <a:rPr lang="en-US" sz="1600" dirty="0" smtClean="0">
                  <a:solidFill>
                    <a:schemeClr val="bg2"/>
                  </a:solidFill>
                </a:rPr>
                <a:t>Solar Powered Traffic Signals Along Evacuation Route</a:t>
              </a:r>
              <a:endParaRPr lang="en-US" sz="1600" dirty="0">
                <a:solidFill>
                  <a:schemeClr val="bg2"/>
                </a:solidFill>
              </a:endParaRPr>
            </a:p>
          </p:txBody>
        </p:sp>
      </p:grpSp>
      <p:pic>
        <p:nvPicPr>
          <p:cNvPr id="1026" name="Picture 2" descr="http://www.naruc.org/smartgrid/smart_grid_network_image.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642897"/>
            <a:ext cx="4429463" cy="2910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97777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1154" y="953362"/>
            <a:ext cx="4038600" cy="2399438"/>
          </a:xfrm>
        </p:spPr>
        <p:txBody>
          <a:bodyPr>
            <a:normAutofit fontScale="92500" lnSpcReduction="20000"/>
          </a:bodyPr>
          <a:lstStyle/>
          <a:p>
            <a:r>
              <a:rPr lang="en-US" sz="3600" dirty="0" smtClean="0"/>
              <a:t>Building Improvements</a:t>
            </a:r>
          </a:p>
          <a:p>
            <a:r>
              <a:rPr lang="en-US" sz="3600" dirty="0" smtClean="0"/>
              <a:t>District Energy and innovative energy generation </a:t>
            </a:r>
          </a:p>
          <a:p>
            <a:pPr marL="0" indent="0">
              <a:buNone/>
            </a:pPr>
            <a:endParaRPr lang="en-US" sz="3600" dirty="0"/>
          </a:p>
        </p:txBody>
      </p:sp>
      <p:sp>
        <p:nvSpPr>
          <p:cNvPr id="4" name="Slide Number Placeholder 3"/>
          <p:cNvSpPr>
            <a:spLocks noGrp="1"/>
          </p:cNvSpPr>
          <p:nvPr>
            <p:ph type="sldNum" sz="quarter" idx="12"/>
          </p:nvPr>
        </p:nvSpPr>
        <p:spPr/>
        <p:txBody>
          <a:bodyPr/>
          <a:lstStyle/>
          <a:p>
            <a:fld id="{9065AE90-DC7B-4729-BB10-9FAE0FE78981}" type="slidenum">
              <a:rPr lang="en-US" smtClean="0"/>
              <a:pPr/>
              <a:t>13</a:t>
            </a:fld>
            <a:endParaRPr lang="en-US"/>
          </a:p>
        </p:txBody>
      </p:sp>
      <p:grpSp>
        <p:nvGrpSpPr>
          <p:cNvPr id="16" name="Group 15"/>
          <p:cNvGrpSpPr/>
          <p:nvPr/>
        </p:nvGrpSpPr>
        <p:grpSpPr>
          <a:xfrm>
            <a:off x="24186" y="3492809"/>
            <a:ext cx="4799464" cy="3310354"/>
            <a:chOff x="4038600" y="3505200"/>
            <a:chExt cx="4799464" cy="3310354"/>
          </a:xfrm>
        </p:grpSpPr>
        <p:grpSp>
          <p:nvGrpSpPr>
            <p:cNvPr id="7" name="Group 6"/>
            <p:cNvGrpSpPr/>
            <p:nvPr/>
          </p:nvGrpSpPr>
          <p:grpSpPr bwMode="auto">
            <a:xfrm>
              <a:off x="4038600" y="3505200"/>
              <a:ext cx="4799464" cy="3301360"/>
              <a:chOff x="0" y="0"/>
              <a:chExt cx="9591211" cy="6102350"/>
            </a:xfrm>
          </p:grpSpPr>
          <p:pic>
            <p:nvPicPr>
              <p:cNvPr id="8" name="Picture 7" descr="Overall Axo"/>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855" b="6439"/>
              <a:stretch/>
            </p:blipFill>
            <p:spPr bwMode="auto">
              <a:xfrm>
                <a:off x="0" y="0"/>
                <a:ext cx="9591211" cy="610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29"/>
              <p:cNvSpPr txBox="1">
                <a:spLocks noChangeArrowheads="1"/>
              </p:cNvSpPr>
              <p:nvPr/>
            </p:nvSpPr>
            <p:spPr bwMode="auto">
              <a:xfrm>
                <a:off x="5890488" y="114302"/>
                <a:ext cx="3430789" cy="1088264"/>
              </a:xfrm>
              <a:prstGeom prst="rect">
                <a:avLst/>
              </a:prstGeom>
              <a:solidFill>
                <a:srgbClr val="99CC00"/>
              </a:solidFill>
              <a:ln w="9525">
                <a:solidFill>
                  <a:srgbClr val="FF0000"/>
                </a:solidFill>
                <a:miter lim="800000"/>
                <a:headEnd/>
                <a:tailEnd/>
              </a:ln>
            </p:spPr>
            <p:txBody>
              <a:bodyPr wrap="square" lIns="100794" tIns="50397" rIns="100794" bIns="50397" anchor="ctr">
                <a:noAutofit/>
              </a:bodyPr>
              <a:lstStyle/>
              <a:p>
                <a:pPr marL="0" marR="0" fontAlgn="base" hangingPunct="0">
                  <a:lnSpc>
                    <a:spcPct val="92000"/>
                  </a:lnSpc>
                  <a:spcBef>
                    <a:spcPts val="0"/>
                  </a:spcBef>
                  <a:spcAft>
                    <a:spcPts val="0"/>
                  </a:spcAft>
                </a:pPr>
                <a:r>
                  <a:rPr lang="en-US" sz="1000" kern="1200" dirty="0">
                    <a:solidFill>
                      <a:srgbClr val="FFFFFF"/>
                    </a:solidFill>
                    <a:effectLst/>
                    <a:latin typeface="Century Gothic"/>
                    <a:ea typeface="MS PGothic"/>
                    <a:cs typeface="Times New Roman"/>
                  </a:rPr>
                  <a:t>Mechanical, electrical and emergency services on roof out of harm’s way</a:t>
                </a:r>
                <a:endParaRPr lang="en-US" sz="1200" dirty="0">
                  <a:effectLst/>
                  <a:latin typeface="Times New Roman"/>
                  <a:ea typeface="Century Gothic"/>
                </a:endParaRPr>
              </a:p>
            </p:txBody>
          </p:sp>
          <p:sp>
            <p:nvSpPr>
              <p:cNvPr id="10" name="Text Box 30"/>
              <p:cNvSpPr txBox="1">
                <a:spLocks noChangeArrowheads="1"/>
              </p:cNvSpPr>
              <p:nvPr/>
            </p:nvSpPr>
            <p:spPr bwMode="auto">
              <a:xfrm>
                <a:off x="0" y="3138481"/>
                <a:ext cx="3856038" cy="993899"/>
              </a:xfrm>
              <a:prstGeom prst="rect">
                <a:avLst/>
              </a:prstGeom>
              <a:solidFill>
                <a:srgbClr val="99CC00"/>
              </a:solidFill>
              <a:ln w="9525">
                <a:solidFill>
                  <a:srgbClr val="FF0000"/>
                </a:solidFill>
                <a:miter lim="800000"/>
                <a:headEnd/>
                <a:tailEnd/>
              </a:ln>
            </p:spPr>
            <p:txBody>
              <a:bodyPr wrap="square" lIns="100794" tIns="50397" rIns="100794" bIns="50397" anchor="ctr">
                <a:noAutofit/>
              </a:bodyPr>
              <a:lstStyle/>
              <a:p>
                <a:pPr marL="0" marR="0" fontAlgn="base" hangingPunct="0">
                  <a:lnSpc>
                    <a:spcPct val="92000"/>
                  </a:lnSpc>
                  <a:spcBef>
                    <a:spcPts val="0"/>
                  </a:spcBef>
                  <a:spcAft>
                    <a:spcPts val="0"/>
                  </a:spcAft>
                </a:pPr>
                <a:r>
                  <a:rPr lang="en-US" sz="1000" kern="1200">
                    <a:solidFill>
                      <a:srgbClr val="FFFFFF"/>
                    </a:solidFill>
                    <a:effectLst/>
                    <a:latin typeface="Century Gothic"/>
                    <a:ea typeface="MS PGothic"/>
                    <a:cs typeface="Times New Roman"/>
                  </a:rPr>
                  <a:t>Operable windows keyed open in event of systems failure</a:t>
                </a:r>
                <a:endParaRPr lang="en-US" sz="1200">
                  <a:effectLst/>
                  <a:latin typeface="Times New Roman"/>
                  <a:ea typeface="Century Gothic"/>
                </a:endParaRPr>
              </a:p>
            </p:txBody>
          </p:sp>
          <p:sp>
            <p:nvSpPr>
              <p:cNvPr id="11" name="Text Box 680"/>
              <p:cNvSpPr txBox="1">
                <a:spLocks noChangeArrowheads="1"/>
              </p:cNvSpPr>
              <p:nvPr/>
            </p:nvSpPr>
            <p:spPr bwMode="auto">
              <a:xfrm>
                <a:off x="0" y="4651366"/>
                <a:ext cx="3868738" cy="784812"/>
              </a:xfrm>
              <a:prstGeom prst="rect">
                <a:avLst/>
              </a:prstGeom>
              <a:solidFill>
                <a:srgbClr val="99CC00"/>
              </a:solidFill>
              <a:ln w="9525">
                <a:solidFill>
                  <a:srgbClr val="FF0000"/>
                </a:solidFill>
                <a:miter lim="800000"/>
                <a:headEnd/>
                <a:tailEnd/>
              </a:ln>
            </p:spPr>
            <p:txBody>
              <a:bodyPr wrap="square" lIns="100794" tIns="50397" rIns="100794" bIns="50397" anchor="ctr">
                <a:noAutofit/>
              </a:bodyPr>
              <a:lstStyle/>
              <a:p>
                <a:pPr marL="0" marR="0" fontAlgn="base" hangingPunct="0">
                  <a:lnSpc>
                    <a:spcPct val="92000"/>
                  </a:lnSpc>
                  <a:spcBef>
                    <a:spcPts val="0"/>
                  </a:spcBef>
                  <a:spcAft>
                    <a:spcPts val="0"/>
                  </a:spcAft>
                </a:pPr>
                <a:r>
                  <a:rPr lang="en-US" sz="1000" kern="1200">
                    <a:solidFill>
                      <a:srgbClr val="FFFFFF"/>
                    </a:solidFill>
                    <a:effectLst/>
                    <a:latin typeface="Century Gothic"/>
                    <a:ea typeface="MS PGothic"/>
                    <a:cs typeface="Times New Roman"/>
                  </a:rPr>
                  <a:t>Critical patient programs above ground floor</a:t>
                </a:r>
                <a:endParaRPr lang="en-US" sz="1200">
                  <a:effectLst/>
                  <a:latin typeface="Times New Roman"/>
                  <a:ea typeface="Century Gothic"/>
                </a:endParaRPr>
              </a:p>
            </p:txBody>
          </p:sp>
          <p:cxnSp>
            <p:nvCxnSpPr>
              <p:cNvPr id="12" name="Line 6"/>
              <p:cNvCxnSpPr/>
              <p:nvPr/>
            </p:nvCxnSpPr>
            <p:spPr bwMode="auto">
              <a:xfrm flipV="1">
                <a:off x="3856038" y="2789238"/>
                <a:ext cx="1254125" cy="1254125"/>
              </a:xfrm>
              <a:prstGeom prst="line">
                <a:avLst/>
              </a:prstGeom>
              <a:noFill/>
              <a:ln w="12700">
                <a:solidFill>
                  <a:srgbClr val="FF0000"/>
                </a:solidFill>
                <a:round/>
                <a:headEnd/>
                <a:tailEnd/>
              </a:ln>
              <a:extLst/>
            </p:spPr>
          </p:cxnSp>
          <p:cxnSp>
            <p:nvCxnSpPr>
              <p:cNvPr id="13" name="Line 7"/>
              <p:cNvCxnSpPr/>
              <p:nvPr/>
            </p:nvCxnSpPr>
            <p:spPr bwMode="auto">
              <a:xfrm flipV="1">
                <a:off x="5040313" y="1202566"/>
                <a:ext cx="850176" cy="719899"/>
              </a:xfrm>
              <a:prstGeom prst="line">
                <a:avLst/>
              </a:prstGeom>
              <a:noFill/>
              <a:ln w="12700">
                <a:solidFill>
                  <a:srgbClr val="FF0000"/>
                </a:solidFill>
                <a:round/>
                <a:headEnd/>
                <a:tailEnd/>
              </a:ln>
              <a:extLst/>
            </p:spPr>
          </p:cxnSp>
          <p:cxnSp>
            <p:nvCxnSpPr>
              <p:cNvPr id="14" name="Line 8"/>
              <p:cNvCxnSpPr/>
              <p:nvPr/>
            </p:nvCxnSpPr>
            <p:spPr bwMode="auto">
              <a:xfrm flipV="1">
                <a:off x="3868738" y="3708400"/>
                <a:ext cx="1346200" cy="1363663"/>
              </a:xfrm>
              <a:prstGeom prst="line">
                <a:avLst/>
              </a:prstGeom>
              <a:noFill/>
              <a:ln w="12700">
                <a:solidFill>
                  <a:srgbClr val="FF0000"/>
                </a:solidFill>
                <a:round/>
                <a:headEnd/>
                <a:tailEnd/>
              </a:ln>
              <a:extLst/>
            </p:spPr>
          </p:cxnSp>
          <p:sp>
            <p:nvSpPr>
              <p:cNvPr id="15" name="Text Box 3"/>
              <p:cNvSpPr txBox="1">
                <a:spLocks noChangeArrowheads="1"/>
              </p:cNvSpPr>
              <p:nvPr/>
            </p:nvSpPr>
            <p:spPr bwMode="auto">
              <a:xfrm>
                <a:off x="0" y="924327"/>
                <a:ext cx="3380130" cy="1413469"/>
              </a:xfrm>
              <a:prstGeom prst="rect">
                <a:avLst/>
              </a:prstGeom>
              <a:solidFill>
                <a:srgbClr val="99CC00"/>
              </a:solidFill>
              <a:ln w="9525">
                <a:solidFill>
                  <a:srgbClr val="FF0000"/>
                </a:solidFill>
                <a:miter lim="800000"/>
                <a:headEnd/>
                <a:tailEnd/>
              </a:ln>
            </p:spPr>
            <p:txBody>
              <a:bodyPr wrap="square" lIns="100794" tIns="50397" rIns="100794" bIns="50397" anchor="ctr">
                <a:noAutofit/>
              </a:bodyPr>
              <a:lstStyle/>
              <a:p>
                <a:pPr marL="0" marR="0" fontAlgn="base" hangingPunct="0">
                  <a:lnSpc>
                    <a:spcPct val="92000"/>
                  </a:lnSpc>
                  <a:spcBef>
                    <a:spcPts val="0"/>
                  </a:spcBef>
                  <a:spcAft>
                    <a:spcPts val="0"/>
                  </a:spcAft>
                </a:pPr>
                <a:r>
                  <a:rPr lang="en-US" sz="1000" kern="1200" dirty="0">
                    <a:solidFill>
                      <a:srgbClr val="FFFFFF"/>
                    </a:solidFill>
                    <a:effectLst/>
                    <a:latin typeface="Century Gothic"/>
                    <a:ea typeface="MS PGothic"/>
                    <a:cs typeface="Times New Roman"/>
                  </a:rPr>
                  <a:t>Key floors above 2085 High Estimate 100-year</a:t>
                </a:r>
                <a:r>
                  <a:rPr lang="en-US" sz="1800" kern="1200" dirty="0">
                    <a:solidFill>
                      <a:srgbClr val="FFFFFF"/>
                    </a:solidFill>
                    <a:effectLst/>
                    <a:latin typeface="Century Gothic"/>
                    <a:ea typeface="MS PGothic"/>
                    <a:cs typeface="Times New Roman"/>
                  </a:rPr>
                  <a:t> </a:t>
                </a:r>
                <a:r>
                  <a:rPr lang="en-US" sz="1000" kern="1200" dirty="0">
                    <a:solidFill>
                      <a:srgbClr val="FFFFFF"/>
                    </a:solidFill>
                    <a:effectLst/>
                    <a:latin typeface="Century Gothic"/>
                    <a:ea typeface="MS PGothic"/>
                    <a:cs typeface="Times New Roman"/>
                  </a:rPr>
                  <a:t>Flood</a:t>
                </a:r>
                <a:endParaRPr lang="en-US" sz="1100" dirty="0">
                  <a:effectLst/>
                  <a:latin typeface="Century Gothic"/>
                  <a:ea typeface="MS Gothic"/>
                  <a:cs typeface="Times New Roman"/>
                </a:endParaRPr>
              </a:p>
            </p:txBody>
          </p:sp>
        </p:grpSp>
        <p:sp>
          <p:nvSpPr>
            <p:cNvPr id="18" name="TextBox 17"/>
            <p:cNvSpPr txBox="1"/>
            <p:nvPr/>
          </p:nvSpPr>
          <p:spPr>
            <a:xfrm>
              <a:off x="4038600" y="6477000"/>
              <a:ext cx="4799464" cy="338554"/>
            </a:xfrm>
            <a:prstGeom prst="rect">
              <a:avLst/>
            </a:prstGeom>
            <a:solidFill>
              <a:schemeClr val="accent3"/>
            </a:solidFill>
          </p:spPr>
          <p:txBody>
            <a:bodyPr wrap="square" rtlCol="0">
              <a:spAutoFit/>
            </a:bodyPr>
            <a:lstStyle/>
            <a:p>
              <a:r>
                <a:rPr lang="en-US" sz="1600" dirty="0" smtClean="0">
                  <a:solidFill>
                    <a:schemeClr val="bg2"/>
                  </a:solidFill>
                </a:rPr>
                <a:t>Spaulding Rehabilitation Hospital </a:t>
              </a:r>
              <a:endParaRPr lang="en-US" sz="1600" dirty="0">
                <a:solidFill>
                  <a:schemeClr val="bg2"/>
                </a:solidFill>
              </a:endParaRPr>
            </a:p>
          </p:txBody>
        </p:sp>
      </p:grpSp>
      <p:pic>
        <p:nvPicPr>
          <p:cNvPr id="5122" name="Picture 2" descr="http://lh6.ggpht.com/_yiiPzeRfNBQ/TJa3cvaRdPI/AAAAAAAACWI/c033JPbJexI/070529_1_deep_lake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2454" y="112127"/>
            <a:ext cx="4610942" cy="2935873"/>
          </a:xfrm>
          <a:prstGeom prst="rect">
            <a:avLst/>
          </a:prstGeom>
          <a:noFill/>
          <a:extLst>
            <a:ext uri="{909E8E84-426E-40DD-AFC4-6F175D3DCCD1}">
              <a14:hiddenFill xmlns:a14="http://schemas.microsoft.com/office/drawing/2010/main">
                <a:solidFill>
                  <a:srgbClr val="FFFFFF"/>
                </a:solidFill>
              </a14:hiddenFill>
            </a:ext>
          </a:extLst>
        </p:spPr>
      </p:pic>
      <p:sp>
        <p:nvSpPr>
          <p:cNvPr id="24" name="Title 1"/>
          <p:cNvSpPr txBox="1">
            <a:spLocks/>
          </p:cNvSpPr>
          <p:nvPr/>
        </p:nvSpPr>
        <p:spPr>
          <a:xfrm>
            <a:off x="0" y="0"/>
            <a:ext cx="4114800" cy="762000"/>
          </a:xfrm>
          <a:prstGeom prst="rect">
            <a:avLst/>
          </a:prstGeom>
          <a:solidFill>
            <a:schemeClr val="accent2"/>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5400" smtClean="0">
                <a:solidFill>
                  <a:schemeClr val="bg1"/>
                </a:solidFill>
              </a:rPr>
              <a:t>Opportunities</a:t>
            </a:r>
            <a:endParaRPr lang="en-US" sz="5400" dirty="0">
              <a:solidFill>
                <a:schemeClr val="bg1"/>
              </a:solidFill>
            </a:endParaRPr>
          </a:p>
        </p:txBody>
      </p:sp>
      <p:sp>
        <p:nvSpPr>
          <p:cNvPr id="25" name="TextBox 24"/>
          <p:cNvSpPr txBox="1"/>
          <p:nvPr/>
        </p:nvSpPr>
        <p:spPr>
          <a:xfrm>
            <a:off x="4312454" y="3014246"/>
            <a:ext cx="4610942" cy="338554"/>
          </a:xfrm>
          <a:prstGeom prst="rect">
            <a:avLst/>
          </a:prstGeom>
          <a:solidFill>
            <a:schemeClr val="accent3"/>
          </a:solidFill>
        </p:spPr>
        <p:txBody>
          <a:bodyPr wrap="square" rtlCol="0">
            <a:spAutoFit/>
          </a:bodyPr>
          <a:lstStyle/>
          <a:p>
            <a:r>
              <a:rPr lang="en-US" sz="1600" dirty="0" smtClean="0">
                <a:solidFill>
                  <a:schemeClr val="bg2"/>
                </a:solidFill>
              </a:rPr>
              <a:t>Toronto’s Deep Water Cooling System </a:t>
            </a:r>
            <a:endParaRPr lang="en-US" sz="1600" dirty="0">
              <a:solidFill>
                <a:schemeClr val="bg2"/>
              </a:solidFill>
            </a:endParaRPr>
          </a:p>
        </p:txBody>
      </p:sp>
      <p:grpSp>
        <p:nvGrpSpPr>
          <p:cNvPr id="26" name="Group 25"/>
          <p:cNvGrpSpPr/>
          <p:nvPr/>
        </p:nvGrpSpPr>
        <p:grpSpPr>
          <a:xfrm>
            <a:off x="5267338" y="3717905"/>
            <a:ext cx="3800462" cy="2827284"/>
            <a:chOff x="76200" y="3299995"/>
            <a:chExt cx="4419600" cy="3287880"/>
          </a:xfrm>
        </p:grpSpPr>
        <p:pic>
          <p:nvPicPr>
            <p:cNvPr id="27" name="Picture 2" descr="http://www.openideo.com/open/what-is-the-global-challenge-that-most-concerns-you-right-now-and-that-global-innovation-leaders-could-begin-to-solve/inspiration/boston-s-innovation-district-creating-an-environment-for-ideas-that-will-change-the-world/gallery/innovation-district-axo-from-south.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3299995"/>
              <a:ext cx="4419600" cy="3219451"/>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76200" y="6194167"/>
              <a:ext cx="4419600" cy="393708"/>
            </a:xfrm>
            <a:prstGeom prst="rect">
              <a:avLst/>
            </a:prstGeom>
            <a:solidFill>
              <a:schemeClr val="accent3"/>
            </a:solidFill>
          </p:spPr>
          <p:txBody>
            <a:bodyPr wrap="square" rtlCol="0">
              <a:spAutoFit/>
            </a:bodyPr>
            <a:lstStyle/>
            <a:p>
              <a:r>
                <a:rPr lang="en-US" sz="1600" dirty="0" smtClean="0">
                  <a:solidFill>
                    <a:schemeClr val="bg2"/>
                  </a:solidFill>
                </a:rPr>
                <a:t>The Innovation District</a:t>
              </a:r>
              <a:endParaRPr lang="en-US" sz="1600" dirty="0">
                <a:solidFill>
                  <a:schemeClr val="bg2"/>
                </a:solidFill>
              </a:endParaRPr>
            </a:p>
          </p:txBody>
        </p:sp>
      </p:grpSp>
    </p:spTree>
    <p:extLst>
      <p:ext uri="{BB962C8B-B14F-4D97-AF65-F5344CB8AC3E}">
        <p14:creationId xmlns:p14="http://schemas.microsoft.com/office/powerpoint/2010/main" val="28570233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065AE90-DC7B-4729-BB10-9FAE0FE78981}" type="slidenum">
              <a:rPr lang="en-US" smtClean="0"/>
              <a:pPr/>
              <a:t>14</a:t>
            </a:fld>
            <a:endParaRPr lang="en-US"/>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57997"/>
          <a:stretch/>
        </p:blipFill>
        <p:spPr bwMode="auto">
          <a:xfrm>
            <a:off x="5791200" y="2759997"/>
            <a:ext cx="2943054" cy="2912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https://encrypted-tbn1.gstatic.com/images?q=tbn:ANd9GcTqtJcEBT_PY3JaOKuPafAQEbtLAZTA3-sTWDhxD-5VGOvYdwqa">
            <a:hlinkClick r:id="rId4"/>
          </p:cNvPr>
          <p:cNvPicPr>
            <a:picLocks noChangeAspect="1" noChangeArrowheads="1"/>
          </p:cNvPicPr>
          <p:nvPr/>
        </p:nvPicPr>
        <p:blipFill>
          <a:blip r:embed="rId5" cstate="print">
            <a:clrChange>
              <a:clrFrom>
                <a:srgbClr val="FCFFFD"/>
              </a:clrFrom>
              <a:clrTo>
                <a:srgbClr val="FCFFFD">
                  <a:alpha val="0"/>
                </a:srgbClr>
              </a:clrTo>
            </a:clrChange>
            <a:duotone>
              <a:schemeClr val="accent1">
                <a:shade val="45000"/>
                <a:satMod val="135000"/>
              </a:schemeClr>
              <a:prstClr val="white"/>
            </a:duotone>
            <a:extLst>
              <a:ext uri="{BEBA8EAE-BF5A-486C-A8C5-ECC9F3942E4B}">
                <a14:imgProps xmlns:a14="http://schemas.microsoft.com/office/drawing/2010/main">
                  <a14:imgLayer r:embed="rId6">
                    <a14:imgEffect>
                      <a14:artisticMosiaicBubbles/>
                    </a14:imgEffect>
                  </a14:imgLayer>
                </a14:imgProps>
              </a:ext>
              <a:ext uri="{28A0092B-C50C-407E-A947-70E740481C1C}">
                <a14:useLocalDpi xmlns:a14="http://schemas.microsoft.com/office/drawing/2010/main" val="0"/>
              </a:ext>
            </a:extLst>
          </a:blip>
          <a:srcRect/>
          <a:stretch>
            <a:fillRect/>
          </a:stretch>
        </p:blipFill>
        <p:spPr bwMode="auto">
          <a:xfrm>
            <a:off x="827936" y="6146034"/>
            <a:ext cx="630254" cy="630254"/>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052" name="Picture 4" descr="https://encrypted-tbn3.gstatic.com/images?q=tbn:ANd9GcTHzuX0IXgzQBXey-miVNPaDRUjkeQGdKHw2LHsPHT3-zjx6PgB">
            <a:hlinkClick r:id="rId7"/>
          </p:cNvPr>
          <p:cNvPicPr>
            <a:picLocks noChangeAspect="1" noChangeArrowheads="1"/>
          </p:cNvPicPr>
          <p:nvPr/>
        </p:nvPicPr>
        <p:blipFill>
          <a:blip r:embed="rId8" cstate="print">
            <a:clrChange>
              <a:clrFrom>
                <a:srgbClr val="FFFFFF"/>
              </a:clrFrom>
              <a:clrTo>
                <a:srgbClr val="FFFFFF">
                  <a:alpha val="0"/>
                </a:srgbClr>
              </a:clrTo>
            </a:clrChange>
            <a:duotone>
              <a:schemeClr val="accent1">
                <a:shade val="45000"/>
                <a:satMod val="135000"/>
              </a:schemeClr>
              <a:prstClr val="white"/>
            </a:duotone>
            <a:extLst>
              <a:ext uri="{BEBA8EAE-BF5A-486C-A8C5-ECC9F3942E4B}">
                <a14:imgProps xmlns:a14="http://schemas.microsoft.com/office/drawing/2010/main">
                  <a14:imgLayer r:embed="rId9">
                    <a14:imgEffect>
                      <a14:artisticMosiaicBubbles/>
                    </a14:imgEffect>
                  </a14:imgLayer>
                </a14:imgProps>
              </a:ext>
              <a:ext uri="{28A0092B-C50C-407E-A947-70E740481C1C}">
                <a14:useLocalDpi xmlns:a14="http://schemas.microsoft.com/office/drawing/2010/main" val="0"/>
              </a:ext>
            </a:extLst>
          </a:blip>
          <a:srcRect/>
          <a:stretch>
            <a:fillRect/>
          </a:stretch>
        </p:blipFill>
        <p:spPr bwMode="auto">
          <a:xfrm>
            <a:off x="4467242" y="6166411"/>
            <a:ext cx="619438" cy="61943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143000" y="562466"/>
            <a:ext cx="4343400" cy="1015663"/>
          </a:xfrm>
          <a:prstGeom prst="rect">
            <a:avLst/>
          </a:prstGeom>
          <a:noFill/>
        </p:spPr>
        <p:txBody>
          <a:bodyPr wrap="square" rtlCol="0">
            <a:spAutoFit/>
            <a:scene3d>
              <a:camera prst="orthographicFront"/>
              <a:lightRig rig="threePt" dir="t"/>
            </a:scene3d>
            <a:sp3d extrusionH="57150">
              <a:bevelT w="38100" h="38100"/>
            </a:sp3d>
          </a:bodyPr>
          <a:lstStyle/>
          <a:p>
            <a:r>
              <a:rPr lang="en-US" sz="6000" b="1" dirty="0" smtClean="0">
                <a:solidFill>
                  <a:schemeClr val="accent1"/>
                </a:solidFill>
                <a:latin typeface="Century Gothic" pitchFamily="34" charset="0"/>
              </a:rPr>
              <a:t>Thank You</a:t>
            </a:r>
            <a:endParaRPr lang="en-US" sz="6000" b="1" dirty="0">
              <a:solidFill>
                <a:schemeClr val="accent1"/>
              </a:solidFill>
              <a:latin typeface="Century Gothic" pitchFamily="34" charset="0"/>
            </a:endParaRPr>
          </a:p>
        </p:txBody>
      </p:sp>
      <p:sp>
        <p:nvSpPr>
          <p:cNvPr id="10" name="TextBox 9"/>
          <p:cNvSpPr txBox="1"/>
          <p:nvPr/>
        </p:nvSpPr>
        <p:spPr>
          <a:xfrm>
            <a:off x="1483590" y="6216476"/>
            <a:ext cx="2478810" cy="584775"/>
          </a:xfrm>
          <a:prstGeom prst="rect">
            <a:avLst/>
          </a:prstGeom>
          <a:noFill/>
        </p:spPr>
        <p:txBody>
          <a:bodyPr wrap="square" rtlCol="0">
            <a:spAutoFit/>
          </a:bodyPr>
          <a:lstStyle/>
          <a:p>
            <a:r>
              <a:rPr lang="en-US" sz="1600" b="1" dirty="0" smtClean="0">
                <a:solidFill>
                  <a:schemeClr val="accent3"/>
                </a:solidFill>
                <a:latin typeface="Century Gothic" pitchFamily="34" charset="0"/>
              </a:rPr>
              <a:t>Like us on Facebook – </a:t>
            </a:r>
            <a:r>
              <a:rPr lang="en-US" sz="1600" b="1" dirty="0" smtClean="0">
                <a:solidFill>
                  <a:schemeClr val="tx2"/>
                </a:solidFill>
                <a:latin typeface="Century Gothic" pitchFamily="34" charset="0"/>
                <a:hlinkClick r:id="rId4"/>
              </a:rPr>
              <a:t>Greenovate Boston</a:t>
            </a:r>
            <a:endParaRPr lang="en-US" sz="1600" b="1" dirty="0">
              <a:solidFill>
                <a:schemeClr val="tx2"/>
              </a:solidFill>
              <a:latin typeface="Century Gothic" pitchFamily="34" charset="0"/>
            </a:endParaRPr>
          </a:p>
        </p:txBody>
      </p:sp>
      <p:sp>
        <p:nvSpPr>
          <p:cNvPr id="14" name="TextBox 13"/>
          <p:cNvSpPr txBox="1"/>
          <p:nvPr/>
        </p:nvSpPr>
        <p:spPr>
          <a:xfrm>
            <a:off x="5077689" y="6211068"/>
            <a:ext cx="3733800" cy="584775"/>
          </a:xfrm>
          <a:prstGeom prst="rect">
            <a:avLst/>
          </a:prstGeom>
          <a:noFill/>
        </p:spPr>
        <p:txBody>
          <a:bodyPr wrap="square" rtlCol="0">
            <a:spAutoFit/>
          </a:bodyPr>
          <a:lstStyle/>
          <a:p>
            <a:r>
              <a:rPr lang="en-US" sz="1600" b="1" dirty="0" smtClean="0">
                <a:solidFill>
                  <a:schemeClr val="accent3"/>
                </a:solidFill>
                <a:latin typeface="Century Gothic" pitchFamily="34" charset="0"/>
              </a:rPr>
              <a:t>Follow us on Twitter - </a:t>
            </a:r>
            <a:r>
              <a:rPr lang="en-US" sz="1600" b="1" dirty="0" smtClean="0">
                <a:solidFill>
                  <a:schemeClr val="accent3"/>
                </a:solidFill>
                <a:latin typeface="Century Gothic" pitchFamily="34" charset="0"/>
                <a:hlinkClick r:id="rId7"/>
              </a:rPr>
              <a:t>@</a:t>
            </a:r>
            <a:r>
              <a:rPr lang="en-US" sz="1600" b="1" dirty="0" err="1" smtClean="0">
                <a:solidFill>
                  <a:schemeClr val="accent3"/>
                </a:solidFill>
                <a:latin typeface="Century Gothic" pitchFamily="34" charset="0"/>
                <a:hlinkClick r:id="rId7"/>
              </a:rPr>
              <a:t>GreenovateBos</a:t>
            </a:r>
            <a:endParaRPr lang="en-US" sz="1600" b="1" dirty="0">
              <a:solidFill>
                <a:schemeClr val="accent3"/>
              </a:solidFill>
              <a:latin typeface="Century Gothic" pitchFamily="34" charset="0"/>
            </a:endParaRPr>
          </a:p>
        </p:txBody>
      </p:sp>
      <p:sp>
        <p:nvSpPr>
          <p:cNvPr id="15" name="TextBox 14"/>
          <p:cNvSpPr txBox="1"/>
          <p:nvPr/>
        </p:nvSpPr>
        <p:spPr>
          <a:xfrm>
            <a:off x="152400" y="3616195"/>
            <a:ext cx="5334000" cy="1200329"/>
          </a:xfrm>
          <a:prstGeom prst="rect">
            <a:avLst/>
          </a:prstGeom>
          <a:noFill/>
        </p:spPr>
        <p:txBody>
          <a:bodyPr wrap="square" rtlCol="0">
            <a:spAutoFit/>
          </a:bodyPr>
          <a:lstStyle/>
          <a:p>
            <a:pPr algn="ctr"/>
            <a:r>
              <a:rPr lang="en-US" sz="2800" b="1" dirty="0" smtClean="0">
                <a:solidFill>
                  <a:schemeClr val="accent2">
                    <a:lumMod val="75000"/>
                  </a:schemeClr>
                </a:solidFill>
              </a:rPr>
              <a:t>Brian R. Swett</a:t>
            </a:r>
          </a:p>
          <a:p>
            <a:pPr algn="ctr"/>
            <a:r>
              <a:rPr lang="en-US" sz="2000" i="1" dirty="0">
                <a:solidFill>
                  <a:schemeClr val="accent2">
                    <a:lumMod val="75000"/>
                  </a:schemeClr>
                </a:solidFill>
              </a:rPr>
              <a:t>Chief of </a:t>
            </a:r>
            <a:r>
              <a:rPr lang="en-US" sz="2000" i="1" dirty="0" smtClean="0">
                <a:solidFill>
                  <a:schemeClr val="accent2">
                    <a:lumMod val="75000"/>
                  </a:schemeClr>
                </a:solidFill>
              </a:rPr>
              <a:t>Environment </a:t>
            </a:r>
            <a:r>
              <a:rPr lang="en-US" sz="2000" i="1" dirty="0">
                <a:solidFill>
                  <a:schemeClr val="accent2">
                    <a:lumMod val="75000"/>
                  </a:schemeClr>
                </a:solidFill>
              </a:rPr>
              <a:t>and </a:t>
            </a:r>
            <a:r>
              <a:rPr lang="en-US" sz="2000" i="1" dirty="0" smtClean="0">
                <a:solidFill>
                  <a:schemeClr val="accent2">
                    <a:lumMod val="75000"/>
                  </a:schemeClr>
                </a:solidFill>
              </a:rPr>
              <a:t>Energy</a:t>
            </a:r>
          </a:p>
          <a:p>
            <a:pPr algn="ctr"/>
            <a:r>
              <a:rPr lang="en-US" sz="2400" dirty="0" smtClean="0">
                <a:solidFill>
                  <a:srgbClr val="006666"/>
                </a:solidFill>
                <a:hlinkClick r:id="rId10"/>
              </a:rPr>
              <a:t>EnvironmentalEnergy@cityofboston.gov</a:t>
            </a:r>
            <a:endParaRPr lang="en-US" sz="2400" dirty="0" smtClean="0">
              <a:solidFill>
                <a:srgbClr val="006666"/>
              </a:solidFill>
            </a:endParaRPr>
          </a:p>
        </p:txBody>
      </p:sp>
      <p:cxnSp>
        <p:nvCxnSpPr>
          <p:cNvPr id="16" name="Straight Connector 15"/>
          <p:cNvCxnSpPr/>
          <p:nvPr/>
        </p:nvCxnSpPr>
        <p:spPr>
          <a:xfrm flipV="1">
            <a:off x="509761" y="2136966"/>
            <a:ext cx="8534400" cy="1"/>
          </a:xfrm>
          <a:prstGeom prst="line">
            <a:avLst/>
          </a:prstGeom>
        </p:spPr>
        <p:style>
          <a:lnRef idx="1">
            <a:schemeClr val="accent3"/>
          </a:lnRef>
          <a:fillRef idx="0">
            <a:schemeClr val="accent3"/>
          </a:fillRef>
          <a:effectRef idx="0">
            <a:schemeClr val="accent3"/>
          </a:effectRef>
          <a:fontRef idx="minor">
            <a:schemeClr val="tx1"/>
          </a:fontRef>
        </p:style>
      </p:cxnSp>
      <p:sp>
        <p:nvSpPr>
          <p:cNvPr id="17" name="Rectangle 16"/>
          <p:cNvSpPr/>
          <p:nvPr/>
        </p:nvSpPr>
        <p:spPr>
          <a:xfrm>
            <a:off x="-1" y="1514630"/>
            <a:ext cx="579252" cy="152400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69107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0"/>
            <a:ext cx="4648200" cy="5181599"/>
          </a:xfrm>
        </p:spPr>
        <p:txBody>
          <a:bodyPr>
            <a:normAutofit/>
          </a:bodyPr>
          <a:lstStyle/>
          <a:p>
            <a:r>
              <a:rPr lang="en-US" dirty="0" smtClean="0"/>
              <a:t>First plan in </a:t>
            </a:r>
            <a:r>
              <a:rPr lang="en-US" dirty="0" smtClean="0"/>
              <a:t>2007</a:t>
            </a:r>
          </a:p>
          <a:p>
            <a:r>
              <a:rPr lang="en-US" dirty="0" smtClean="0"/>
              <a:t>Update in 2011 based </a:t>
            </a:r>
            <a:r>
              <a:rPr lang="en-US" dirty="0" smtClean="0"/>
              <a:t>on recommendations from community wide task force </a:t>
            </a:r>
          </a:p>
          <a:p>
            <a:r>
              <a:rPr lang="en-US" dirty="0" smtClean="0"/>
              <a:t>Plan addresses mitigation, adaptation, community engagement and social equity</a:t>
            </a:r>
          </a:p>
          <a:p>
            <a:pPr marL="0" indent="0">
              <a:buNone/>
            </a:pPr>
            <a:endParaRPr lang="en-US" dirty="0" smtClean="0"/>
          </a:p>
          <a:p>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5638800" y="1371600"/>
            <a:ext cx="3225394" cy="4162142"/>
          </a:xfrm>
          <a:prstGeom prst="rect">
            <a:avLst/>
          </a:prstGeom>
          <a:ln>
            <a:noFill/>
          </a:ln>
          <a:effectLst>
            <a:outerShdw blurRad="292100" dist="139700" dir="2700000" algn="tl" rotWithShape="0">
              <a:srgbClr val="333333">
                <a:alpha val="65000"/>
              </a:srgbClr>
            </a:outerShdw>
          </a:effectLst>
        </p:spPr>
      </p:pic>
      <p:pic>
        <p:nvPicPr>
          <p:cNvPr id="4" name="Picture 2" descr="P:\EES\Pictures\Website\Newslider_443\a climate of progress cov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3733800"/>
            <a:ext cx="3955852" cy="2857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883" y="304800"/>
            <a:ext cx="9151883" cy="646331"/>
          </a:xfrm>
          <a:prstGeom prst="rect">
            <a:avLst/>
          </a:prstGeom>
          <a:solidFill>
            <a:schemeClr val="accent2"/>
          </a:solidFill>
        </p:spPr>
        <p:txBody>
          <a:bodyPr wrap="square" rtlCol="0">
            <a:spAutoFit/>
          </a:bodyPr>
          <a:lstStyle/>
          <a:p>
            <a:pPr algn="ct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Boston’s Climate Action Plan</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Rectangle 6"/>
          <p:cNvSpPr/>
          <p:nvPr/>
        </p:nvSpPr>
        <p:spPr>
          <a:xfrm>
            <a:off x="-790" y="0"/>
            <a:ext cx="579252" cy="1524001"/>
          </a:xfrm>
          <a:prstGeom prst="rect">
            <a:avLst/>
          </a:prstGeom>
          <a:solidFill>
            <a:srgbClr val="A6D0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73335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16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
          <p:cNvSpPr txBox="1">
            <a:spLocks noChangeArrowheads="1"/>
          </p:cNvSpPr>
          <p:nvPr/>
        </p:nvSpPr>
        <p:spPr bwMode="auto">
          <a:xfrm>
            <a:off x="685800" y="1524000"/>
            <a:ext cx="33432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tx1"/>
                </a:solidFill>
                <a:latin typeface="Arial" pitchFamily="34" charset="0"/>
              </a:defRPr>
            </a:lvl1pPr>
            <a:lvl2pPr marL="742950" indent="-285750" eaLnBrk="0" hangingPunct="0">
              <a:defRPr sz="1200">
                <a:solidFill>
                  <a:schemeClr val="tx1"/>
                </a:solidFill>
                <a:latin typeface="Arial" pitchFamily="34" charset="0"/>
              </a:defRPr>
            </a:lvl2pPr>
            <a:lvl3pPr marL="1143000" indent="-228600" eaLnBrk="0" hangingPunct="0">
              <a:defRPr sz="1200">
                <a:solidFill>
                  <a:schemeClr val="tx1"/>
                </a:solidFill>
                <a:latin typeface="Arial" pitchFamily="34" charset="0"/>
              </a:defRPr>
            </a:lvl3pPr>
            <a:lvl4pPr marL="1600200" indent="-228600" eaLnBrk="0" hangingPunct="0">
              <a:defRPr sz="1200">
                <a:solidFill>
                  <a:schemeClr val="tx1"/>
                </a:solidFill>
                <a:latin typeface="Arial" pitchFamily="34" charset="0"/>
              </a:defRPr>
            </a:lvl4pPr>
            <a:lvl5pPr marL="2057400" indent="-228600" eaLnBrk="0" hangingPunct="0">
              <a:defRPr sz="1200">
                <a:solidFill>
                  <a:schemeClr val="tx1"/>
                </a:solidFill>
                <a:latin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defRPr>
            </a:lvl9pPr>
          </a:lstStyle>
          <a:p>
            <a:r>
              <a:rPr lang="en-US" sz="2800" b="1" dirty="0" smtClean="0">
                <a:solidFill>
                  <a:srgbClr val="006666"/>
                </a:solidFill>
              </a:rPr>
              <a:t>Boston </a:t>
            </a:r>
          </a:p>
          <a:p>
            <a:r>
              <a:rPr lang="en-US" sz="2800" b="1" dirty="0" smtClean="0">
                <a:solidFill>
                  <a:srgbClr val="006666"/>
                </a:solidFill>
              </a:rPr>
              <a:t>1630</a:t>
            </a:r>
            <a:endParaRPr lang="en-US" sz="2800" b="1" dirty="0">
              <a:solidFill>
                <a:srgbClr val="006666"/>
              </a:solidFill>
            </a:endParaRPr>
          </a:p>
        </p:txBody>
      </p:sp>
      <p:sp>
        <p:nvSpPr>
          <p:cNvPr id="7" name="Slide Number Placeholder 7"/>
          <p:cNvSpPr txBox="1">
            <a:spLocks/>
          </p:cNvSpPr>
          <p:nvPr/>
        </p:nvSpPr>
        <p:spPr>
          <a:xfrm>
            <a:off x="3440430" y="6400800"/>
            <a:ext cx="5486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latin typeface="Perpetua Titling MT" pitchFamily="18" charset="0"/>
              </a:rPr>
              <a:t>Greenovate  Boston     </a:t>
            </a:r>
            <a:fld id="{9065AE90-DC7B-4729-BB10-9FAE0FE78981}" type="slidenum">
              <a:rPr lang="en-US" smtClean="0"/>
              <a:pPr/>
              <a:t>3</a:t>
            </a:fld>
            <a:endParaRPr lang="en-US" dirty="0"/>
          </a:p>
        </p:txBody>
      </p:sp>
    </p:spTree>
    <p:extLst>
      <p:ext uri="{BB962C8B-B14F-4D97-AF65-F5344CB8AC3E}">
        <p14:creationId xmlns:p14="http://schemas.microsoft.com/office/powerpoint/2010/main" val="28962108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4" descr="compariso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9245599"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762000" y="1371600"/>
            <a:ext cx="2362200" cy="954107"/>
          </a:xfrm>
          <a:prstGeom prst="rect">
            <a:avLst/>
          </a:prstGeom>
        </p:spPr>
        <p:txBody>
          <a:bodyPr wrap="square">
            <a:spAutoFit/>
          </a:bodyPr>
          <a:lstStyle/>
          <a:p>
            <a:r>
              <a:rPr lang="en-US" sz="2800" b="1" dirty="0">
                <a:solidFill>
                  <a:srgbClr val="006666"/>
                </a:solidFill>
              </a:rPr>
              <a:t>Boston</a:t>
            </a:r>
          </a:p>
          <a:p>
            <a:r>
              <a:rPr lang="en-US" sz="2800" b="1" dirty="0">
                <a:solidFill>
                  <a:srgbClr val="006666"/>
                </a:solidFill>
              </a:rPr>
              <a:t>1630 -2012</a:t>
            </a:r>
          </a:p>
        </p:txBody>
      </p:sp>
      <p:sp>
        <p:nvSpPr>
          <p:cNvPr id="6" name="Slide Number Placeholder 7"/>
          <p:cNvSpPr txBox="1">
            <a:spLocks/>
          </p:cNvSpPr>
          <p:nvPr/>
        </p:nvSpPr>
        <p:spPr>
          <a:xfrm>
            <a:off x="3440430" y="6400800"/>
            <a:ext cx="5486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latin typeface="Perpetua Titling MT" pitchFamily="18" charset="0"/>
              </a:rPr>
              <a:t>Greenovate  Boston     </a:t>
            </a:r>
            <a:fld id="{9065AE90-DC7B-4729-BB10-9FAE0FE78981}" type="slidenum">
              <a:rPr lang="en-US" smtClean="0"/>
              <a:pPr/>
              <a:t>4</a:t>
            </a:fld>
            <a:endParaRPr lang="en-US" dirty="0"/>
          </a:p>
        </p:txBody>
      </p:sp>
    </p:spTree>
    <p:extLst>
      <p:ext uri="{BB962C8B-B14F-4D97-AF65-F5344CB8AC3E}">
        <p14:creationId xmlns:p14="http://schemas.microsoft.com/office/powerpoint/2010/main" val="37482837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228600"/>
            <a:ext cx="9144000" cy="1143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9124" y="228600"/>
            <a:ext cx="8229600" cy="1143000"/>
          </a:xfrm>
        </p:spPr>
        <p:txBody>
          <a:bodyPr>
            <a:normAutofit/>
          </a:bodyPr>
          <a:lstStyle/>
          <a:p>
            <a:r>
              <a:rPr lang="en-US" sz="6600" b="1" dirty="0" smtClean="0">
                <a:solidFill>
                  <a:schemeClr val="accent3"/>
                </a:solidFill>
              </a:rPr>
              <a:t>SEA LEVEL R  SE</a:t>
            </a:r>
            <a:endParaRPr lang="en-US" sz="6600" b="1" dirty="0">
              <a:solidFill>
                <a:schemeClr val="accent3"/>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00200"/>
            <a:ext cx="8847849"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6"/>
          <p:cNvCxnSpPr/>
          <p:nvPr/>
        </p:nvCxnSpPr>
        <p:spPr>
          <a:xfrm flipV="1">
            <a:off x="6127530" y="381000"/>
            <a:ext cx="0" cy="822960"/>
          </a:xfrm>
          <a:prstGeom prst="straightConnector1">
            <a:avLst/>
          </a:prstGeom>
          <a:ln w="57150">
            <a:tailEnd type="arrow"/>
          </a:ln>
        </p:spPr>
        <p:style>
          <a:lnRef idx="3">
            <a:schemeClr val="accent6"/>
          </a:lnRef>
          <a:fillRef idx="0">
            <a:schemeClr val="accent6"/>
          </a:fillRef>
          <a:effectRef idx="2">
            <a:schemeClr val="accent6"/>
          </a:effectRef>
          <a:fontRef idx="minor">
            <a:schemeClr val="tx1"/>
          </a:fontRef>
        </p:style>
      </p:cxnSp>
      <p:sp>
        <p:nvSpPr>
          <p:cNvPr id="9" name="Slide Number Placeholder 7"/>
          <p:cNvSpPr txBox="1">
            <a:spLocks/>
          </p:cNvSpPr>
          <p:nvPr/>
        </p:nvSpPr>
        <p:spPr>
          <a:xfrm>
            <a:off x="3440430" y="6400800"/>
            <a:ext cx="5486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latin typeface="Perpetua Titling MT" pitchFamily="18" charset="0"/>
              </a:rPr>
              <a:t>Greenovate  Boston     </a:t>
            </a:r>
            <a:fld id="{9065AE90-DC7B-4729-BB10-9FAE0FE78981}" type="slidenum">
              <a:rPr lang="en-US" smtClean="0"/>
              <a:pPr/>
              <a:t>5</a:t>
            </a:fld>
            <a:endParaRPr lang="en-US" dirty="0"/>
          </a:p>
        </p:txBody>
      </p:sp>
      <p:pic>
        <p:nvPicPr>
          <p:cNvPr id="1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8731" t="64676" r="65796" b="28193"/>
          <a:stretch/>
        </p:blipFill>
        <p:spPr bwMode="auto">
          <a:xfrm>
            <a:off x="152399" y="6107372"/>
            <a:ext cx="600501" cy="586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85524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8"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l="1143" t="16000" r="-1143" b="5828"/>
          <a:stretch/>
        </p:blipFill>
        <p:spPr bwMode="auto">
          <a:xfrm>
            <a:off x="918210" y="5496377"/>
            <a:ext cx="1905000" cy="1240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8210" y="3561941"/>
            <a:ext cx="1901190" cy="2262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7"/>
          <p:cNvPicPr/>
          <p:nvPr/>
        </p:nvPicPr>
        <p:blipFill rotWithShape="1">
          <a:blip r:embed="rId5" cstate="print">
            <a:extLst>
              <a:ext uri="{28A0092B-C50C-407E-A947-70E740481C1C}">
                <a14:useLocalDpi xmlns:a14="http://schemas.microsoft.com/office/drawing/2010/main" val="0"/>
              </a:ext>
            </a:extLst>
          </a:blip>
          <a:srcRect l="5559" t="4459" r="5929" b="29900"/>
          <a:stretch/>
        </p:blipFill>
        <p:spPr bwMode="auto">
          <a:xfrm>
            <a:off x="2762780" y="1746249"/>
            <a:ext cx="5314950" cy="4991100"/>
          </a:xfrm>
          <a:prstGeom prst="rect">
            <a:avLst/>
          </a:prstGeom>
          <a:ln>
            <a:noFill/>
          </a:ln>
          <a:extLst>
            <a:ext uri="{53640926-AAD7-44D8-BBD7-CCE9431645EC}">
              <a14:shadowObscured xmlns:a14="http://schemas.microsoft.com/office/drawing/2010/main"/>
            </a:ext>
          </a:extLst>
        </p:spPr>
      </p:pic>
      <p:sp>
        <p:nvSpPr>
          <p:cNvPr id="4" name="Content Placeholder 2"/>
          <p:cNvSpPr txBox="1">
            <a:spLocks/>
          </p:cNvSpPr>
          <p:nvPr/>
        </p:nvSpPr>
        <p:spPr>
          <a:xfrm>
            <a:off x="591080" y="76200"/>
            <a:ext cx="4343400" cy="11859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r>
              <a:rPr lang="en-US" b="1" dirty="0" smtClean="0">
                <a:solidFill>
                  <a:srgbClr val="006666"/>
                </a:solidFill>
              </a:rPr>
              <a:t>Preparing for Change:</a:t>
            </a:r>
          </a:p>
          <a:p>
            <a:pPr marL="0" indent="0">
              <a:spcBef>
                <a:spcPts val="0"/>
              </a:spcBef>
              <a:buFont typeface="Arial" pitchFamily="34" charset="0"/>
              <a:buNone/>
            </a:pPr>
            <a:r>
              <a:rPr lang="en-US" b="1" dirty="0" smtClean="0">
                <a:solidFill>
                  <a:schemeClr val="accent3"/>
                </a:solidFill>
              </a:rPr>
              <a:t>CLIMATE ADAPTATION</a:t>
            </a:r>
            <a:endParaRPr lang="en-US" b="1" dirty="0">
              <a:solidFill>
                <a:schemeClr val="accent3"/>
              </a:solidFill>
            </a:endParaRPr>
          </a:p>
        </p:txBody>
      </p:sp>
      <p:pic>
        <p:nvPicPr>
          <p:cNvPr id="5127" name="Picture 7"/>
          <p:cNvPicPr>
            <a:picLocks noChangeAspect="1" noChangeArrowheads="1"/>
          </p:cNvPicPr>
          <p:nvPr/>
        </p:nvPicPr>
        <p:blipFill rotWithShape="1">
          <a:blip r:embed="rId6">
            <a:extLst>
              <a:ext uri="{28A0092B-C50C-407E-A947-70E740481C1C}">
                <a14:useLocalDpi xmlns:a14="http://schemas.microsoft.com/office/drawing/2010/main" val="0"/>
              </a:ext>
            </a:extLst>
          </a:blip>
          <a:srcRect l="7735"/>
          <a:stretch/>
        </p:blipFill>
        <p:spPr bwMode="auto">
          <a:xfrm>
            <a:off x="918210" y="1721312"/>
            <a:ext cx="1844570" cy="2194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914400" y="1143000"/>
            <a:ext cx="7223230" cy="631824"/>
          </a:xfrm>
          <a:prstGeom prst="round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918210" y="1143000"/>
            <a:ext cx="7219420" cy="646331"/>
          </a:xfrm>
          <a:prstGeom prst="rect">
            <a:avLst/>
          </a:prstGeom>
          <a:noFill/>
        </p:spPr>
        <p:txBody>
          <a:bodyPr wrap="square" rtlCol="0">
            <a:spAutoFit/>
          </a:bodyPr>
          <a:lstStyle/>
          <a:p>
            <a:r>
              <a:rPr lang="en-US" dirty="0" smtClean="0">
                <a:solidFill>
                  <a:schemeClr val="bg1"/>
                </a:solidFill>
              </a:rPr>
              <a:t>Mean High Water + 5’ : Projected to occur by mid to late century</a:t>
            </a:r>
          </a:p>
          <a:p>
            <a:r>
              <a:rPr lang="en-US" b="1" i="1" dirty="0" smtClean="0">
                <a:solidFill>
                  <a:schemeClr val="accent4"/>
                </a:solidFill>
              </a:rPr>
              <a:t>Equivalent to flooding from Hurricane Sandy if it hit during high tide!</a:t>
            </a:r>
            <a:endParaRPr lang="en-US" b="1" i="1" dirty="0">
              <a:solidFill>
                <a:schemeClr val="accent4"/>
              </a:solidFill>
            </a:endParaRPr>
          </a:p>
        </p:txBody>
      </p:sp>
      <p:cxnSp>
        <p:nvCxnSpPr>
          <p:cNvPr id="13" name="Straight Connector 12"/>
          <p:cNvCxnSpPr/>
          <p:nvPr/>
        </p:nvCxnSpPr>
        <p:spPr>
          <a:xfrm flipV="1">
            <a:off x="-1" y="1143000"/>
            <a:ext cx="8595360" cy="0"/>
          </a:xfrm>
          <a:prstGeom prst="line">
            <a:avLst/>
          </a:prstGeom>
        </p:spPr>
        <p:style>
          <a:lnRef idx="1">
            <a:schemeClr val="accent3"/>
          </a:lnRef>
          <a:fillRef idx="0">
            <a:schemeClr val="accent3"/>
          </a:fillRef>
          <a:effectRef idx="0">
            <a:schemeClr val="accent3"/>
          </a:effectRef>
          <a:fontRef idx="minor">
            <a:schemeClr val="tx1"/>
          </a:fontRef>
        </p:style>
      </p:cxnSp>
      <p:sp>
        <p:nvSpPr>
          <p:cNvPr id="14" name="Rectangle 13"/>
          <p:cNvSpPr/>
          <p:nvPr/>
        </p:nvSpPr>
        <p:spPr>
          <a:xfrm>
            <a:off x="-1" y="-1"/>
            <a:ext cx="579252" cy="1524001"/>
          </a:xfrm>
          <a:prstGeom prst="rect">
            <a:avLst/>
          </a:prstGeom>
          <a:solidFill>
            <a:srgbClr val="A6D0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28731" t="64676" r="65796" b="28193"/>
          <a:stretch/>
        </p:blipFill>
        <p:spPr bwMode="auto">
          <a:xfrm>
            <a:off x="152400" y="6179070"/>
            <a:ext cx="600501" cy="586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6"/>
          <p:cNvPicPr/>
          <p:nvPr/>
        </p:nvPicPr>
        <p:blipFill rotWithShape="1">
          <a:blip r:embed="rId5" cstate="print">
            <a:extLst>
              <a:ext uri="{28A0092B-C50C-407E-A947-70E740481C1C}">
                <a14:useLocalDpi xmlns:a14="http://schemas.microsoft.com/office/drawing/2010/main" val="0"/>
              </a:ext>
            </a:extLst>
          </a:blip>
          <a:srcRect l="69498" t="85448" r="6892" b="5339"/>
          <a:stretch/>
        </p:blipFill>
        <p:spPr bwMode="auto">
          <a:xfrm>
            <a:off x="2819400" y="5882466"/>
            <a:ext cx="1555750" cy="78555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502242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5" name="Picture 4" descr="20-Boston 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
            <a:ext cx="8558334" cy="6215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7"/>
          <p:cNvSpPr txBox="1">
            <a:spLocks/>
          </p:cNvSpPr>
          <p:nvPr/>
        </p:nvSpPr>
        <p:spPr>
          <a:xfrm>
            <a:off x="3440430" y="6400800"/>
            <a:ext cx="5486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latin typeface="Perpetua Titling MT" pitchFamily="18" charset="0"/>
              </a:rPr>
              <a:t>Greenovate  Boston     </a:t>
            </a:r>
            <a:fld id="{9065AE90-DC7B-4729-BB10-9FAE0FE78981}" type="slidenum">
              <a:rPr lang="en-US" smtClean="0"/>
              <a:pPr/>
              <a:t>7</a:t>
            </a:fld>
            <a:endParaRPr lang="en-US" dirty="0"/>
          </a:p>
        </p:txBody>
      </p:sp>
      <p:sp>
        <p:nvSpPr>
          <p:cNvPr id="10" name="Rectangle 9"/>
          <p:cNvSpPr/>
          <p:nvPr/>
        </p:nvSpPr>
        <p:spPr>
          <a:xfrm>
            <a:off x="-13970" y="574"/>
            <a:ext cx="3671570" cy="609600"/>
          </a:xfrm>
          <a:prstGeom prst="rect">
            <a:avLst/>
          </a:prstGeom>
          <a:solidFill>
            <a:schemeClr val="tx2">
              <a:lumMod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0" y="-1"/>
            <a:ext cx="5257800" cy="584775"/>
          </a:xfrm>
          <a:prstGeom prst="rect">
            <a:avLst/>
          </a:prstGeom>
          <a:noFill/>
        </p:spPr>
        <p:txBody>
          <a:bodyPr wrap="square" rtlCol="0">
            <a:spAutoFit/>
          </a:bodyPr>
          <a:lstStyle/>
          <a:p>
            <a:r>
              <a:rPr lang="en-US" sz="3200" b="1" dirty="0" smtClean="0">
                <a:solidFill>
                  <a:schemeClr val="accent3"/>
                </a:solidFill>
              </a:rPr>
              <a:t>2100 100-year Flood</a:t>
            </a:r>
            <a:endParaRPr lang="en-US" sz="3200" b="1" dirty="0">
              <a:solidFill>
                <a:schemeClr val="accent3"/>
              </a:solidFill>
            </a:endParaRPr>
          </a:p>
        </p:txBody>
      </p:sp>
    </p:spTree>
    <p:extLst>
      <p:ext uri="{BB962C8B-B14F-4D97-AF65-F5344CB8AC3E}">
        <p14:creationId xmlns:p14="http://schemas.microsoft.com/office/powerpoint/2010/main" val="8005452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rotWithShape="1">
          <a:blip r:embed="rId3" cstate="print">
            <a:extLst>
              <a:ext uri="{28A0092B-C50C-407E-A947-70E740481C1C}">
                <a14:useLocalDpi xmlns:a14="http://schemas.microsoft.com/office/drawing/2010/main" val="0"/>
              </a:ext>
            </a:extLst>
          </a:blip>
          <a:srcRect r="12317"/>
          <a:stretch/>
        </p:blipFill>
        <p:spPr>
          <a:xfrm>
            <a:off x="0" y="-76200"/>
            <a:ext cx="9143999" cy="6934200"/>
          </a:xfrm>
          <a:prstGeom prst="rect">
            <a:avLst/>
          </a:prstGeom>
        </p:spPr>
      </p:pic>
      <p:sp>
        <p:nvSpPr>
          <p:cNvPr id="4" name="Slide Number Placeholder 3"/>
          <p:cNvSpPr>
            <a:spLocks noGrp="1"/>
          </p:cNvSpPr>
          <p:nvPr>
            <p:ph type="sldNum" sz="quarter" idx="12"/>
          </p:nvPr>
        </p:nvSpPr>
        <p:spPr/>
        <p:txBody>
          <a:bodyPr/>
          <a:lstStyle/>
          <a:p>
            <a:fld id="{9065AE90-DC7B-4729-BB10-9FAE0FE78981}" type="slidenum">
              <a:rPr lang="en-US" smtClean="0"/>
              <a:pPr/>
              <a:t>8</a:t>
            </a:fld>
            <a:endParaRPr lang="en-US"/>
          </a:p>
        </p:txBody>
      </p:sp>
      <p:grpSp>
        <p:nvGrpSpPr>
          <p:cNvPr id="8" name="Group 7"/>
          <p:cNvGrpSpPr/>
          <p:nvPr/>
        </p:nvGrpSpPr>
        <p:grpSpPr>
          <a:xfrm>
            <a:off x="6997482" y="666749"/>
            <a:ext cx="2188324" cy="5524499"/>
            <a:chOff x="6934200" y="1447800"/>
            <a:chExt cx="2188324" cy="5217583"/>
          </a:xfrm>
        </p:grpSpPr>
        <p:sp>
          <p:nvSpPr>
            <p:cNvPr id="3" name="Right Bracket 2"/>
            <p:cNvSpPr/>
            <p:nvPr/>
          </p:nvSpPr>
          <p:spPr>
            <a:xfrm>
              <a:off x="6934200" y="1447800"/>
              <a:ext cx="457200" cy="5181600"/>
            </a:xfrm>
            <a:prstGeom prst="rightBracket">
              <a:avLst/>
            </a:pr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en-US">
                <a:effectLst/>
              </a:endParaRPr>
            </a:p>
          </p:txBody>
        </p:sp>
        <p:sp>
          <p:nvSpPr>
            <p:cNvPr id="6" name="TextBox 5"/>
            <p:cNvSpPr txBox="1"/>
            <p:nvPr/>
          </p:nvSpPr>
          <p:spPr>
            <a:xfrm rot="5400000">
              <a:off x="5600700" y="3143559"/>
              <a:ext cx="5181600" cy="1862048"/>
            </a:xfrm>
            <a:prstGeom prst="rect">
              <a:avLst/>
            </a:prstGeom>
            <a:noFill/>
          </p:spPr>
          <p:txBody>
            <a:bodyPr wrap="square" rtlCol="0">
              <a:spAutoFit/>
            </a:bodyPr>
            <a:lstStyle/>
            <a:p>
              <a:pPr algn="ctr"/>
              <a:r>
                <a:rPr lang="en-US" sz="11500" spc="600" dirty="0" smtClean="0">
                  <a:ln>
                    <a:solidFill>
                      <a:schemeClr val="bg1"/>
                    </a:solidFill>
                  </a:ln>
                  <a:blipFill dpi="0" rotWithShape="1">
                    <a:blip r:embed="rId4">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rPr>
                <a:t>ENERGY</a:t>
              </a:r>
              <a:endParaRPr lang="en-US" sz="11500" spc="600" dirty="0">
                <a:ln>
                  <a:solidFill>
                    <a:schemeClr val="bg1"/>
                  </a:solidFill>
                </a:ln>
                <a:blipFill dpi="0" rotWithShape="1">
                  <a:blip r:embed="rId4">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endParaRPr>
            </a:p>
          </p:txBody>
        </p:sp>
      </p:grpSp>
      <p:graphicFrame>
        <p:nvGraphicFramePr>
          <p:cNvPr id="10" name="Content Placeholder 4"/>
          <p:cNvGraphicFramePr>
            <a:graphicFrameLocks/>
          </p:cNvGraphicFramePr>
          <p:nvPr>
            <p:extLst>
              <p:ext uri="{D42A27DB-BD31-4B8C-83A1-F6EECF244321}">
                <p14:modId xmlns:p14="http://schemas.microsoft.com/office/powerpoint/2010/main" val="3652207233"/>
              </p:ext>
            </p:extLst>
          </p:nvPr>
        </p:nvGraphicFramePr>
        <p:xfrm>
          <a:off x="76200" y="838200"/>
          <a:ext cx="7149882" cy="54483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029774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graphicEl>
                                              <a:dgm id="{68F24340-ACE6-4FC9-8E17-34AFCA69D032}"/>
                                            </p:graphicEl>
                                          </p:spTgt>
                                        </p:tgtEl>
                                        <p:attrNameLst>
                                          <p:attrName>style.visibility</p:attrName>
                                        </p:attrNameLst>
                                      </p:cBhvr>
                                      <p:to>
                                        <p:strVal val="visible"/>
                                      </p:to>
                                    </p:set>
                                    <p:animEffect transition="in" filter="fade">
                                      <p:cBhvr>
                                        <p:cTn id="7" dur="1000"/>
                                        <p:tgtEl>
                                          <p:spTgt spid="10">
                                            <p:graphicEl>
                                              <a:dgm id="{68F24340-ACE6-4FC9-8E17-34AFCA69D032}"/>
                                            </p:graphic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graphicEl>
                                              <a:dgm id="{75461D72-6C7F-4A66-9556-D0F069781DF6}"/>
                                            </p:graphicEl>
                                          </p:spTgt>
                                        </p:tgtEl>
                                        <p:attrNameLst>
                                          <p:attrName>style.visibility</p:attrName>
                                        </p:attrNameLst>
                                      </p:cBhvr>
                                      <p:to>
                                        <p:strVal val="visible"/>
                                      </p:to>
                                    </p:set>
                                    <p:animEffect transition="in" filter="fade">
                                      <p:cBhvr>
                                        <p:cTn id="11" dur="1000"/>
                                        <p:tgtEl>
                                          <p:spTgt spid="10">
                                            <p:graphicEl>
                                              <a:dgm id="{75461D72-6C7F-4A66-9556-D0F069781DF6}"/>
                                            </p:graphic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0">
                                            <p:graphicEl>
                                              <a:dgm id="{3CE82638-9C81-451B-808F-7854A1FD5845}"/>
                                            </p:graphicEl>
                                          </p:spTgt>
                                        </p:tgtEl>
                                        <p:attrNameLst>
                                          <p:attrName>style.visibility</p:attrName>
                                        </p:attrNameLst>
                                      </p:cBhvr>
                                      <p:to>
                                        <p:strVal val="visible"/>
                                      </p:to>
                                    </p:set>
                                    <p:animEffect transition="in" filter="fade">
                                      <p:cBhvr>
                                        <p:cTn id="15" dur="1000"/>
                                        <p:tgtEl>
                                          <p:spTgt spid="10">
                                            <p:graphicEl>
                                              <a:dgm id="{3CE82638-9C81-451B-808F-7854A1FD5845}"/>
                                            </p:graphic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10">
                                            <p:graphicEl>
                                              <a:dgm id="{38DE9296-8EEB-4265-93FE-BD4D65538F4F}"/>
                                            </p:graphicEl>
                                          </p:spTgt>
                                        </p:tgtEl>
                                        <p:attrNameLst>
                                          <p:attrName>style.visibility</p:attrName>
                                        </p:attrNameLst>
                                      </p:cBhvr>
                                      <p:to>
                                        <p:strVal val="visible"/>
                                      </p:to>
                                    </p:set>
                                    <p:animEffect transition="in" filter="fade">
                                      <p:cBhvr>
                                        <p:cTn id="19" dur="1000"/>
                                        <p:tgtEl>
                                          <p:spTgt spid="10">
                                            <p:graphicEl>
                                              <a:dgm id="{38DE9296-8EEB-4265-93FE-BD4D65538F4F}"/>
                                            </p:graphic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10">
                                            <p:graphicEl>
                                              <a:dgm id="{6469D7EF-0993-445D-A306-75023EE8E23D}"/>
                                            </p:graphicEl>
                                          </p:spTgt>
                                        </p:tgtEl>
                                        <p:attrNameLst>
                                          <p:attrName>style.visibility</p:attrName>
                                        </p:attrNameLst>
                                      </p:cBhvr>
                                      <p:to>
                                        <p:strVal val="visible"/>
                                      </p:to>
                                    </p:set>
                                    <p:animEffect transition="in" filter="fade">
                                      <p:cBhvr>
                                        <p:cTn id="23" dur="1000"/>
                                        <p:tgtEl>
                                          <p:spTgt spid="10">
                                            <p:graphicEl>
                                              <a:dgm id="{6469D7EF-0993-445D-A306-75023EE8E23D}"/>
                                            </p:graphicEl>
                                          </p:spTgt>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10">
                                            <p:graphicEl>
                                              <a:dgm id="{D774D012-3B42-42ED-B717-AA249A801628}"/>
                                            </p:graphicEl>
                                          </p:spTgt>
                                        </p:tgtEl>
                                        <p:attrNameLst>
                                          <p:attrName>style.visibility</p:attrName>
                                        </p:attrNameLst>
                                      </p:cBhvr>
                                      <p:to>
                                        <p:strVal val="visible"/>
                                      </p:to>
                                    </p:set>
                                    <p:animEffect transition="in" filter="fade">
                                      <p:cBhvr>
                                        <p:cTn id="27" dur="1000"/>
                                        <p:tgtEl>
                                          <p:spTgt spid="10">
                                            <p:graphicEl>
                                              <a:dgm id="{D774D012-3B42-42ED-B717-AA249A801628}"/>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lvl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065AE90-DC7B-4729-BB10-9FAE0FE78981}" type="slidenum">
              <a:rPr lang="en-US" smtClean="0"/>
              <a:pPr/>
              <a:t>9</a:t>
            </a:fld>
            <a:endParaRPr lang="en-US"/>
          </a:p>
        </p:txBody>
      </p:sp>
      <p:pic>
        <p:nvPicPr>
          <p:cNvPr id="1026" name="Picture 2" descr="http://hurricane.nowhurricane.com/wp-content/uploads/2012/10/new-york-city-skyline-no-power-sandy-e135155881628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4576" y="2184400"/>
            <a:ext cx="4159424" cy="2514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timewellness.files.wordpress.com/2012/10/1500_hfs_sandy_hospital_1030.jpg?w=720&amp;h=480&amp;crop=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1" y="4114801"/>
            <a:ext cx="4114799" cy="274319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selectism.com/files/2012/11/newyork-mag-blackout-cover-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0"/>
            <a:ext cx="50292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i2.cdn.turner.com/cnn/dam/assets/121031113932-sandy-charge-phones-story-top.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201" y="0"/>
            <a:ext cx="4114799" cy="23145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04800" y="2514600"/>
            <a:ext cx="7848599" cy="4247317"/>
          </a:xfrm>
          <a:prstGeom prst="rect">
            <a:avLst/>
          </a:prstGeom>
          <a:noFill/>
        </p:spPr>
        <p:txBody>
          <a:bodyPr wrap="square" rtlCol="0">
            <a:spAutoFit/>
          </a:bodyPr>
          <a:lstStyle/>
          <a:p>
            <a:r>
              <a:rPr lang="en-US" sz="5400" b="1" dirty="0" smtClean="0">
                <a:solidFill>
                  <a:schemeClr val="bg1"/>
                </a:solidFill>
              </a:rPr>
              <a:t>	Production</a:t>
            </a:r>
          </a:p>
          <a:p>
            <a:endParaRPr lang="en-US" sz="5400" b="1" dirty="0">
              <a:solidFill>
                <a:schemeClr val="bg1"/>
              </a:solidFill>
            </a:endParaRPr>
          </a:p>
          <a:p>
            <a:r>
              <a:rPr lang="en-US" sz="5400" b="1" dirty="0" smtClean="0">
                <a:solidFill>
                  <a:schemeClr val="bg1"/>
                </a:solidFill>
              </a:rPr>
              <a:t>		Grid</a:t>
            </a:r>
          </a:p>
          <a:p>
            <a:endParaRPr lang="en-US" sz="5400" b="1" dirty="0">
              <a:solidFill>
                <a:schemeClr val="bg1"/>
              </a:solidFill>
            </a:endParaRPr>
          </a:p>
          <a:p>
            <a:r>
              <a:rPr lang="en-US" sz="5400" b="1" dirty="0" smtClean="0">
                <a:solidFill>
                  <a:schemeClr val="bg1"/>
                </a:solidFill>
              </a:rPr>
              <a:t>			Buildings</a:t>
            </a:r>
            <a:endParaRPr lang="en-US" sz="5400" b="1" dirty="0">
              <a:solidFill>
                <a:schemeClr val="bg1"/>
              </a:solidFill>
            </a:endParaRPr>
          </a:p>
        </p:txBody>
      </p:sp>
      <p:cxnSp>
        <p:nvCxnSpPr>
          <p:cNvPr id="22" name="Straight Connector 21"/>
          <p:cNvCxnSpPr/>
          <p:nvPr/>
        </p:nvCxnSpPr>
        <p:spPr>
          <a:xfrm>
            <a:off x="-1" y="3048000"/>
            <a:ext cx="609601"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23" name="Straight Connector 22"/>
          <p:cNvCxnSpPr/>
          <p:nvPr/>
        </p:nvCxnSpPr>
        <p:spPr>
          <a:xfrm flipV="1">
            <a:off x="0" y="4638258"/>
            <a:ext cx="1524000" cy="22642"/>
          </a:xfrm>
          <a:prstGeom prst="line">
            <a:avLst/>
          </a:prstGeom>
        </p:spPr>
        <p:style>
          <a:lnRef idx="3">
            <a:schemeClr val="accent3"/>
          </a:lnRef>
          <a:fillRef idx="0">
            <a:schemeClr val="accent3"/>
          </a:fillRef>
          <a:effectRef idx="2">
            <a:schemeClr val="accent3"/>
          </a:effectRef>
          <a:fontRef idx="minor">
            <a:schemeClr val="tx1"/>
          </a:fontRef>
        </p:style>
      </p:cxnSp>
      <p:cxnSp>
        <p:nvCxnSpPr>
          <p:cNvPr id="24" name="Straight Connector 23"/>
          <p:cNvCxnSpPr/>
          <p:nvPr/>
        </p:nvCxnSpPr>
        <p:spPr>
          <a:xfrm flipV="1">
            <a:off x="-2" y="6324600"/>
            <a:ext cx="2492288" cy="19884"/>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1667783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0-#ppt_w/2"/>
                                          </p:val>
                                        </p:tav>
                                        <p:tav tm="100000">
                                          <p:val>
                                            <p:strVal val="#ppt_x"/>
                                          </p:val>
                                        </p:tav>
                                      </p:tavLst>
                                    </p:anim>
                                    <p:anim calcmode="lin" valueType="num">
                                      <p:cBhvr additive="base">
                                        <p:cTn id="16" dur="500" fill="hold"/>
                                        <p:tgtEl>
                                          <p:spTgt spid="24"/>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Greenovate">
      <a:dk1>
        <a:sysClr val="windowText" lastClr="000000"/>
      </a:dk1>
      <a:lt1>
        <a:sysClr val="window" lastClr="FFFFFF"/>
      </a:lt1>
      <a:dk2>
        <a:srgbClr val="1F497D"/>
      </a:dk2>
      <a:lt2>
        <a:srgbClr val="EEECE1"/>
      </a:lt2>
      <a:accent1>
        <a:srgbClr val="A3D400"/>
      </a:accent1>
      <a:accent2>
        <a:srgbClr val="36A391"/>
      </a:accent2>
      <a:accent3>
        <a:srgbClr val="FF6308"/>
      </a:accent3>
      <a:accent4>
        <a:srgbClr val="FFD100"/>
      </a:accent4>
      <a:accent5>
        <a:srgbClr val="000000"/>
      </a:accent5>
      <a:accent6>
        <a:srgbClr val="FFFFFF"/>
      </a:accent6>
      <a:hlink>
        <a:srgbClr val="1F497D"/>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3887</TotalTime>
  <Words>1427</Words>
  <Application>Microsoft Office PowerPoint</Application>
  <PresentationFormat>On-screen Show (4:3)</PresentationFormat>
  <Paragraphs>161</Paragraphs>
  <Slides>14</Slides>
  <Notes>13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SEA LEVEL R  SE</vt:lpstr>
      <vt:lpstr>PowerPoint Presentation</vt:lpstr>
      <vt:lpstr>PowerPoint Presentation</vt:lpstr>
      <vt:lpstr>PowerPoint Presentation</vt:lpstr>
      <vt:lpstr>PowerPoint Presentation</vt:lpstr>
      <vt:lpstr>PowerPoint Presentation</vt:lpstr>
      <vt:lpstr>The Challenges</vt:lpstr>
      <vt:lpstr>Opportunities</vt:lpstr>
      <vt:lpstr>PowerPoint Presentation</vt:lpstr>
      <vt:lpstr>PowerPoint Presentation</vt:lpstr>
    </vt:vector>
  </TitlesOfParts>
  <Company>City of Boston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Collins, Siobhan</dc:creator>
  <cp:lastModifiedBy>Bamberger, Leah</cp:lastModifiedBy>
  <cp:revision>369</cp:revision>
  <cp:lastPrinted>2012-11-27T15:01:43Z</cp:lastPrinted>
  <dcterms:created xsi:type="dcterms:W3CDTF">2012-03-29T18:18:22Z</dcterms:created>
  <dcterms:modified xsi:type="dcterms:W3CDTF">2012-12-19T21:49:24Z</dcterms:modified>
</cp:coreProperties>
</file>