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7"/>
  </p:notesMasterIdLst>
  <p:sldIdLst>
    <p:sldId id="257" r:id="rId2"/>
    <p:sldId id="304" r:id="rId3"/>
    <p:sldId id="2429" r:id="rId4"/>
    <p:sldId id="2435" r:id="rId5"/>
    <p:sldId id="2434" r:id="rId6"/>
    <p:sldId id="345" r:id="rId7"/>
    <p:sldId id="2415" r:id="rId8"/>
    <p:sldId id="2441" r:id="rId9"/>
    <p:sldId id="2416" r:id="rId10"/>
    <p:sldId id="2431" r:id="rId11"/>
    <p:sldId id="2444" r:id="rId12"/>
    <p:sldId id="2436" r:id="rId13"/>
    <p:sldId id="2438" r:id="rId14"/>
    <p:sldId id="2439" r:id="rId15"/>
    <p:sldId id="2440" r:id="rId16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ael Stoddard" initials="MS" lastIdx="9" clrIdx="0">
    <p:extLst>
      <p:ext uri="{19B8F6BF-5375-455C-9EA6-DF929625EA0E}">
        <p15:presenceInfo xmlns:p15="http://schemas.microsoft.com/office/powerpoint/2012/main" userId="S::mstoddard@efficiencymaine.com::8a1a4ee5-9021-4d47-b241-fa60414ddd7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0D0D"/>
    <a:srgbClr val="25598D"/>
    <a:srgbClr val="52849E"/>
    <a:srgbClr val="7F7F7F"/>
    <a:srgbClr val="F1BB1B"/>
    <a:srgbClr val="FCDE58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69" autoAdjust="0"/>
    <p:restoredTop sz="88525" autoAdjust="0"/>
  </p:normalViewPr>
  <p:slideViewPr>
    <p:cSldViewPr snapToGrid="0" snapToObjects="1">
      <p:cViewPr varScale="1">
        <p:scale>
          <a:sx n="72" d="100"/>
          <a:sy n="72" d="100"/>
        </p:scale>
        <p:origin x="1229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58"/>
    </p:cViewPr>
  </p:sorterViewPr>
  <p:notesViewPr>
    <p:cSldViewPr snapToGrid="0" snapToObjects="1">
      <p:cViewPr varScale="1">
        <p:scale>
          <a:sx n="69" d="100"/>
          <a:sy n="69" d="100"/>
        </p:scale>
        <p:origin x="2784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../embeddings/oleObject2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Annual</a:t>
            </a:r>
            <a:r>
              <a:rPr lang="en-US" baseline="0"/>
              <a:t> Expenses for the Boothbay Pilot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4748904946264532"/>
          <c:y val="9.4746418570372859E-2"/>
          <c:w val="0.80271809790957704"/>
          <c:h val="0.8274607984764718"/>
        </c:manualLayout>
      </c:layout>
      <c:barChart>
        <c:barDir val="col"/>
        <c:grouping val="stacked"/>
        <c:varyColors val="0"/>
        <c:ser>
          <c:idx val="0"/>
          <c:order val="0"/>
          <c:tx>
            <c:v>NTA Payments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'[Annual Expenses Comparison - Cost Spreadsheet_20160119.xlsx]Expenses'!$E$2:$R$2</c:f>
              <c:numCache>
                <c:formatCode>General</c:formatCode>
                <c:ptCount val="1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  <c:pt idx="13">
                  <c:v>2025</c:v>
                </c:pt>
              </c:numCache>
            </c:numRef>
          </c:cat>
          <c:val>
            <c:numRef>
              <c:f>'[Annual Expenses Comparison - Cost Spreadsheet_20160119.xlsx]Expenses'!$E$11:$R$11</c:f>
              <c:numCache>
                <c:formatCode>"$"#,##0.00_);[Red]\("$"#,##0.00\)</c:formatCode>
                <c:ptCount val="14"/>
                <c:pt idx="0">
                  <c:v>708.77</c:v>
                </c:pt>
                <c:pt idx="1">
                  <c:v>224321</c:v>
                </c:pt>
                <c:pt idx="2">
                  <c:v>552913.77</c:v>
                </c:pt>
                <c:pt idx="3">
                  <c:v>1375768.3</c:v>
                </c:pt>
                <c:pt idx="4">
                  <c:v>1639465.3145678947</c:v>
                </c:pt>
                <c:pt idx="5">
                  <c:v>1217849.833015593</c:v>
                </c:pt>
                <c:pt idx="6">
                  <c:v>438654.49911608733</c:v>
                </c:pt>
                <c:pt idx="7">
                  <c:v>343375.77882050694</c:v>
                </c:pt>
                <c:pt idx="8">
                  <c:v>343347.20212640439</c:v>
                </c:pt>
                <c:pt idx="9">
                  <c:v>343318.76831577235</c:v>
                </c:pt>
                <c:pt idx="10">
                  <c:v>343290.47667419352</c:v>
                </c:pt>
                <c:pt idx="11">
                  <c:v>343262.32649082254</c:v>
                </c:pt>
                <c:pt idx="12">
                  <c:v>343234.31705836841</c:v>
                </c:pt>
                <c:pt idx="13">
                  <c:v>343206.44767307659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60-4643-8FF3-6238A42BF924}"/>
            </c:ext>
          </c:extLst>
        </c:ser>
        <c:ser>
          <c:idx val="1"/>
          <c:order val="1"/>
          <c:tx>
            <c:v>GridSolar Costs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'[Annual Expenses Comparison - Cost Spreadsheet_20160119.xlsx]Expenses'!$E$2:$R$2</c:f>
              <c:numCache>
                <c:formatCode>General</c:formatCode>
                <c:ptCount val="1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  <c:pt idx="13">
                  <c:v>2025</c:v>
                </c:pt>
              </c:numCache>
            </c:numRef>
          </c:cat>
          <c:val>
            <c:numRef>
              <c:f>'[Annual Expenses Comparison - Cost Spreadsheet_20160119.xlsx]Expenses'!$E$7:$R$7</c:f>
              <c:numCache>
                <c:formatCode>"$"#,##0.00_);[Red]\("$"#,##0.00\)</c:formatCode>
                <c:ptCount val="14"/>
                <c:pt idx="0">
                  <c:v>46904.18</c:v>
                </c:pt>
                <c:pt idx="1">
                  <c:v>103964.98000000001</c:v>
                </c:pt>
                <c:pt idx="2">
                  <c:v>114175.19</c:v>
                </c:pt>
                <c:pt idx="3">
                  <c:v>144768.15</c:v>
                </c:pt>
                <c:pt idx="4">
                  <c:v>148939.97710000002</c:v>
                </c:pt>
                <c:pt idx="5">
                  <c:v>30646.535715600003</c:v>
                </c:pt>
                <c:pt idx="6">
                  <c:v>31529.954730893005</c:v>
                </c:pt>
                <c:pt idx="7">
                  <c:v>32438.976890240418</c:v>
                </c:pt>
                <c:pt idx="8">
                  <c:v>33374.347802303768</c:v>
                </c:pt>
                <c:pt idx="9">
                  <c:v>34336.834881862924</c:v>
                </c:pt>
                <c:pt idx="10">
                  <c:v>35327.227989946106</c:v>
                </c:pt>
                <c:pt idx="11">
                  <c:v>36346.340092812468</c:v>
                </c:pt>
                <c:pt idx="12">
                  <c:v>37395.007940344018</c:v>
                </c:pt>
                <c:pt idx="13">
                  <c:v>38474.092764420187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460-4643-8FF3-6238A42BF9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33629616"/>
        <c:axId val="833629944"/>
      </c:barChart>
      <c:catAx>
        <c:axId val="833629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33629944"/>
        <c:crosses val="autoZero"/>
        <c:auto val="1"/>
        <c:lblAlgn val="ctr"/>
        <c:lblOffset val="100"/>
        <c:noMultiLvlLbl val="0"/>
      </c:catAx>
      <c:valAx>
        <c:axId val="8336299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_);[Red]\(&quot;$&quot;#,##0\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33629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2983931265234141"/>
          <c:y val="0.17601231631231523"/>
          <c:w val="0.1823575356217402"/>
          <c:h val="8.62149907736274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Comparison of the Cumulative Costs of the Transmission and NTA Solutions for the Boothbay Pilot Region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9224294394367933"/>
          <c:y val="0.15628733062372682"/>
          <c:w val="0.68429574679696925"/>
          <c:h val="0.75796453152866328"/>
        </c:manualLayout>
      </c:layout>
      <c:lineChart>
        <c:grouping val="standard"/>
        <c:varyColors val="0"/>
        <c:ser>
          <c:idx val="1"/>
          <c:order val="0"/>
          <c:tx>
            <c:v>Transmission Solution</c:v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val>
            <c:numRef>
              <c:f>'[Annual Expenses Comparison - Cost Spreadsheet_20160119.xlsx]Expenses'!$E$19:$R$19</c:f>
              <c:numCache>
                <c:formatCode>General</c:formatCode>
                <c:ptCount val="14"/>
                <c:pt idx="0">
                  <c:v>0</c:v>
                </c:pt>
                <c:pt idx="1">
                  <c:v>0</c:v>
                </c:pt>
                <c:pt idx="2" formatCode="#,##0_);[Red]\(#,##0\)">
                  <c:v>2285714.2857142859</c:v>
                </c:pt>
                <c:pt idx="3" formatCode="#,##0_);[Red]\(#,##0\)">
                  <c:v>4571428.5714285718</c:v>
                </c:pt>
                <c:pt idx="4" formatCode="#,##0_);[Red]\(#,##0\)">
                  <c:v>6857142.8571428582</c:v>
                </c:pt>
                <c:pt idx="5" formatCode="#,##0_);[Red]\(#,##0\)">
                  <c:v>9142857.1428571437</c:v>
                </c:pt>
                <c:pt idx="6" formatCode="#,##0_);[Red]\(#,##0\)">
                  <c:v>11428571.428571429</c:v>
                </c:pt>
                <c:pt idx="7" formatCode="#,##0_);[Red]\(#,##0\)">
                  <c:v>13714285.714285715</c:v>
                </c:pt>
                <c:pt idx="8" formatCode="#,##0_);[Red]\(#,##0\)">
                  <c:v>16000000</c:v>
                </c:pt>
                <c:pt idx="9" formatCode="#,##0_);[Red]\(#,##0\)">
                  <c:v>18285714.285714287</c:v>
                </c:pt>
                <c:pt idx="10" formatCode="#,##0_);[Red]\(#,##0\)">
                  <c:v>20571428.571428575</c:v>
                </c:pt>
                <c:pt idx="11" formatCode="#,##0_);[Red]\(#,##0\)">
                  <c:v>22857142.857142862</c:v>
                </c:pt>
                <c:pt idx="12" formatCode="#,##0_);[Red]\(#,##0\)">
                  <c:v>25142857.142857149</c:v>
                </c:pt>
                <c:pt idx="13" formatCode="#,##0_);[Red]\(#,##0\)">
                  <c:v>27428571.428571437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018-42B8-A69C-CE2510025B55}"/>
            </c:ext>
          </c:extLst>
        </c:ser>
        <c:ser>
          <c:idx val="0"/>
          <c:order val="1"/>
          <c:tx>
            <c:v>NTA Solution</c:v>
          </c:tx>
          <c:spPr>
            <a:ln w="28575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'[Annual Expenses Comparison - Cost Spreadsheet_20160119.xlsx]Expenses'!$E$2:$R$2</c:f>
              <c:numCache>
                <c:formatCode>General</c:formatCode>
                <c:ptCount val="1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  <c:pt idx="13">
                  <c:v>2025</c:v>
                </c:pt>
              </c:numCache>
            </c:numRef>
          </c:cat>
          <c:val>
            <c:numRef>
              <c:f>'[Annual Expenses Comparison - Cost Spreadsheet_20160119.xlsx]Expenses'!$E$13:$R$13</c:f>
              <c:numCache>
                <c:formatCode>"$"#,##0.00_);[Red]\("$"#,##0.00\)</c:formatCode>
                <c:ptCount val="14"/>
                <c:pt idx="0">
                  <c:v>47612.95</c:v>
                </c:pt>
                <c:pt idx="1">
                  <c:v>375898.93</c:v>
                </c:pt>
                <c:pt idx="2">
                  <c:v>1042987.8899999999</c:v>
                </c:pt>
                <c:pt idx="3">
                  <c:v>2563524.34</c:v>
                </c:pt>
                <c:pt idx="4">
                  <c:v>4351929.6316678943</c:v>
                </c:pt>
                <c:pt idx="5">
                  <c:v>5600426.0003990876</c:v>
                </c:pt>
                <c:pt idx="6">
                  <c:v>6070610.4542460684</c:v>
                </c:pt>
                <c:pt idx="7">
                  <c:v>6446425.2099568155</c:v>
                </c:pt>
                <c:pt idx="8">
                  <c:v>6823146.7598855235</c:v>
                </c:pt>
                <c:pt idx="9">
                  <c:v>7200802.3630831586</c:v>
                </c:pt>
                <c:pt idx="10">
                  <c:v>7579420.0677472986</c:v>
                </c:pt>
                <c:pt idx="11">
                  <c:v>7959028.7343309335</c:v>
                </c:pt>
                <c:pt idx="12">
                  <c:v>8339658.0593296457</c:v>
                </c:pt>
                <c:pt idx="13">
                  <c:v>8721338.5997671429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018-42B8-A69C-CE2510025B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33629616"/>
        <c:axId val="833629944"/>
      </c:lineChart>
      <c:catAx>
        <c:axId val="833629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33629944"/>
        <c:crosses val="autoZero"/>
        <c:auto val="1"/>
        <c:lblAlgn val="ctr"/>
        <c:lblOffset val="100"/>
        <c:noMultiLvlLbl val="0"/>
      </c:catAx>
      <c:valAx>
        <c:axId val="8336299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_);[Red]\(&quot;$&quot;#,##0\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33629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24486491450729767"/>
          <c:y val="0.19228236606647964"/>
          <c:w val="0.46177348154912362"/>
          <c:h val="0.179503597485972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621932B4-D98C-457B-A537-55833D1E5B88}" type="datetimeFigureOut">
              <a:rPr lang="en-US" smtClean="0"/>
              <a:t>12/11/2019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19F1EEEE-ECC5-45CF-BA3D-8C848D6DA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042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BFA25-1B77-41F0-BC84-6DBC1C3FA106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353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BFA25-1B77-41F0-BC84-6DBC1C3FA106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4317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BFA25-1B77-41F0-BC84-6DBC1C3FA106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678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>
            <a:off x="0" y="2792298"/>
            <a:ext cx="12192000" cy="1533230"/>
          </a:xfrm>
          <a:prstGeom prst="rect">
            <a:avLst/>
          </a:prstGeom>
          <a:solidFill>
            <a:srgbClr val="25598D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907302" y="2792297"/>
            <a:ext cx="10239940" cy="904379"/>
          </a:xfrm>
        </p:spPr>
        <p:txBody>
          <a:bodyPr anchor="b">
            <a:normAutofit/>
          </a:bodyPr>
          <a:lstStyle>
            <a:lvl1pPr marL="0" indent="0" algn="ctr">
              <a:buNone/>
              <a:defRPr sz="4800" b="1" i="0">
                <a:solidFill>
                  <a:schemeClr val="bg1"/>
                </a:solidFill>
                <a:latin typeface="Mundo Sans Std" charset="0"/>
                <a:ea typeface="Mundo Sans Std" charset="0"/>
                <a:cs typeface="Mundo Sans Std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6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907302" y="3696676"/>
            <a:ext cx="10239940" cy="628852"/>
          </a:xfrm>
        </p:spPr>
        <p:txBody>
          <a:bodyPr anchor="t">
            <a:normAutofit/>
          </a:bodyPr>
          <a:lstStyle>
            <a:lvl1pPr marL="0" indent="0" algn="ctr">
              <a:buNone/>
              <a:defRPr sz="3200" b="0" i="0">
                <a:solidFill>
                  <a:schemeClr val="bg1"/>
                </a:solidFill>
                <a:latin typeface="Mundo Sans Std" charset="0"/>
                <a:ea typeface="Mundo Sans Std" charset="0"/>
                <a:cs typeface="Mundo Sans Std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Subhead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4962" y="5992058"/>
            <a:ext cx="1411487" cy="577295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951CDBE-5496-4E99-8C10-BDEB559209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35814" y="645063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787F75-7566-DE4A-9F28-95BB2B766C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Pictur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63549" y="1525274"/>
            <a:ext cx="5114291" cy="3979913"/>
          </a:xfrm>
        </p:spPr>
        <p:txBody>
          <a:bodyPr/>
          <a:lstStyle>
            <a:lvl1pPr>
              <a:defRPr b="0" i="0">
                <a:latin typeface="Mundo Sans Std" charset="0"/>
                <a:ea typeface="Mundo Sans Std" charset="0"/>
                <a:cs typeface="Mundo Sans Std" charset="0"/>
              </a:defRPr>
            </a:lvl1pPr>
          </a:lstStyle>
          <a:p>
            <a:endParaRPr lang="en-US" dirty="0"/>
          </a:p>
        </p:txBody>
      </p:sp>
      <p:sp>
        <p:nvSpPr>
          <p:cNvPr id="9" name="Text Placeholder 20"/>
          <p:cNvSpPr>
            <a:spLocks noGrp="1"/>
          </p:cNvSpPr>
          <p:nvPr>
            <p:ph type="body" sz="quarter" idx="11"/>
          </p:nvPr>
        </p:nvSpPr>
        <p:spPr>
          <a:xfrm>
            <a:off x="5915024" y="1525275"/>
            <a:ext cx="4788465" cy="3979913"/>
          </a:xfrm>
        </p:spPr>
        <p:txBody>
          <a:bodyPr>
            <a:normAutofit/>
          </a:bodyPr>
          <a:lstStyle>
            <a:lvl1pPr marL="0" indent="0">
              <a:buNone/>
              <a:defRPr sz="1600" b="0" i="0">
                <a:latin typeface="Mundo Sans Std" charset="0"/>
                <a:ea typeface="Mundo Sans Std" charset="0"/>
                <a:cs typeface="Mundo Sans Std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308610"/>
            <a:ext cx="11135638" cy="67171"/>
          </a:xfrm>
          <a:prstGeom prst="rect">
            <a:avLst/>
          </a:prstGeom>
          <a:solidFill>
            <a:srgbClr val="5284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375781"/>
            <a:ext cx="11135638" cy="689090"/>
          </a:xfrm>
          <a:prstGeom prst="rect">
            <a:avLst/>
          </a:prstGeom>
          <a:solidFill>
            <a:srgbClr val="2559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463550" y="375781"/>
            <a:ext cx="10239940" cy="689090"/>
          </a:xfrm>
        </p:spPr>
        <p:txBody>
          <a:bodyPr anchor="ctr"/>
          <a:lstStyle>
            <a:lvl1pPr marL="0" indent="0">
              <a:buNone/>
              <a:defRPr b="1" i="0" baseline="0">
                <a:solidFill>
                  <a:schemeClr val="bg1"/>
                </a:solidFill>
                <a:latin typeface="Mundo Sans Std" charset="0"/>
                <a:ea typeface="Mundo Sans Std" charset="0"/>
                <a:cs typeface="Mundo Sans Std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Slide Title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704" y="6124370"/>
            <a:ext cx="1315649" cy="538097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DEAC48AF-6D3B-4062-8793-E39F0DC313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35814" y="645063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787F75-7566-DE4A-9F28-95BB2B766C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Picture &amp;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63549" y="1525274"/>
            <a:ext cx="5114291" cy="3979913"/>
          </a:xfrm>
        </p:spPr>
        <p:txBody>
          <a:bodyPr/>
          <a:lstStyle>
            <a:lvl1pPr>
              <a:defRPr b="0" i="0">
                <a:latin typeface="Mundo Sans Std" charset="0"/>
                <a:ea typeface="Mundo Sans Std" charset="0"/>
                <a:cs typeface="Mundo Sans Std" charset="0"/>
              </a:defRPr>
            </a:lvl1pPr>
          </a:lstStyle>
          <a:p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5915024" y="1525274"/>
            <a:ext cx="4788466" cy="3979913"/>
          </a:xfrm>
        </p:spPr>
        <p:txBody>
          <a:bodyPr/>
          <a:lstStyle>
            <a:lvl1pPr>
              <a:buClr>
                <a:srgbClr val="F1BB1B"/>
              </a:buClr>
              <a:defRPr sz="2400">
                <a:latin typeface="Mundo Sans Std" charset="0"/>
                <a:ea typeface="Mundo Sans Std" charset="0"/>
                <a:cs typeface="Mundo Sans Std" charset="0"/>
              </a:defRPr>
            </a:lvl1pPr>
            <a:lvl2pPr>
              <a:buClr>
                <a:srgbClr val="F1BB1B"/>
              </a:buClr>
              <a:defRPr sz="2000">
                <a:latin typeface="Mundo Sans Std" charset="0"/>
                <a:ea typeface="Mundo Sans Std" charset="0"/>
                <a:cs typeface="Mundo Sans Std" charset="0"/>
              </a:defRPr>
            </a:lvl2pPr>
            <a:lvl3pPr>
              <a:buClr>
                <a:srgbClr val="F1BB1B"/>
              </a:buClr>
              <a:defRPr sz="1800">
                <a:latin typeface="Mundo Sans Std" charset="0"/>
                <a:ea typeface="Mundo Sans Std" charset="0"/>
                <a:cs typeface="Mundo Sans Std" charset="0"/>
              </a:defRPr>
            </a:lvl3pPr>
            <a:lvl4pPr>
              <a:buClr>
                <a:srgbClr val="F1BB1B"/>
              </a:buClr>
              <a:defRPr sz="1600">
                <a:latin typeface="Mundo Sans Std" charset="0"/>
                <a:ea typeface="Mundo Sans Std" charset="0"/>
                <a:cs typeface="Mundo Sans Std" charset="0"/>
              </a:defRPr>
            </a:lvl4pPr>
            <a:lvl5pPr>
              <a:buClr>
                <a:srgbClr val="F1BB1B"/>
              </a:buClr>
              <a:defRPr sz="1600">
                <a:latin typeface="Mundo Sans Std" charset="0"/>
                <a:ea typeface="Mundo Sans Std" charset="0"/>
                <a:cs typeface="Mundo Sans Std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308610"/>
            <a:ext cx="11135638" cy="67171"/>
          </a:xfrm>
          <a:prstGeom prst="rect">
            <a:avLst/>
          </a:prstGeom>
          <a:solidFill>
            <a:srgbClr val="5284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375781"/>
            <a:ext cx="11135638" cy="689090"/>
          </a:xfrm>
          <a:prstGeom prst="rect">
            <a:avLst/>
          </a:prstGeom>
          <a:solidFill>
            <a:srgbClr val="2559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463550" y="375781"/>
            <a:ext cx="10239940" cy="689090"/>
          </a:xfrm>
        </p:spPr>
        <p:txBody>
          <a:bodyPr anchor="ctr"/>
          <a:lstStyle>
            <a:lvl1pPr marL="0" indent="0">
              <a:buNone/>
              <a:defRPr b="1" i="0" baseline="0">
                <a:solidFill>
                  <a:schemeClr val="bg1"/>
                </a:solidFill>
                <a:latin typeface="Mundo Sans Std" charset="0"/>
                <a:ea typeface="Mundo Sans Std" charset="0"/>
                <a:cs typeface="Mundo Sans Std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Slide Title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704" y="6124370"/>
            <a:ext cx="1315649" cy="538097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C868CCB2-E87A-4C0B-9AC6-84583C568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35814" y="645063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787F75-7566-DE4A-9F28-95BB2B766C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6A756B-6D5F-4AE8-B9AB-C7D7E7446A3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97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853" y="0"/>
            <a:ext cx="12194853" cy="6858426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>
            <a:off x="0" y="2792298"/>
            <a:ext cx="12192000" cy="1533230"/>
          </a:xfrm>
          <a:prstGeom prst="rect">
            <a:avLst/>
          </a:prstGeom>
          <a:solidFill>
            <a:srgbClr val="25598D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907302" y="2792297"/>
            <a:ext cx="10239940" cy="904379"/>
          </a:xfrm>
        </p:spPr>
        <p:txBody>
          <a:bodyPr anchor="b">
            <a:normAutofit/>
          </a:bodyPr>
          <a:lstStyle>
            <a:lvl1pPr marL="0" indent="0" algn="ctr">
              <a:buNone/>
              <a:defRPr sz="4800" b="1" i="0">
                <a:solidFill>
                  <a:schemeClr val="bg1"/>
                </a:solidFill>
                <a:latin typeface="Mundo Sans Std" charset="0"/>
                <a:ea typeface="Mundo Sans Std" charset="0"/>
                <a:cs typeface="Mundo Sans Std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6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907302" y="3696676"/>
            <a:ext cx="10239940" cy="628852"/>
          </a:xfrm>
        </p:spPr>
        <p:txBody>
          <a:bodyPr anchor="t">
            <a:normAutofit/>
          </a:bodyPr>
          <a:lstStyle>
            <a:lvl1pPr marL="0" indent="0" algn="ctr">
              <a:buNone/>
              <a:defRPr sz="3200" b="0" i="0">
                <a:solidFill>
                  <a:schemeClr val="bg1"/>
                </a:solidFill>
                <a:latin typeface="Mundo Sans Std" charset="0"/>
                <a:ea typeface="Mundo Sans Std" charset="0"/>
                <a:cs typeface="Mundo Sans Std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Subhead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4962" y="5992058"/>
            <a:ext cx="1411487" cy="577295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EC8C9CE-D738-400D-BCE2-33130A99F1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35814" y="645063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787F75-7566-DE4A-9F28-95BB2B766C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>
            <a:off x="0" y="2792298"/>
            <a:ext cx="12192000" cy="1533230"/>
          </a:xfrm>
          <a:prstGeom prst="rect">
            <a:avLst/>
          </a:prstGeom>
          <a:solidFill>
            <a:srgbClr val="25598D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907302" y="2792297"/>
            <a:ext cx="10239940" cy="904379"/>
          </a:xfrm>
        </p:spPr>
        <p:txBody>
          <a:bodyPr anchor="b">
            <a:normAutofit/>
          </a:bodyPr>
          <a:lstStyle>
            <a:lvl1pPr marL="0" indent="0" algn="ctr">
              <a:buNone/>
              <a:defRPr sz="4800" b="1" i="0">
                <a:solidFill>
                  <a:schemeClr val="bg1"/>
                </a:solidFill>
                <a:latin typeface="Mundo Sans Std" charset="0"/>
                <a:ea typeface="Mundo Sans Std" charset="0"/>
                <a:cs typeface="Mundo Sans Std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6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907302" y="3696676"/>
            <a:ext cx="10239940" cy="628852"/>
          </a:xfrm>
        </p:spPr>
        <p:txBody>
          <a:bodyPr anchor="t">
            <a:normAutofit/>
          </a:bodyPr>
          <a:lstStyle>
            <a:lvl1pPr marL="0" indent="0" algn="ctr">
              <a:buNone/>
              <a:defRPr sz="3200" b="0" i="0">
                <a:solidFill>
                  <a:schemeClr val="bg1"/>
                </a:solidFill>
                <a:latin typeface="Mundo Sans Std" charset="0"/>
                <a:ea typeface="Mundo Sans Std" charset="0"/>
                <a:cs typeface="Mundo Sans Std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Subhead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4962" y="5992058"/>
            <a:ext cx="1411487" cy="577295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0D634E6-0357-4AD4-8F3F-707D1B5010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35814" y="645063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787F75-7566-DE4A-9F28-95BB2B766C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0452" cy="6858000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>
            <a:off x="0" y="2792298"/>
            <a:ext cx="12192000" cy="1533230"/>
          </a:xfrm>
          <a:prstGeom prst="rect">
            <a:avLst/>
          </a:prstGeom>
          <a:solidFill>
            <a:srgbClr val="25598D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907302" y="2792297"/>
            <a:ext cx="10239940" cy="904379"/>
          </a:xfrm>
        </p:spPr>
        <p:txBody>
          <a:bodyPr anchor="b">
            <a:normAutofit/>
          </a:bodyPr>
          <a:lstStyle>
            <a:lvl1pPr marL="0" indent="0" algn="ctr">
              <a:buNone/>
              <a:defRPr sz="4800" b="1" i="0">
                <a:solidFill>
                  <a:schemeClr val="bg1"/>
                </a:solidFill>
                <a:latin typeface="Mundo Sans Std" charset="0"/>
                <a:ea typeface="Mundo Sans Std" charset="0"/>
                <a:cs typeface="Mundo Sans Std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6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907302" y="3696676"/>
            <a:ext cx="10239940" cy="628852"/>
          </a:xfrm>
        </p:spPr>
        <p:txBody>
          <a:bodyPr anchor="t">
            <a:normAutofit/>
          </a:bodyPr>
          <a:lstStyle>
            <a:lvl1pPr marL="0" indent="0" algn="ctr">
              <a:buNone/>
              <a:defRPr sz="3200" b="0" i="0">
                <a:solidFill>
                  <a:schemeClr val="bg1"/>
                </a:solidFill>
                <a:latin typeface="Mundo Sans Std" charset="0"/>
                <a:ea typeface="Mundo Sans Std" charset="0"/>
                <a:cs typeface="Mundo Sans Std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Subhead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4962" y="5992058"/>
            <a:ext cx="1411487" cy="577295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DAE2DEA-B2C3-4F5A-B71D-E0B69A86D5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35814" y="645063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787F75-7566-DE4A-9F28-95BB2B766C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317" y="1"/>
            <a:ext cx="4827178" cy="6857999"/>
          </a:xfrm>
          <a:solidFill>
            <a:srgbClr val="7F7F7F">
              <a:alpha val="25098"/>
            </a:srgbClr>
          </a:solidFill>
        </p:spPr>
        <p:txBody>
          <a:bodyPr/>
          <a:lstStyle>
            <a:lvl1pPr>
              <a:defRPr b="0" i="0">
                <a:latin typeface="Mundo Sans Std" charset="0"/>
                <a:ea typeface="Mundo Sans Std" charset="0"/>
                <a:cs typeface="Mundo Sans Std" charset="0"/>
              </a:defRPr>
            </a:lvl1pPr>
          </a:lstStyle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133" y="6131917"/>
            <a:ext cx="1296293" cy="530180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16" y="1"/>
            <a:ext cx="4827178" cy="6858000"/>
          </a:xfrm>
          <a:solidFill>
            <a:srgbClr val="0D0D0D">
              <a:alpha val="25098"/>
            </a:srgbClr>
          </a:solidFill>
        </p:spPr>
        <p:txBody>
          <a:bodyPr/>
          <a:lstStyle>
            <a:lvl1pPr>
              <a:defRPr b="0" i="0">
                <a:latin typeface="Mundo Sans Std" charset="0"/>
                <a:ea typeface="Mundo Sans Std" charset="0"/>
                <a:cs typeface="Mundo Sans Std" charset="0"/>
              </a:defRPr>
            </a:lvl1pPr>
          </a:lstStyle>
          <a:p>
            <a:endParaRPr lang="en-US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5295377" y="2889873"/>
            <a:ext cx="6284525" cy="904379"/>
          </a:xfrm>
        </p:spPr>
        <p:txBody>
          <a:bodyPr anchor="b">
            <a:normAutofit/>
          </a:bodyPr>
          <a:lstStyle>
            <a:lvl1pPr marL="0" indent="0" algn="l">
              <a:buNone/>
              <a:defRPr sz="4800" b="1" i="0">
                <a:solidFill>
                  <a:srgbClr val="25598D"/>
                </a:solidFill>
                <a:latin typeface="Mundo Sans Std" charset="0"/>
                <a:ea typeface="Mundo Sans Std" charset="0"/>
                <a:cs typeface="Mundo Sans Std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Divider Page</a:t>
            </a:r>
          </a:p>
        </p:txBody>
      </p:sp>
      <p:sp>
        <p:nvSpPr>
          <p:cNvPr id="11" name="Rectangle 10"/>
          <p:cNvSpPr/>
          <p:nvPr userDrawn="1"/>
        </p:nvSpPr>
        <p:spPr>
          <a:xfrm rot="16200000">
            <a:off x="1459007" y="3368489"/>
            <a:ext cx="6858001" cy="121022"/>
          </a:xfrm>
          <a:prstGeom prst="rect">
            <a:avLst/>
          </a:prstGeom>
          <a:solidFill>
            <a:srgbClr val="52849E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3329114-0EED-4FAE-949D-8D51E92154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35814" y="645063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787F75-7566-DE4A-9F28-95BB2B766C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>
            <a:off x="0" y="375781"/>
            <a:ext cx="11135638" cy="689090"/>
          </a:xfrm>
          <a:prstGeom prst="rect">
            <a:avLst/>
          </a:prstGeom>
          <a:solidFill>
            <a:srgbClr val="2559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463550" y="375781"/>
            <a:ext cx="10239940" cy="689090"/>
          </a:xfrm>
        </p:spPr>
        <p:txBody>
          <a:bodyPr anchor="ctr"/>
          <a:lstStyle>
            <a:lvl1pPr marL="0" indent="0">
              <a:buNone/>
              <a:defRPr b="1" i="0" baseline="0">
                <a:solidFill>
                  <a:schemeClr val="bg1"/>
                </a:solidFill>
                <a:latin typeface="Mundo Sans Std" charset="0"/>
                <a:ea typeface="Mundo Sans Std" charset="0"/>
                <a:cs typeface="Mundo Sans Std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1"/>
          </p:nvPr>
        </p:nvSpPr>
        <p:spPr>
          <a:xfrm>
            <a:off x="463550" y="1525275"/>
            <a:ext cx="8930971" cy="3979913"/>
          </a:xfrm>
        </p:spPr>
        <p:txBody>
          <a:bodyPr>
            <a:normAutofit/>
          </a:bodyPr>
          <a:lstStyle>
            <a:lvl1pPr marL="0" indent="0">
              <a:buNone/>
              <a:defRPr sz="1600" b="0" i="0">
                <a:latin typeface="Mundo Sans Std" charset="0"/>
                <a:ea typeface="Mundo Sans Std" charset="0"/>
                <a:cs typeface="Mundo Sans Std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Rectangle 21"/>
          <p:cNvSpPr/>
          <p:nvPr userDrawn="1"/>
        </p:nvSpPr>
        <p:spPr>
          <a:xfrm>
            <a:off x="0" y="308610"/>
            <a:ext cx="11135638" cy="67171"/>
          </a:xfrm>
          <a:prstGeom prst="rect">
            <a:avLst/>
          </a:prstGeom>
          <a:solidFill>
            <a:srgbClr val="5284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704" y="6124370"/>
            <a:ext cx="1315649" cy="538097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BE92C7C4-081E-49B0-A9E0-79EAB7ADDF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35814" y="645063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787F75-7566-DE4A-9F28-95BB2B766C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7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Text &amp;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21" name="Text Placeholder 20"/>
          <p:cNvSpPr>
            <a:spLocks noGrp="1"/>
          </p:cNvSpPr>
          <p:nvPr>
            <p:ph type="body" sz="quarter" idx="11"/>
          </p:nvPr>
        </p:nvSpPr>
        <p:spPr>
          <a:xfrm>
            <a:off x="1744345" y="1715202"/>
            <a:ext cx="3594100" cy="1004888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latin typeface="Mundo Sans Std" charset="0"/>
                <a:ea typeface="Mundo Sans Std" charset="0"/>
                <a:cs typeface="Mundo Sans Std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20"/>
          <p:cNvSpPr>
            <a:spLocks noGrp="1"/>
          </p:cNvSpPr>
          <p:nvPr>
            <p:ph type="body" sz="quarter" idx="12"/>
          </p:nvPr>
        </p:nvSpPr>
        <p:spPr>
          <a:xfrm>
            <a:off x="7541538" y="1715201"/>
            <a:ext cx="3594100" cy="1005205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latin typeface="Mundo Sans Std" charset="0"/>
                <a:ea typeface="Mundo Sans Std" charset="0"/>
                <a:cs typeface="Mundo Sans Std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20"/>
          <p:cNvSpPr>
            <a:spLocks noGrp="1"/>
          </p:cNvSpPr>
          <p:nvPr>
            <p:ph type="body" sz="quarter" idx="13"/>
          </p:nvPr>
        </p:nvSpPr>
        <p:spPr>
          <a:xfrm>
            <a:off x="7541538" y="3112308"/>
            <a:ext cx="3594100" cy="1011233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latin typeface="Mundo Sans Std" charset="0"/>
                <a:ea typeface="Mundo Sans Std" charset="0"/>
                <a:cs typeface="Mundo Sans Std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20"/>
          <p:cNvSpPr>
            <a:spLocks noGrp="1"/>
          </p:cNvSpPr>
          <p:nvPr>
            <p:ph type="body" sz="quarter" idx="14"/>
          </p:nvPr>
        </p:nvSpPr>
        <p:spPr>
          <a:xfrm>
            <a:off x="1744345" y="3112309"/>
            <a:ext cx="3594100" cy="1004888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latin typeface="Mundo Sans Std" charset="0"/>
                <a:ea typeface="Mundo Sans Std" charset="0"/>
                <a:cs typeface="Mundo Sans Std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63550" y="1715201"/>
            <a:ext cx="1006475" cy="1004888"/>
          </a:xfrm>
        </p:spPr>
        <p:txBody>
          <a:bodyPr>
            <a:normAutofit/>
          </a:bodyPr>
          <a:lstStyle>
            <a:lvl1pPr marL="0" indent="0">
              <a:buNone/>
              <a:defRPr sz="1000" b="0" i="0">
                <a:latin typeface="Mundo Sans Std" charset="0"/>
                <a:ea typeface="Mundo Sans Std" charset="0"/>
                <a:cs typeface="Mundo Sans Std" charset="0"/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6260743" y="1715201"/>
            <a:ext cx="1006475" cy="1004888"/>
          </a:xfrm>
        </p:spPr>
        <p:txBody>
          <a:bodyPr>
            <a:normAutofit/>
          </a:bodyPr>
          <a:lstStyle>
            <a:lvl1pPr marL="0" indent="0">
              <a:buNone/>
              <a:defRPr sz="1000" b="0" i="0">
                <a:latin typeface="Mundo Sans Std" charset="0"/>
                <a:ea typeface="Mundo Sans Std" charset="0"/>
                <a:cs typeface="Mundo Sans Std" charset="0"/>
              </a:defRPr>
            </a:lvl1pPr>
          </a:lstStyle>
          <a:p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63550" y="3112308"/>
            <a:ext cx="1006475" cy="1004888"/>
          </a:xfrm>
        </p:spPr>
        <p:txBody>
          <a:bodyPr>
            <a:normAutofit/>
          </a:bodyPr>
          <a:lstStyle>
            <a:lvl1pPr marL="0" indent="0">
              <a:buNone/>
              <a:defRPr sz="1000" b="0" i="0">
                <a:latin typeface="Mundo Sans Std" charset="0"/>
                <a:ea typeface="Mundo Sans Std" charset="0"/>
                <a:cs typeface="Mundo Sans Std" charset="0"/>
              </a:defRPr>
            </a:lvl1pPr>
          </a:lstStyle>
          <a:p>
            <a:endParaRPr lang="en-US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6260743" y="3112308"/>
            <a:ext cx="1006475" cy="1004888"/>
          </a:xfrm>
        </p:spPr>
        <p:txBody>
          <a:bodyPr>
            <a:normAutofit/>
          </a:bodyPr>
          <a:lstStyle>
            <a:lvl1pPr marL="0" indent="0">
              <a:buNone/>
              <a:defRPr sz="1000" b="0" i="0">
                <a:latin typeface="Mundo Sans Std" charset="0"/>
                <a:ea typeface="Mundo Sans Std" charset="0"/>
                <a:cs typeface="Mundo Sans Std" charset="0"/>
              </a:defRPr>
            </a:lvl1pPr>
          </a:lstStyle>
          <a:p>
            <a:endParaRPr lang="en-US"/>
          </a:p>
        </p:txBody>
      </p:sp>
      <p:sp>
        <p:nvSpPr>
          <p:cNvPr id="15" name="Text Placeholder 20"/>
          <p:cNvSpPr>
            <a:spLocks noGrp="1"/>
          </p:cNvSpPr>
          <p:nvPr>
            <p:ph type="body" sz="quarter" idx="19"/>
          </p:nvPr>
        </p:nvSpPr>
        <p:spPr>
          <a:xfrm>
            <a:off x="7541538" y="4482872"/>
            <a:ext cx="3594100" cy="1011233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latin typeface="Mundo Sans Std" charset="0"/>
                <a:ea typeface="Mundo Sans Std" charset="0"/>
                <a:cs typeface="Mundo Sans Std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20"/>
          <p:cNvSpPr>
            <a:spLocks noGrp="1"/>
          </p:cNvSpPr>
          <p:nvPr>
            <p:ph type="body" sz="quarter" idx="20"/>
          </p:nvPr>
        </p:nvSpPr>
        <p:spPr>
          <a:xfrm>
            <a:off x="1744345" y="4482873"/>
            <a:ext cx="3594100" cy="1004888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latin typeface="Mundo Sans Std" charset="0"/>
                <a:ea typeface="Mundo Sans Std" charset="0"/>
                <a:cs typeface="Mundo Sans Std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463550" y="4482872"/>
            <a:ext cx="1006475" cy="1004888"/>
          </a:xfrm>
        </p:spPr>
        <p:txBody>
          <a:bodyPr>
            <a:normAutofit/>
          </a:bodyPr>
          <a:lstStyle>
            <a:lvl1pPr marL="0" indent="0">
              <a:buNone/>
              <a:defRPr sz="1000" b="0" i="0">
                <a:latin typeface="Mundo Sans Std" charset="0"/>
                <a:ea typeface="Mundo Sans Std" charset="0"/>
                <a:cs typeface="Mundo Sans Std" charset="0"/>
              </a:defRPr>
            </a:lvl1pPr>
          </a:lstStyle>
          <a:p>
            <a:endParaRPr lang="en-US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6260743" y="4482872"/>
            <a:ext cx="1006475" cy="1004888"/>
          </a:xfrm>
        </p:spPr>
        <p:txBody>
          <a:bodyPr>
            <a:normAutofit/>
          </a:bodyPr>
          <a:lstStyle>
            <a:lvl1pPr marL="0" indent="0">
              <a:buNone/>
              <a:defRPr sz="1000" b="0" i="0">
                <a:latin typeface="Mundo Sans Std" charset="0"/>
                <a:ea typeface="Mundo Sans Std" charset="0"/>
                <a:cs typeface="Mundo Sans Std" charset="0"/>
              </a:defRPr>
            </a:lvl1pPr>
          </a:lstStyle>
          <a:p>
            <a:endParaRPr lang="en-US"/>
          </a:p>
        </p:txBody>
      </p:sp>
      <p:sp>
        <p:nvSpPr>
          <p:cNvPr id="24" name="Rectangle 23"/>
          <p:cNvSpPr/>
          <p:nvPr userDrawn="1"/>
        </p:nvSpPr>
        <p:spPr>
          <a:xfrm>
            <a:off x="0" y="308610"/>
            <a:ext cx="11135638" cy="67171"/>
          </a:xfrm>
          <a:prstGeom prst="rect">
            <a:avLst/>
          </a:prstGeom>
          <a:solidFill>
            <a:srgbClr val="5284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 userDrawn="1"/>
        </p:nvSpPr>
        <p:spPr>
          <a:xfrm>
            <a:off x="0" y="375781"/>
            <a:ext cx="11135638" cy="689090"/>
          </a:xfrm>
          <a:prstGeom prst="rect">
            <a:avLst/>
          </a:prstGeom>
          <a:solidFill>
            <a:srgbClr val="2559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463550" y="375781"/>
            <a:ext cx="10239940" cy="689090"/>
          </a:xfrm>
        </p:spPr>
        <p:txBody>
          <a:bodyPr anchor="ctr"/>
          <a:lstStyle>
            <a:lvl1pPr marL="0" indent="0">
              <a:buNone/>
              <a:defRPr b="1" i="0" baseline="0">
                <a:solidFill>
                  <a:schemeClr val="bg1"/>
                </a:solidFill>
                <a:latin typeface="Mundo Sans Std" charset="0"/>
                <a:ea typeface="Mundo Sans Std" charset="0"/>
                <a:cs typeface="Mundo Sans Std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Slide Title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704" y="6124370"/>
            <a:ext cx="1315649" cy="538097"/>
          </a:xfrm>
          <a:prstGeom prst="rect">
            <a:avLst/>
          </a:prstGeom>
        </p:spPr>
      </p:pic>
      <p:sp>
        <p:nvSpPr>
          <p:cNvPr id="26" name="Slide Number Placeholder 5">
            <a:extLst>
              <a:ext uri="{FF2B5EF4-FFF2-40B4-BE49-F238E27FC236}">
                <a16:creationId xmlns:a16="http://schemas.microsoft.com/office/drawing/2014/main" id="{D7C76B02-1074-4115-8810-5EEB123B16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35814" y="645063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787F75-7566-DE4A-9F28-95BB2B766C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27" name="Content Placeholder 3"/>
          <p:cNvSpPr>
            <a:spLocks noGrp="1"/>
          </p:cNvSpPr>
          <p:nvPr>
            <p:ph sz="quarter" idx="15"/>
          </p:nvPr>
        </p:nvSpPr>
        <p:spPr>
          <a:xfrm>
            <a:off x="419622" y="4044650"/>
            <a:ext cx="2468563" cy="1601152"/>
          </a:xfrm>
        </p:spPr>
        <p:txBody>
          <a:bodyPr>
            <a:normAutofit/>
          </a:bodyPr>
          <a:lstStyle>
            <a:lvl1pPr marL="0" indent="0">
              <a:buNone/>
              <a:defRPr sz="1200" b="0" i="0">
                <a:latin typeface="Mundo Sans Std" charset="0"/>
                <a:ea typeface="Mundo Sans Std" charset="0"/>
                <a:cs typeface="Mundo Sans Std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8" name="Content Placeholder 3"/>
          <p:cNvSpPr>
            <a:spLocks noGrp="1"/>
          </p:cNvSpPr>
          <p:nvPr>
            <p:ph sz="quarter" idx="16"/>
          </p:nvPr>
        </p:nvSpPr>
        <p:spPr>
          <a:xfrm>
            <a:off x="3114957" y="4044650"/>
            <a:ext cx="2468563" cy="1601152"/>
          </a:xfrm>
        </p:spPr>
        <p:txBody>
          <a:bodyPr>
            <a:normAutofit/>
          </a:bodyPr>
          <a:lstStyle>
            <a:lvl1pPr marL="0" indent="0">
              <a:buNone/>
              <a:defRPr sz="1200" b="0" i="0">
                <a:latin typeface="Mundo Sans Std" charset="0"/>
                <a:ea typeface="Mundo Sans Std" charset="0"/>
                <a:cs typeface="Mundo Sans Std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9" name="Content Placeholder 3"/>
          <p:cNvSpPr>
            <a:spLocks noGrp="1"/>
          </p:cNvSpPr>
          <p:nvPr>
            <p:ph sz="quarter" idx="17"/>
          </p:nvPr>
        </p:nvSpPr>
        <p:spPr>
          <a:xfrm>
            <a:off x="5810292" y="4044650"/>
            <a:ext cx="2468563" cy="1601152"/>
          </a:xfrm>
        </p:spPr>
        <p:txBody>
          <a:bodyPr>
            <a:normAutofit/>
          </a:bodyPr>
          <a:lstStyle>
            <a:lvl1pPr marL="0" indent="0">
              <a:buNone/>
              <a:defRPr sz="1200" b="0" i="0">
                <a:latin typeface="Mundo Sans Std" charset="0"/>
                <a:ea typeface="Mundo Sans Std" charset="0"/>
                <a:cs typeface="Mundo Sans Std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0" name="Content Placeholder 3"/>
          <p:cNvSpPr>
            <a:spLocks noGrp="1"/>
          </p:cNvSpPr>
          <p:nvPr>
            <p:ph sz="quarter" idx="18"/>
          </p:nvPr>
        </p:nvSpPr>
        <p:spPr>
          <a:xfrm>
            <a:off x="8505627" y="4044650"/>
            <a:ext cx="2468563" cy="1601152"/>
          </a:xfrm>
        </p:spPr>
        <p:txBody>
          <a:bodyPr>
            <a:normAutofit/>
          </a:bodyPr>
          <a:lstStyle>
            <a:lvl1pPr marL="0" indent="0">
              <a:buNone/>
              <a:defRPr sz="1200" b="0" i="0">
                <a:latin typeface="Mundo Sans Std" charset="0"/>
                <a:ea typeface="Mundo Sans Std" charset="0"/>
                <a:cs typeface="Mundo Sans Std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19622" y="3571875"/>
            <a:ext cx="2468041" cy="307975"/>
          </a:xfrm>
          <a:solidFill>
            <a:srgbClr val="52849E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000" b="1" i="0">
                <a:solidFill>
                  <a:schemeClr val="bg1"/>
                </a:solidFill>
                <a:latin typeface="Mundo Sans Std" charset="0"/>
                <a:ea typeface="Mundo Sans Std" charset="0"/>
                <a:cs typeface="Mundo Sans Std" charset="0"/>
              </a:defRPr>
            </a:lvl1pPr>
            <a:lvl2pPr marL="457200" indent="0" algn="ctr">
              <a:buNone/>
              <a:defRPr sz="1000" b="1" i="0">
                <a:latin typeface="Mundo Sans Std" charset="0"/>
                <a:ea typeface="Mundo Sans Std" charset="0"/>
                <a:cs typeface="Mundo Sans Std" charset="0"/>
              </a:defRPr>
            </a:lvl2pPr>
            <a:lvl3pPr marL="914400" indent="0" algn="ctr">
              <a:buNone/>
              <a:defRPr sz="1000" b="1" i="0">
                <a:latin typeface="Mundo Sans Std" charset="0"/>
                <a:ea typeface="Mundo Sans Std" charset="0"/>
                <a:cs typeface="Mundo Sans Std" charset="0"/>
              </a:defRPr>
            </a:lvl3pPr>
            <a:lvl4pPr marL="1371600" indent="0" algn="ctr">
              <a:buNone/>
              <a:defRPr sz="1000" b="1" i="0">
                <a:latin typeface="Mundo Sans Std" charset="0"/>
                <a:ea typeface="Mundo Sans Std" charset="0"/>
                <a:cs typeface="Mundo Sans Std" charset="0"/>
              </a:defRPr>
            </a:lvl4pPr>
            <a:lvl5pPr marL="1828800" indent="0" algn="ctr">
              <a:buNone/>
              <a:defRPr sz="1000" b="1" i="0">
                <a:latin typeface="Mundo Sans Std" charset="0"/>
                <a:ea typeface="Mundo Sans Std" charset="0"/>
                <a:cs typeface="Mundo Sans Std" charset="0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1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3117589" y="3571875"/>
            <a:ext cx="2468041" cy="307975"/>
          </a:xfrm>
          <a:solidFill>
            <a:srgbClr val="52849E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000" b="1" i="0">
                <a:solidFill>
                  <a:schemeClr val="bg1"/>
                </a:solidFill>
                <a:latin typeface="Mundo Sans Std" charset="0"/>
                <a:ea typeface="Mundo Sans Std" charset="0"/>
                <a:cs typeface="Mundo Sans Std" charset="0"/>
              </a:defRPr>
            </a:lvl1pPr>
            <a:lvl2pPr marL="457200" indent="0" algn="ctr">
              <a:buNone/>
              <a:defRPr sz="1000" b="1" i="0">
                <a:latin typeface="Mundo Sans Std" charset="0"/>
                <a:ea typeface="Mundo Sans Std" charset="0"/>
                <a:cs typeface="Mundo Sans Std" charset="0"/>
              </a:defRPr>
            </a:lvl2pPr>
            <a:lvl3pPr marL="914400" indent="0" algn="ctr">
              <a:buNone/>
              <a:defRPr sz="1000" b="1" i="0">
                <a:latin typeface="Mundo Sans Std" charset="0"/>
                <a:ea typeface="Mundo Sans Std" charset="0"/>
                <a:cs typeface="Mundo Sans Std" charset="0"/>
              </a:defRPr>
            </a:lvl3pPr>
            <a:lvl4pPr marL="1371600" indent="0" algn="ctr">
              <a:buNone/>
              <a:defRPr sz="1000" b="1" i="0">
                <a:latin typeface="Mundo Sans Std" charset="0"/>
                <a:ea typeface="Mundo Sans Std" charset="0"/>
                <a:cs typeface="Mundo Sans Std" charset="0"/>
              </a:defRPr>
            </a:lvl4pPr>
            <a:lvl5pPr marL="1828800" indent="0" algn="ctr">
              <a:buNone/>
              <a:defRPr sz="1000" b="1" i="0">
                <a:latin typeface="Mundo Sans Std" charset="0"/>
                <a:ea typeface="Mundo Sans Std" charset="0"/>
                <a:cs typeface="Mundo Sans Std" charset="0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2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5810814" y="3571875"/>
            <a:ext cx="2468041" cy="307975"/>
          </a:xfrm>
          <a:solidFill>
            <a:srgbClr val="52849E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000" b="1" i="0">
                <a:solidFill>
                  <a:schemeClr val="bg1"/>
                </a:solidFill>
                <a:latin typeface="Mundo Sans Std" charset="0"/>
                <a:ea typeface="Mundo Sans Std" charset="0"/>
                <a:cs typeface="Mundo Sans Std" charset="0"/>
              </a:defRPr>
            </a:lvl1pPr>
            <a:lvl2pPr marL="457200" indent="0" algn="ctr">
              <a:buNone/>
              <a:defRPr sz="1000" b="1" i="0">
                <a:latin typeface="Mundo Sans Std" charset="0"/>
                <a:ea typeface="Mundo Sans Std" charset="0"/>
                <a:cs typeface="Mundo Sans Std" charset="0"/>
              </a:defRPr>
            </a:lvl2pPr>
            <a:lvl3pPr marL="914400" indent="0" algn="ctr">
              <a:buNone/>
              <a:defRPr sz="1000" b="1" i="0">
                <a:latin typeface="Mundo Sans Std" charset="0"/>
                <a:ea typeface="Mundo Sans Std" charset="0"/>
                <a:cs typeface="Mundo Sans Std" charset="0"/>
              </a:defRPr>
            </a:lvl3pPr>
            <a:lvl4pPr marL="1371600" indent="0" algn="ctr">
              <a:buNone/>
              <a:defRPr sz="1000" b="1" i="0">
                <a:latin typeface="Mundo Sans Std" charset="0"/>
                <a:ea typeface="Mundo Sans Std" charset="0"/>
                <a:cs typeface="Mundo Sans Std" charset="0"/>
              </a:defRPr>
            </a:lvl4pPr>
            <a:lvl5pPr marL="1828800" indent="0" algn="ctr">
              <a:buNone/>
              <a:defRPr sz="1000" b="1" i="0">
                <a:latin typeface="Mundo Sans Std" charset="0"/>
                <a:ea typeface="Mundo Sans Std" charset="0"/>
                <a:cs typeface="Mundo Sans Std" charset="0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3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8506149" y="3571875"/>
            <a:ext cx="2468041" cy="307975"/>
          </a:xfrm>
          <a:solidFill>
            <a:srgbClr val="52849E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000" b="1" i="0">
                <a:solidFill>
                  <a:schemeClr val="bg1"/>
                </a:solidFill>
                <a:latin typeface="Mundo Sans Std" charset="0"/>
                <a:ea typeface="Mundo Sans Std" charset="0"/>
                <a:cs typeface="Mundo Sans Std" charset="0"/>
              </a:defRPr>
            </a:lvl1pPr>
            <a:lvl2pPr marL="457200" indent="0" algn="ctr">
              <a:buNone/>
              <a:defRPr sz="1000" b="1" i="0">
                <a:latin typeface="Mundo Sans Std" charset="0"/>
                <a:ea typeface="Mundo Sans Std" charset="0"/>
                <a:cs typeface="Mundo Sans Std" charset="0"/>
              </a:defRPr>
            </a:lvl2pPr>
            <a:lvl3pPr marL="914400" indent="0" algn="ctr">
              <a:buNone/>
              <a:defRPr sz="1000" b="1" i="0">
                <a:latin typeface="Mundo Sans Std" charset="0"/>
                <a:ea typeface="Mundo Sans Std" charset="0"/>
                <a:cs typeface="Mundo Sans Std" charset="0"/>
              </a:defRPr>
            </a:lvl3pPr>
            <a:lvl4pPr marL="1371600" indent="0" algn="ctr">
              <a:buNone/>
              <a:defRPr sz="1000" b="1" i="0">
                <a:latin typeface="Mundo Sans Std" charset="0"/>
                <a:ea typeface="Mundo Sans Std" charset="0"/>
                <a:cs typeface="Mundo Sans Std" charset="0"/>
              </a:defRPr>
            </a:lvl4pPr>
            <a:lvl5pPr marL="1828800" indent="0" algn="ctr">
              <a:buNone/>
              <a:defRPr sz="1000" b="1" i="0">
                <a:latin typeface="Mundo Sans Std" charset="0"/>
                <a:ea typeface="Mundo Sans Std" charset="0"/>
                <a:cs typeface="Mundo Sans Std" charset="0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23"/>
          </p:nvPr>
        </p:nvSpPr>
        <p:spPr>
          <a:xfrm>
            <a:off x="419622" y="1600199"/>
            <a:ext cx="2468041" cy="1971675"/>
          </a:xfrm>
        </p:spPr>
        <p:txBody>
          <a:bodyPr/>
          <a:lstStyle>
            <a:lvl1pPr>
              <a:defRPr b="0" i="0">
                <a:latin typeface="Mundo Sans Std" charset="0"/>
                <a:ea typeface="Mundo Sans Std" charset="0"/>
                <a:cs typeface="Mundo Sans Std" charset="0"/>
              </a:defRPr>
            </a:lvl1pPr>
          </a:lstStyle>
          <a:p>
            <a:endParaRPr lang="en-US"/>
          </a:p>
        </p:txBody>
      </p:sp>
      <p:sp>
        <p:nvSpPr>
          <p:cNvPr id="34" name="Picture Placeholder 10"/>
          <p:cNvSpPr>
            <a:spLocks noGrp="1"/>
          </p:cNvSpPr>
          <p:nvPr>
            <p:ph type="pic" sz="quarter" idx="24"/>
          </p:nvPr>
        </p:nvSpPr>
        <p:spPr>
          <a:xfrm>
            <a:off x="3115479" y="1600199"/>
            <a:ext cx="2468041" cy="1971675"/>
          </a:xfrm>
        </p:spPr>
        <p:txBody>
          <a:bodyPr/>
          <a:lstStyle>
            <a:lvl1pPr>
              <a:defRPr b="0" i="0">
                <a:latin typeface="Mundo Sans Std" charset="0"/>
                <a:ea typeface="Mundo Sans Std" charset="0"/>
                <a:cs typeface="Mundo Sans Std" charset="0"/>
              </a:defRPr>
            </a:lvl1pPr>
          </a:lstStyle>
          <a:p>
            <a:endParaRPr lang="en-US"/>
          </a:p>
        </p:txBody>
      </p:sp>
      <p:sp>
        <p:nvSpPr>
          <p:cNvPr id="35" name="Picture Placeholder 10"/>
          <p:cNvSpPr>
            <a:spLocks noGrp="1"/>
          </p:cNvSpPr>
          <p:nvPr>
            <p:ph type="pic" sz="quarter" idx="25"/>
          </p:nvPr>
        </p:nvSpPr>
        <p:spPr>
          <a:xfrm>
            <a:off x="5810814" y="1600199"/>
            <a:ext cx="2468041" cy="1971675"/>
          </a:xfrm>
        </p:spPr>
        <p:txBody>
          <a:bodyPr/>
          <a:lstStyle>
            <a:lvl1pPr>
              <a:defRPr b="0" i="0">
                <a:latin typeface="Mundo Sans Std" charset="0"/>
                <a:ea typeface="Mundo Sans Std" charset="0"/>
                <a:cs typeface="Mundo Sans Std" charset="0"/>
              </a:defRPr>
            </a:lvl1pPr>
          </a:lstStyle>
          <a:p>
            <a:endParaRPr lang="en-US"/>
          </a:p>
        </p:txBody>
      </p:sp>
      <p:sp>
        <p:nvSpPr>
          <p:cNvPr id="36" name="Picture Placeholder 10"/>
          <p:cNvSpPr>
            <a:spLocks noGrp="1"/>
          </p:cNvSpPr>
          <p:nvPr>
            <p:ph type="pic" sz="quarter" idx="26"/>
          </p:nvPr>
        </p:nvSpPr>
        <p:spPr>
          <a:xfrm>
            <a:off x="8506149" y="1600199"/>
            <a:ext cx="2468041" cy="1971675"/>
          </a:xfrm>
        </p:spPr>
        <p:txBody>
          <a:bodyPr/>
          <a:lstStyle>
            <a:lvl1pPr>
              <a:defRPr b="0" i="0">
                <a:latin typeface="Mundo Sans Std" charset="0"/>
                <a:ea typeface="Mundo Sans Std" charset="0"/>
                <a:cs typeface="Mundo Sans Std" charset="0"/>
              </a:defRPr>
            </a:lvl1pPr>
          </a:lstStyle>
          <a:p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0" y="308610"/>
            <a:ext cx="11135638" cy="67171"/>
          </a:xfrm>
          <a:prstGeom prst="rect">
            <a:avLst/>
          </a:prstGeom>
          <a:solidFill>
            <a:srgbClr val="5284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 userDrawn="1"/>
        </p:nvSpPr>
        <p:spPr>
          <a:xfrm>
            <a:off x="0" y="375781"/>
            <a:ext cx="11135638" cy="689090"/>
          </a:xfrm>
          <a:prstGeom prst="rect">
            <a:avLst/>
          </a:prstGeom>
          <a:solidFill>
            <a:srgbClr val="2559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463550" y="375781"/>
            <a:ext cx="10239940" cy="689090"/>
          </a:xfrm>
        </p:spPr>
        <p:txBody>
          <a:bodyPr anchor="ctr"/>
          <a:lstStyle>
            <a:lvl1pPr marL="0" indent="0">
              <a:buNone/>
              <a:defRPr b="1" i="0" baseline="0">
                <a:solidFill>
                  <a:schemeClr val="bg1"/>
                </a:solidFill>
                <a:latin typeface="Mundo Sans Std" charset="0"/>
                <a:ea typeface="Mundo Sans Std" charset="0"/>
                <a:cs typeface="Mundo Sans Std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Slide Title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704" y="6124370"/>
            <a:ext cx="1315649" cy="538097"/>
          </a:xfrm>
          <a:prstGeom prst="rect">
            <a:avLst/>
          </a:prstGeom>
        </p:spPr>
      </p:pic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EDEF07E6-0780-463A-896B-F067D59D99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35814" y="645063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787F75-7566-DE4A-9F28-95BB2B766C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63549" y="1525274"/>
            <a:ext cx="8930971" cy="3979913"/>
          </a:xfrm>
        </p:spPr>
        <p:txBody>
          <a:bodyPr/>
          <a:lstStyle>
            <a:lvl1pPr>
              <a:buClr>
                <a:srgbClr val="F1BB1B"/>
              </a:buClr>
              <a:defRPr>
                <a:solidFill>
                  <a:srgbClr val="25598D"/>
                </a:solidFill>
                <a:latin typeface="Mundo Sans Std" charset="0"/>
                <a:ea typeface="Mundo Sans Std" charset="0"/>
                <a:cs typeface="Mundo Sans Std" charset="0"/>
              </a:defRPr>
            </a:lvl1pPr>
            <a:lvl2pPr>
              <a:buClr>
                <a:srgbClr val="F1BB1B"/>
              </a:buClr>
              <a:defRPr>
                <a:solidFill>
                  <a:srgbClr val="25598D"/>
                </a:solidFill>
                <a:latin typeface="Mundo Sans Std" charset="0"/>
                <a:ea typeface="Mundo Sans Std" charset="0"/>
                <a:cs typeface="Mundo Sans Std" charset="0"/>
              </a:defRPr>
            </a:lvl2pPr>
            <a:lvl3pPr>
              <a:buClr>
                <a:srgbClr val="F1BB1B"/>
              </a:buClr>
              <a:defRPr>
                <a:solidFill>
                  <a:srgbClr val="25598D"/>
                </a:solidFill>
                <a:latin typeface="Mundo Sans Std" charset="0"/>
                <a:ea typeface="Mundo Sans Std" charset="0"/>
                <a:cs typeface="Mundo Sans Std" charset="0"/>
              </a:defRPr>
            </a:lvl3pPr>
            <a:lvl4pPr>
              <a:buClr>
                <a:srgbClr val="F1BB1B"/>
              </a:buClr>
              <a:defRPr>
                <a:solidFill>
                  <a:srgbClr val="25598D"/>
                </a:solidFill>
                <a:latin typeface="Mundo Sans Std" charset="0"/>
                <a:ea typeface="Mundo Sans Std" charset="0"/>
                <a:cs typeface="Mundo Sans Std" charset="0"/>
              </a:defRPr>
            </a:lvl4pPr>
            <a:lvl5pPr>
              <a:buClr>
                <a:srgbClr val="F1BB1B"/>
              </a:buClr>
              <a:defRPr>
                <a:solidFill>
                  <a:srgbClr val="25598D"/>
                </a:solidFill>
                <a:latin typeface="Mundo Sans Std" charset="0"/>
                <a:ea typeface="Mundo Sans Std" charset="0"/>
                <a:cs typeface="Mundo Sans Std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308610"/>
            <a:ext cx="11135638" cy="67171"/>
          </a:xfrm>
          <a:prstGeom prst="rect">
            <a:avLst/>
          </a:prstGeom>
          <a:solidFill>
            <a:srgbClr val="5284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375781"/>
            <a:ext cx="11135638" cy="689090"/>
          </a:xfrm>
          <a:prstGeom prst="rect">
            <a:avLst/>
          </a:prstGeom>
          <a:solidFill>
            <a:srgbClr val="2559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463550" y="375781"/>
            <a:ext cx="10239940" cy="689090"/>
          </a:xfrm>
        </p:spPr>
        <p:txBody>
          <a:bodyPr anchor="ctr"/>
          <a:lstStyle>
            <a:lvl1pPr marL="0" indent="0">
              <a:buNone/>
              <a:defRPr b="1" i="0" baseline="0">
                <a:solidFill>
                  <a:schemeClr val="bg1"/>
                </a:solidFill>
                <a:latin typeface="Mundo Sans Std" charset="0"/>
                <a:ea typeface="Mundo Sans Std" charset="0"/>
                <a:cs typeface="Mundo Sans Std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Slide Title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704" y="6124370"/>
            <a:ext cx="1315649" cy="538097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801FD1D-2525-429D-AD3E-3113D0C98C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35814" y="645063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787F75-7566-DE4A-9F28-95BB2B766C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2067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47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787F75-7566-DE4A-9F28-95BB2B766C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717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7" r:id="rId2"/>
    <p:sldLayoutId id="2147483658" r:id="rId3"/>
    <p:sldLayoutId id="2147483659" r:id="rId4"/>
    <p:sldLayoutId id="2147483654" r:id="rId5"/>
    <p:sldLayoutId id="2147483649" r:id="rId6"/>
    <p:sldLayoutId id="2147483655" r:id="rId7"/>
    <p:sldLayoutId id="2147483656" r:id="rId8"/>
    <p:sldLayoutId id="2147483650" r:id="rId9"/>
    <p:sldLayoutId id="2147483651" r:id="rId10"/>
    <p:sldLayoutId id="2147483653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michael.stoddard@efficiencymaine.com" TargetMode="Externa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907302" y="89861"/>
            <a:ext cx="10239940" cy="1739851"/>
          </a:xfrm>
        </p:spPr>
        <p:txBody>
          <a:bodyPr anchor="ctr">
            <a:noAutofit/>
          </a:bodyPr>
          <a:lstStyle/>
          <a:p>
            <a:pPr>
              <a:spcBef>
                <a:spcPts val="0"/>
              </a:spcBef>
            </a:pPr>
            <a:r>
              <a:rPr lang="en-US" sz="4000" dirty="0">
                <a:ln>
                  <a:solidFill>
                    <a:srgbClr val="0D0D0D"/>
                  </a:solidFill>
                </a:ln>
                <a:latin typeface="+mn-lt"/>
              </a:rPr>
              <a:t>Planning and Building the Grid of the Future – Maine’s New Collaborative Process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2AAD50C3-E386-461D-9E5A-08073E648162}"/>
              </a:ext>
            </a:extLst>
          </p:cNvPr>
          <p:cNvSpPr txBox="1">
            <a:spLocks/>
          </p:cNvSpPr>
          <p:nvPr/>
        </p:nvSpPr>
        <p:spPr>
          <a:xfrm>
            <a:off x="4914208" y="5809199"/>
            <a:ext cx="7068242" cy="128288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3200" b="0" i="0" kern="1200">
                <a:solidFill>
                  <a:schemeClr val="bg1"/>
                </a:solidFill>
                <a:latin typeface="Mundo Sans Std" charset="0"/>
                <a:ea typeface="Mundo Sans Std" charset="0"/>
                <a:cs typeface="Mundo Sans Std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6350">
                  <a:solidFill>
                    <a:schemeClr val="accent1">
                      <a:shade val="50000"/>
                    </a:scheme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Michael D. Stoddard, Efficiency Maine Trust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6350">
                  <a:solidFill>
                    <a:schemeClr val="accent1">
                      <a:shade val="50000"/>
                    </a:scheme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December 13, 2019</a:t>
            </a:r>
          </a:p>
        </p:txBody>
      </p:sp>
    </p:spTree>
    <p:extLst>
      <p:ext uri="{BB962C8B-B14F-4D97-AF65-F5344CB8AC3E}">
        <p14:creationId xmlns:p14="http://schemas.microsoft.com/office/powerpoint/2010/main" val="1206017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4000" dirty="0">
                <a:latin typeface="+mn-lt"/>
              </a:rPr>
              <a:t>Thank you!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66B5C15-5976-49BA-97B2-BAD02AE0BE97}"/>
              </a:ext>
            </a:extLst>
          </p:cNvPr>
          <p:cNvSpPr txBox="1">
            <a:spLocks/>
          </p:cNvSpPr>
          <p:nvPr/>
        </p:nvSpPr>
        <p:spPr>
          <a:xfrm>
            <a:off x="463550" y="1344789"/>
            <a:ext cx="10910466" cy="442348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1898137-9157-44D4-8238-0D98641296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2787F75-7566-DE4A-9F28-95BB2B766CC2}" type="slidenum">
              <a:rPr lang="en-US" smtClean="0"/>
              <a:t>10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A12751-4B4C-4720-896E-E0EBD8772F98}"/>
              </a:ext>
            </a:extLst>
          </p:cNvPr>
          <p:cNvSpPr txBox="1"/>
          <p:nvPr/>
        </p:nvSpPr>
        <p:spPr>
          <a:xfrm>
            <a:off x="1123950" y="1714500"/>
            <a:ext cx="730567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en-US" dirty="0"/>
            </a:br>
            <a:r>
              <a:rPr lang="en-US" dirty="0"/>
              <a:t>CONTACT:</a:t>
            </a:r>
          </a:p>
          <a:p>
            <a:endParaRPr lang="en-US" dirty="0"/>
          </a:p>
          <a:p>
            <a:r>
              <a:rPr lang="en-US" b="1" dirty="0"/>
              <a:t>Michael Stoddard</a:t>
            </a:r>
            <a:br>
              <a:rPr lang="en-US" b="1" dirty="0"/>
            </a:br>
            <a:r>
              <a:rPr lang="en-US" b="1" dirty="0"/>
              <a:t>Executive Director</a:t>
            </a:r>
            <a:br>
              <a:rPr lang="en-US" b="1" dirty="0"/>
            </a:br>
            <a:r>
              <a:rPr lang="en-US" b="1" dirty="0"/>
              <a:t>Efficiency Maine Trust</a:t>
            </a:r>
            <a:br>
              <a:rPr lang="en-US" b="1" dirty="0"/>
            </a:br>
            <a:r>
              <a:rPr lang="en-US" b="1" dirty="0">
                <a:hlinkClick r:id="rId2"/>
              </a:rPr>
              <a:t>michael.stoddard@efficiencymaine.com</a:t>
            </a:r>
            <a:endParaRPr lang="en-US" b="1" dirty="0"/>
          </a:p>
          <a:p>
            <a:r>
              <a:rPr lang="en-US" b="1" dirty="0"/>
              <a:t>efficiencymaine.com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4784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762A3B7F-E365-488B-A560-7372DFF043A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6440" r="6440"/>
          <a:stretch>
            <a:fillRect/>
          </a:stretch>
        </p:blipFill>
        <p:spPr>
          <a:xfrm>
            <a:off x="1063257" y="2174657"/>
            <a:ext cx="2606656" cy="3301764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915776-21DD-4D89-8212-9BB0556BCEE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95377" y="2889873"/>
            <a:ext cx="6284525" cy="1756555"/>
          </a:xfrm>
        </p:spPr>
        <p:txBody>
          <a:bodyPr>
            <a:normAutofit fontScale="70000" lnSpcReduction="20000"/>
          </a:bodyPr>
          <a:lstStyle/>
          <a:p>
            <a:r>
              <a:rPr lang="en-US" sz="7000" dirty="0"/>
              <a:t>Additional Reference:</a:t>
            </a:r>
          </a:p>
          <a:p>
            <a:r>
              <a:rPr lang="en-US" dirty="0"/>
              <a:t>Process and Roles for Maine’s New Non-Wires Alternative Law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6A0BDA-8EC0-49D7-A4FE-2A12339EC6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2787F75-7566-DE4A-9F28-95BB2B766CC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9383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A0AD861-C559-4D20-A4FA-9A488456F2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Planning Studies Must Be Filed Annually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3E0C0E2-2831-4086-8297-7DA9D42D642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65616" y="1345160"/>
            <a:ext cx="10239940" cy="4630338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+mn-lt"/>
              </a:rPr>
              <a:t>Each IOU T&amp;D in Maine must </a:t>
            </a:r>
            <a:r>
              <a:rPr lang="en-US" sz="2400" u="sng" dirty="0">
                <a:latin typeface="+mn-lt"/>
              </a:rPr>
              <a:t>annually submit a planning study for small transmission projects and distribution projects </a:t>
            </a:r>
            <a:r>
              <a:rPr lang="en-US" sz="2400" dirty="0">
                <a:latin typeface="+mn-lt"/>
              </a:rPr>
              <a:t>for review by the NWAC</a:t>
            </a:r>
          </a:p>
          <a:p>
            <a:pPr marL="914400" lvl="1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/>
              <a:t>Large transmission projects are evaluated and compared with NWAs through the traditional Certificate of Public Convenience and Necessity process</a:t>
            </a:r>
            <a:endParaRPr lang="en-US" dirty="0">
              <a:latin typeface="+mn-lt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+mn-lt"/>
              </a:rPr>
              <a:t>The IOUs must develop and use system planning models for the study, which must: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Analyze system needs for the next 5 years 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en-US" dirty="0"/>
              <a:t>P</a:t>
            </a:r>
            <a:r>
              <a:rPr lang="en-US" dirty="0">
                <a:latin typeface="+mn-lt"/>
              </a:rPr>
              <a:t>rovide a schedule of proposed projects and associated costs</a:t>
            </a:r>
            <a:endParaRPr lang="en-US" dirty="0"/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Describe system capacity and load by substation and circuit, and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Identify corresponding planned and anticipated growth-related investments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5ABC27-1B07-4A1D-A587-5F2950E13C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2787F75-7566-DE4A-9F28-95BB2B766CC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7785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A0AD861-C559-4D20-A4FA-9A488456F2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NWA Investigation &amp; Recommendations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3E0C0E2-2831-4086-8297-7DA9D42D642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80756" y="1079160"/>
            <a:ext cx="10239941" cy="3979913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+mn-lt"/>
              </a:rPr>
              <a:t>The NWAC will investigate NWAs in coordination with Efficiency Maine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/>
              <a:t>Small T projects or D projects costing $500,000 or above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/>
              <a:t>Proposed wires solutions are e</a:t>
            </a:r>
            <a:r>
              <a:rPr lang="en-US" sz="2400" dirty="0">
                <a:latin typeface="+mn-lt"/>
              </a:rPr>
              <a:t>xcluded from review if needed:</a:t>
            </a:r>
          </a:p>
          <a:p>
            <a:pPr marL="1371600" lvl="2" indent="-457200">
              <a:buFont typeface="Courier New" panose="02070309020205020404" pitchFamily="49" charset="0"/>
              <a:buChar char="o"/>
            </a:pPr>
            <a:r>
              <a:rPr lang="en-US" dirty="0"/>
              <a:t>For redundant supply to a radial load</a:t>
            </a:r>
          </a:p>
          <a:p>
            <a:pPr marL="1371600" lvl="2" indent="-457200">
              <a:buFont typeface="Courier New" panose="02070309020205020404" pitchFamily="49" charset="0"/>
              <a:buChar char="o"/>
            </a:pPr>
            <a:r>
              <a:rPr lang="en-US" dirty="0"/>
              <a:t>For m</a:t>
            </a:r>
            <a:r>
              <a:rPr lang="en-US" dirty="0">
                <a:latin typeface="+mn-lt"/>
              </a:rPr>
              <a:t>aintenance, asset condition or safety issues</a:t>
            </a:r>
          </a:p>
          <a:p>
            <a:pPr marL="1371600" lvl="2" indent="-457200">
              <a:buFont typeface="Courier New" panose="02070309020205020404" pitchFamily="49" charset="0"/>
              <a:buChar char="o"/>
            </a:pPr>
            <a:r>
              <a:rPr lang="en-US" dirty="0"/>
              <a:t>For stability or short circuit problems, or</a:t>
            </a:r>
          </a:p>
          <a:p>
            <a:pPr marL="1371600" lvl="2" indent="-457200">
              <a:buFont typeface="Courier New" panose="02070309020205020404" pitchFamily="49" charset="0"/>
              <a:buChar char="o"/>
            </a:pPr>
            <a:r>
              <a:rPr lang="en-US" dirty="0">
                <a:latin typeface="+mn-lt"/>
              </a:rPr>
              <a:t>To be in service within 1 year</a:t>
            </a:r>
            <a:endParaRPr lang="en-US" sz="2800" dirty="0">
              <a:latin typeface="+mn-lt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+mn-lt"/>
              </a:rPr>
              <a:t>Utilities must provide data to NTAC and Efficiency Maine for the investigation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Efficiency Maine shall use utility data to identify cost-effective NWAs behind-the-meter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Investigation must deliver total projected costs and annual carrying costs of wires project and NWAs and b</a:t>
            </a:r>
            <a:r>
              <a:rPr lang="en-US" dirty="0"/>
              <a:t>enefit-cost analysis comparing wires project and NWAs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+mn-lt"/>
              </a:rPr>
              <a:t>NWAC will develop and provide recommendations with a plan for procurement for NWAs</a:t>
            </a:r>
          </a:p>
          <a:p>
            <a:pPr marL="514350" indent="-514350">
              <a:buFont typeface="+mj-lt"/>
              <a:buAutoNum type="arabicPeriod"/>
            </a:pPr>
            <a:endParaRPr lang="en-US" sz="2000" dirty="0">
              <a:latin typeface="+mn-lt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+mn-lt"/>
            </a:endParaRPr>
          </a:p>
          <a:p>
            <a:pPr lvl="1"/>
            <a:endParaRPr lang="en-US" sz="4800" dirty="0">
              <a:latin typeface="+mn-lt"/>
            </a:endParaRPr>
          </a:p>
          <a:p>
            <a:pPr marL="971550" lvl="1" indent="-514350">
              <a:buFont typeface="Arial" panose="020B0604020202020204" pitchFamily="34" charset="0"/>
              <a:buChar char="•"/>
            </a:pPr>
            <a:endParaRPr lang="en-US" sz="2400" dirty="0">
              <a:latin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5ABC27-1B07-4A1D-A587-5F2950E13C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2787F75-7566-DE4A-9F28-95BB2B766CC2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6655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A0AD861-C559-4D20-A4FA-9A488456F2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Decisions on Small Transmission Projects and Distribution Projects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3E0C0E2-2831-4086-8297-7DA9D42D642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11381" y="1345160"/>
            <a:ext cx="10239939" cy="3979913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+mn-lt"/>
              </a:rPr>
              <a:t>For small T projects and D projects, NWAC makes recommendations to utility regarding feasibility and economics of NWAs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+mn-lt"/>
              </a:rPr>
              <a:t>Utility and NWAC must attempt good faith agreement to adopt NWAs that are most cost-effective:</a:t>
            </a:r>
            <a:endParaRPr lang="en-US" sz="28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/>
              <a:t>If NWA is recommended and agreement reached, utility contracts for the NWAs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If not, utility shall petition PUC to resolve dispute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+mn-lt"/>
              </a:rPr>
              <a:t>Dispute Resolution -- PUC will:</a:t>
            </a:r>
          </a:p>
          <a:p>
            <a:pPr marL="971550" lvl="1" indent="-514350">
              <a:buFont typeface="Arial" panose="020B0604020202020204" pitchFamily="34" charset="0"/>
              <a:buChar char="•"/>
              <a:tabLst>
                <a:tab pos="4405313" algn="l"/>
              </a:tabLst>
            </a:pPr>
            <a:r>
              <a:rPr lang="en-US" dirty="0"/>
              <a:t>Review utility planning study and recommendation of NWAC</a:t>
            </a:r>
          </a:p>
          <a:p>
            <a:pPr marL="971550" lvl="1" indent="-514350">
              <a:buFont typeface="Arial" panose="020B0604020202020204" pitchFamily="34" charset="0"/>
              <a:buChar char="•"/>
              <a:tabLst>
                <a:tab pos="4405313" algn="l"/>
              </a:tabLst>
            </a:pPr>
            <a:r>
              <a:rPr lang="en-US" dirty="0">
                <a:latin typeface="+mn-lt"/>
              </a:rPr>
              <a:t>Give preference for NWAs if more cost-effective and address the reliability need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endParaRPr lang="en-US" sz="2400" dirty="0">
              <a:latin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5ABC27-1B07-4A1D-A587-5F2950E13C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2787F75-7566-DE4A-9F28-95BB2B766CC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6493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A0AD861-C559-4D20-A4FA-9A488456F2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Procurement of NWAs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3E0C0E2-2831-4086-8297-7DA9D42D642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11381" y="1345160"/>
            <a:ext cx="10239939" cy="3979913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+mn-lt"/>
              </a:rPr>
              <a:t>The utility contracts for the NWA resources</a:t>
            </a:r>
          </a:p>
          <a:p>
            <a:pPr marL="1200150" lvl="1" indent="-742950">
              <a:buFont typeface="+mj-lt"/>
              <a:buAutoNum type="alphaUcPeriod"/>
            </a:pPr>
            <a:r>
              <a:rPr lang="en-US" dirty="0"/>
              <a:t>Behind-the-meter (BTM) NWAs – shall be delivered through procurement and programs administered by Efficiency Maine</a:t>
            </a:r>
          </a:p>
          <a:p>
            <a:pPr marL="1200150" lvl="1" indent="-742950">
              <a:buFont typeface="+mj-lt"/>
              <a:buAutoNum type="alphaUcPeriod"/>
              <a:tabLst>
                <a:tab pos="7548563" algn="l"/>
              </a:tabLst>
            </a:pPr>
            <a:r>
              <a:rPr lang="en-US" dirty="0">
                <a:latin typeface="+mn-lt"/>
              </a:rPr>
              <a:t>Grid-side NWAs</a:t>
            </a:r>
          </a:p>
          <a:p>
            <a:pPr marL="1657350" lvl="2" indent="-460375">
              <a:buFont typeface="Arial" panose="020B0604020202020204" pitchFamily="34" charset="0"/>
              <a:buChar char="•"/>
              <a:tabLst>
                <a:tab pos="7548563" algn="l"/>
              </a:tabLst>
            </a:pPr>
            <a:r>
              <a:rPr lang="en-US" sz="2400" dirty="0"/>
              <a:t>For small T projects and D projects where the utility has voluntarily accepted the NWA recommendations, the utility decides how the NWA will be delivered</a:t>
            </a:r>
          </a:p>
          <a:p>
            <a:pPr marL="1657350" lvl="2" indent="-460375">
              <a:buFont typeface="Arial" panose="020B0604020202020204" pitchFamily="34" charset="0"/>
              <a:buChar char="•"/>
              <a:tabLst>
                <a:tab pos="7548563" algn="l"/>
              </a:tabLst>
            </a:pPr>
            <a:r>
              <a:rPr lang="en-US" sz="2400" dirty="0"/>
              <a:t>Otherwise, the PUC select an entity (which may be the utility) to deliver the NWAs</a:t>
            </a:r>
            <a:endParaRPr lang="en-US" dirty="0">
              <a:latin typeface="+mn-lt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+mn-lt"/>
              </a:rPr>
              <a:t>Prudently incurred costs to deliver NWAs, including under contract to Efficiency Maine or a 3</a:t>
            </a:r>
            <a:r>
              <a:rPr lang="en-US" sz="2400" baseline="30000" dirty="0">
                <a:latin typeface="+mn-lt"/>
              </a:rPr>
              <a:t>rd</a:t>
            </a:r>
            <a:r>
              <a:rPr lang="en-US" sz="2400" dirty="0">
                <a:latin typeface="+mn-lt"/>
              </a:rPr>
              <a:t> party, are recoverable in rates</a:t>
            </a:r>
            <a:endParaRPr lang="en-US" sz="2000" dirty="0">
              <a:latin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5ABC27-1B07-4A1D-A587-5F2950E13C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2787F75-7566-DE4A-9F28-95BB2B766CC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932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4000" dirty="0">
                <a:latin typeface="+mn-lt"/>
              </a:rPr>
              <a:t>The Efficiency Maine Trust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865060" y="1525275"/>
            <a:ext cx="10239941" cy="5290489"/>
          </a:xfrm>
        </p:spPr>
        <p:txBody>
          <a:bodyPr>
            <a:normAutofit fontScale="47500" lnSpcReduction="20000"/>
          </a:bodyPr>
          <a:lstStyle/>
          <a:p>
            <a:pPr marL="457200" indent="-4000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5900" dirty="0">
                <a:latin typeface="+mn-lt"/>
                <a:ea typeface="Tahoma" panose="020B0604030504040204" pitchFamily="34" charset="0"/>
                <a:cs typeface="Aldhabi" panose="020B0604020202020204" pitchFamily="2" charset="-78"/>
              </a:rPr>
              <a:t>Mission -- To lower the cost and environmental impacts of energy in Maine by promoting energy efficiency and other distributed energy resources.</a:t>
            </a:r>
          </a:p>
          <a:p>
            <a:pPr marL="457200" indent="-4000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5900" dirty="0">
                <a:latin typeface="+mn-lt"/>
                <a:ea typeface="Tahoma" panose="020B0604030504040204" pitchFamily="34" charset="0"/>
                <a:cs typeface="Aldhabi" panose="020B0604020202020204" pitchFamily="2" charset="-78"/>
              </a:rPr>
              <a:t>Independent, Quasi-State Agency </a:t>
            </a:r>
          </a:p>
          <a:p>
            <a:pPr marL="457200" indent="-4000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5800" dirty="0">
                <a:latin typeface="+mn-lt"/>
                <a:ea typeface="Tahoma" panose="020B0604030504040204" pitchFamily="34" charset="0"/>
                <a:cs typeface="Aldhabi" panose="020B0604020202020204" pitchFamily="2" charset="-78"/>
              </a:rPr>
              <a:t>Managed by Board of Trustees</a:t>
            </a:r>
          </a:p>
          <a:p>
            <a:pPr marL="457200" indent="-4000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5800" dirty="0">
                <a:latin typeface="+mn-lt"/>
                <a:ea typeface="Tahoma" panose="020B0604030504040204" pitchFamily="34" charset="0"/>
                <a:cs typeface="Aldhabi" panose="020B0604020202020204" pitchFamily="2" charset="-78"/>
              </a:rPr>
              <a:t>Oversight from the Maine PUC</a:t>
            </a:r>
          </a:p>
          <a:p>
            <a:pPr marL="457200" indent="-4000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5800" dirty="0">
                <a:latin typeface="+mn-lt"/>
                <a:ea typeface="Tahoma" panose="020B0604030504040204" pitchFamily="34" charset="0"/>
                <a:cs typeface="Aldhabi" panose="020B0604020202020204" pitchFamily="2" charset="-78"/>
              </a:rPr>
              <a:t>Subject to the “All Cost-Effective” standard for funding electricity and natural gas programs</a:t>
            </a:r>
          </a:p>
          <a:p>
            <a:pPr marL="457200" indent="-4000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5800" dirty="0">
                <a:latin typeface="+mn-lt"/>
                <a:ea typeface="Tahoma" panose="020B0604030504040204" pitchFamily="34" charset="0"/>
                <a:cs typeface="Aldhabi" panose="020B0604020202020204" pitchFamily="2" charset="-78"/>
              </a:rPr>
              <a:t>Responsible for managing funding from</a:t>
            </a:r>
            <a:r>
              <a:rPr lang="en-US" sz="3600" dirty="0">
                <a:latin typeface="+mn-lt"/>
                <a:ea typeface="Tahoma" panose="020B0604030504040204" pitchFamily="34" charset="0"/>
                <a:cs typeface="Aldhabi" panose="020B0604020202020204" pitchFamily="2" charset="-78"/>
              </a:rPr>
              <a:t>:</a:t>
            </a:r>
            <a:endParaRPr lang="en-US" sz="2800" dirty="0">
              <a:latin typeface="+mn-lt"/>
              <a:ea typeface="Tahoma" panose="020B0604030504040204" pitchFamily="34" charset="0"/>
              <a:cs typeface="Aldhabi" panose="020B0604020202020204" pitchFamily="2" charset="-78"/>
            </a:endParaRP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US" sz="5100" dirty="0">
                <a:ea typeface="Tahoma" panose="020B0604030504040204" pitchFamily="34" charset="0"/>
                <a:cs typeface="Aldhabi" panose="020B0604020202020204" pitchFamily="2" charset="-78"/>
              </a:rPr>
              <a:t>Electric and natural gas utilities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US" sz="5100" dirty="0">
                <a:ea typeface="Tahoma" panose="020B0604030504040204" pitchFamily="34" charset="0"/>
                <a:cs typeface="Aldhabi" panose="020B0604020202020204" pitchFamily="2" charset="-78"/>
              </a:rPr>
              <a:t>Regional Greenhouse Gas Initiative (RGGI)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US" sz="5100" dirty="0">
                <a:ea typeface="Tahoma" panose="020B0604030504040204" pitchFamily="34" charset="0"/>
                <a:cs typeface="Aldhabi" panose="020B0604020202020204" pitchFamily="2" charset="-78"/>
              </a:rPr>
              <a:t>ISO New England (Forward Capacity Market)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US" sz="5100" dirty="0">
                <a:ea typeface="Tahoma" panose="020B0604030504040204" pitchFamily="34" charset="0"/>
                <a:cs typeface="Aldhabi" panose="020B0604020202020204" pitchFamily="2" charset="-78"/>
              </a:rPr>
              <a:t>Grants, contracts, settlement funds</a:t>
            </a:r>
            <a:endParaRPr lang="en-US" sz="8400" dirty="0">
              <a:ea typeface="Tahoma" panose="020B0604030504040204" pitchFamily="34" charset="0"/>
              <a:cs typeface="Aldhabi" panose="020B0604020202020204" pitchFamily="2" charset="-7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AE9FA8-EFBE-4B53-8462-0A6CA14636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2787F75-7566-DE4A-9F28-95BB2B766CC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2286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35F4118-7F67-4297-BF0C-3ACD6277FB1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3549" y="1267098"/>
            <a:ext cx="11317568" cy="5215122"/>
          </a:xfrm>
        </p:spPr>
        <p:txBody>
          <a:bodyPr>
            <a:normAutofit fontScale="85000" lnSpcReduction="20000"/>
          </a:bodyPr>
          <a:lstStyle/>
          <a:p>
            <a:pPr marL="1257300" indent="-1257300">
              <a:spcBef>
                <a:spcPts val="1200"/>
              </a:spcBef>
              <a:buClrTx/>
              <a:buNone/>
            </a:pPr>
            <a:r>
              <a:rPr lang="en-US" dirty="0">
                <a:solidFill>
                  <a:schemeClr val="tx1"/>
                </a:solidFill>
                <a:latin typeface="+mn-lt"/>
              </a:rPr>
              <a:t>2009	CMP installs 622,000 smart meters (effectively 100% of meters) using ARRA grant and ratepayer funds</a:t>
            </a:r>
          </a:p>
          <a:p>
            <a:pPr marL="1257300" indent="-1257300">
              <a:spcBef>
                <a:spcPts val="1200"/>
              </a:spcBef>
              <a:buClrTx/>
              <a:buNone/>
            </a:pPr>
            <a:r>
              <a:rPr lang="en-US" dirty="0">
                <a:solidFill>
                  <a:schemeClr val="tx1"/>
                </a:solidFill>
                <a:latin typeface="+mn-lt"/>
              </a:rPr>
              <a:t>2009	Legislature establishes Smart Grid Policy Act (35-A MRS §3143) to promote development of smarter grid and DERs</a:t>
            </a:r>
          </a:p>
          <a:p>
            <a:pPr marL="1257300" indent="-1257300">
              <a:spcBef>
                <a:spcPts val="1200"/>
              </a:spcBef>
              <a:buClrTx/>
              <a:buNone/>
            </a:pPr>
            <a:r>
              <a:rPr lang="en-US" dirty="0">
                <a:solidFill>
                  <a:schemeClr val="tx1"/>
                </a:solidFill>
                <a:latin typeface="+mn-lt"/>
              </a:rPr>
              <a:t>2011-16	Boothbay Pilot and consideration of Mid-Coast Pilot</a:t>
            </a:r>
          </a:p>
          <a:p>
            <a:pPr marL="1257300" indent="-1257300">
              <a:spcBef>
                <a:spcPts val="1200"/>
              </a:spcBef>
              <a:buClrTx/>
              <a:buNone/>
            </a:pPr>
            <a:r>
              <a:rPr lang="en-US" dirty="0">
                <a:solidFill>
                  <a:schemeClr val="tx1"/>
                </a:solidFill>
                <a:latin typeface="+mn-lt"/>
              </a:rPr>
              <a:t>2013	Legislature adopts Omnibus Energy Act clarifying requirement that Non-Wires Alternatives (NWA) must be analyzed by independent consultant before approving Transmission CPCNs</a:t>
            </a:r>
          </a:p>
          <a:p>
            <a:pPr marL="1257300" indent="-1257300">
              <a:spcBef>
                <a:spcPts val="1200"/>
              </a:spcBef>
              <a:buClrTx/>
              <a:buNone/>
            </a:pPr>
            <a:r>
              <a:rPr lang="en-US" dirty="0">
                <a:solidFill>
                  <a:schemeClr val="tx1"/>
                </a:solidFill>
                <a:latin typeface="+mn-lt"/>
              </a:rPr>
              <a:t>2013	</a:t>
            </a:r>
            <a:r>
              <a:rPr lang="en-US" dirty="0" err="1">
                <a:solidFill>
                  <a:schemeClr val="tx1"/>
                </a:solidFill>
                <a:latin typeface="+mn-lt"/>
              </a:rPr>
              <a:t>GridSolar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 proposes Smart Grid Utility; PUC declines</a:t>
            </a:r>
          </a:p>
          <a:p>
            <a:pPr marL="1257300" indent="-1257300">
              <a:spcBef>
                <a:spcPts val="1200"/>
              </a:spcBef>
              <a:buClrTx/>
              <a:buNone/>
            </a:pPr>
            <a:r>
              <a:rPr lang="en-US" dirty="0">
                <a:solidFill>
                  <a:schemeClr val="tx1"/>
                </a:solidFill>
                <a:latin typeface="+mn-lt"/>
              </a:rPr>
              <a:t>2016-18	Two PUC dockets consider if independent NWA Coordinator is in the public interest, process for selection of coordinator and developing NWAs</a:t>
            </a:r>
          </a:p>
          <a:p>
            <a:pPr marL="2006600" lvl="3" indent="-749300">
              <a:spcBef>
                <a:spcPts val="1200"/>
              </a:spcBef>
              <a:buClrTx/>
              <a:buNone/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2018	PUC Commissioners reject Staff recommendation to establish independent NWA Coordinator, direct utilities to address NWAs through rates</a:t>
            </a:r>
          </a:p>
          <a:p>
            <a:pPr marL="1257300" indent="-1257300">
              <a:spcBef>
                <a:spcPts val="1200"/>
              </a:spcBef>
              <a:buClrTx/>
              <a:buNone/>
            </a:pPr>
            <a:r>
              <a:rPr lang="en-US" dirty="0">
                <a:solidFill>
                  <a:schemeClr val="tx1"/>
                </a:solidFill>
                <a:latin typeface="+mn-lt"/>
              </a:rPr>
              <a:t>2019	LD 1181 enacted to establish independent, NWA Coordinator and new process for planning and approval of investments for small T projects and D projects</a:t>
            </a:r>
          </a:p>
          <a:p>
            <a:pPr marL="514350" indent="-514350">
              <a:buClrTx/>
              <a:buFont typeface="+mj-lt"/>
              <a:buAutoNum type="arabicPeriod"/>
            </a:pPr>
            <a:endParaRPr lang="en-US" dirty="0">
              <a:solidFill>
                <a:schemeClr val="tx1"/>
              </a:solidFill>
              <a:latin typeface="+mn-lt"/>
            </a:endParaRPr>
          </a:p>
          <a:p>
            <a:pPr marL="514350" indent="-514350">
              <a:buClrTx/>
              <a:buFont typeface="+mj-lt"/>
              <a:buAutoNum type="arabicPeriod"/>
            </a:pPr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3AAE5C-5633-40EB-95EE-90A25D9A92A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3549" y="375781"/>
            <a:ext cx="10670775" cy="689090"/>
          </a:xfrm>
        </p:spPr>
        <p:txBody>
          <a:bodyPr>
            <a:normAutofit fontScale="92500"/>
          </a:bodyPr>
          <a:lstStyle/>
          <a:p>
            <a:r>
              <a:rPr lang="en-US" sz="3200" dirty="0">
                <a:latin typeface="+mn-lt"/>
              </a:rPr>
              <a:t>Recent History of “Smart Grid” and Non-Wires Alternatives in 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DB440C-29E1-4E68-9FBD-68967D7D6C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2787F75-7566-DE4A-9F28-95BB2B766CC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0183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98316-ED8A-4F3B-9B90-006B94E28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100" y="320675"/>
            <a:ext cx="3616325" cy="6191250"/>
          </a:xfrm>
        </p:spPr>
        <p:txBody>
          <a:bodyPr anchor="t">
            <a:normAutofit fontScale="90000"/>
          </a:bodyPr>
          <a:lstStyle/>
          <a:p>
            <a:r>
              <a:rPr lang="en-US" dirty="0">
                <a:latin typeface="+mn-lt"/>
              </a:rPr>
              <a:t>NWA Pilot Areas Initially Identified in Maine:</a:t>
            </a:r>
            <a:br>
              <a:rPr lang="en-US" dirty="0">
                <a:latin typeface="+mn-lt"/>
              </a:rPr>
            </a:b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Boothbay Pilot:</a:t>
            </a:r>
            <a:br>
              <a:rPr lang="en-US" dirty="0">
                <a:latin typeface="+mn-lt"/>
              </a:rPr>
            </a:br>
            <a:r>
              <a:rPr lang="en-US" sz="4000" dirty="0">
                <a:latin typeface="+mn-lt"/>
              </a:rPr>
              <a:t>- 2 MW need</a:t>
            </a:r>
            <a:br>
              <a:rPr lang="en-US" sz="4000" dirty="0">
                <a:latin typeface="+mn-lt"/>
              </a:rPr>
            </a:br>
            <a:r>
              <a:rPr lang="en-US" sz="4000" dirty="0">
                <a:latin typeface="+mn-lt"/>
              </a:rPr>
              <a:t>- 30 MW radial circuit</a:t>
            </a:r>
            <a:br>
              <a:rPr lang="en-US" sz="4000" dirty="0">
                <a:latin typeface="+mn-lt"/>
              </a:rPr>
            </a:br>
            <a:r>
              <a:rPr lang="en-US" sz="4000" dirty="0">
                <a:latin typeface="+mn-lt"/>
              </a:rPr>
              <a:t>- rapid </a:t>
            </a:r>
            <a:r>
              <a:rPr lang="en-US" sz="4000" dirty="0" err="1">
                <a:latin typeface="+mn-lt"/>
              </a:rPr>
              <a:t>develop’t</a:t>
            </a:r>
            <a:r>
              <a:rPr lang="en-US" sz="4000" dirty="0">
                <a:latin typeface="+mn-lt"/>
              </a:rPr>
              <a:t> horizon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93B4B9-994F-45E7-8045-74F5A32F0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A756B-6D5F-4AE8-B9AB-C7D7E7446A3D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A6A66E6-913C-4D58-8E63-F313C6D865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1425" y="97383"/>
            <a:ext cx="8372475" cy="61912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A9D68B1-DBF8-4F0A-B3C9-2B08E94567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6416" y="830229"/>
            <a:ext cx="999831" cy="199356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C6E47EF-BD0B-4878-B31F-E0BC73FA5E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7662" y="2800146"/>
            <a:ext cx="999831" cy="1993565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929037CF-D410-4D9F-8FBF-DC62AB5CC457}"/>
              </a:ext>
            </a:extLst>
          </p:cNvPr>
          <p:cNvSpPr/>
          <p:nvPr/>
        </p:nvSpPr>
        <p:spPr>
          <a:xfrm>
            <a:off x="4376057" y="4048261"/>
            <a:ext cx="1580606" cy="2240372"/>
          </a:xfrm>
          <a:prstGeom prst="ellipse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8067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BD33E04-9611-40FD-B0E1-3D74773CB7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+mn-lt"/>
              </a:rPr>
              <a:t>Boothbay Pilot – NWA Resources Delivered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840D67-6709-49AB-912E-A71E330BD4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2787F75-7566-DE4A-9F28-95BB2B766CC2}" type="slidenum">
              <a:rPr lang="en-US" smtClean="0"/>
              <a:t>5</a:t>
            </a:fld>
            <a:endParaRPr lang="en-US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39626069-8E1F-482F-B607-20878234FE0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7023300"/>
              </p:ext>
            </p:extLst>
          </p:nvPr>
        </p:nvGraphicFramePr>
        <p:xfrm>
          <a:off x="2016407" y="1524626"/>
          <a:ext cx="7134225" cy="5291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Worksheet" r:id="rId3" imgW="5524388" imgH="4114800" progId="Excel.Sheet.12">
                  <p:embed/>
                </p:oleObj>
              </mc:Choice>
              <mc:Fallback>
                <p:oleObj name="Worksheet" r:id="rId3" imgW="5524388" imgH="4114800" progId="Excel.Sheet.12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16407" y="1524626"/>
                        <a:ext cx="7134225" cy="5291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2038B589-B007-43D3-9CAE-6B3EC177B2E9}"/>
              </a:ext>
            </a:extLst>
          </p:cNvPr>
          <p:cNvSpPr txBox="1"/>
          <p:nvPr/>
        </p:nvSpPr>
        <p:spPr>
          <a:xfrm>
            <a:off x="8778240" y="4867582"/>
            <a:ext cx="18145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</a:t>
            </a:r>
            <a:r>
              <a:rPr lang="en-US" dirty="0" err="1"/>
              <a:t>GridSolar</a:t>
            </a:r>
            <a:r>
              <a:rPr lang="en-US" dirty="0"/>
              <a:t>, “The </a:t>
            </a:r>
            <a:r>
              <a:rPr lang="en-US" dirty="0" err="1"/>
              <a:t>GridSolar</a:t>
            </a:r>
            <a:r>
              <a:rPr lang="en-US" dirty="0"/>
              <a:t> Pilot Project for Grid Reliability,” 2/8/2016</a:t>
            </a:r>
          </a:p>
        </p:txBody>
      </p:sp>
    </p:spTree>
    <p:extLst>
      <p:ext uri="{BB962C8B-B14F-4D97-AF65-F5344CB8AC3E}">
        <p14:creationId xmlns:p14="http://schemas.microsoft.com/office/powerpoint/2010/main" val="39685642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19684E-7630-4697-A55E-C866CA5B0E8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3550" y="375781"/>
            <a:ext cx="10239940" cy="689090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+mn-lt"/>
              </a:rPr>
              <a:t>Boothbay – Projected NWA Cost Savings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AC3B272-80A2-4BFB-ADB5-499E14889447}" type="slidenum">
              <a:rPr lang="en-US"/>
              <a:pPr/>
              <a:t>6</a:t>
            </a:fld>
            <a:endParaRPr lang="en-US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0080328"/>
              </p:ext>
            </p:extLst>
          </p:nvPr>
        </p:nvGraphicFramePr>
        <p:xfrm>
          <a:off x="271286" y="1064871"/>
          <a:ext cx="5854039" cy="49716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3401697"/>
              </p:ext>
            </p:extLst>
          </p:nvPr>
        </p:nvGraphicFramePr>
        <p:xfrm>
          <a:off x="6720671" y="1064871"/>
          <a:ext cx="5471329" cy="4942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3D83DBAB-AD37-4A6A-8447-85B7D301FCA8}"/>
              </a:ext>
            </a:extLst>
          </p:cNvPr>
          <p:cNvSpPr txBox="1"/>
          <p:nvPr/>
        </p:nvSpPr>
        <p:spPr>
          <a:xfrm>
            <a:off x="2661312" y="6167438"/>
            <a:ext cx="7369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</a:t>
            </a:r>
            <a:r>
              <a:rPr lang="en-US" dirty="0" err="1"/>
              <a:t>GridSolar</a:t>
            </a:r>
            <a:r>
              <a:rPr lang="en-US" dirty="0"/>
              <a:t>, “The </a:t>
            </a:r>
            <a:r>
              <a:rPr lang="en-US" dirty="0" err="1"/>
              <a:t>GridSolar</a:t>
            </a:r>
            <a:r>
              <a:rPr lang="en-US" dirty="0"/>
              <a:t> Pilot Project for Grid Reliability,” 2/8/2016</a:t>
            </a:r>
          </a:p>
        </p:txBody>
      </p:sp>
    </p:spTree>
    <p:extLst>
      <p:ext uri="{BB962C8B-B14F-4D97-AF65-F5344CB8AC3E}">
        <p14:creationId xmlns:p14="http://schemas.microsoft.com/office/powerpoint/2010/main" val="13329698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2C0A311-34D2-447F-A8AA-7DF6A441C0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3549" y="375781"/>
            <a:ext cx="10604102" cy="689090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+mn-lt"/>
              </a:rPr>
              <a:t>LD 1181: An Act To Reduce Electricity Costs through NWAs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FC8595-F15F-4890-937D-5DA067ED85A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14153" y="1342416"/>
            <a:ext cx="10053498" cy="4980160"/>
          </a:xfrm>
        </p:spPr>
        <p:txBody>
          <a:bodyPr>
            <a:noAutofit/>
          </a:bodyPr>
          <a:lstStyle/>
          <a:p>
            <a:pPr marL="465138" indent="-415925">
              <a:buFont typeface="Arial" panose="020B0604020202020204" pitchFamily="34" charset="0"/>
              <a:buChar char="•"/>
            </a:pPr>
            <a:r>
              <a:rPr lang="en-US" sz="3200" dirty="0"/>
              <a:t>Developed by Efficiency Maine and Office of the Public Advocate, with input from utilities, environmental advocates, Industrial Energy Consumer’s Group (IECG)</a:t>
            </a:r>
          </a:p>
          <a:p>
            <a:pPr marL="465138" indent="-415925">
              <a:buFont typeface="Arial" panose="020B0604020202020204" pitchFamily="34" charset="0"/>
              <a:buChar char="•"/>
            </a:pPr>
            <a:r>
              <a:rPr lang="en-US" sz="3200" dirty="0">
                <a:latin typeface="+mn-lt"/>
              </a:rPr>
              <a:t>Sponsored by Rep. Berry; Signed into law by Gov. Mills 6/14/2019</a:t>
            </a:r>
          </a:p>
          <a:p>
            <a:pPr marL="465138" indent="-415925">
              <a:buFont typeface="Arial" panose="020B0604020202020204" pitchFamily="34" charset="0"/>
              <a:buChar char="•"/>
            </a:pPr>
            <a:r>
              <a:rPr lang="en-US" sz="3200" dirty="0">
                <a:latin typeface="+mn-lt"/>
              </a:rPr>
              <a:t>Establishes an independent NWA Coordinator (NWAC) operating under contract to the Office of the Public Advocate</a:t>
            </a:r>
          </a:p>
          <a:p>
            <a:pPr lvl="2" indent="-407988">
              <a:buFont typeface="Courier New" panose="02070309020205020404" pitchFamily="49" charset="0"/>
              <a:buChar char="o"/>
            </a:pPr>
            <a:r>
              <a:rPr lang="en-US" sz="2800" b="1" u="sng" dirty="0"/>
              <a:t>The RFP for Maine’s NWAC has been awarded to DNV GL</a:t>
            </a:r>
            <a:endParaRPr lang="en-US" sz="2400" b="1" dirty="0">
              <a:latin typeface="+mn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0E8BB3-EB83-47BA-8370-736D8CA868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2787F75-7566-DE4A-9F28-95BB2B766CC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2640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2C0A311-34D2-447F-A8AA-7DF6A441C0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3549" y="375781"/>
            <a:ext cx="10604102" cy="689090"/>
          </a:xfrm>
        </p:spPr>
        <p:txBody>
          <a:bodyPr>
            <a:normAutofit fontScale="92500"/>
          </a:bodyPr>
          <a:lstStyle/>
          <a:p>
            <a:r>
              <a:rPr lang="en-US" sz="3600" dirty="0">
                <a:latin typeface="+mn-lt"/>
              </a:rPr>
              <a:t>LD 1181: An Act To Reduce Electricity Costs through NWAs</a:t>
            </a:r>
            <a:endParaRPr lang="en-US" dirty="0">
              <a:latin typeface="+mn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FC8595-F15F-4890-937D-5DA067ED85A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3978" y="1176166"/>
            <a:ext cx="10799427" cy="4980160"/>
          </a:xfrm>
        </p:spPr>
        <p:txBody>
          <a:bodyPr>
            <a:noAutofit/>
          </a:bodyPr>
          <a:lstStyle/>
          <a:p>
            <a:pPr marL="282575" indent="-282575">
              <a:buFont typeface="Arial" panose="020B0604020202020204" pitchFamily="34" charset="0"/>
              <a:buChar char="•"/>
            </a:pPr>
            <a:r>
              <a:rPr lang="en-US" sz="3200" dirty="0"/>
              <a:t>Directs the NWAC to collaborate with Efficiency Maine, utilities, and interested parties to:</a:t>
            </a:r>
          </a:p>
          <a:p>
            <a:pPr marL="1028700" lvl="1" indent="-571500">
              <a:buFont typeface="Courier New" panose="02070309020205020404" pitchFamily="49" charset="0"/>
              <a:buChar char="o"/>
            </a:pPr>
            <a:r>
              <a:rPr lang="en-US" sz="2800" dirty="0"/>
              <a:t>Review </a:t>
            </a:r>
            <a:r>
              <a:rPr lang="en-US" sz="2800" u="sng" dirty="0"/>
              <a:t>annual </a:t>
            </a:r>
            <a:r>
              <a:rPr lang="en-US" sz="2800" dirty="0"/>
              <a:t>planning studies for small transmission project and distribution projects;</a:t>
            </a:r>
          </a:p>
          <a:p>
            <a:pPr marL="1028700" lvl="1" indent="-571500">
              <a:buFont typeface="Courier New" panose="02070309020205020404" pitchFamily="49" charset="0"/>
              <a:buChar char="o"/>
            </a:pPr>
            <a:r>
              <a:rPr lang="en-US" sz="2800" dirty="0"/>
              <a:t>Investigate and make recommendations regarding NWAs to proposed capital investments in the transmission and distribution system;</a:t>
            </a:r>
          </a:p>
          <a:p>
            <a:pPr marL="1028700" lvl="1" indent="-571500">
              <a:buFont typeface="Courier New" panose="02070309020205020404" pitchFamily="49" charset="0"/>
              <a:buChar char="o"/>
            </a:pPr>
            <a:r>
              <a:rPr lang="en-US" sz="2800" dirty="0"/>
              <a:t>Conduct benefit-cost analyses to evaluate the cost-effectiveness of NWAs and make recommendations regarding procurement of recommended NWAs; and</a:t>
            </a:r>
          </a:p>
          <a:p>
            <a:pPr marL="1028700" lvl="1" indent="-571500">
              <a:buFont typeface="Courier New" panose="02070309020205020404" pitchFamily="49" charset="0"/>
              <a:buChar char="o"/>
            </a:pPr>
            <a:r>
              <a:rPr lang="en-US" sz="2800" dirty="0"/>
              <a:t>Track and issue quarterly reports on NWA projects' progress.</a:t>
            </a:r>
            <a:endParaRPr lang="en-US" sz="3200" dirty="0">
              <a:latin typeface="+mn-lt"/>
            </a:endParaRPr>
          </a:p>
          <a:p>
            <a:pPr>
              <a:lnSpc>
                <a:spcPct val="100000"/>
              </a:lnSpc>
              <a:spcBef>
                <a:spcPts val="1200"/>
              </a:spcBef>
            </a:pPr>
            <a:endParaRPr lang="en-US" sz="2200" dirty="0">
              <a:latin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20A1B0-E613-4D2E-B5BC-D434D103C3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2787F75-7566-DE4A-9F28-95BB2B766CC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4381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77F8C08-5435-4211-A40B-47DBB42065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+mn-lt"/>
              </a:rPr>
              <a:t>Preparing for NWAs -- Efficiency Maine DER Pilots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E13F33-E8F8-4CED-A3AF-03381C9D88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88828" y="1068407"/>
            <a:ext cx="10144030" cy="4854721"/>
          </a:xfrm>
        </p:spPr>
        <p:txBody>
          <a:bodyPr>
            <a:noAutofit/>
          </a:bodyPr>
          <a:lstStyle/>
          <a:p>
            <a:pPr marL="457200" indent="-45720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sz="2800" dirty="0">
                <a:latin typeface="+mn-lt"/>
              </a:rPr>
              <a:t>Residential DER</a:t>
            </a:r>
          </a:p>
          <a:p>
            <a:pPr marL="914400" lvl="1" indent="-4572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 err="1"/>
              <a:t>ReVision</a:t>
            </a:r>
            <a:r>
              <a:rPr lang="en-US" sz="2000" dirty="0"/>
              <a:t> Energy and Virtual Peaker control the fleet of DER to demonstrate value of load shifting across a variety of use cases</a:t>
            </a:r>
          </a:p>
          <a:p>
            <a:pPr marL="914400" lvl="1" indent="-4572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B.Y.O. Device initiative (for HPWH; EVs; batteries; ASHP) that are fully programmable and subject to either autonomous control or control by central dispatch</a:t>
            </a:r>
          </a:p>
          <a:p>
            <a:pPr marL="457200" indent="-45720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sz="2800" dirty="0">
                <a:latin typeface="+mn-lt"/>
              </a:rPr>
              <a:t>Refrigerated Space as Storage</a:t>
            </a:r>
          </a:p>
          <a:p>
            <a:pPr marL="914400" lvl="1" indent="-4572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Energy Solutions, Inc. and Viking Cold Solutions, Inc.</a:t>
            </a:r>
          </a:p>
          <a:p>
            <a:pPr marL="914400" lvl="1" indent="-4572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Demonstrating peak load shifts using controls and phase change material in refrigerated commercial/industrial spaces</a:t>
            </a:r>
            <a:endParaRPr lang="en-US" sz="1000" dirty="0"/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+mj-lt"/>
              <a:buAutoNum type="arabicPeriod" startAt="3"/>
            </a:pPr>
            <a:r>
              <a:rPr lang="en-US" sz="2800" dirty="0"/>
              <a:t>Transactive Energy (TE) Using Thermal Storage</a:t>
            </a:r>
          </a:p>
          <a:p>
            <a:pPr marL="914400" lvl="1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Isle au </a:t>
            </a:r>
            <a:r>
              <a:rPr lang="en-US" sz="2000" dirty="0" err="1"/>
              <a:t>Haut</a:t>
            </a:r>
            <a:r>
              <a:rPr lang="en-US" sz="2000" dirty="0"/>
              <a:t> Electric Power Company (</a:t>
            </a:r>
            <a:r>
              <a:rPr lang="en-US" sz="2000" dirty="0" err="1"/>
              <a:t>IaHEPC</a:t>
            </a:r>
            <a:r>
              <a:rPr lang="en-US" sz="2000" dirty="0"/>
              <a:t>) and Introspective Systems </a:t>
            </a:r>
          </a:p>
          <a:p>
            <a:pPr marL="914400" lvl="1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Installing controls for the edge-based management of heat pumps, relying on price signals, to move excess solar energy to evening and nighttime hours using efficient and inexpensive thermal storage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DE5C20-1A30-47CA-BA11-1D69D0ABD3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2787F75-7566-DE4A-9F28-95BB2B766CC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6770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11871</TotalTime>
  <Words>1156</Words>
  <Application>Microsoft Office PowerPoint</Application>
  <PresentationFormat>Widescreen</PresentationFormat>
  <Paragraphs>112</Paragraphs>
  <Slides>15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Courier New</vt:lpstr>
      <vt:lpstr>Mundo Sans Std</vt:lpstr>
      <vt:lpstr>Office Theme</vt:lpstr>
      <vt:lpstr>Worksheet</vt:lpstr>
      <vt:lpstr>PowerPoint Presentation</vt:lpstr>
      <vt:lpstr>PowerPoint Presentation</vt:lpstr>
      <vt:lpstr>PowerPoint Presentation</vt:lpstr>
      <vt:lpstr>NWA Pilot Areas Initially Identified in Maine:  Boothbay Pilot: - 2 MW need - 30 MW radial circuit - rapid develop’t horizon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geoff wyatt</dc:creator>
  <cp:lastModifiedBy>Michael Stoddard</cp:lastModifiedBy>
  <cp:revision>202</cp:revision>
  <cp:lastPrinted>2019-02-21T15:57:18Z</cp:lastPrinted>
  <dcterms:created xsi:type="dcterms:W3CDTF">2017-06-30T14:37:10Z</dcterms:created>
  <dcterms:modified xsi:type="dcterms:W3CDTF">2019-12-11T19:41:07Z</dcterms:modified>
</cp:coreProperties>
</file>