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9" r:id="rId3"/>
    <p:sldId id="399" r:id="rId4"/>
    <p:sldId id="426" r:id="rId5"/>
    <p:sldId id="409" r:id="rId6"/>
    <p:sldId id="424" r:id="rId7"/>
    <p:sldId id="398" r:id="rId8"/>
    <p:sldId id="410" r:id="rId9"/>
    <p:sldId id="414" r:id="rId10"/>
    <p:sldId id="419" r:id="rId11"/>
    <p:sldId id="411" r:id="rId12"/>
    <p:sldId id="418" r:id="rId13"/>
    <p:sldId id="423" r:id="rId14"/>
    <p:sldId id="417" r:id="rId15"/>
    <p:sldId id="425" r:id="rId16"/>
    <p:sldId id="412" r:id="rId17"/>
    <p:sldId id="349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5C8727"/>
    <a:srgbClr val="90D1D8"/>
    <a:srgbClr val="CBEAED"/>
    <a:srgbClr val="0000B4"/>
    <a:srgbClr val="B80000"/>
    <a:srgbClr val="009A00"/>
    <a:srgbClr val="00CC00"/>
    <a:srgbClr val="993300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1724" autoAdjust="0"/>
  </p:normalViewPr>
  <p:slideViewPr>
    <p:cSldViewPr>
      <p:cViewPr>
        <p:scale>
          <a:sx n="80" d="100"/>
          <a:sy n="80" d="100"/>
        </p:scale>
        <p:origin x="-540" y="-48"/>
      </p:cViewPr>
      <p:guideLst>
        <p:guide orient="horz" pos="816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82" y="-10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9" tIns="46873" rIns="93749" bIns="46873" numCol="1" anchor="t" anchorCtr="0" compatLnSpc="1">
            <a:prstTxWarp prst="textNoShape">
              <a:avLst/>
            </a:prstTxWarp>
          </a:bodyPr>
          <a:lstStyle>
            <a:lvl1pPr defTabSz="937324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9" tIns="46873" rIns="93749" bIns="46873" numCol="1" anchor="t" anchorCtr="0" compatLnSpc="1">
            <a:prstTxWarp prst="textNoShape">
              <a:avLst/>
            </a:prstTxWarp>
          </a:bodyPr>
          <a:lstStyle>
            <a:lvl1pPr algn="r" defTabSz="937324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9" tIns="46873" rIns="93749" bIns="46873" numCol="1" anchor="b" anchorCtr="0" compatLnSpc="1">
            <a:prstTxWarp prst="textNoShape">
              <a:avLst/>
            </a:prstTxWarp>
          </a:bodyPr>
          <a:lstStyle>
            <a:lvl1pPr defTabSz="937324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9" tIns="46873" rIns="93749" bIns="46873" numCol="1" anchor="b" anchorCtr="0" compatLnSpc="1">
            <a:prstTxWarp prst="textNoShape">
              <a:avLst/>
            </a:prstTxWarp>
          </a:bodyPr>
          <a:lstStyle>
            <a:lvl1pPr algn="r" defTabSz="937324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B607607-7CF6-4C00-BB1D-620B387B8B1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9600"/>
            <a:ext cx="514096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b="1">
                <a:latin typeface="Times New Roman" pitchFamily="18" charset="0"/>
              </a:defRPr>
            </a:lvl1pPr>
          </a:lstStyle>
          <a:p>
            <a:pPr>
              <a:defRPr/>
            </a:pPr>
            <a:fld id="{BC111DCE-6EB2-47E7-B0BC-524C7FACB8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111DCE-6EB2-47E7-B0BC-524C7FACB81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111DCE-6EB2-47E7-B0BC-524C7FACB8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8852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6" rIns="93172" bIns="46586" anchor="b"/>
          <a:lstStyle/>
          <a:p>
            <a:pPr algn="r"/>
            <a:fld id="{467FFBC0-B6B6-46F5-9E65-92F150CCDB75}" type="slidenum">
              <a:rPr lang="en-US" sz="1300">
                <a:latin typeface="Calibri" pitchFamily="34" charset="0"/>
              </a:rPr>
              <a:pPr algn="r"/>
              <a:t>7</a:t>
            </a:fld>
            <a:endParaRPr lang="en-US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138"/>
            <a:fld id="{8CFF424F-164B-4912-B949-5DBF3133750C}" type="slidenum">
              <a:rPr lang="en-US" smtClean="0"/>
              <a:pPr defTabSz="930138"/>
              <a:t>13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the first time such legislation was introduced, in 1982, the “oil dealers hooted us out of the room.”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111DCE-6EB2-47E7-B0BC-524C7FACB81E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1447800"/>
            <a:ext cx="20193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447800"/>
            <a:ext cx="59055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590800"/>
            <a:ext cx="3962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590800"/>
            <a:ext cx="3962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447800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CSG LIPA Program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590800"/>
            <a:ext cx="80772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36075" cy="692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CSG_logo_CMYK_3C%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61313" y="5694363"/>
            <a:ext cx="1030287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grp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6"/>
          <p:cNvSpPr>
            <a:spLocks noChangeArrowheads="1"/>
          </p:cNvSpPr>
          <p:nvPr/>
        </p:nvSpPr>
        <p:spPr bwMode="auto">
          <a:xfrm>
            <a:off x="609600" y="2209800"/>
            <a:ext cx="845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 smtClean="0">
                <a:latin typeface="Calibri" pitchFamily="34" charset="0"/>
              </a:rPr>
              <a:t>New Frontiers</a:t>
            </a:r>
          </a:p>
          <a:p>
            <a:pPr algn="ctr"/>
            <a:r>
              <a:rPr lang="en-US" sz="3200" b="1" dirty="0" smtClean="0">
                <a:latin typeface="Calibri" pitchFamily="34" charset="0"/>
              </a:rPr>
              <a:t>Restructuring Roundtable</a:t>
            </a:r>
          </a:p>
          <a:p>
            <a:pPr algn="ctr"/>
            <a:r>
              <a:rPr lang="en-US" sz="3200" b="1" dirty="0" smtClean="0">
                <a:latin typeface="Calibri" pitchFamily="34" charset="0"/>
              </a:rPr>
              <a:t>4-13-12 </a:t>
            </a:r>
            <a:endParaRPr lang="en-US" sz="3200" b="1" dirty="0">
              <a:latin typeface="Calibri" pitchFamily="34" charset="0"/>
            </a:endParaRPr>
          </a:p>
          <a:p>
            <a:pPr algn="ctr"/>
            <a:endParaRPr lang="en-US" b="1" dirty="0" smtClean="0">
              <a:latin typeface="Calibri" pitchFamily="34" charset="0"/>
            </a:endParaRPr>
          </a:p>
          <a:p>
            <a:pPr algn="ctr"/>
            <a:endParaRPr lang="en-US" b="1" i="1" dirty="0">
              <a:latin typeface="Calibri" pitchFamily="34" charset="0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609600" y="4191000"/>
            <a:ext cx="8458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10000"/>
              </a:lnSpc>
              <a:spcBef>
                <a:spcPct val="20000"/>
              </a:spcBef>
            </a:pPr>
            <a:endParaRPr lang="en-US" sz="2800" dirty="0">
              <a:latin typeface="Calibri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latin typeface="Calibri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alibri" pitchFamily="34" charset="0"/>
              </a:rPr>
              <a:t>Stephen </a:t>
            </a:r>
            <a:r>
              <a:rPr lang="en-US" sz="2000" dirty="0" smtClean="0">
                <a:latin typeface="Calibri" pitchFamily="34" charset="0"/>
              </a:rPr>
              <a:t>Cowell</a:t>
            </a:r>
            <a:endParaRPr lang="en-US" sz="2000" dirty="0">
              <a:latin typeface="Calibri" pitchFamily="34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alibri" pitchFamily="34" charset="0"/>
              </a:rPr>
              <a:t>Conservation Services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077200" cy="762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2005 NEEP Estimate of EE Potential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 27"/>
          <p:cNvGrpSpPr>
            <a:grpSpLocks noGrp="1" noChangeAspect="1"/>
          </p:cNvGrpSpPr>
          <p:nvPr>
            <p:ph idx="1"/>
          </p:nvPr>
        </p:nvGrpSpPr>
        <p:grpSpPr bwMode="auto">
          <a:xfrm>
            <a:off x="430695" y="1295400"/>
            <a:ext cx="8448261" cy="4419600"/>
            <a:chOff x="816" y="912"/>
            <a:chExt cx="4224" cy="2896"/>
          </a:xfrm>
        </p:grpSpPr>
        <p:sp>
          <p:nvSpPr>
            <p:cNvPr id="5" name="AutoShape 26"/>
            <p:cNvSpPr>
              <a:spLocks noChangeAspect="1" noChangeArrowheads="1" noTextEdit="1"/>
            </p:cNvSpPr>
            <p:nvPr/>
          </p:nvSpPr>
          <p:spPr bwMode="auto">
            <a:xfrm>
              <a:off x="816" y="912"/>
              <a:ext cx="4224" cy="2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228"/>
            <p:cNvGrpSpPr>
              <a:grpSpLocks/>
            </p:cNvGrpSpPr>
            <p:nvPr/>
          </p:nvGrpSpPr>
          <p:grpSpPr bwMode="auto">
            <a:xfrm>
              <a:off x="841" y="937"/>
              <a:ext cx="4185" cy="2840"/>
              <a:chOff x="841" y="937"/>
              <a:chExt cx="4185" cy="2840"/>
            </a:xfrm>
          </p:grpSpPr>
          <p:sp>
            <p:nvSpPr>
              <p:cNvPr id="218" name="Rectangle 28"/>
              <p:cNvSpPr>
                <a:spLocks noChangeArrowheads="1"/>
              </p:cNvSpPr>
              <p:nvPr/>
            </p:nvSpPr>
            <p:spPr bwMode="auto">
              <a:xfrm>
                <a:off x="841" y="937"/>
                <a:ext cx="4185" cy="284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Rectangle 29"/>
              <p:cNvSpPr>
                <a:spLocks noChangeArrowheads="1"/>
              </p:cNvSpPr>
              <p:nvPr/>
            </p:nvSpPr>
            <p:spPr bwMode="auto">
              <a:xfrm>
                <a:off x="1331" y="1509"/>
                <a:ext cx="3153" cy="20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Rectangle 30"/>
              <p:cNvSpPr>
                <a:spLocks noChangeArrowheads="1"/>
              </p:cNvSpPr>
              <p:nvPr/>
            </p:nvSpPr>
            <p:spPr bwMode="auto">
              <a:xfrm>
                <a:off x="1331" y="1509"/>
                <a:ext cx="3153" cy="2019"/>
              </a:xfrm>
              <a:prstGeom prst="rect">
                <a:avLst/>
              </a:prstGeom>
              <a:noFill/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31"/>
              <p:cNvSpPr>
                <a:spLocks noChangeShapeType="1"/>
              </p:cNvSpPr>
              <p:nvPr/>
            </p:nvSpPr>
            <p:spPr bwMode="auto">
              <a:xfrm>
                <a:off x="1331" y="1509"/>
                <a:ext cx="1" cy="201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Line 32"/>
              <p:cNvSpPr>
                <a:spLocks noChangeShapeType="1"/>
              </p:cNvSpPr>
              <p:nvPr/>
            </p:nvSpPr>
            <p:spPr bwMode="auto">
              <a:xfrm>
                <a:off x="1307" y="3528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Line 33"/>
              <p:cNvSpPr>
                <a:spLocks noChangeShapeType="1"/>
              </p:cNvSpPr>
              <p:nvPr/>
            </p:nvSpPr>
            <p:spPr bwMode="auto">
              <a:xfrm>
                <a:off x="1307" y="3326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34"/>
              <p:cNvSpPr>
                <a:spLocks noChangeShapeType="1"/>
              </p:cNvSpPr>
              <p:nvPr/>
            </p:nvSpPr>
            <p:spPr bwMode="auto">
              <a:xfrm>
                <a:off x="1307" y="3124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Line 35"/>
              <p:cNvSpPr>
                <a:spLocks noChangeShapeType="1"/>
              </p:cNvSpPr>
              <p:nvPr/>
            </p:nvSpPr>
            <p:spPr bwMode="auto">
              <a:xfrm>
                <a:off x="1307" y="2922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36"/>
              <p:cNvSpPr>
                <a:spLocks noChangeShapeType="1"/>
              </p:cNvSpPr>
              <p:nvPr/>
            </p:nvSpPr>
            <p:spPr bwMode="auto">
              <a:xfrm>
                <a:off x="1307" y="2720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Line 37"/>
              <p:cNvSpPr>
                <a:spLocks noChangeShapeType="1"/>
              </p:cNvSpPr>
              <p:nvPr/>
            </p:nvSpPr>
            <p:spPr bwMode="auto">
              <a:xfrm>
                <a:off x="1307" y="2518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Line 38"/>
              <p:cNvSpPr>
                <a:spLocks noChangeShapeType="1"/>
              </p:cNvSpPr>
              <p:nvPr/>
            </p:nvSpPr>
            <p:spPr bwMode="auto">
              <a:xfrm>
                <a:off x="1307" y="2316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Line 39"/>
              <p:cNvSpPr>
                <a:spLocks noChangeShapeType="1"/>
              </p:cNvSpPr>
              <p:nvPr/>
            </p:nvSpPr>
            <p:spPr bwMode="auto">
              <a:xfrm>
                <a:off x="1307" y="2114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Line 40"/>
              <p:cNvSpPr>
                <a:spLocks noChangeShapeType="1"/>
              </p:cNvSpPr>
              <p:nvPr/>
            </p:nvSpPr>
            <p:spPr bwMode="auto">
              <a:xfrm>
                <a:off x="1307" y="1913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Line 41"/>
              <p:cNvSpPr>
                <a:spLocks noChangeShapeType="1"/>
              </p:cNvSpPr>
              <p:nvPr/>
            </p:nvSpPr>
            <p:spPr bwMode="auto">
              <a:xfrm>
                <a:off x="1307" y="1711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42"/>
              <p:cNvSpPr>
                <a:spLocks noChangeShapeType="1"/>
              </p:cNvSpPr>
              <p:nvPr/>
            </p:nvSpPr>
            <p:spPr bwMode="auto">
              <a:xfrm>
                <a:off x="1307" y="1509"/>
                <a:ext cx="24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Line 43"/>
              <p:cNvSpPr>
                <a:spLocks noChangeShapeType="1"/>
              </p:cNvSpPr>
              <p:nvPr/>
            </p:nvSpPr>
            <p:spPr bwMode="auto">
              <a:xfrm>
                <a:off x="1331" y="3528"/>
                <a:ext cx="315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Line 44"/>
              <p:cNvSpPr>
                <a:spLocks noChangeShapeType="1"/>
              </p:cNvSpPr>
              <p:nvPr/>
            </p:nvSpPr>
            <p:spPr bwMode="auto">
              <a:xfrm flipV="1">
                <a:off x="1331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Line 45"/>
              <p:cNvSpPr>
                <a:spLocks noChangeShapeType="1"/>
              </p:cNvSpPr>
              <p:nvPr/>
            </p:nvSpPr>
            <p:spPr bwMode="auto">
              <a:xfrm flipV="1">
                <a:off x="1681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Line 46"/>
              <p:cNvSpPr>
                <a:spLocks noChangeShapeType="1"/>
              </p:cNvSpPr>
              <p:nvPr/>
            </p:nvSpPr>
            <p:spPr bwMode="auto">
              <a:xfrm flipV="1">
                <a:off x="2032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Line 47"/>
              <p:cNvSpPr>
                <a:spLocks noChangeShapeType="1"/>
              </p:cNvSpPr>
              <p:nvPr/>
            </p:nvSpPr>
            <p:spPr bwMode="auto">
              <a:xfrm flipV="1">
                <a:off x="2381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Line 48"/>
              <p:cNvSpPr>
                <a:spLocks noChangeShapeType="1"/>
              </p:cNvSpPr>
              <p:nvPr/>
            </p:nvSpPr>
            <p:spPr bwMode="auto">
              <a:xfrm flipV="1">
                <a:off x="2733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Line 49"/>
              <p:cNvSpPr>
                <a:spLocks noChangeShapeType="1"/>
              </p:cNvSpPr>
              <p:nvPr/>
            </p:nvSpPr>
            <p:spPr bwMode="auto">
              <a:xfrm flipV="1">
                <a:off x="3082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Line 50"/>
              <p:cNvSpPr>
                <a:spLocks noChangeShapeType="1"/>
              </p:cNvSpPr>
              <p:nvPr/>
            </p:nvSpPr>
            <p:spPr bwMode="auto">
              <a:xfrm flipV="1">
                <a:off x="3433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Line 51"/>
              <p:cNvSpPr>
                <a:spLocks noChangeShapeType="1"/>
              </p:cNvSpPr>
              <p:nvPr/>
            </p:nvSpPr>
            <p:spPr bwMode="auto">
              <a:xfrm flipV="1">
                <a:off x="3783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Line 52"/>
              <p:cNvSpPr>
                <a:spLocks noChangeShapeType="1"/>
              </p:cNvSpPr>
              <p:nvPr/>
            </p:nvSpPr>
            <p:spPr bwMode="auto">
              <a:xfrm flipV="1">
                <a:off x="4134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" name="Line 53"/>
              <p:cNvSpPr>
                <a:spLocks noChangeShapeType="1"/>
              </p:cNvSpPr>
              <p:nvPr/>
            </p:nvSpPr>
            <p:spPr bwMode="auto">
              <a:xfrm flipV="1">
                <a:off x="4484" y="3528"/>
                <a:ext cx="1" cy="2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Line 54"/>
              <p:cNvSpPr>
                <a:spLocks noChangeShapeType="1"/>
              </p:cNvSpPr>
              <p:nvPr/>
            </p:nvSpPr>
            <p:spPr bwMode="auto">
              <a:xfrm>
                <a:off x="1331" y="2285"/>
                <a:ext cx="350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Line 55"/>
              <p:cNvSpPr>
                <a:spLocks noChangeShapeType="1"/>
              </p:cNvSpPr>
              <p:nvPr/>
            </p:nvSpPr>
            <p:spPr bwMode="auto">
              <a:xfrm>
                <a:off x="1681" y="2285"/>
                <a:ext cx="351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Line 56"/>
              <p:cNvSpPr>
                <a:spLocks noChangeShapeType="1"/>
              </p:cNvSpPr>
              <p:nvPr/>
            </p:nvSpPr>
            <p:spPr bwMode="auto">
              <a:xfrm>
                <a:off x="2032" y="2285"/>
                <a:ext cx="349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Line 57"/>
              <p:cNvSpPr>
                <a:spLocks noChangeShapeType="1"/>
              </p:cNvSpPr>
              <p:nvPr/>
            </p:nvSpPr>
            <p:spPr bwMode="auto">
              <a:xfrm>
                <a:off x="2381" y="2285"/>
                <a:ext cx="352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58"/>
              <p:cNvSpPr>
                <a:spLocks noChangeShapeType="1"/>
              </p:cNvSpPr>
              <p:nvPr/>
            </p:nvSpPr>
            <p:spPr bwMode="auto">
              <a:xfrm>
                <a:off x="2733" y="2285"/>
                <a:ext cx="349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Line 59"/>
              <p:cNvSpPr>
                <a:spLocks noChangeShapeType="1"/>
              </p:cNvSpPr>
              <p:nvPr/>
            </p:nvSpPr>
            <p:spPr bwMode="auto">
              <a:xfrm>
                <a:off x="3082" y="2285"/>
                <a:ext cx="351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60"/>
              <p:cNvSpPr>
                <a:spLocks noChangeShapeType="1"/>
              </p:cNvSpPr>
              <p:nvPr/>
            </p:nvSpPr>
            <p:spPr bwMode="auto">
              <a:xfrm>
                <a:off x="3433" y="2285"/>
                <a:ext cx="350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Line 61"/>
              <p:cNvSpPr>
                <a:spLocks noChangeShapeType="1"/>
              </p:cNvSpPr>
              <p:nvPr/>
            </p:nvSpPr>
            <p:spPr bwMode="auto">
              <a:xfrm>
                <a:off x="3783" y="2285"/>
                <a:ext cx="351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Line 62"/>
              <p:cNvSpPr>
                <a:spLocks noChangeShapeType="1"/>
              </p:cNvSpPr>
              <p:nvPr/>
            </p:nvSpPr>
            <p:spPr bwMode="auto">
              <a:xfrm>
                <a:off x="4134" y="2285"/>
                <a:ext cx="350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Freeform 63"/>
              <p:cNvSpPr>
                <a:spLocks/>
              </p:cNvSpPr>
              <p:nvPr/>
            </p:nvSpPr>
            <p:spPr bwMode="auto">
              <a:xfrm>
                <a:off x="1323" y="2238"/>
                <a:ext cx="26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4" y="0"/>
                  </a:cxn>
                  <a:cxn ang="0">
                    <a:pos x="26" y="11"/>
                  </a:cxn>
                  <a:cxn ang="0">
                    <a:pos x="2" y="16"/>
                  </a:cxn>
                  <a:cxn ang="0">
                    <a:pos x="0" y="4"/>
                  </a:cxn>
                </a:cxnLst>
                <a:rect l="0" t="0" r="r" b="b"/>
                <a:pathLst>
                  <a:path w="26" h="16">
                    <a:moveTo>
                      <a:pt x="0" y="4"/>
                    </a:moveTo>
                    <a:lnTo>
                      <a:pt x="24" y="0"/>
                    </a:lnTo>
                    <a:lnTo>
                      <a:pt x="26" y="11"/>
                    </a:lnTo>
                    <a:lnTo>
                      <a:pt x="2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Freeform 64"/>
              <p:cNvSpPr>
                <a:spLocks/>
              </p:cNvSpPr>
              <p:nvPr/>
            </p:nvSpPr>
            <p:spPr bwMode="auto">
              <a:xfrm>
                <a:off x="1393" y="2227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Freeform 65"/>
              <p:cNvSpPr>
                <a:spLocks/>
              </p:cNvSpPr>
              <p:nvPr/>
            </p:nvSpPr>
            <p:spPr bwMode="auto">
              <a:xfrm>
                <a:off x="1465" y="221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Freeform 66"/>
              <p:cNvSpPr>
                <a:spLocks/>
              </p:cNvSpPr>
              <p:nvPr/>
            </p:nvSpPr>
            <p:spPr bwMode="auto">
              <a:xfrm>
                <a:off x="1535" y="2203"/>
                <a:ext cx="25" cy="1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7"/>
                  </a:cxn>
                  <a:cxn ang="0">
                    <a:pos x="0" y="5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7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Freeform 67"/>
              <p:cNvSpPr>
                <a:spLocks/>
              </p:cNvSpPr>
              <p:nvPr/>
            </p:nvSpPr>
            <p:spPr bwMode="auto">
              <a:xfrm>
                <a:off x="1606" y="2192"/>
                <a:ext cx="24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2" y="0"/>
                  </a:cxn>
                  <a:cxn ang="0">
                    <a:pos x="24" y="11"/>
                  </a:cxn>
                  <a:cxn ang="0">
                    <a:pos x="2" y="16"/>
                  </a:cxn>
                  <a:cxn ang="0">
                    <a:pos x="0" y="4"/>
                  </a:cxn>
                </a:cxnLst>
                <a:rect l="0" t="0" r="r" b="b"/>
                <a:pathLst>
                  <a:path w="24" h="16">
                    <a:moveTo>
                      <a:pt x="0" y="4"/>
                    </a:moveTo>
                    <a:lnTo>
                      <a:pt x="22" y="0"/>
                    </a:lnTo>
                    <a:lnTo>
                      <a:pt x="24" y="11"/>
                    </a:lnTo>
                    <a:lnTo>
                      <a:pt x="2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Freeform 68"/>
              <p:cNvSpPr>
                <a:spLocks/>
              </p:cNvSpPr>
              <p:nvPr/>
            </p:nvSpPr>
            <p:spPr bwMode="auto">
              <a:xfrm>
                <a:off x="1676" y="2183"/>
                <a:ext cx="11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" y="0"/>
                  </a:cxn>
                  <a:cxn ang="0">
                    <a:pos x="11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11" h="13">
                    <a:moveTo>
                      <a:pt x="0" y="1"/>
                    </a:moveTo>
                    <a:lnTo>
                      <a:pt x="9" y="0"/>
                    </a:lnTo>
                    <a:lnTo>
                      <a:pt x="11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Freeform 69"/>
              <p:cNvSpPr>
                <a:spLocks/>
              </p:cNvSpPr>
              <p:nvPr/>
            </p:nvSpPr>
            <p:spPr bwMode="auto">
              <a:xfrm>
                <a:off x="1673" y="2180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70"/>
              <p:cNvSpPr>
                <a:spLocks/>
              </p:cNvSpPr>
              <p:nvPr/>
            </p:nvSpPr>
            <p:spPr bwMode="auto">
              <a:xfrm>
                <a:off x="1745" y="2172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71"/>
              <p:cNvSpPr>
                <a:spLocks/>
              </p:cNvSpPr>
              <p:nvPr/>
            </p:nvSpPr>
            <p:spPr bwMode="auto">
              <a:xfrm>
                <a:off x="1816" y="2166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Freeform 72"/>
              <p:cNvSpPr>
                <a:spLocks/>
              </p:cNvSpPr>
              <p:nvPr/>
            </p:nvSpPr>
            <p:spPr bwMode="auto">
              <a:xfrm>
                <a:off x="1886" y="2159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Freeform 73"/>
              <p:cNvSpPr>
                <a:spLocks/>
              </p:cNvSpPr>
              <p:nvPr/>
            </p:nvSpPr>
            <p:spPr bwMode="auto">
              <a:xfrm>
                <a:off x="1957" y="2151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Freeform 74"/>
              <p:cNvSpPr>
                <a:spLocks/>
              </p:cNvSpPr>
              <p:nvPr/>
            </p:nvSpPr>
            <p:spPr bwMode="auto">
              <a:xfrm>
                <a:off x="2029" y="2146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9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7" y="0"/>
                    </a:lnTo>
                    <a:lnTo>
                      <a:pt x="9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Freeform 75"/>
              <p:cNvSpPr>
                <a:spLocks/>
              </p:cNvSpPr>
              <p:nvPr/>
            </p:nvSpPr>
            <p:spPr bwMode="auto">
              <a:xfrm>
                <a:off x="2024" y="2144"/>
                <a:ext cx="26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2"/>
                  </a:cxn>
                </a:cxnLst>
                <a:rect l="0" t="0" r="r" b="b"/>
                <a:pathLst>
                  <a:path w="26" h="13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Freeform 76"/>
              <p:cNvSpPr>
                <a:spLocks/>
              </p:cNvSpPr>
              <p:nvPr/>
            </p:nvSpPr>
            <p:spPr bwMode="auto">
              <a:xfrm>
                <a:off x="2096" y="2137"/>
                <a:ext cx="25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3"/>
                  </a:cxn>
                </a:cxnLst>
                <a:rect l="0" t="0" r="r" b="b"/>
                <a:pathLst>
                  <a:path w="25" h="14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Freeform 77"/>
              <p:cNvSpPr>
                <a:spLocks/>
              </p:cNvSpPr>
              <p:nvPr/>
            </p:nvSpPr>
            <p:spPr bwMode="auto">
              <a:xfrm>
                <a:off x="2167" y="2131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Freeform 78"/>
              <p:cNvSpPr>
                <a:spLocks/>
              </p:cNvSpPr>
              <p:nvPr/>
            </p:nvSpPr>
            <p:spPr bwMode="auto">
              <a:xfrm>
                <a:off x="2239" y="212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Freeform 79"/>
              <p:cNvSpPr>
                <a:spLocks/>
              </p:cNvSpPr>
              <p:nvPr/>
            </p:nvSpPr>
            <p:spPr bwMode="auto">
              <a:xfrm>
                <a:off x="2310" y="2119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Rectangle 80"/>
              <p:cNvSpPr>
                <a:spLocks noChangeArrowheads="1"/>
              </p:cNvSpPr>
              <p:nvPr/>
            </p:nvSpPr>
            <p:spPr bwMode="auto">
              <a:xfrm>
                <a:off x="2383" y="2114"/>
                <a:ext cx="4" cy="12"/>
              </a:xfrm>
              <a:prstGeom prst="rect">
                <a:avLst/>
              </a:prstGeom>
              <a:solidFill>
                <a:srgbClr val="3399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Freeform 81"/>
              <p:cNvSpPr>
                <a:spLocks/>
              </p:cNvSpPr>
              <p:nvPr/>
            </p:nvSpPr>
            <p:spPr bwMode="auto">
              <a:xfrm>
                <a:off x="2374" y="2111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Freeform 82"/>
              <p:cNvSpPr>
                <a:spLocks/>
              </p:cNvSpPr>
              <p:nvPr/>
            </p:nvSpPr>
            <p:spPr bwMode="auto">
              <a:xfrm>
                <a:off x="2445" y="2104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Freeform 83"/>
              <p:cNvSpPr>
                <a:spLocks/>
              </p:cNvSpPr>
              <p:nvPr/>
            </p:nvSpPr>
            <p:spPr bwMode="auto">
              <a:xfrm>
                <a:off x="2517" y="2097"/>
                <a:ext cx="25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4"/>
                  </a:cxn>
                  <a:cxn ang="0">
                    <a:pos x="0" y="3"/>
                  </a:cxn>
                </a:cxnLst>
                <a:rect l="0" t="0" r="r" b="b"/>
                <a:pathLst>
                  <a:path w="25" h="14">
                    <a:moveTo>
                      <a:pt x="0" y="3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Freeform 84"/>
              <p:cNvSpPr>
                <a:spLocks/>
              </p:cNvSpPr>
              <p:nvPr/>
            </p:nvSpPr>
            <p:spPr bwMode="auto">
              <a:xfrm>
                <a:off x="2587" y="2089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Freeform 85"/>
              <p:cNvSpPr>
                <a:spLocks/>
              </p:cNvSpPr>
              <p:nvPr/>
            </p:nvSpPr>
            <p:spPr bwMode="auto">
              <a:xfrm>
                <a:off x="2658" y="2082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Freeform 86"/>
              <p:cNvSpPr>
                <a:spLocks/>
              </p:cNvSpPr>
              <p:nvPr/>
            </p:nvSpPr>
            <p:spPr bwMode="auto">
              <a:xfrm>
                <a:off x="2730" y="2076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9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7" y="0"/>
                    </a:lnTo>
                    <a:lnTo>
                      <a:pt x="9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Freeform 87"/>
              <p:cNvSpPr>
                <a:spLocks/>
              </p:cNvSpPr>
              <p:nvPr/>
            </p:nvSpPr>
            <p:spPr bwMode="auto">
              <a:xfrm>
                <a:off x="2725" y="207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Freeform 88"/>
              <p:cNvSpPr>
                <a:spLocks/>
              </p:cNvSpPr>
              <p:nvPr/>
            </p:nvSpPr>
            <p:spPr bwMode="auto">
              <a:xfrm>
                <a:off x="2797" y="206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Freeform 89"/>
              <p:cNvSpPr>
                <a:spLocks/>
              </p:cNvSpPr>
              <p:nvPr/>
            </p:nvSpPr>
            <p:spPr bwMode="auto">
              <a:xfrm>
                <a:off x="2868" y="2058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Freeform 90"/>
              <p:cNvSpPr>
                <a:spLocks/>
              </p:cNvSpPr>
              <p:nvPr/>
            </p:nvSpPr>
            <p:spPr bwMode="auto">
              <a:xfrm>
                <a:off x="2938" y="2049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91"/>
              <p:cNvSpPr>
                <a:spLocks/>
              </p:cNvSpPr>
              <p:nvPr/>
            </p:nvSpPr>
            <p:spPr bwMode="auto">
              <a:xfrm>
                <a:off x="3009" y="2042"/>
                <a:ext cx="26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3"/>
                  </a:cxn>
                </a:cxnLst>
                <a:rect l="0" t="0" r="r" b="b"/>
                <a:pathLst>
                  <a:path w="26" h="14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Rectangle 92"/>
              <p:cNvSpPr>
                <a:spLocks noChangeArrowheads="1"/>
              </p:cNvSpPr>
              <p:nvPr/>
            </p:nvSpPr>
            <p:spPr bwMode="auto">
              <a:xfrm>
                <a:off x="3082" y="2036"/>
                <a:ext cx="6" cy="12"/>
              </a:xfrm>
              <a:prstGeom prst="rect">
                <a:avLst/>
              </a:prstGeom>
              <a:solidFill>
                <a:srgbClr val="3399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93"/>
              <p:cNvSpPr>
                <a:spLocks/>
              </p:cNvSpPr>
              <p:nvPr/>
            </p:nvSpPr>
            <p:spPr bwMode="auto">
              <a:xfrm>
                <a:off x="3075" y="203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Freeform 94"/>
              <p:cNvSpPr>
                <a:spLocks/>
              </p:cNvSpPr>
              <p:nvPr/>
            </p:nvSpPr>
            <p:spPr bwMode="auto">
              <a:xfrm>
                <a:off x="3146" y="2024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Freeform 95"/>
              <p:cNvSpPr>
                <a:spLocks/>
              </p:cNvSpPr>
              <p:nvPr/>
            </p:nvSpPr>
            <p:spPr bwMode="auto">
              <a:xfrm>
                <a:off x="3218" y="201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" name="Freeform 96"/>
              <p:cNvSpPr>
                <a:spLocks/>
              </p:cNvSpPr>
              <p:nvPr/>
            </p:nvSpPr>
            <p:spPr bwMode="auto">
              <a:xfrm>
                <a:off x="3288" y="2006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Freeform 97"/>
              <p:cNvSpPr>
                <a:spLocks/>
              </p:cNvSpPr>
              <p:nvPr/>
            </p:nvSpPr>
            <p:spPr bwMode="auto">
              <a:xfrm>
                <a:off x="3359" y="1997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" name="Freeform 98"/>
              <p:cNvSpPr>
                <a:spLocks/>
              </p:cNvSpPr>
              <p:nvPr/>
            </p:nvSpPr>
            <p:spPr bwMode="auto">
              <a:xfrm>
                <a:off x="3430" y="1990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" y="0"/>
                  </a:cxn>
                  <a:cxn ang="0">
                    <a:pos x="9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8" y="0"/>
                    </a:lnTo>
                    <a:lnTo>
                      <a:pt x="9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Freeform 99"/>
              <p:cNvSpPr>
                <a:spLocks/>
              </p:cNvSpPr>
              <p:nvPr/>
            </p:nvSpPr>
            <p:spPr bwMode="auto">
              <a:xfrm>
                <a:off x="3426" y="1987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0" name="Freeform 100"/>
              <p:cNvSpPr>
                <a:spLocks/>
              </p:cNvSpPr>
              <p:nvPr/>
            </p:nvSpPr>
            <p:spPr bwMode="auto">
              <a:xfrm>
                <a:off x="3497" y="1976"/>
                <a:ext cx="24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4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4" h="15">
                    <a:moveTo>
                      <a:pt x="0" y="3"/>
                    </a:moveTo>
                    <a:lnTo>
                      <a:pt x="23" y="0"/>
                    </a:lnTo>
                    <a:lnTo>
                      <a:pt x="24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" name="Freeform 101"/>
              <p:cNvSpPr>
                <a:spLocks/>
              </p:cNvSpPr>
              <p:nvPr/>
            </p:nvSpPr>
            <p:spPr bwMode="auto">
              <a:xfrm>
                <a:off x="3567" y="1966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2" name="Freeform 102"/>
              <p:cNvSpPr>
                <a:spLocks/>
              </p:cNvSpPr>
              <p:nvPr/>
            </p:nvSpPr>
            <p:spPr bwMode="auto">
              <a:xfrm>
                <a:off x="3639" y="1956"/>
                <a:ext cx="25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4"/>
                  </a:cxn>
                  <a:cxn ang="0">
                    <a:pos x="0" y="3"/>
                  </a:cxn>
                </a:cxnLst>
                <a:rect l="0" t="0" r="r" b="b"/>
                <a:pathLst>
                  <a:path w="25" h="14">
                    <a:moveTo>
                      <a:pt x="0" y="3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" name="Freeform 103"/>
              <p:cNvSpPr>
                <a:spLocks/>
              </p:cNvSpPr>
              <p:nvPr/>
            </p:nvSpPr>
            <p:spPr bwMode="auto">
              <a:xfrm>
                <a:off x="3709" y="1945"/>
                <a:ext cx="25" cy="16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6"/>
                  </a:cxn>
                  <a:cxn ang="0">
                    <a:pos x="0" y="5"/>
                  </a:cxn>
                </a:cxnLst>
                <a:rect l="0" t="0" r="r" b="b"/>
                <a:pathLst>
                  <a:path w="25" h="16">
                    <a:moveTo>
                      <a:pt x="0" y="5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6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Freeform 104"/>
              <p:cNvSpPr>
                <a:spLocks/>
              </p:cNvSpPr>
              <p:nvPr/>
            </p:nvSpPr>
            <p:spPr bwMode="auto">
              <a:xfrm>
                <a:off x="3780" y="1938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" y="0"/>
                  </a:cxn>
                  <a:cxn ang="0">
                    <a:pos x="9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8" y="0"/>
                    </a:lnTo>
                    <a:lnTo>
                      <a:pt x="9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" name="Freeform 105"/>
              <p:cNvSpPr>
                <a:spLocks/>
              </p:cNvSpPr>
              <p:nvPr/>
            </p:nvSpPr>
            <p:spPr bwMode="auto">
              <a:xfrm>
                <a:off x="3776" y="193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6" name="Freeform 106"/>
              <p:cNvSpPr>
                <a:spLocks/>
              </p:cNvSpPr>
              <p:nvPr/>
            </p:nvSpPr>
            <p:spPr bwMode="auto">
              <a:xfrm>
                <a:off x="3847" y="1924"/>
                <a:ext cx="24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2" y="0"/>
                  </a:cxn>
                  <a:cxn ang="0">
                    <a:pos x="24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4" h="15">
                    <a:moveTo>
                      <a:pt x="0" y="3"/>
                    </a:moveTo>
                    <a:lnTo>
                      <a:pt x="22" y="0"/>
                    </a:lnTo>
                    <a:lnTo>
                      <a:pt x="24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Freeform 107"/>
              <p:cNvSpPr>
                <a:spLocks/>
              </p:cNvSpPr>
              <p:nvPr/>
            </p:nvSpPr>
            <p:spPr bwMode="auto">
              <a:xfrm>
                <a:off x="3917" y="191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" name="Freeform 108"/>
              <p:cNvSpPr>
                <a:spLocks/>
              </p:cNvSpPr>
              <p:nvPr/>
            </p:nvSpPr>
            <p:spPr bwMode="auto">
              <a:xfrm>
                <a:off x="3988" y="1905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Freeform 109"/>
              <p:cNvSpPr>
                <a:spLocks/>
              </p:cNvSpPr>
              <p:nvPr/>
            </p:nvSpPr>
            <p:spPr bwMode="auto">
              <a:xfrm>
                <a:off x="4058" y="1895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" name="Freeform 110"/>
              <p:cNvSpPr>
                <a:spLocks/>
              </p:cNvSpPr>
              <p:nvPr/>
            </p:nvSpPr>
            <p:spPr bwMode="auto">
              <a:xfrm>
                <a:off x="4130" y="1887"/>
                <a:ext cx="10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9" y="0"/>
                  </a:cxn>
                  <a:cxn ang="0">
                    <a:pos x="10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10" h="14">
                    <a:moveTo>
                      <a:pt x="0" y="2"/>
                    </a:moveTo>
                    <a:lnTo>
                      <a:pt x="9" y="0"/>
                    </a:lnTo>
                    <a:lnTo>
                      <a:pt x="10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1" name="Freeform 111"/>
              <p:cNvSpPr>
                <a:spLocks/>
              </p:cNvSpPr>
              <p:nvPr/>
            </p:nvSpPr>
            <p:spPr bwMode="auto">
              <a:xfrm>
                <a:off x="4127" y="1884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2" name="Freeform 112"/>
              <p:cNvSpPr>
                <a:spLocks/>
              </p:cNvSpPr>
              <p:nvPr/>
            </p:nvSpPr>
            <p:spPr bwMode="auto">
              <a:xfrm>
                <a:off x="4198" y="1875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3" name="Freeform 113"/>
              <p:cNvSpPr>
                <a:spLocks/>
              </p:cNvSpPr>
              <p:nvPr/>
            </p:nvSpPr>
            <p:spPr bwMode="auto">
              <a:xfrm>
                <a:off x="4270" y="1868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4" name="Freeform 114"/>
              <p:cNvSpPr>
                <a:spLocks/>
              </p:cNvSpPr>
              <p:nvPr/>
            </p:nvSpPr>
            <p:spPr bwMode="auto">
              <a:xfrm>
                <a:off x="4340" y="1859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5" name="Freeform 115"/>
              <p:cNvSpPr>
                <a:spLocks/>
              </p:cNvSpPr>
              <p:nvPr/>
            </p:nvSpPr>
            <p:spPr bwMode="auto">
              <a:xfrm>
                <a:off x="4411" y="1850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996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Rectangle 116"/>
              <p:cNvSpPr>
                <a:spLocks noChangeArrowheads="1"/>
              </p:cNvSpPr>
              <p:nvPr/>
            </p:nvSpPr>
            <p:spPr bwMode="auto">
              <a:xfrm>
                <a:off x="4484" y="1844"/>
                <a:ext cx="6" cy="12"/>
              </a:xfrm>
              <a:prstGeom prst="rect">
                <a:avLst/>
              </a:prstGeom>
              <a:solidFill>
                <a:srgbClr val="3399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" name="Freeform 117"/>
              <p:cNvSpPr>
                <a:spLocks/>
              </p:cNvSpPr>
              <p:nvPr/>
            </p:nvSpPr>
            <p:spPr bwMode="auto">
              <a:xfrm>
                <a:off x="1323" y="2244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1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1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Freeform 118"/>
              <p:cNvSpPr>
                <a:spLocks/>
              </p:cNvSpPr>
              <p:nvPr/>
            </p:nvSpPr>
            <p:spPr bwMode="auto">
              <a:xfrm>
                <a:off x="1395" y="2232"/>
                <a:ext cx="24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2" y="0"/>
                  </a:cxn>
                  <a:cxn ang="0">
                    <a:pos x="24" y="12"/>
                  </a:cxn>
                  <a:cxn ang="0">
                    <a:pos x="1" y="16"/>
                  </a:cxn>
                  <a:cxn ang="0">
                    <a:pos x="0" y="4"/>
                  </a:cxn>
                </a:cxnLst>
                <a:rect l="0" t="0" r="r" b="b"/>
                <a:pathLst>
                  <a:path w="24" h="16">
                    <a:moveTo>
                      <a:pt x="0" y="4"/>
                    </a:moveTo>
                    <a:lnTo>
                      <a:pt x="22" y="0"/>
                    </a:lnTo>
                    <a:lnTo>
                      <a:pt x="24" y="12"/>
                    </a:lnTo>
                    <a:lnTo>
                      <a:pt x="1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" name="Freeform 119"/>
              <p:cNvSpPr>
                <a:spLocks/>
              </p:cNvSpPr>
              <p:nvPr/>
            </p:nvSpPr>
            <p:spPr bwMode="auto">
              <a:xfrm>
                <a:off x="1465" y="2221"/>
                <a:ext cx="25" cy="1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7"/>
                  </a:cxn>
                  <a:cxn ang="0">
                    <a:pos x="0" y="5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7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" name="Freeform 120"/>
              <p:cNvSpPr>
                <a:spLocks/>
              </p:cNvSpPr>
              <p:nvPr/>
            </p:nvSpPr>
            <p:spPr bwMode="auto">
              <a:xfrm>
                <a:off x="1536" y="2211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" name="Freeform 121"/>
              <p:cNvSpPr>
                <a:spLocks/>
              </p:cNvSpPr>
              <p:nvPr/>
            </p:nvSpPr>
            <p:spPr bwMode="auto">
              <a:xfrm>
                <a:off x="1606" y="2200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" name="Freeform 122"/>
              <p:cNvSpPr>
                <a:spLocks/>
              </p:cNvSpPr>
              <p:nvPr/>
            </p:nvSpPr>
            <p:spPr bwMode="auto">
              <a:xfrm>
                <a:off x="1678" y="2192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9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7" y="0"/>
                    </a:lnTo>
                    <a:lnTo>
                      <a:pt x="9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" name="Freeform 123"/>
              <p:cNvSpPr>
                <a:spLocks/>
              </p:cNvSpPr>
              <p:nvPr/>
            </p:nvSpPr>
            <p:spPr bwMode="auto">
              <a:xfrm>
                <a:off x="1673" y="2190"/>
                <a:ext cx="25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3"/>
                  </a:cxn>
                  <a:cxn ang="0">
                    <a:pos x="0" y="2"/>
                  </a:cxn>
                </a:cxnLst>
                <a:rect l="0" t="0" r="r" b="b"/>
                <a:pathLst>
                  <a:path w="25" h="13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" name="Freeform 124"/>
              <p:cNvSpPr>
                <a:spLocks/>
              </p:cNvSpPr>
              <p:nvPr/>
            </p:nvSpPr>
            <p:spPr bwMode="auto">
              <a:xfrm>
                <a:off x="1745" y="218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" name="Freeform 125"/>
              <p:cNvSpPr>
                <a:spLocks/>
              </p:cNvSpPr>
              <p:nvPr/>
            </p:nvSpPr>
            <p:spPr bwMode="auto">
              <a:xfrm>
                <a:off x="1816" y="2177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" name="Freeform 126"/>
              <p:cNvSpPr>
                <a:spLocks/>
              </p:cNvSpPr>
              <p:nvPr/>
            </p:nvSpPr>
            <p:spPr bwMode="auto">
              <a:xfrm>
                <a:off x="1887" y="2171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" name="Freeform 127"/>
              <p:cNvSpPr>
                <a:spLocks/>
              </p:cNvSpPr>
              <p:nvPr/>
            </p:nvSpPr>
            <p:spPr bwMode="auto">
              <a:xfrm>
                <a:off x="1959" y="216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" name="Rectangle 128"/>
              <p:cNvSpPr>
                <a:spLocks noChangeArrowheads="1"/>
              </p:cNvSpPr>
              <p:nvPr/>
            </p:nvSpPr>
            <p:spPr bwMode="auto">
              <a:xfrm>
                <a:off x="2032" y="2159"/>
                <a:ext cx="6" cy="1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" name="Freeform 129"/>
              <p:cNvSpPr>
                <a:spLocks/>
              </p:cNvSpPr>
              <p:nvPr/>
            </p:nvSpPr>
            <p:spPr bwMode="auto">
              <a:xfrm>
                <a:off x="2024" y="2157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" name="Freeform 130"/>
              <p:cNvSpPr>
                <a:spLocks/>
              </p:cNvSpPr>
              <p:nvPr/>
            </p:nvSpPr>
            <p:spPr bwMode="auto">
              <a:xfrm>
                <a:off x="2096" y="2151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Freeform 131"/>
              <p:cNvSpPr>
                <a:spLocks/>
              </p:cNvSpPr>
              <p:nvPr/>
            </p:nvSpPr>
            <p:spPr bwMode="auto">
              <a:xfrm>
                <a:off x="2167" y="2146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132"/>
              <p:cNvSpPr>
                <a:spLocks/>
              </p:cNvSpPr>
              <p:nvPr/>
            </p:nvSpPr>
            <p:spPr bwMode="auto">
              <a:xfrm>
                <a:off x="2239" y="2140"/>
                <a:ext cx="25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1"/>
                  </a:cxn>
                  <a:cxn ang="0">
                    <a:pos x="1" y="14"/>
                  </a:cxn>
                  <a:cxn ang="0">
                    <a:pos x="0" y="3"/>
                  </a:cxn>
                </a:cxnLst>
                <a:rect l="0" t="0" r="r" b="b"/>
                <a:pathLst>
                  <a:path w="25" h="14">
                    <a:moveTo>
                      <a:pt x="0" y="3"/>
                    </a:moveTo>
                    <a:lnTo>
                      <a:pt x="23" y="0"/>
                    </a:lnTo>
                    <a:lnTo>
                      <a:pt x="25" y="11"/>
                    </a:lnTo>
                    <a:lnTo>
                      <a:pt x="1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Freeform 133"/>
              <p:cNvSpPr>
                <a:spLocks/>
              </p:cNvSpPr>
              <p:nvPr/>
            </p:nvSpPr>
            <p:spPr bwMode="auto">
              <a:xfrm>
                <a:off x="2310" y="2135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Rectangle 134"/>
              <p:cNvSpPr>
                <a:spLocks noChangeArrowheads="1"/>
              </p:cNvSpPr>
              <p:nvPr/>
            </p:nvSpPr>
            <p:spPr bwMode="auto">
              <a:xfrm>
                <a:off x="2383" y="2131"/>
                <a:ext cx="4" cy="1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" name="Freeform 135"/>
              <p:cNvSpPr>
                <a:spLocks/>
              </p:cNvSpPr>
              <p:nvPr/>
            </p:nvSpPr>
            <p:spPr bwMode="auto">
              <a:xfrm>
                <a:off x="2374" y="2128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" name="Freeform 136"/>
              <p:cNvSpPr>
                <a:spLocks/>
              </p:cNvSpPr>
              <p:nvPr/>
            </p:nvSpPr>
            <p:spPr bwMode="auto">
              <a:xfrm>
                <a:off x="2445" y="2122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" name="Freeform 137"/>
              <p:cNvSpPr>
                <a:spLocks/>
              </p:cNvSpPr>
              <p:nvPr/>
            </p:nvSpPr>
            <p:spPr bwMode="auto">
              <a:xfrm>
                <a:off x="2517" y="2114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Freeform 138"/>
              <p:cNvSpPr>
                <a:spLocks/>
              </p:cNvSpPr>
              <p:nvPr/>
            </p:nvSpPr>
            <p:spPr bwMode="auto">
              <a:xfrm>
                <a:off x="2587" y="2108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" name="Freeform 139"/>
              <p:cNvSpPr>
                <a:spLocks/>
              </p:cNvSpPr>
              <p:nvPr/>
            </p:nvSpPr>
            <p:spPr bwMode="auto">
              <a:xfrm>
                <a:off x="2658" y="2101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Rectangle 140"/>
              <p:cNvSpPr>
                <a:spLocks noChangeArrowheads="1"/>
              </p:cNvSpPr>
              <p:nvPr/>
            </p:nvSpPr>
            <p:spPr bwMode="auto">
              <a:xfrm>
                <a:off x="2731" y="2097"/>
                <a:ext cx="8" cy="11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" name="Freeform 141"/>
              <p:cNvSpPr>
                <a:spLocks/>
              </p:cNvSpPr>
              <p:nvPr/>
            </p:nvSpPr>
            <p:spPr bwMode="auto">
              <a:xfrm>
                <a:off x="2725" y="2094"/>
                <a:ext cx="25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2" y="14"/>
                  </a:cxn>
                  <a:cxn ang="0">
                    <a:pos x="0" y="3"/>
                  </a:cxn>
                </a:cxnLst>
                <a:rect l="0" t="0" r="r" b="b"/>
                <a:pathLst>
                  <a:path w="25" h="14">
                    <a:moveTo>
                      <a:pt x="0" y="3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2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Freeform 142"/>
              <p:cNvSpPr>
                <a:spLocks/>
              </p:cNvSpPr>
              <p:nvPr/>
            </p:nvSpPr>
            <p:spPr bwMode="auto">
              <a:xfrm>
                <a:off x="2797" y="2086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Freeform 143"/>
              <p:cNvSpPr>
                <a:spLocks/>
              </p:cNvSpPr>
              <p:nvPr/>
            </p:nvSpPr>
            <p:spPr bwMode="auto">
              <a:xfrm>
                <a:off x="2868" y="2080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Freeform 144"/>
              <p:cNvSpPr>
                <a:spLocks/>
              </p:cNvSpPr>
              <p:nvPr/>
            </p:nvSpPr>
            <p:spPr bwMode="auto">
              <a:xfrm>
                <a:off x="2938" y="2073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Freeform 145"/>
              <p:cNvSpPr>
                <a:spLocks/>
              </p:cNvSpPr>
              <p:nvPr/>
            </p:nvSpPr>
            <p:spPr bwMode="auto">
              <a:xfrm>
                <a:off x="3009" y="2065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" name="Rectangle 146"/>
              <p:cNvSpPr>
                <a:spLocks noChangeArrowheads="1"/>
              </p:cNvSpPr>
              <p:nvPr/>
            </p:nvSpPr>
            <p:spPr bwMode="auto">
              <a:xfrm>
                <a:off x="3082" y="2059"/>
                <a:ext cx="6" cy="1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" name="Freeform 147"/>
              <p:cNvSpPr>
                <a:spLocks/>
              </p:cNvSpPr>
              <p:nvPr/>
            </p:nvSpPr>
            <p:spPr bwMode="auto">
              <a:xfrm>
                <a:off x="3075" y="2056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" name="Freeform 148"/>
              <p:cNvSpPr>
                <a:spLocks/>
              </p:cNvSpPr>
              <p:nvPr/>
            </p:nvSpPr>
            <p:spPr bwMode="auto">
              <a:xfrm>
                <a:off x="3146" y="2049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9" name="Freeform 149"/>
              <p:cNvSpPr>
                <a:spLocks/>
              </p:cNvSpPr>
              <p:nvPr/>
            </p:nvSpPr>
            <p:spPr bwMode="auto">
              <a:xfrm>
                <a:off x="3218" y="2042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" name="Freeform 150"/>
              <p:cNvSpPr>
                <a:spLocks/>
              </p:cNvSpPr>
              <p:nvPr/>
            </p:nvSpPr>
            <p:spPr bwMode="auto">
              <a:xfrm>
                <a:off x="3288" y="203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" name="Freeform 151"/>
              <p:cNvSpPr>
                <a:spLocks/>
              </p:cNvSpPr>
              <p:nvPr/>
            </p:nvSpPr>
            <p:spPr bwMode="auto">
              <a:xfrm>
                <a:off x="3359" y="202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2" name="Freeform 152"/>
              <p:cNvSpPr>
                <a:spLocks/>
              </p:cNvSpPr>
              <p:nvPr/>
            </p:nvSpPr>
            <p:spPr bwMode="auto">
              <a:xfrm>
                <a:off x="3430" y="2019"/>
                <a:ext cx="9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" y="0"/>
                  </a:cxn>
                  <a:cxn ang="0">
                    <a:pos x="9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9" h="14">
                    <a:moveTo>
                      <a:pt x="0" y="2"/>
                    </a:moveTo>
                    <a:lnTo>
                      <a:pt x="8" y="0"/>
                    </a:lnTo>
                    <a:lnTo>
                      <a:pt x="9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3" name="Freeform 153"/>
              <p:cNvSpPr>
                <a:spLocks/>
              </p:cNvSpPr>
              <p:nvPr/>
            </p:nvSpPr>
            <p:spPr bwMode="auto">
              <a:xfrm>
                <a:off x="3426" y="2016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4" name="Freeform 154"/>
              <p:cNvSpPr>
                <a:spLocks/>
              </p:cNvSpPr>
              <p:nvPr/>
            </p:nvSpPr>
            <p:spPr bwMode="auto">
              <a:xfrm>
                <a:off x="3497" y="2006"/>
                <a:ext cx="24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3" y="0"/>
                  </a:cxn>
                  <a:cxn ang="0">
                    <a:pos x="24" y="12"/>
                  </a:cxn>
                  <a:cxn ang="0">
                    <a:pos x="2" y="16"/>
                  </a:cxn>
                  <a:cxn ang="0">
                    <a:pos x="0" y="4"/>
                  </a:cxn>
                </a:cxnLst>
                <a:rect l="0" t="0" r="r" b="b"/>
                <a:pathLst>
                  <a:path w="24" h="16">
                    <a:moveTo>
                      <a:pt x="0" y="4"/>
                    </a:moveTo>
                    <a:lnTo>
                      <a:pt x="23" y="0"/>
                    </a:lnTo>
                    <a:lnTo>
                      <a:pt x="24" y="12"/>
                    </a:lnTo>
                    <a:lnTo>
                      <a:pt x="2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5" name="Freeform 155"/>
              <p:cNvSpPr>
                <a:spLocks/>
              </p:cNvSpPr>
              <p:nvPr/>
            </p:nvSpPr>
            <p:spPr bwMode="auto">
              <a:xfrm>
                <a:off x="3567" y="1997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" name="Freeform 156"/>
              <p:cNvSpPr>
                <a:spLocks/>
              </p:cNvSpPr>
              <p:nvPr/>
            </p:nvSpPr>
            <p:spPr bwMode="auto">
              <a:xfrm>
                <a:off x="3639" y="1987"/>
                <a:ext cx="25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6"/>
                  </a:cxn>
                  <a:cxn ang="0">
                    <a:pos x="0" y="4"/>
                  </a:cxn>
                </a:cxnLst>
                <a:rect l="0" t="0" r="r" b="b"/>
                <a:pathLst>
                  <a:path w="25" h="16">
                    <a:moveTo>
                      <a:pt x="0" y="4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Freeform 157"/>
              <p:cNvSpPr>
                <a:spLocks/>
              </p:cNvSpPr>
              <p:nvPr/>
            </p:nvSpPr>
            <p:spPr bwMode="auto">
              <a:xfrm>
                <a:off x="3709" y="1978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Freeform 158"/>
              <p:cNvSpPr>
                <a:spLocks/>
              </p:cNvSpPr>
              <p:nvPr/>
            </p:nvSpPr>
            <p:spPr bwMode="auto">
              <a:xfrm>
                <a:off x="3780" y="1970"/>
                <a:ext cx="9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" y="0"/>
                  </a:cxn>
                  <a:cxn ang="0">
                    <a:pos x="9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9" h="14">
                    <a:moveTo>
                      <a:pt x="0" y="2"/>
                    </a:moveTo>
                    <a:lnTo>
                      <a:pt x="8" y="0"/>
                    </a:lnTo>
                    <a:lnTo>
                      <a:pt x="9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9" name="Freeform 159"/>
              <p:cNvSpPr>
                <a:spLocks/>
              </p:cNvSpPr>
              <p:nvPr/>
            </p:nvSpPr>
            <p:spPr bwMode="auto">
              <a:xfrm>
                <a:off x="3776" y="1967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0" name="Freeform 160"/>
              <p:cNvSpPr>
                <a:spLocks/>
              </p:cNvSpPr>
              <p:nvPr/>
            </p:nvSpPr>
            <p:spPr bwMode="auto">
              <a:xfrm>
                <a:off x="3847" y="1959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1" name="Freeform 161"/>
              <p:cNvSpPr>
                <a:spLocks/>
              </p:cNvSpPr>
              <p:nvPr/>
            </p:nvSpPr>
            <p:spPr bwMode="auto">
              <a:xfrm>
                <a:off x="3918" y="1950"/>
                <a:ext cx="26" cy="14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1"/>
                  </a:cxn>
                  <a:cxn ang="0">
                    <a:pos x="2" y="14"/>
                  </a:cxn>
                  <a:cxn ang="0">
                    <a:pos x="0" y="3"/>
                  </a:cxn>
                </a:cxnLst>
                <a:rect l="0" t="0" r="r" b="b"/>
                <a:pathLst>
                  <a:path w="26" h="14">
                    <a:moveTo>
                      <a:pt x="0" y="3"/>
                    </a:moveTo>
                    <a:lnTo>
                      <a:pt x="24" y="0"/>
                    </a:lnTo>
                    <a:lnTo>
                      <a:pt x="26" y="11"/>
                    </a:lnTo>
                    <a:lnTo>
                      <a:pt x="2" y="14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" name="Freeform 162"/>
              <p:cNvSpPr>
                <a:spLocks/>
              </p:cNvSpPr>
              <p:nvPr/>
            </p:nvSpPr>
            <p:spPr bwMode="auto">
              <a:xfrm>
                <a:off x="3988" y="1941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Freeform 163"/>
              <p:cNvSpPr>
                <a:spLocks/>
              </p:cNvSpPr>
              <p:nvPr/>
            </p:nvSpPr>
            <p:spPr bwMode="auto">
              <a:xfrm>
                <a:off x="4060" y="1933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4" name="Freeform 164"/>
              <p:cNvSpPr>
                <a:spLocks/>
              </p:cNvSpPr>
              <p:nvPr/>
            </p:nvSpPr>
            <p:spPr bwMode="auto">
              <a:xfrm>
                <a:off x="4131" y="1926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8" y="0"/>
                  </a:cxn>
                  <a:cxn ang="0">
                    <a:pos x="9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8" y="0"/>
                    </a:lnTo>
                    <a:lnTo>
                      <a:pt x="9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Freeform 165"/>
              <p:cNvSpPr>
                <a:spLocks/>
              </p:cNvSpPr>
              <p:nvPr/>
            </p:nvSpPr>
            <p:spPr bwMode="auto">
              <a:xfrm>
                <a:off x="4127" y="1923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" name="Freeform 166"/>
              <p:cNvSpPr>
                <a:spLocks/>
              </p:cNvSpPr>
              <p:nvPr/>
            </p:nvSpPr>
            <p:spPr bwMode="auto">
              <a:xfrm>
                <a:off x="4198" y="1915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" name="Freeform 167"/>
              <p:cNvSpPr>
                <a:spLocks/>
              </p:cNvSpPr>
              <p:nvPr/>
            </p:nvSpPr>
            <p:spPr bwMode="auto">
              <a:xfrm>
                <a:off x="4270" y="1910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3" y="0"/>
                  </a:cxn>
                  <a:cxn ang="0">
                    <a:pos x="25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3" y="0"/>
                    </a:lnTo>
                    <a:lnTo>
                      <a:pt x="25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" name="Freeform 168"/>
              <p:cNvSpPr>
                <a:spLocks/>
              </p:cNvSpPr>
              <p:nvPr/>
            </p:nvSpPr>
            <p:spPr bwMode="auto">
              <a:xfrm>
                <a:off x="4340" y="1902"/>
                <a:ext cx="25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2"/>
                  </a:cxn>
                </a:cxnLst>
                <a:rect l="0" t="0" r="r" b="b"/>
                <a:pathLst>
                  <a:path w="25" h="13">
                    <a:moveTo>
                      <a:pt x="0" y="2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9" name="Freeform 169"/>
              <p:cNvSpPr>
                <a:spLocks/>
              </p:cNvSpPr>
              <p:nvPr/>
            </p:nvSpPr>
            <p:spPr bwMode="auto">
              <a:xfrm>
                <a:off x="4411" y="1895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" name="Rectangle 170"/>
              <p:cNvSpPr>
                <a:spLocks noChangeArrowheads="1"/>
              </p:cNvSpPr>
              <p:nvPr/>
            </p:nvSpPr>
            <p:spPr bwMode="auto">
              <a:xfrm>
                <a:off x="4484" y="1889"/>
                <a:ext cx="6" cy="12"/>
              </a:xfrm>
              <a:prstGeom prst="rect">
                <a:avLst/>
              </a:prstGeom>
              <a:solidFill>
                <a:srgbClr val="33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1" name="Freeform 171"/>
              <p:cNvSpPr>
                <a:spLocks/>
              </p:cNvSpPr>
              <p:nvPr/>
            </p:nvSpPr>
            <p:spPr bwMode="auto">
              <a:xfrm>
                <a:off x="1323" y="2244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1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1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" name="Freeform 172"/>
              <p:cNvSpPr>
                <a:spLocks/>
              </p:cNvSpPr>
              <p:nvPr/>
            </p:nvSpPr>
            <p:spPr bwMode="auto">
              <a:xfrm>
                <a:off x="1395" y="2232"/>
                <a:ext cx="24" cy="16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2" y="0"/>
                  </a:cxn>
                  <a:cxn ang="0">
                    <a:pos x="24" y="12"/>
                  </a:cxn>
                  <a:cxn ang="0">
                    <a:pos x="1" y="16"/>
                  </a:cxn>
                  <a:cxn ang="0">
                    <a:pos x="0" y="4"/>
                  </a:cxn>
                </a:cxnLst>
                <a:rect l="0" t="0" r="r" b="b"/>
                <a:pathLst>
                  <a:path w="24" h="16">
                    <a:moveTo>
                      <a:pt x="0" y="4"/>
                    </a:moveTo>
                    <a:lnTo>
                      <a:pt x="22" y="0"/>
                    </a:lnTo>
                    <a:lnTo>
                      <a:pt x="24" y="12"/>
                    </a:lnTo>
                    <a:lnTo>
                      <a:pt x="1" y="1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" name="Freeform 173"/>
              <p:cNvSpPr>
                <a:spLocks/>
              </p:cNvSpPr>
              <p:nvPr/>
            </p:nvSpPr>
            <p:spPr bwMode="auto">
              <a:xfrm>
                <a:off x="1465" y="2221"/>
                <a:ext cx="25" cy="17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7"/>
                  </a:cxn>
                  <a:cxn ang="0">
                    <a:pos x="0" y="5"/>
                  </a:cxn>
                </a:cxnLst>
                <a:rect l="0" t="0" r="r" b="b"/>
                <a:pathLst>
                  <a:path w="25" h="17">
                    <a:moveTo>
                      <a:pt x="0" y="5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7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" name="Freeform 174"/>
              <p:cNvSpPr>
                <a:spLocks/>
              </p:cNvSpPr>
              <p:nvPr/>
            </p:nvSpPr>
            <p:spPr bwMode="auto">
              <a:xfrm>
                <a:off x="1536" y="2211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" name="Freeform 175"/>
              <p:cNvSpPr>
                <a:spLocks/>
              </p:cNvSpPr>
              <p:nvPr/>
            </p:nvSpPr>
            <p:spPr bwMode="auto">
              <a:xfrm>
                <a:off x="1606" y="2200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" name="Freeform 176"/>
              <p:cNvSpPr>
                <a:spLocks/>
              </p:cNvSpPr>
              <p:nvPr/>
            </p:nvSpPr>
            <p:spPr bwMode="auto">
              <a:xfrm>
                <a:off x="1678" y="2192"/>
                <a:ext cx="9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7" y="0"/>
                  </a:cxn>
                  <a:cxn ang="0">
                    <a:pos x="9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9" h="13">
                    <a:moveTo>
                      <a:pt x="0" y="1"/>
                    </a:moveTo>
                    <a:lnTo>
                      <a:pt x="7" y="0"/>
                    </a:lnTo>
                    <a:lnTo>
                      <a:pt x="9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" name="Freeform 177"/>
              <p:cNvSpPr>
                <a:spLocks/>
              </p:cNvSpPr>
              <p:nvPr/>
            </p:nvSpPr>
            <p:spPr bwMode="auto">
              <a:xfrm>
                <a:off x="1673" y="2190"/>
                <a:ext cx="25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3"/>
                  </a:cxn>
                  <a:cxn ang="0">
                    <a:pos x="0" y="2"/>
                  </a:cxn>
                </a:cxnLst>
                <a:rect l="0" t="0" r="r" b="b"/>
                <a:pathLst>
                  <a:path w="25" h="13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" name="Freeform 178"/>
              <p:cNvSpPr>
                <a:spLocks/>
              </p:cNvSpPr>
              <p:nvPr/>
            </p:nvSpPr>
            <p:spPr bwMode="auto">
              <a:xfrm>
                <a:off x="1745" y="2184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" name="Freeform 179"/>
              <p:cNvSpPr>
                <a:spLocks/>
              </p:cNvSpPr>
              <p:nvPr/>
            </p:nvSpPr>
            <p:spPr bwMode="auto">
              <a:xfrm>
                <a:off x="1816" y="2180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0" name="Freeform 180"/>
              <p:cNvSpPr>
                <a:spLocks/>
              </p:cNvSpPr>
              <p:nvPr/>
            </p:nvSpPr>
            <p:spPr bwMode="auto">
              <a:xfrm>
                <a:off x="1887" y="2174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Freeform 181"/>
              <p:cNvSpPr>
                <a:spLocks/>
              </p:cNvSpPr>
              <p:nvPr/>
            </p:nvSpPr>
            <p:spPr bwMode="auto">
              <a:xfrm>
                <a:off x="1959" y="2169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" name="Rectangle 182"/>
              <p:cNvSpPr>
                <a:spLocks noChangeArrowheads="1"/>
              </p:cNvSpPr>
              <p:nvPr/>
            </p:nvSpPr>
            <p:spPr bwMode="auto">
              <a:xfrm>
                <a:off x="2032" y="2165"/>
                <a:ext cx="6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Freeform 183"/>
              <p:cNvSpPr>
                <a:spLocks/>
              </p:cNvSpPr>
              <p:nvPr/>
            </p:nvSpPr>
            <p:spPr bwMode="auto">
              <a:xfrm>
                <a:off x="2024" y="2163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Rectangle 184"/>
              <p:cNvSpPr>
                <a:spLocks noChangeArrowheads="1"/>
              </p:cNvSpPr>
              <p:nvPr/>
            </p:nvSpPr>
            <p:spPr bwMode="auto">
              <a:xfrm>
                <a:off x="2097" y="2160"/>
                <a:ext cx="24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Freeform 185"/>
              <p:cNvSpPr>
                <a:spLocks/>
              </p:cNvSpPr>
              <p:nvPr/>
            </p:nvSpPr>
            <p:spPr bwMode="auto">
              <a:xfrm>
                <a:off x="2167" y="2156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" name="Freeform 186"/>
              <p:cNvSpPr>
                <a:spLocks/>
              </p:cNvSpPr>
              <p:nvPr/>
            </p:nvSpPr>
            <p:spPr bwMode="auto">
              <a:xfrm>
                <a:off x="2239" y="2151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Freeform 187"/>
              <p:cNvSpPr>
                <a:spLocks/>
              </p:cNvSpPr>
              <p:nvPr/>
            </p:nvSpPr>
            <p:spPr bwMode="auto">
              <a:xfrm>
                <a:off x="2310" y="2149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Rectangle 188"/>
              <p:cNvSpPr>
                <a:spLocks noChangeArrowheads="1"/>
              </p:cNvSpPr>
              <p:nvPr/>
            </p:nvSpPr>
            <p:spPr bwMode="auto">
              <a:xfrm>
                <a:off x="2383" y="2146"/>
                <a:ext cx="4" cy="11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Freeform 189"/>
              <p:cNvSpPr>
                <a:spLocks/>
              </p:cNvSpPr>
              <p:nvPr/>
            </p:nvSpPr>
            <p:spPr bwMode="auto">
              <a:xfrm>
                <a:off x="2374" y="2144"/>
                <a:ext cx="25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2"/>
                  </a:cxn>
                </a:cxnLst>
                <a:rect l="0" t="0" r="r" b="b"/>
                <a:pathLst>
                  <a:path w="25" h="13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Freeform 190"/>
              <p:cNvSpPr>
                <a:spLocks/>
              </p:cNvSpPr>
              <p:nvPr/>
            </p:nvSpPr>
            <p:spPr bwMode="auto">
              <a:xfrm>
                <a:off x="2445" y="2140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1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1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1" name="Freeform 191"/>
              <p:cNvSpPr>
                <a:spLocks/>
              </p:cNvSpPr>
              <p:nvPr/>
            </p:nvSpPr>
            <p:spPr bwMode="auto">
              <a:xfrm>
                <a:off x="2517" y="2135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Freeform 192"/>
              <p:cNvSpPr>
                <a:spLocks/>
              </p:cNvSpPr>
              <p:nvPr/>
            </p:nvSpPr>
            <p:spPr bwMode="auto">
              <a:xfrm>
                <a:off x="2588" y="2131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Freeform 193"/>
              <p:cNvSpPr>
                <a:spLocks/>
              </p:cNvSpPr>
              <p:nvPr/>
            </p:nvSpPr>
            <p:spPr bwMode="auto">
              <a:xfrm>
                <a:off x="2660" y="2125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Rectangle 194"/>
              <p:cNvSpPr>
                <a:spLocks noChangeArrowheads="1"/>
              </p:cNvSpPr>
              <p:nvPr/>
            </p:nvSpPr>
            <p:spPr bwMode="auto">
              <a:xfrm>
                <a:off x="2733" y="2122"/>
                <a:ext cx="6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5" name="Freeform 195"/>
              <p:cNvSpPr>
                <a:spLocks/>
              </p:cNvSpPr>
              <p:nvPr/>
            </p:nvSpPr>
            <p:spPr bwMode="auto">
              <a:xfrm>
                <a:off x="2725" y="2120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Freeform 196"/>
              <p:cNvSpPr>
                <a:spLocks/>
              </p:cNvSpPr>
              <p:nvPr/>
            </p:nvSpPr>
            <p:spPr bwMode="auto">
              <a:xfrm>
                <a:off x="2797" y="2116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7" name="Freeform 197"/>
              <p:cNvSpPr>
                <a:spLocks/>
              </p:cNvSpPr>
              <p:nvPr/>
            </p:nvSpPr>
            <p:spPr bwMode="auto">
              <a:xfrm>
                <a:off x="2868" y="2111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8" name="Freeform 198"/>
              <p:cNvSpPr>
                <a:spLocks/>
              </p:cNvSpPr>
              <p:nvPr/>
            </p:nvSpPr>
            <p:spPr bwMode="auto">
              <a:xfrm>
                <a:off x="2939" y="2105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" name="Freeform 199"/>
              <p:cNvSpPr>
                <a:spLocks/>
              </p:cNvSpPr>
              <p:nvPr/>
            </p:nvSpPr>
            <p:spPr bwMode="auto">
              <a:xfrm>
                <a:off x="3011" y="2101"/>
                <a:ext cx="25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3"/>
                  </a:cxn>
                  <a:cxn ang="0">
                    <a:pos x="0" y="2"/>
                  </a:cxn>
                </a:cxnLst>
                <a:rect l="0" t="0" r="r" b="b"/>
                <a:pathLst>
                  <a:path w="25" h="13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Rectangle 200"/>
              <p:cNvSpPr>
                <a:spLocks noChangeArrowheads="1"/>
              </p:cNvSpPr>
              <p:nvPr/>
            </p:nvSpPr>
            <p:spPr bwMode="auto">
              <a:xfrm>
                <a:off x="3084" y="2098"/>
                <a:ext cx="4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Freeform 201"/>
              <p:cNvSpPr>
                <a:spLocks/>
              </p:cNvSpPr>
              <p:nvPr/>
            </p:nvSpPr>
            <p:spPr bwMode="auto">
              <a:xfrm>
                <a:off x="3075" y="2097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2" name="Freeform 202"/>
              <p:cNvSpPr>
                <a:spLocks/>
              </p:cNvSpPr>
              <p:nvPr/>
            </p:nvSpPr>
            <p:spPr bwMode="auto">
              <a:xfrm>
                <a:off x="3146" y="2091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Freeform 203"/>
              <p:cNvSpPr>
                <a:spLocks/>
              </p:cNvSpPr>
              <p:nvPr/>
            </p:nvSpPr>
            <p:spPr bwMode="auto">
              <a:xfrm>
                <a:off x="3218" y="2085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4" name="Freeform 204"/>
              <p:cNvSpPr>
                <a:spLocks/>
              </p:cNvSpPr>
              <p:nvPr/>
            </p:nvSpPr>
            <p:spPr bwMode="auto">
              <a:xfrm>
                <a:off x="3289" y="2080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Freeform 205"/>
              <p:cNvSpPr>
                <a:spLocks/>
              </p:cNvSpPr>
              <p:nvPr/>
            </p:nvSpPr>
            <p:spPr bwMode="auto">
              <a:xfrm>
                <a:off x="3360" y="2074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6" name="Rectangle 206"/>
              <p:cNvSpPr>
                <a:spLocks noChangeArrowheads="1"/>
              </p:cNvSpPr>
              <p:nvPr/>
            </p:nvSpPr>
            <p:spPr bwMode="auto">
              <a:xfrm>
                <a:off x="3433" y="2070"/>
                <a:ext cx="6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Freeform 207"/>
              <p:cNvSpPr>
                <a:spLocks/>
              </p:cNvSpPr>
              <p:nvPr/>
            </p:nvSpPr>
            <p:spPr bwMode="auto">
              <a:xfrm>
                <a:off x="3426" y="2067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Freeform 208"/>
              <p:cNvSpPr>
                <a:spLocks/>
              </p:cNvSpPr>
              <p:nvPr/>
            </p:nvSpPr>
            <p:spPr bwMode="auto">
              <a:xfrm>
                <a:off x="3497" y="2061"/>
                <a:ext cx="26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6" h="13">
                    <a:moveTo>
                      <a:pt x="0" y="1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Freeform 209"/>
              <p:cNvSpPr>
                <a:spLocks/>
              </p:cNvSpPr>
              <p:nvPr/>
            </p:nvSpPr>
            <p:spPr bwMode="auto">
              <a:xfrm>
                <a:off x="3569" y="2054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0" name="Freeform 210"/>
              <p:cNvSpPr>
                <a:spLocks/>
              </p:cNvSpPr>
              <p:nvPr/>
            </p:nvSpPr>
            <p:spPr bwMode="auto">
              <a:xfrm>
                <a:off x="3639" y="2048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" name="Freeform 211"/>
              <p:cNvSpPr>
                <a:spLocks/>
              </p:cNvSpPr>
              <p:nvPr/>
            </p:nvSpPr>
            <p:spPr bwMode="auto">
              <a:xfrm>
                <a:off x="3710" y="2040"/>
                <a:ext cx="25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5" h="15">
                    <a:moveTo>
                      <a:pt x="0" y="3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2" name="Rectangle 212"/>
              <p:cNvSpPr>
                <a:spLocks noChangeArrowheads="1"/>
              </p:cNvSpPr>
              <p:nvPr/>
            </p:nvSpPr>
            <p:spPr bwMode="auto">
              <a:xfrm>
                <a:off x="3783" y="2036"/>
                <a:ext cx="6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" name="Freeform 213"/>
              <p:cNvSpPr>
                <a:spLocks/>
              </p:cNvSpPr>
              <p:nvPr/>
            </p:nvSpPr>
            <p:spPr bwMode="auto">
              <a:xfrm>
                <a:off x="3776" y="2034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4" name="Freeform 214"/>
              <p:cNvSpPr>
                <a:spLocks/>
              </p:cNvSpPr>
              <p:nvPr/>
            </p:nvSpPr>
            <p:spPr bwMode="auto">
              <a:xfrm>
                <a:off x="3847" y="2028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5" name="Freeform 215"/>
              <p:cNvSpPr>
                <a:spLocks/>
              </p:cNvSpPr>
              <p:nvPr/>
            </p:nvSpPr>
            <p:spPr bwMode="auto">
              <a:xfrm>
                <a:off x="3918" y="2022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6" name="Freeform 216"/>
              <p:cNvSpPr>
                <a:spLocks/>
              </p:cNvSpPr>
              <p:nvPr/>
            </p:nvSpPr>
            <p:spPr bwMode="auto">
              <a:xfrm>
                <a:off x="3990" y="2016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7" name="Freeform 217"/>
              <p:cNvSpPr>
                <a:spLocks/>
              </p:cNvSpPr>
              <p:nvPr/>
            </p:nvSpPr>
            <p:spPr bwMode="auto">
              <a:xfrm>
                <a:off x="4061" y="2010"/>
                <a:ext cx="26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4"/>
                  </a:cxn>
                  <a:cxn ang="0">
                    <a:pos x="0" y="2"/>
                  </a:cxn>
                </a:cxnLst>
                <a:rect l="0" t="0" r="r" b="b"/>
                <a:pathLst>
                  <a:path w="26" h="14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8" name="Rectangle 218"/>
              <p:cNvSpPr>
                <a:spLocks noChangeArrowheads="1"/>
              </p:cNvSpPr>
              <p:nvPr/>
            </p:nvSpPr>
            <p:spPr bwMode="auto">
              <a:xfrm>
                <a:off x="4134" y="2006"/>
                <a:ext cx="6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" name="Freeform 219"/>
              <p:cNvSpPr>
                <a:spLocks/>
              </p:cNvSpPr>
              <p:nvPr/>
            </p:nvSpPr>
            <p:spPr bwMode="auto">
              <a:xfrm>
                <a:off x="4127" y="2005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1"/>
                  </a:cxn>
                  <a:cxn ang="0">
                    <a:pos x="1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1"/>
                    </a:lnTo>
                    <a:lnTo>
                      <a:pt x="1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" name="Freeform 220"/>
              <p:cNvSpPr>
                <a:spLocks/>
              </p:cNvSpPr>
              <p:nvPr/>
            </p:nvSpPr>
            <p:spPr bwMode="auto">
              <a:xfrm>
                <a:off x="4198" y="2000"/>
                <a:ext cx="26" cy="13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3"/>
                  </a:cxn>
                  <a:cxn ang="0">
                    <a:pos x="0" y="2"/>
                  </a:cxn>
                </a:cxnLst>
                <a:rect l="0" t="0" r="r" b="b"/>
                <a:pathLst>
                  <a:path w="26" h="13">
                    <a:moveTo>
                      <a:pt x="0" y="2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3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" name="Freeform 221"/>
              <p:cNvSpPr>
                <a:spLocks/>
              </p:cNvSpPr>
              <p:nvPr/>
            </p:nvSpPr>
            <p:spPr bwMode="auto">
              <a:xfrm>
                <a:off x="4270" y="1994"/>
                <a:ext cx="25" cy="1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3" y="0"/>
                  </a:cxn>
                  <a:cxn ang="0">
                    <a:pos x="25" y="12"/>
                  </a:cxn>
                  <a:cxn ang="0">
                    <a:pos x="1" y="14"/>
                  </a:cxn>
                  <a:cxn ang="0">
                    <a:pos x="0" y="2"/>
                  </a:cxn>
                </a:cxnLst>
                <a:rect l="0" t="0" r="r" b="b"/>
                <a:pathLst>
                  <a:path w="25" h="14">
                    <a:moveTo>
                      <a:pt x="0" y="2"/>
                    </a:moveTo>
                    <a:lnTo>
                      <a:pt x="23" y="0"/>
                    </a:lnTo>
                    <a:lnTo>
                      <a:pt x="25" y="12"/>
                    </a:lnTo>
                    <a:lnTo>
                      <a:pt x="1" y="14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" name="Freeform 222"/>
              <p:cNvSpPr>
                <a:spLocks/>
              </p:cNvSpPr>
              <p:nvPr/>
            </p:nvSpPr>
            <p:spPr bwMode="auto">
              <a:xfrm>
                <a:off x="4341" y="1990"/>
                <a:ext cx="25" cy="1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4" y="0"/>
                  </a:cxn>
                  <a:cxn ang="0">
                    <a:pos x="25" y="12"/>
                  </a:cxn>
                  <a:cxn ang="0">
                    <a:pos x="2" y="13"/>
                  </a:cxn>
                  <a:cxn ang="0">
                    <a:pos x="0" y="1"/>
                  </a:cxn>
                </a:cxnLst>
                <a:rect l="0" t="0" r="r" b="b"/>
                <a:pathLst>
                  <a:path w="25" h="13">
                    <a:moveTo>
                      <a:pt x="0" y="1"/>
                    </a:moveTo>
                    <a:lnTo>
                      <a:pt x="24" y="0"/>
                    </a:lnTo>
                    <a:lnTo>
                      <a:pt x="25" y="12"/>
                    </a:lnTo>
                    <a:lnTo>
                      <a:pt x="2" y="13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" name="Freeform 223"/>
              <p:cNvSpPr>
                <a:spLocks/>
              </p:cNvSpPr>
              <p:nvPr/>
            </p:nvSpPr>
            <p:spPr bwMode="auto">
              <a:xfrm>
                <a:off x="4412" y="1984"/>
                <a:ext cx="26" cy="15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24" y="0"/>
                  </a:cxn>
                  <a:cxn ang="0">
                    <a:pos x="26" y="12"/>
                  </a:cxn>
                  <a:cxn ang="0">
                    <a:pos x="2" y="15"/>
                  </a:cxn>
                  <a:cxn ang="0">
                    <a:pos x="0" y="3"/>
                  </a:cxn>
                </a:cxnLst>
                <a:rect l="0" t="0" r="r" b="b"/>
                <a:pathLst>
                  <a:path w="26" h="15">
                    <a:moveTo>
                      <a:pt x="0" y="3"/>
                    </a:moveTo>
                    <a:lnTo>
                      <a:pt x="24" y="0"/>
                    </a:lnTo>
                    <a:lnTo>
                      <a:pt x="26" y="12"/>
                    </a:lnTo>
                    <a:lnTo>
                      <a:pt x="2" y="15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800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" name="Rectangle 224"/>
              <p:cNvSpPr>
                <a:spLocks noChangeArrowheads="1"/>
              </p:cNvSpPr>
              <p:nvPr/>
            </p:nvSpPr>
            <p:spPr bwMode="auto">
              <a:xfrm>
                <a:off x="4485" y="1981"/>
                <a:ext cx="5" cy="1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" name="Freeform 225"/>
              <p:cNvSpPr>
                <a:spLocks/>
              </p:cNvSpPr>
              <p:nvPr/>
            </p:nvSpPr>
            <p:spPr bwMode="auto">
              <a:xfrm>
                <a:off x="1323" y="2291"/>
                <a:ext cx="26" cy="1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4" y="15"/>
                  </a:cxn>
                  <a:cxn ang="0">
                    <a:pos x="26" y="3"/>
                  </a:cxn>
                  <a:cxn ang="0">
                    <a:pos x="2" y="0"/>
                  </a:cxn>
                  <a:cxn ang="0">
                    <a:pos x="0" y="12"/>
                  </a:cxn>
                </a:cxnLst>
                <a:rect l="0" t="0" r="r" b="b"/>
                <a:pathLst>
                  <a:path w="26" h="15">
                    <a:moveTo>
                      <a:pt x="0" y="12"/>
                    </a:moveTo>
                    <a:lnTo>
                      <a:pt x="24" y="15"/>
                    </a:lnTo>
                    <a:lnTo>
                      <a:pt x="26" y="3"/>
                    </a:lnTo>
                    <a:lnTo>
                      <a:pt x="2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" name="Freeform 226"/>
              <p:cNvSpPr>
                <a:spLocks/>
              </p:cNvSpPr>
              <p:nvPr/>
            </p:nvSpPr>
            <p:spPr bwMode="auto">
              <a:xfrm>
                <a:off x="1395" y="2298"/>
                <a:ext cx="25" cy="14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4" y="14"/>
                  </a:cxn>
                  <a:cxn ang="0">
                    <a:pos x="25" y="2"/>
                  </a:cxn>
                  <a:cxn ang="0">
                    <a:pos x="1" y="0"/>
                  </a:cxn>
                  <a:cxn ang="0">
                    <a:pos x="0" y="12"/>
                  </a:cxn>
                </a:cxnLst>
                <a:rect l="0" t="0" r="r" b="b"/>
                <a:pathLst>
                  <a:path w="25" h="14">
                    <a:moveTo>
                      <a:pt x="0" y="12"/>
                    </a:moveTo>
                    <a:lnTo>
                      <a:pt x="24" y="14"/>
                    </a:lnTo>
                    <a:lnTo>
                      <a:pt x="25" y="2"/>
                    </a:lnTo>
                    <a:lnTo>
                      <a:pt x="1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" name="Freeform 227"/>
              <p:cNvSpPr>
                <a:spLocks/>
              </p:cNvSpPr>
              <p:nvPr/>
            </p:nvSpPr>
            <p:spPr bwMode="auto">
              <a:xfrm>
                <a:off x="1466" y="2304"/>
                <a:ext cx="26" cy="15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4" y="15"/>
                  </a:cxn>
                  <a:cxn ang="0">
                    <a:pos x="26" y="3"/>
                  </a:cxn>
                  <a:cxn ang="0">
                    <a:pos x="2" y="0"/>
                  </a:cxn>
                  <a:cxn ang="0">
                    <a:pos x="0" y="12"/>
                  </a:cxn>
                </a:cxnLst>
                <a:rect l="0" t="0" r="r" b="b"/>
                <a:pathLst>
                  <a:path w="26" h="15">
                    <a:moveTo>
                      <a:pt x="0" y="12"/>
                    </a:moveTo>
                    <a:lnTo>
                      <a:pt x="24" y="15"/>
                    </a:lnTo>
                    <a:lnTo>
                      <a:pt x="26" y="3"/>
                    </a:lnTo>
                    <a:lnTo>
                      <a:pt x="2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Freeform 229"/>
            <p:cNvSpPr>
              <a:spLocks/>
            </p:cNvSpPr>
            <p:nvPr/>
          </p:nvSpPr>
          <p:spPr bwMode="auto">
            <a:xfrm>
              <a:off x="1536" y="2312"/>
              <a:ext cx="26" cy="13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3"/>
                </a:cxn>
                <a:cxn ang="0">
                  <a:pos x="26" y="1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6" h="13">
                  <a:moveTo>
                    <a:pt x="0" y="12"/>
                  </a:moveTo>
                  <a:lnTo>
                    <a:pt x="24" y="13"/>
                  </a:lnTo>
                  <a:lnTo>
                    <a:pt x="26" y="1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30"/>
            <p:cNvSpPr>
              <a:spLocks/>
            </p:cNvSpPr>
            <p:nvPr/>
          </p:nvSpPr>
          <p:spPr bwMode="auto">
            <a:xfrm>
              <a:off x="1608" y="2318"/>
              <a:ext cx="25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5"/>
                </a:cxn>
                <a:cxn ang="0">
                  <a:pos x="25" y="3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5">
                  <a:moveTo>
                    <a:pt x="0" y="12"/>
                  </a:moveTo>
                  <a:lnTo>
                    <a:pt x="23" y="15"/>
                  </a:lnTo>
                  <a:lnTo>
                    <a:pt x="25" y="3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231"/>
            <p:cNvSpPr>
              <a:spLocks noChangeArrowheads="1"/>
            </p:cNvSpPr>
            <p:nvPr/>
          </p:nvSpPr>
          <p:spPr bwMode="auto">
            <a:xfrm>
              <a:off x="1681" y="2325"/>
              <a:ext cx="6" cy="12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32"/>
            <p:cNvSpPr>
              <a:spLocks/>
            </p:cNvSpPr>
            <p:nvPr/>
          </p:nvSpPr>
          <p:spPr bwMode="auto">
            <a:xfrm>
              <a:off x="1673" y="2325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8"/>
                </a:cxn>
                <a:cxn ang="0">
                  <a:pos x="24" y="6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2" y="18"/>
                  </a:lnTo>
                  <a:lnTo>
                    <a:pt x="24" y="6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33"/>
            <p:cNvSpPr>
              <a:spLocks/>
            </p:cNvSpPr>
            <p:nvPr/>
          </p:nvSpPr>
          <p:spPr bwMode="auto">
            <a:xfrm>
              <a:off x="1742" y="2343"/>
              <a:ext cx="25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8"/>
                </a:cxn>
                <a:cxn ang="0">
                  <a:pos x="25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8">
                  <a:moveTo>
                    <a:pt x="0" y="12"/>
                  </a:moveTo>
                  <a:lnTo>
                    <a:pt x="23" y="18"/>
                  </a:lnTo>
                  <a:lnTo>
                    <a:pt x="25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34"/>
            <p:cNvSpPr>
              <a:spLocks/>
            </p:cNvSpPr>
            <p:nvPr/>
          </p:nvSpPr>
          <p:spPr bwMode="auto">
            <a:xfrm>
              <a:off x="1811" y="2361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8"/>
                </a:cxn>
                <a:cxn ang="0">
                  <a:pos x="24" y="6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3" y="18"/>
                  </a:lnTo>
                  <a:lnTo>
                    <a:pt x="24" y="6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35"/>
            <p:cNvSpPr>
              <a:spLocks/>
            </p:cNvSpPr>
            <p:nvPr/>
          </p:nvSpPr>
          <p:spPr bwMode="auto">
            <a:xfrm>
              <a:off x="1880" y="2380"/>
              <a:ext cx="25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8"/>
                </a:cxn>
                <a:cxn ang="0">
                  <a:pos x="25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8">
                  <a:moveTo>
                    <a:pt x="0" y="12"/>
                  </a:moveTo>
                  <a:lnTo>
                    <a:pt x="24" y="18"/>
                  </a:lnTo>
                  <a:lnTo>
                    <a:pt x="25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36"/>
            <p:cNvSpPr>
              <a:spLocks/>
            </p:cNvSpPr>
            <p:nvPr/>
          </p:nvSpPr>
          <p:spPr bwMode="auto">
            <a:xfrm>
              <a:off x="1950" y="2398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8"/>
                </a:cxn>
                <a:cxn ang="0">
                  <a:pos x="24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2" y="18"/>
                  </a:lnTo>
                  <a:lnTo>
                    <a:pt x="24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37"/>
            <p:cNvSpPr>
              <a:spLocks/>
            </p:cNvSpPr>
            <p:nvPr/>
          </p:nvSpPr>
          <p:spPr bwMode="auto">
            <a:xfrm>
              <a:off x="2018" y="2416"/>
              <a:ext cx="20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8" y="16"/>
                </a:cxn>
                <a:cxn ang="0">
                  <a:pos x="20" y="4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0" h="16">
                  <a:moveTo>
                    <a:pt x="0" y="12"/>
                  </a:moveTo>
                  <a:lnTo>
                    <a:pt x="18" y="16"/>
                  </a:lnTo>
                  <a:lnTo>
                    <a:pt x="20" y="4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38"/>
            <p:cNvSpPr>
              <a:spLocks/>
            </p:cNvSpPr>
            <p:nvPr/>
          </p:nvSpPr>
          <p:spPr bwMode="auto">
            <a:xfrm>
              <a:off x="2024" y="2420"/>
              <a:ext cx="24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9"/>
                </a:cxn>
                <a:cxn ang="0">
                  <a:pos x="24" y="8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9">
                  <a:moveTo>
                    <a:pt x="0" y="12"/>
                  </a:moveTo>
                  <a:lnTo>
                    <a:pt x="23" y="19"/>
                  </a:lnTo>
                  <a:lnTo>
                    <a:pt x="24" y="8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39"/>
            <p:cNvSpPr>
              <a:spLocks/>
            </p:cNvSpPr>
            <p:nvPr/>
          </p:nvSpPr>
          <p:spPr bwMode="auto">
            <a:xfrm>
              <a:off x="2091" y="2444"/>
              <a:ext cx="26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9"/>
                </a:cxn>
                <a:cxn ang="0">
                  <a:pos x="26" y="7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6" h="19">
                  <a:moveTo>
                    <a:pt x="0" y="12"/>
                  </a:moveTo>
                  <a:lnTo>
                    <a:pt x="24" y="19"/>
                  </a:lnTo>
                  <a:lnTo>
                    <a:pt x="26" y="7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40"/>
            <p:cNvSpPr>
              <a:spLocks/>
            </p:cNvSpPr>
            <p:nvPr/>
          </p:nvSpPr>
          <p:spPr bwMode="auto">
            <a:xfrm>
              <a:off x="2160" y="2466"/>
              <a:ext cx="23" cy="21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21"/>
                </a:cxn>
                <a:cxn ang="0">
                  <a:pos x="23" y="9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3" h="21">
                  <a:moveTo>
                    <a:pt x="0" y="12"/>
                  </a:moveTo>
                  <a:lnTo>
                    <a:pt x="22" y="21"/>
                  </a:lnTo>
                  <a:lnTo>
                    <a:pt x="23" y="9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41"/>
            <p:cNvSpPr>
              <a:spLocks/>
            </p:cNvSpPr>
            <p:nvPr/>
          </p:nvSpPr>
          <p:spPr bwMode="auto">
            <a:xfrm>
              <a:off x="2227" y="2490"/>
              <a:ext cx="23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9"/>
                </a:cxn>
                <a:cxn ang="0">
                  <a:pos x="23" y="7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3" h="19">
                  <a:moveTo>
                    <a:pt x="0" y="12"/>
                  </a:moveTo>
                  <a:lnTo>
                    <a:pt x="22" y="19"/>
                  </a:lnTo>
                  <a:lnTo>
                    <a:pt x="23" y="7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42"/>
            <p:cNvSpPr>
              <a:spLocks/>
            </p:cNvSpPr>
            <p:nvPr/>
          </p:nvSpPr>
          <p:spPr bwMode="auto">
            <a:xfrm>
              <a:off x="2295" y="2514"/>
              <a:ext cx="24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9"/>
                </a:cxn>
                <a:cxn ang="0">
                  <a:pos x="24" y="7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9">
                  <a:moveTo>
                    <a:pt x="0" y="12"/>
                  </a:moveTo>
                  <a:lnTo>
                    <a:pt x="22" y="19"/>
                  </a:lnTo>
                  <a:lnTo>
                    <a:pt x="24" y="7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43"/>
            <p:cNvSpPr>
              <a:spLocks/>
            </p:cNvSpPr>
            <p:nvPr/>
          </p:nvSpPr>
          <p:spPr bwMode="auto">
            <a:xfrm>
              <a:off x="2362" y="2536"/>
              <a:ext cx="24" cy="21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21"/>
                </a:cxn>
                <a:cxn ang="0">
                  <a:pos x="24" y="9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21">
                  <a:moveTo>
                    <a:pt x="0" y="12"/>
                  </a:moveTo>
                  <a:lnTo>
                    <a:pt x="22" y="21"/>
                  </a:lnTo>
                  <a:lnTo>
                    <a:pt x="24" y="9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44"/>
            <p:cNvSpPr>
              <a:spLocks/>
            </p:cNvSpPr>
            <p:nvPr/>
          </p:nvSpPr>
          <p:spPr bwMode="auto">
            <a:xfrm>
              <a:off x="2374" y="2545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8"/>
                </a:cxn>
                <a:cxn ang="0">
                  <a:pos x="24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2" y="18"/>
                  </a:lnTo>
                  <a:lnTo>
                    <a:pt x="24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45"/>
            <p:cNvSpPr>
              <a:spLocks/>
            </p:cNvSpPr>
            <p:nvPr/>
          </p:nvSpPr>
          <p:spPr bwMode="auto">
            <a:xfrm>
              <a:off x="2442" y="2564"/>
              <a:ext cx="24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9"/>
                </a:cxn>
                <a:cxn ang="0">
                  <a:pos x="24" y="8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9">
                  <a:moveTo>
                    <a:pt x="0" y="12"/>
                  </a:moveTo>
                  <a:lnTo>
                    <a:pt x="23" y="19"/>
                  </a:lnTo>
                  <a:lnTo>
                    <a:pt x="24" y="8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46"/>
            <p:cNvSpPr>
              <a:spLocks/>
            </p:cNvSpPr>
            <p:nvPr/>
          </p:nvSpPr>
          <p:spPr bwMode="auto">
            <a:xfrm>
              <a:off x="2511" y="2585"/>
              <a:ext cx="25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8"/>
                </a:cxn>
                <a:cxn ang="0">
                  <a:pos x="25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8">
                  <a:moveTo>
                    <a:pt x="0" y="12"/>
                  </a:moveTo>
                  <a:lnTo>
                    <a:pt x="24" y="18"/>
                  </a:lnTo>
                  <a:lnTo>
                    <a:pt x="25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7"/>
            <p:cNvSpPr>
              <a:spLocks/>
            </p:cNvSpPr>
            <p:nvPr/>
          </p:nvSpPr>
          <p:spPr bwMode="auto">
            <a:xfrm>
              <a:off x="2579" y="2604"/>
              <a:ext cx="26" cy="2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20"/>
                </a:cxn>
                <a:cxn ang="0">
                  <a:pos x="26" y="8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6" h="20">
                  <a:moveTo>
                    <a:pt x="0" y="12"/>
                  </a:moveTo>
                  <a:lnTo>
                    <a:pt x="24" y="20"/>
                  </a:lnTo>
                  <a:lnTo>
                    <a:pt x="26" y="8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8"/>
            <p:cNvSpPr>
              <a:spLocks/>
            </p:cNvSpPr>
            <p:nvPr/>
          </p:nvSpPr>
          <p:spPr bwMode="auto">
            <a:xfrm>
              <a:off x="2648" y="2625"/>
              <a:ext cx="25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8"/>
                </a:cxn>
                <a:cxn ang="0">
                  <a:pos x="25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8">
                  <a:moveTo>
                    <a:pt x="0" y="12"/>
                  </a:moveTo>
                  <a:lnTo>
                    <a:pt x="24" y="18"/>
                  </a:lnTo>
                  <a:lnTo>
                    <a:pt x="25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9"/>
            <p:cNvSpPr>
              <a:spLocks/>
            </p:cNvSpPr>
            <p:nvPr/>
          </p:nvSpPr>
          <p:spPr bwMode="auto">
            <a:xfrm>
              <a:off x="2718" y="2644"/>
              <a:ext cx="21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9" y="18"/>
                </a:cxn>
                <a:cxn ang="0">
                  <a:pos x="21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1" h="18">
                  <a:moveTo>
                    <a:pt x="0" y="12"/>
                  </a:moveTo>
                  <a:lnTo>
                    <a:pt x="19" y="18"/>
                  </a:lnTo>
                  <a:lnTo>
                    <a:pt x="21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50"/>
            <p:cNvSpPr>
              <a:spLocks/>
            </p:cNvSpPr>
            <p:nvPr/>
          </p:nvSpPr>
          <p:spPr bwMode="auto">
            <a:xfrm>
              <a:off x="2725" y="2650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8"/>
                </a:cxn>
                <a:cxn ang="0">
                  <a:pos x="24" y="6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2" y="18"/>
                  </a:lnTo>
                  <a:lnTo>
                    <a:pt x="24" y="6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51"/>
            <p:cNvSpPr>
              <a:spLocks/>
            </p:cNvSpPr>
            <p:nvPr/>
          </p:nvSpPr>
          <p:spPr bwMode="auto">
            <a:xfrm>
              <a:off x="2794" y="2668"/>
              <a:ext cx="25" cy="19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9"/>
                </a:cxn>
                <a:cxn ang="0">
                  <a:pos x="25" y="7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9">
                  <a:moveTo>
                    <a:pt x="0" y="12"/>
                  </a:moveTo>
                  <a:lnTo>
                    <a:pt x="23" y="19"/>
                  </a:lnTo>
                  <a:lnTo>
                    <a:pt x="25" y="7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52"/>
            <p:cNvSpPr>
              <a:spLocks/>
            </p:cNvSpPr>
            <p:nvPr/>
          </p:nvSpPr>
          <p:spPr bwMode="auto">
            <a:xfrm>
              <a:off x="2863" y="2687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8"/>
                </a:cxn>
                <a:cxn ang="0">
                  <a:pos x="24" y="6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3" y="18"/>
                  </a:lnTo>
                  <a:lnTo>
                    <a:pt x="24" y="6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3"/>
            <p:cNvSpPr>
              <a:spLocks/>
            </p:cNvSpPr>
            <p:nvPr/>
          </p:nvSpPr>
          <p:spPr bwMode="auto">
            <a:xfrm>
              <a:off x="2932" y="2705"/>
              <a:ext cx="25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8"/>
                </a:cxn>
                <a:cxn ang="0">
                  <a:pos x="25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8">
                  <a:moveTo>
                    <a:pt x="0" y="12"/>
                  </a:moveTo>
                  <a:lnTo>
                    <a:pt x="24" y="18"/>
                  </a:lnTo>
                  <a:lnTo>
                    <a:pt x="25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4"/>
            <p:cNvSpPr>
              <a:spLocks/>
            </p:cNvSpPr>
            <p:nvPr/>
          </p:nvSpPr>
          <p:spPr bwMode="auto">
            <a:xfrm>
              <a:off x="3002" y="2724"/>
              <a:ext cx="24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8"/>
                </a:cxn>
                <a:cxn ang="0">
                  <a:pos x="24" y="6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4" h="18">
                  <a:moveTo>
                    <a:pt x="0" y="12"/>
                  </a:moveTo>
                  <a:lnTo>
                    <a:pt x="22" y="18"/>
                  </a:lnTo>
                  <a:lnTo>
                    <a:pt x="24" y="6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55"/>
            <p:cNvSpPr>
              <a:spLocks/>
            </p:cNvSpPr>
            <p:nvPr/>
          </p:nvSpPr>
          <p:spPr bwMode="auto">
            <a:xfrm>
              <a:off x="3070" y="2742"/>
              <a:ext cx="18" cy="1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7" y="17"/>
                </a:cxn>
                <a:cxn ang="0">
                  <a:pos x="18" y="5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18" h="17">
                  <a:moveTo>
                    <a:pt x="0" y="12"/>
                  </a:moveTo>
                  <a:lnTo>
                    <a:pt x="17" y="17"/>
                  </a:lnTo>
                  <a:lnTo>
                    <a:pt x="18" y="5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56"/>
            <p:cNvSpPr>
              <a:spLocks/>
            </p:cNvSpPr>
            <p:nvPr/>
          </p:nvSpPr>
          <p:spPr bwMode="auto">
            <a:xfrm>
              <a:off x="3075" y="2747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57"/>
            <p:cNvSpPr>
              <a:spLocks/>
            </p:cNvSpPr>
            <p:nvPr/>
          </p:nvSpPr>
          <p:spPr bwMode="auto">
            <a:xfrm>
              <a:off x="3145" y="2762"/>
              <a:ext cx="25" cy="1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1"/>
                </a:cxn>
              </a:cxnLst>
              <a:rect l="0" t="0" r="r" b="b"/>
              <a:pathLst>
                <a:path w="25" h="16">
                  <a:moveTo>
                    <a:pt x="0" y="11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58"/>
            <p:cNvSpPr>
              <a:spLocks/>
            </p:cNvSpPr>
            <p:nvPr/>
          </p:nvSpPr>
          <p:spPr bwMode="auto">
            <a:xfrm>
              <a:off x="3215" y="2775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3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59"/>
            <p:cNvSpPr>
              <a:spLocks/>
            </p:cNvSpPr>
            <p:nvPr/>
          </p:nvSpPr>
          <p:spPr bwMode="auto">
            <a:xfrm>
              <a:off x="3285" y="2790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3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60"/>
            <p:cNvSpPr>
              <a:spLocks/>
            </p:cNvSpPr>
            <p:nvPr/>
          </p:nvSpPr>
          <p:spPr bwMode="auto">
            <a:xfrm>
              <a:off x="3355" y="2805"/>
              <a:ext cx="25" cy="16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3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1"/>
                </a:cxn>
              </a:cxnLst>
              <a:rect l="0" t="0" r="r" b="b"/>
              <a:pathLst>
                <a:path w="25" h="16">
                  <a:moveTo>
                    <a:pt x="0" y="11"/>
                  </a:moveTo>
                  <a:lnTo>
                    <a:pt x="23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61"/>
            <p:cNvSpPr>
              <a:spLocks/>
            </p:cNvSpPr>
            <p:nvPr/>
          </p:nvSpPr>
          <p:spPr bwMode="auto">
            <a:xfrm>
              <a:off x="3424" y="2818"/>
              <a:ext cx="15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4" y="15"/>
                </a:cxn>
                <a:cxn ang="0">
                  <a:pos x="15" y="3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15" h="15">
                  <a:moveTo>
                    <a:pt x="0" y="12"/>
                  </a:moveTo>
                  <a:lnTo>
                    <a:pt x="14" y="15"/>
                  </a:lnTo>
                  <a:lnTo>
                    <a:pt x="15" y="3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62"/>
            <p:cNvSpPr>
              <a:spLocks/>
            </p:cNvSpPr>
            <p:nvPr/>
          </p:nvSpPr>
          <p:spPr bwMode="auto">
            <a:xfrm>
              <a:off x="3426" y="2821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63"/>
            <p:cNvSpPr>
              <a:spLocks/>
            </p:cNvSpPr>
            <p:nvPr/>
          </p:nvSpPr>
          <p:spPr bwMode="auto">
            <a:xfrm>
              <a:off x="3496" y="2833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64"/>
            <p:cNvSpPr>
              <a:spLocks/>
            </p:cNvSpPr>
            <p:nvPr/>
          </p:nvSpPr>
          <p:spPr bwMode="auto">
            <a:xfrm>
              <a:off x="3567" y="2845"/>
              <a:ext cx="26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6" y="4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6" h="16">
                  <a:moveTo>
                    <a:pt x="0" y="12"/>
                  </a:moveTo>
                  <a:lnTo>
                    <a:pt x="24" y="16"/>
                  </a:lnTo>
                  <a:lnTo>
                    <a:pt x="26" y="4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65"/>
            <p:cNvSpPr>
              <a:spLocks/>
            </p:cNvSpPr>
            <p:nvPr/>
          </p:nvSpPr>
          <p:spPr bwMode="auto">
            <a:xfrm>
              <a:off x="3637" y="2858"/>
              <a:ext cx="26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5"/>
                </a:cxn>
                <a:cxn ang="0">
                  <a:pos x="26" y="3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6" h="15">
                  <a:moveTo>
                    <a:pt x="0" y="12"/>
                  </a:moveTo>
                  <a:lnTo>
                    <a:pt x="24" y="15"/>
                  </a:lnTo>
                  <a:lnTo>
                    <a:pt x="26" y="3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66"/>
            <p:cNvSpPr>
              <a:spLocks/>
            </p:cNvSpPr>
            <p:nvPr/>
          </p:nvSpPr>
          <p:spPr bwMode="auto">
            <a:xfrm>
              <a:off x="3709" y="2870"/>
              <a:ext cx="23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6"/>
                </a:cxn>
                <a:cxn ang="0">
                  <a:pos x="23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3" h="16">
                  <a:moveTo>
                    <a:pt x="0" y="12"/>
                  </a:moveTo>
                  <a:lnTo>
                    <a:pt x="22" y="16"/>
                  </a:lnTo>
                  <a:lnTo>
                    <a:pt x="23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267"/>
            <p:cNvSpPr>
              <a:spLocks/>
            </p:cNvSpPr>
            <p:nvPr/>
          </p:nvSpPr>
          <p:spPr bwMode="auto">
            <a:xfrm>
              <a:off x="3779" y="2882"/>
              <a:ext cx="10" cy="13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9" y="13"/>
                </a:cxn>
                <a:cxn ang="0">
                  <a:pos x="10" y="1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10" h="13">
                  <a:moveTo>
                    <a:pt x="0" y="12"/>
                  </a:moveTo>
                  <a:lnTo>
                    <a:pt x="9" y="13"/>
                  </a:lnTo>
                  <a:lnTo>
                    <a:pt x="10" y="1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268"/>
            <p:cNvSpPr>
              <a:spLocks/>
            </p:cNvSpPr>
            <p:nvPr/>
          </p:nvSpPr>
          <p:spPr bwMode="auto">
            <a:xfrm>
              <a:off x="3776" y="2883"/>
              <a:ext cx="25" cy="1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7"/>
                </a:cxn>
                <a:cxn ang="0">
                  <a:pos x="25" y="5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7">
                  <a:moveTo>
                    <a:pt x="0" y="12"/>
                  </a:moveTo>
                  <a:lnTo>
                    <a:pt x="23" y="17"/>
                  </a:lnTo>
                  <a:lnTo>
                    <a:pt x="25" y="5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269"/>
            <p:cNvSpPr>
              <a:spLocks/>
            </p:cNvSpPr>
            <p:nvPr/>
          </p:nvSpPr>
          <p:spPr bwMode="auto">
            <a:xfrm>
              <a:off x="3846" y="2895"/>
              <a:ext cx="25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5"/>
                </a:cxn>
                <a:cxn ang="0">
                  <a:pos x="25" y="3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5">
                  <a:moveTo>
                    <a:pt x="0" y="12"/>
                  </a:moveTo>
                  <a:lnTo>
                    <a:pt x="23" y="15"/>
                  </a:lnTo>
                  <a:lnTo>
                    <a:pt x="25" y="3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270"/>
            <p:cNvSpPr>
              <a:spLocks/>
            </p:cNvSpPr>
            <p:nvPr/>
          </p:nvSpPr>
          <p:spPr bwMode="auto">
            <a:xfrm>
              <a:off x="3917" y="2907"/>
              <a:ext cx="25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5"/>
                </a:cxn>
                <a:cxn ang="0">
                  <a:pos x="25" y="3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5">
                  <a:moveTo>
                    <a:pt x="0" y="12"/>
                  </a:moveTo>
                  <a:lnTo>
                    <a:pt x="24" y="15"/>
                  </a:lnTo>
                  <a:lnTo>
                    <a:pt x="25" y="3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271"/>
            <p:cNvSpPr>
              <a:spLocks/>
            </p:cNvSpPr>
            <p:nvPr/>
          </p:nvSpPr>
          <p:spPr bwMode="auto">
            <a:xfrm>
              <a:off x="3987" y="2917"/>
              <a:ext cx="25" cy="1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7"/>
                </a:cxn>
                <a:cxn ang="0">
                  <a:pos x="25" y="5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7">
                  <a:moveTo>
                    <a:pt x="0" y="12"/>
                  </a:moveTo>
                  <a:lnTo>
                    <a:pt x="24" y="17"/>
                  </a:lnTo>
                  <a:lnTo>
                    <a:pt x="25" y="5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272"/>
            <p:cNvSpPr>
              <a:spLocks/>
            </p:cNvSpPr>
            <p:nvPr/>
          </p:nvSpPr>
          <p:spPr bwMode="auto">
            <a:xfrm>
              <a:off x="4058" y="2929"/>
              <a:ext cx="24" cy="1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3" y="17"/>
                </a:cxn>
                <a:cxn ang="0">
                  <a:pos x="24" y="5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4" h="17">
                  <a:moveTo>
                    <a:pt x="0" y="12"/>
                  </a:moveTo>
                  <a:lnTo>
                    <a:pt x="23" y="17"/>
                  </a:lnTo>
                  <a:lnTo>
                    <a:pt x="24" y="5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73"/>
            <p:cNvSpPr>
              <a:spLocks/>
            </p:cNvSpPr>
            <p:nvPr/>
          </p:nvSpPr>
          <p:spPr bwMode="auto">
            <a:xfrm>
              <a:off x="4128" y="2941"/>
              <a:ext cx="12" cy="14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1" y="14"/>
                </a:cxn>
                <a:cxn ang="0">
                  <a:pos x="12" y="2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12" h="14">
                  <a:moveTo>
                    <a:pt x="0" y="12"/>
                  </a:moveTo>
                  <a:lnTo>
                    <a:pt x="11" y="14"/>
                  </a:lnTo>
                  <a:lnTo>
                    <a:pt x="12" y="2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74"/>
            <p:cNvSpPr>
              <a:spLocks/>
            </p:cNvSpPr>
            <p:nvPr/>
          </p:nvSpPr>
          <p:spPr bwMode="auto">
            <a:xfrm>
              <a:off x="4127" y="2943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75"/>
            <p:cNvSpPr>
              <a:spLocks/>
            </p:cNvSpPr>
            <p:nvPr/>
          </p:nvSpPr>
          <p:spPr bwMode="auto">
            <a:xfrm>
              <a:off x="4197" y="2955"/>
              <a:ext cx="25" cy="14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4"/>
                </a:cxn>
                <a:cxn ang="0">
                  <a:pos x="25" y="3"/>
                </a:cxn>
                <a:cxn ang="0">
                  <a:pos x="1" y="0"/>
                </a:cxn>
                <a:cxn ang="0">
                  <a:pos x="0" y="11"/>
                </a:cxn>
              </a:cxnLst>
              <a:rect l="0" t="0" r="r" b="b"/>
              <a:pathLst>
                <a:path w="25" h="14">
                  <a:moveTo>
                    <a:pt x="0" y="11"/>
                  </a:moveTo>
                  <a:lnTo>
                    <a:pt x="24" y="14"/>
                  </a:lnTo>
                  <a:lnTo>
                    <a:pt x="25" y="3"/>
                  </a:lnTo>
                  <a:lnTo>
                    <a:pt x="1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76"/>
            <p:cNvSpPr>
              <a:spLocks/>
            </p:cNvSpPr>
            <p:nvPr/>
          </p:nvSpPr>
          <p:spPr bwMode="auto">
            <a:xfrm>
              <a:off x="4268" y="2965"/>
              <a:ext cx="25" cy="1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6"/>
                </a:cxn>
                <a:cxn ang="0">
                  <a:pos x="25" y="4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5" h="16">
                  <a:moveTo>
                    <a:pt x="0" y="12"/>
                  </a:moveTo>
                  <a:lnTo>
                    <a:pt x="24" y="16"/>
                  </a:lnTo>
                  <a:lnTo>
                    <a:pt x="25" y="4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77"/>
            <p:cNvSpPr>
              <a:spLocks/>
            </p:cNvSpPr>
            <p:nvPr/>
          </p:nvSpPr>
          <p:spPr bwMode="auto">
            <a:xfrm>
              <a:off x="4338" y="2977"/>
              <a:ext cx="25" cy="15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4" y="15"/>
                </a:cxn>
                <a:cxn ang="0">
                  <a:pos x="25" y="3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25" h="15">
                  <a:moveTo>
                    <a:pt x="0" y="12"/>
                  </a:moveTo>
                  <a:lnTo>
                    <a:pt x="24" y="15"/>
                  </a:lnTo>
                  <a:lnTo>
                    <a:pt x="25" y="3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78"/>
            <p:cNvSpPr>
              <a:spLocks/>
            </p:cNvSpPr>
            <p:nvPr/>
          </p:nvSpPr>
          <p:spPr bwMode="auto">
            <a:xfrm>
              <a:off x="4410" y="2987"/>
              <a:ext cx="23" cy="1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2" y="17"/>
                </a:cxn>
                <a:cxn ang="0">
                  <a:pos x="23" y="5"/>
                </a:cxn>
                <a:cxn ang="0">
                  <a:pos x="1" y="0"/>
                </a:cxn>
                <a:cxn ang="0">
                  <a:pos x="0" y="12"/>
                </a:cxn>
              </a:cxnLst>
              <a:rect l="0" t="0" r="r" b="b"/>
              <a:pathLst>
                <a:path w="23" h="17">
                  <a:moveTo>
                    <a:pt x="0" y="12"/>
                  </a:moveTo>
                  <a:lnTo>
                    <a:pt x="22" y="17"/>
                  </a:lnTo>
                  <a:lnTo>
                    <a:pt x="23" y="5"/>
                  </a:lnTo>
                  <a:lnTo>
                    <a:pt x="1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79"/>
            <p:cNvSpPr>
              <a:spLocks/>
            </p:cNvSpPr>
            <p:nvPr/>
          </p:nvSpPr>
          <p:spPr bwMode="auto">
            <a:xfrm>
              <a:off x="4479" y="2999"/>
              <a:ext cx="11" cy="13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9" y="13"/>
                </a:cxn>
                <a:cxn ang="0">
                  <a:pos x="11" y="2"/>
                </a:cxn>
                <a:cxn ang="0">
                  <a:pos x="2" y="0"/>
                </a:cxn>
                <a:cxn ang="0">
                  <a:pos x="0" y="12"/>
                </a:cxn>
              </a:cxnLst>
              <a:rect l="0" t="0" r="r" b="b"/>
              <a:pathLst>
                <a:path w="11" h="13">
                  <a:moveTo>
                    <a:pt x="0" y="12"/>
                  </a:moveTo>
                  <a:lnTo>
                    <a:pt x="9" y="13"/>
                  </a:lnTo>
                  <a:lnTo>
                    <a:pt x="11" y="2"/>
                  </a:lnTo>
                  <a:lnTo>
                    <a:pt x="2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80"/>
            <p:cNvSpPr>
              <a:spLocks noChangeShapeType="1"/>
            </p:cNvSpPr>
            <p:nvPr/>
          </p:nvSpPr>
          <p:spPr bwMode="auto">
            <a:xfrm flipV="1">
              <a:off x="1331" y="2143"/>
              <a:ext cx="350" cy="8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281"/>
            <p:cNvSpPr>
              <a:spLocks noChangeShapeType="1"/>
            </p:cNvSpPr>
            <p:nvPr/>
          </p:nvSpPr>
          <p:spPr bwMode="auto">
            <a:xfrm flipV="1">
              <a:off x="1681" y="2082"/>
              <a:ext cx="351" cy="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282"/>
            <p:cNvSpPr>
              <a:spLocks noChangeShapeType="1"/>
            </p:cNvSpPr>
            <p:nvPr/>
          </p:nvSpPr>
          <p:spPr bwMode="auto">
            <a:xfrm flipV="1">
              <a:off x="2032" y="2027"/>
              <a:ext cx="349" cy="5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283"/>
            <p:cNvSpPr>
              <a:spLocks noChangeShapeType="1"/>
            </p:cNvSpPr>
            <p:nvPr/>
          </p:nvSpPr>
          <p:spPr bwMode="auto">
            <a:xfrm flipV="1">
              <a:off x="2381" y="1966"/>
              <a:ext cx="352" cy="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284"/>
            <p:cNvSpPr>
              <a:spLocks noChangeShapeType="1"/>
            </p:cNvSpPr>
            <p:nvPr/>
          </p:nvSpPr>
          <p:spPr bwMode="auto">
            <a:xfrm flipV="1">
              <a:off x="2733" y="1902"/>
              <a:ext cx="349" cy="6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285"/>
            <p:cNvSpPr>
              <a:spLocks noChangeShapeType="1"/>
            </p:cNvSpPr>
            <p:nvPr/>
          </p:nvSpPr>
          <p:spPr bwMode="auto">
            <a:xfrm flipV="1">
              <a:off x="3082" y="1834"/>
              <a:ext cx="351" cy="6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286"/>
            <p:cNvSpPr>
              <a:spLocks noChangeShapeType="1"/>
            </p:cNvSpPr>
            <p:nvPr/>
          </p:nvSpPr>
          <p:spPr bwMode="auto">
            <a:xfrm flipV="1">
              <a:off x="3433" y="1758"/>
              <a:ext cx="350" cy="7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287"/>
            <p:cNvSpPr>
              <a:spLocks noChangeShapeType="1"/>
            </p:cNvSpPr>
            <p:nvPr/>
          </p:nvSpPr>
          <p:spPr bwMode="auto">
            <a:xfrm flipV="1">
              <a:off x="3783" y="1685"/>
              <a:ext cx="351" cy="7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288"/>
            <p:cNvSpPr>
              <a:spLocks noChangeShapeType="1"/>
            </p:cNvSpPr>
            <p:nvPr/>
          </p:nvSpPr>
          <p:spPr bwMode="auto">
            <a:xfrm flipV="1">
              <a:off x="4134" y="1619"/>
              <a:ext cx="350" cy="6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Oval 289"/>
            <p:cNvSpPr>
              <a:spLocks noChangeArrowheads="1"/>
            </p:cNvSpPr>
            <p:nvPr/>
          </p:nvSpPr>
          <p:spPr bwMode="auto">
            <a:xfrm>
              <a:off x="1312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Oval 290"/>
            <p:cNvSpPr>
              <a:spLocks noChangeArrowheads="1"/>
            </p:cNvSpPr>
            <p:nvPr/>
          </p:nvSpPr>
          <p:spPr bwMode="auto">
            <a:xfrm>
              <a:off x="1661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Oval 291"/>
            <p:cNvSpPr>
              <a:spLocks noChangeArrowheads="1"/>
            </p:cNvSpPr>
            <p:nvPr/>
          </p:nvSpPr>
          <p:spPr bwMode="auto">
            <a:xfrm>
              <a:off x="2012" y="2266"/>
              <a:ext cx="38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Oval 292"/>
            <p:cNvSpPr>
              <a:spLocks noChangeArrowheads="1"/>
            </p:cNvSpPr>
            <p:nvPr/>
          </p:nvSpPr>
          <p:spPr bwMode="auto">
            <a:xfrm>
              <a:off x="2362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Oval 293"/>
            <p:cNvSpPr>
              <a:spLocks noChangeArrowheads="1"/>
            </p:cNvSpPr>
            <p:nvPr/>
          </p:nvSpPr>
          <p:spPr bwMode="auto">
            <a:xfrm>
              <a:off x="2713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Oval 294"/>
            <p:cNvSpPr>
              <a:spLocks noChangeArrowheads="1"/>
            </p:cNvSpPr>
            <p:nvPr/>
          </p:nvSpPr>
          <p:spPr bwMode="auto">
            <a:xfrm>
              <a:off x="3063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Oval 295"/>
            <p:cNvSpPr>
              <a:spLocks noChangeArrowheads="1"/>
            </p:cNvSpPr>
            <p:nvPr/>
          </p:nvSpPr>
          <p:spPr bwMode="auto">
            <a:xfrm>
              <a:off x="3414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Oval 296"/>
            <p:cNvSpPr>
              <a:spLocks noChangeArrowheads="1"/>
            </p:cNvSpPr>
            <p:nvPr/>
          </p:nvSpPr>
          <p:spPr bwMode="auto">
            <a:xfrm>
              <a:off x="3764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Oval 297"/>
            <p:cNvSpPr>
              <a:spLocks noChangeArrowheads="1"/>
            </p:cNvSpPr>
            <p:nvPr/>
          </p:nvSpPr>
          <p:spPr bwMode="auto">
            <a:xfrm>
              <a:off x="4115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Oval 298"/>
            <p:cNvSpPr>
              <a:spLocks noChangeArrowheads="1"/>
            </p:cNvSpPr>
            <p:nvPr/>
          </p:nvSpPr>
          <p:spPr bwMode="auto">
            <a:xfrm>
              <a:off x="4465" y="2266"/>
              <a:ext cx="37" cy="37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99"/>
            <p:cNvSpPr>
              <a:spLocks/>
            </p:cNvSpPr>
            <p:nvPr/>
          </p:nvSpPr>
          <p:spPr bwMode="auto">
            <a:xfrm>
              <a:off x="1316" y="2233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00"/>
            <p:cNvSpPr>
              <a:spLocks/>
            </p:cNvSpPr>
            <p:nvPr/>
          </p:nvSpPr>
          <p:spPr bwMode="auto">
            <a:xfrm>
              <a:off x="1666" y="2174"/>
              <a:ext cx="29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29"/>
                </a:cxn>
                <a:cxn ang="0">
                  <a:pos x="0" y="29"/>
                </a:cxn>
                <a:cxn ang="0">
                  <a:pos x="15" y="0"/>
                </a:cxn>
              </a:cxnLst>
              <a:rect l="0" t="0" r="r" b="b"/>
              <a:pathLst>
                <a:path w="29" h="29">
                  <a:moveTo>
                    <a:pt x="15" y="0"/>
                  </a:moveTo>
                  <a:lnTo>
                    <a:pt x="29" y="29"/>
                  </a:lnTo>
                  <a:lnTo>
                    <a:pt x="0" y="2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01"/>
            <p:cNvSpPr>
              <a:spLocks/>
            </p:cNvSpPr>
            <p:nvPr/>
          </p:nvSpPr>
          <p:spPr bwMode="auto">
            <a:xfrm>
              <a:off x="2017" y="2137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29"/>
                </a:cxn>
                <a:cxn ang="0">
                  <a:pos x="0" y="29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29"/>
                  </a:lnTo>
                  <a:lnTo>
                    <a:pt x="0" y="2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02"/>
            <p:cNvSpPr>
              <a:spLocks/>
            </p:cNvSpPr>
            <p:nvPr/>
          </p:nvSpPr>
          <p:spPr bwMode="auto">
            <a:xfrm>
              <a:off x="2367" y="2105"/>
              <a:ext cx="29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4" y="0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03"/>
            <p:cNvSpPr>
              <a:spLocks/>
            </p:cNvSpPr>
            <p:nvPr/>
          </p:nvSpPr>
          <p:spPr bwMode="auto">
            <a:xfrm>
              <a:off x="2718" y="2067"/>
              <a:ext cx="29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29" h="30">
                  <a:moveTo>
                    <a:pt x="15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304"/>
            <p:cNvSpPr>
              <a:spLocks/>
            </p:cNvSpPr>
            <p:nvPr/>
          </p:nvSpPr>
          <p:spPr bwMode="auto">
            <a:xfrm>
              <a:off x="3067" y="2027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29"/>
                </a:cxn>
                <a:cxn ang="0">
                  <a:pos x="0" y="29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29"/>
                  </a:lnTo>
                  <a:lnTo>
                    <a:pt x="0" y="2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05"/>
            <p:cNvSpPr>
              <a:spLocks/>
            </p:cNvSpPr>
            <p:nvPr/>
          </p:nvSpPr>
          <p:spPr bwMode="auto">
            <a:xfrm>
              <a:off x="3419" y="1981"/>
              <a:ext cx="29" cy="29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29"/>
                </a:cxn>
                <a:cxn ang="0">
                  <a:pos x="0" y="29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29" y="29"/>
                  </a:lnTo>
                  <a:lnTo>
                    <a:pt x="0" y="29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306"/>
            <p:cNvSpPr>
              <a:spLocks/>
            </p:cNvSpPr>
            <p:nvPr/>
          </p:nvSpPr>
          <p:spPr bwMode="auto">
            <a:xfrm>
              <a:off x="3768" y="1929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307"/>
            <p:cNvSpPr>
              <a:spLocks/>
            </p:cNvSpPr>
            <p:nvPr/>
          </p:nvSpPr>
          <p:spPr bwMode="auto">
            <a:xfrm>
              <a:off x="4119" y="1878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308"/>
            <p:cNvSpPr>
              <a:spLocks/>
            </p:cNvSpPr>
            <p:nvPr/>
          </p:nvSpPr>
          <p:spPr bwMode="auto">
            <a:xfrm>
              <a:off x="4469" y="1835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rgbClr val="33996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309"/>
            <p:cNvSpPr>
              <a:spLocks/>
            </p:cNvSpPr>
            <p:nvPr/>
          </p:nvSpPr>
          <p:spPr bwMode="auto">
            <a:xfrm>
              <a:off x="1316" y="2238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4"/>
                </a:cxn>
                <a:cxn ang="0">
                  <a:pos x="15" y="29"/>
                </a:cxn>
                <a:cxn ang="0">
                  <a:pos x="0" y="14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14"/>
                  </a:lnTo>
                  <a:lnTo>
                    <a:pt x="15" y="29"/>
                  </a:lnTo>
                  <a:lnTo>
                    <a:pt x="0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310"/>
            <p:cNvSpPr>
              <a:spLocks/>
            </p:cNvSpPr>
            <p:nvPr/>
          </p:nvSpPr>
          <p:spPr bwMode="auto">
            <a:xfrm>
              <a:off x="1666" y="2183"/>
              <a:ext cx="29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15"/>
                </a:cxn>
                <a:cxn ang="0">
                  <a:pos x="15" y="29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29" h="29">
                  <a:moveTo>
                    <a:pt x="15" y="0"/>
                  </a:moveTo>
                  <a:lnTo>
                    <a:pt x="29" y="15"/>
                  </a:lnTo>
                  <a:lnTo>
                    <a:pt x="15" y="29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311"/>
            <p:cNvSpPr>
              <a:spLocks/>
            </p:cNvSpPr>
            <p:nvPr/>
          </p:nvSpPr>
          <p:spPr bwMode="auto">
            <a:xfrm>
              <a:off x="2017" y="2150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5"/>
                </a:cxn>
                <a:cxn ang="0">
                  <a:pos x="15" y="30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15"/>
                  </a:lnTo>
                  <a:lnTo>
                    <a:pt x="15" y="30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312"/>
            <p:cNvSpPr>
              <a:spLocks/>
            </p:cNvSpPr>
            <p:nvPr/>
          </p:nvSpPr>
          <p:spPr bwMode="auto">
            <a:xfrm>
              <a:off x="2367" y="2122"/>
              <a:ext cx="29" cy="29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15"/>
                </a:cxn>
                <a:cxn ang="0">
                  <a:pos x="14" y="29"/>
                </a:cxn>
                <a:cxn ang="0">
                  <a:pos x="0" y="15"/>
                </a:cxn>
                <a:cxn ang="0">
                  <a:pos x="14" y="0"/>
                </a:cxn>
              </a:cxnLst>
              <a:rect l="0" t="0" r="r" b="b"/>
              <a:pathLst>
                <a:path w="29" h="29">
                  <a:moveTo>
                    <a:pt x="14" y="0"/>
                  </a:moveTo>
                  <a:lnTo>
                    <a:pt x="29" y="15"/>
                  </a:lnTo>
                  <a:lnTo>
                    <a:pt x="14" y="29"/>
                  </a:lnTo>
                  <a:lnTo>
                    <a:pt x="0" y="1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313"/>
            <p:cNvSpPr>
              <a:spLocks/>
            </p:cNvSpPr>
            <p:nvPr/>
          </p:nvSpPr>
          <p:spPr bwMode="auto">
            <a:xfrm>
              <a:off x="2718" y="2088"/>
              <a:ext cx="29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15"/>
                </a:cxn>
                <a:cxn ang="0">
                  <a:pos x="15" y="29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29" h="29">
                  <a:moveTo>
                    <a:pt x="15" y="0"/>
                  </a:moveTo>
                  <a:lnTo>
                    <a:pt x="29" y="15"/>
                  </a:lnTo>
                  <a:lnTo>
                    <a:pt x="15" y="29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314"/>
            <p:cNvSpPr>
              <a:spLocks/>
            </p:cNvSpPr>
            <p:nvPr/>
          </p:nvSpPr>
          <p:spPr bwMode="auto">
            <a:xfrm>
              <a:off x="3067" y="2051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4"/>
                </a:cxn>
                <a:cxn ang="0">
                  <a:pos x="15" y="29"/>
                </a:cxn>
                <a:cxn ang="0">
                  <a:pos x="0" y="14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14"/>
                  </a:lnTo>
                  <a:lnTo>
                    <a:pt x="15" y="29"/>
                  </a:lnTo>
                  <a:lnTo>
                    <a:pt x="0" y="1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315"/>
            <p:cNvSpPr>
              <a:spLocks/>
            </p:cNvSpPr>
            <p:nvPr/>
          </p:nvSpPr>
          <p:spPr bwMode="auto">
            <a:xfrm>
              <a:off x="3419" y="2010"/>
              <a:ext cx="29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15"/>
                </a:cxn>
                <a:cxn ang="0">
                  <a:pos x="14" y="30"/>
                </a:cxn>
                <a:cxn ang="0">
                  <a:pos x="0" y="15"/>
                </a:cxn>
                <a:cxn ang="0">
                  <a:pos x="14" y="0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lnTo>
                    <a:pt x="29" y="15"/>
                  </a:lnTo>
                  <a:lnTo>
                    <a:pt x="14" y="30"/>
                  </a:lnTo>
                  <a:lnTo>
                    <a:pt x="0" y="1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316"/>
            <p:cNvSpPr>
              <a:spLocks/>
            </p:cNvSpPr>
            <p:nvPr/>
          </p:nvSpPr>
          <p:spPr bwMode="auto">
            <a:xfrm>
              <a:off x="3768" y="1961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5"/>
                </a:cxn>
                <a:cxn ang="0">
                  <a:pos x="15" y="30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15"/>
                  </a:lnTo>
                  <a:lnTo>
                    <a:pt x="15" y="30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317"/>
            <p:cNvSpPr>
              <a:spLocks/>
            </p:cNvSpPr>
            <p:nvPr/>
          </p:nvSpPr>
          <p:spPr bwMode="auto">
            <a:xfrm>
              <a:off x="4119" y="1917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5"/>
                </a:cxn>
                <a:cxn ang="0">
                  <a:pos x="15" y="30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15"/>
                  </a:lnTo>
                  <a:lnTo>
                    <a:pt x="15" y="30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318"/>
            <p:cNvSpPr>
              <a:spLocks/>
            </p:cNvSpPr>
            <p:nvPr/>
          </p:nvSpPr>
          <p:spPr bwMode="auto">
            <a:xfrm>
              <a:off x="4469" y="1880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5"/>
                </a:cxn>
                <a:cxn ang="0">
                  <a:pos x="15" y="30"/>
                </a:cxn>
                <a:cxn ang="0">
                  <a:pos x="0" y="15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15"/>
                  </a:lnTo>
                  <a:lnTo>
                    <a:pt x="15" y="30"/>
                  </a:lnTo>
                  <a:lnTo>
                    <a:pt x="0" y="1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3366FF"/>
            </a:solidFill>
            <a:ln w="9525">
              <a:solidFill>
                <a:srgbClr val="3366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Rectangle 319"/>
            <p:cNvSpPr>
              <a:spLocks noChangeArrowheads="1"/>
            </p:cNvSpPr>
            <p:nvPr/>
          </p:nvSpPr>
          <p:spPr bwMode="auto">
            <a:xfrm>
              <a:off x="1316" y="2238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Rectangle 320"/>
            <p:cNvSpPr>
              <a:spLocks noChangeArrowheads="1"/>
            </p:cNvSpPr>
            <p:nvPr/>
          </p:nvSpPr>
          <p:spPr bwMode="auto">
            <a:xfrm>
              <a:off x="1666" y="2183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Rectangle 321"/>
            <p:cNvSpPr>
              <a:spLocks noChangeArrowheads="1"/>
            </p:cNvSpPr>
            <p:nvPr/>
          </p:nvSpPr>
          <p:spPr bwMode="auto">
            <a:xfrm>
              <a:off x="2017" y="2156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Rectangle 322"/>
            <p:cNvSpPr>
              <a:spLocks noChangeArrowheads="1"/>
            </p:cNvSpPr>
            <p:nvPr/>
          </p:nvSpPr>
          <p:spPr bwMode="auto">
            <a:xfrm>
              <a:off x="2367" y="2137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Rectangle 323"/>
            <p:cNvSpPr>
              <a:spLocks noChangeArrowheads="1"/>
            </p:cNvSpPr>
            <p:nvPr/>
          </p:nvSpPr>
          <p:spPr bwMode="auto">
            <a:xfrm>
              <a:off x="2718" y="2113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Rectangle 324"/>
            <p:cNvSpPr>
              <a:spLocks noChangeArrowheads="1"/>
            </p:cNvSpPr>
            <p:nvPr/>
          </p:nvSpPr>
          <p:spPr bwMode="auto">
            <a:xfrm>
              <a:off x="3067" y="2089"/>
              <a:ext cx="29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Rectangle 325"/>
            <p:cNvSpPr>
              <a:spLocks noChangeArrowheads="1"/>
            </p:cNvSpPr>
            <p:nvPr/>
          </p:nvSpPr>
          <p:spPr bwMode="auto">
            <a:xfrm>
              <a:off x="3419" y="2061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Rectangle 326"/>
            <p:cNvSpPr>
              <a:spLocks noChangeArrowheads="1"/>
            </p:cNvSpPr>
            <p:nvPr/>
          </p:nvSpPr>
          <p:spPr bwMode="auto">
            <a:xfrm>
              <a:off x="3768" y="2027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Rectangle 327"/>
            <p:cNvSpPr>
              <a:spLocks noChangeArrowheads="1"/>
            </p:cNvSpPr>
            <p:nvPr/>
          </p:nvSpPr>
          <p:spPr bwMode="auto">
            <a:xfrm>
              <a:off x="4119" y="1997"/>
              <a:ext cx="29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Rectangle 328"/>
            <p:cNvSpPr>
              <a:spLocks noChangeArrowheads="1"/>
            </p:cNvSpPr>
            <p:nvPr/>
          </p:nvSpPr>
          <p:spPr bwMode="auto">
            <a:xfrm>
              <a:off x="4469" y="1972"/>
              <a:ext cx="28" cy="2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329"/>
            <p:cNvSpPr>
              <a:spLocks/>
            </p:cNvSpPr>
            <p:nvPr/>
          </p:nvSpPr>
          <p:spPr bwMode="auto">
            <a:xfrm>
              <a:off x="1316" y="2282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330"/>
            <p:cNvSpPr>
              <a:spLocks/>
            </p:cNvSpPr>
            <p:nvPr/>
          </p:nvSpPr>
          <p:spPr bwMode="auto">
            <a:xfrm>
              <a:off x="1666" y="2316"/>
              <a:ext cx="29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29" h="30">
                  <a:moveTo>
                    <a:pt x="15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331"/>
            <p:cNvSpPr>
              <a:spLocks/>
            </p:cNvSpPr>
            <p:nvPr/>
          </p:nvSpPr>
          <p:spPr bwMode="auto">
            <a:xfrm>
              <a:off x="2017" y="2411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332"/>
            <p:cNvSpPr>
              <a:spLocks/>
            </p:cNvSpPr>
            <p:nvPr/>
          </p:nvSpPr>
          <p:spPr bwMode="auto">
            <a:xfrm>
              <a:off x="2367" y="2536"/>
              <a:ext cx="29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4" y="0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333"/>
            <p:cNvSpPr>
              <a:spLocks/>
            </p:cNvSpPr>
            <p:nvPr/>
          </p:nvSpPr>
          <p:spPr bwMode="auto">
            <a:xfrm>
              <a:off x="2718" y="2641"/>
              <a:ext cx="29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29" h="30">
                  <a:moveTo>
                    <a:pt x="15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Freeform 334"/>
            <p:cNvSpPr>
              <a:spLocks/>
            </p:cNvSpPr>
            <p:nvPr/>
          </p:nvSpPr>
          <p:spPr bwMode="auto">
            <a:xfrm>
              <a:off x="3067" y="2738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335"/>
            <p:cNvSpPr>
              <a:spLocks/>
            </p:cNvSpPr>
            <p:nvPr/>
          </p:nvSpPr>
          <p:spPr bwMode="auto">
            <a:xfrm>
              <a:off x="3419" y="2812"/>
              <a:ext cx="29" cy="30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9" y="30"/>
                </a:cxn>
                <a:cxn ang="0">
                  <a:pos x="0" y="30"/>
                </a:cxn>
                <a:cxn ang="0">
                  <a:pos x="14" y="0"/>
                </a:cxn>
              </a:cxnLst>
              <a:rect l="0" t="0" r="r" b="b"/>
              <a:pathLst>
                <a:path w="29" h="30">
                  <a:moveTo>
                    <a:pt x="14" y="0"/>
                  </a:moveTo>
                  <a:lnTo>
                    <a:pt x="29" y="30"/>
                  </a:lnTo>
                  <a:lnTo>
                    <a:pt x="0" y="3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336"/>
            <p:cNvSpPr>
              <a:spLocks/>
            </p:cNvSpPr>
            <p:nvPr/>
          </p:nvSpPr>
          <p:spPr bwMode="auto">
            <a:xfrm>
              <a:off x="3768" y="2874"/>
              <a:ext cx="30" cy="3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30"/>
                </a:cxn>
                <a:cxn ang="0">
                  <a:pos x="0" y="30"/>
                </a:cxn>
                <a:cxn ang="0">
                  <a:pos x="15" y="0"/>
                </a:cxn>
              </a:cxnLst>
              <a:rect l="0" t="0" r="r" b="b"/>
              <a:pathLst>
                <a:path w="30" h="30">
                  <a:moveTo>
                    <a:pt x="15" y="0"/>
                  </a:moveTo>
                  <a:lnTo>
                    <a:pt x="30" y="30"/>
                  </a:lnTo>
                  <a:lnTo>
                    <a:pt x="0" y="3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337"/>
            <p:cNvSpPr>
              <a:spLocks/>
            </p:cNvSpPr>
            <p:nvPr/>
          </p:nvSpPr>
          <p:spPr bwMode="auto">
            <a:xfrm>
              <a:off x="4119" y="2934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29"/>
                </a:cxn>
                <a:cxn ang="0">
                  <a:pos x="0" y="29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29"/>
                  </a:lnTo>
                  <a:lnTo>
                    <a:pt x="0" y="2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338"/>
            <p:cNvSpPr>
              <a:spLocks/>
            </p:cNvSpPr>
            <p:nvPr/>
          </p:nvSpPr>
          <p:spPr bwMode="auto">
            <a:xfrm>
              <a:off x="4469" y="2992"/>
              <a:ext cx="30" cy="29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29"/>
                </a:cxn>
                <a:cxn ang="0">
                  <a:pos x="0" y="29"/>
                </a:cxn>
                <a:cxn ang="0">
                  <a:pos x="15" y="0"/>
                </a:cxn>
              </a:cxnLst>
              <a:rect l="0" t="0" r="r" b="b"/>
              <a:pathLst>
                <a:path w="30" h="29">
                  <a:moveTo>
                    <a:pt x="15" y="0"/>
                  </a:moveTo>
                  <a:lnTo>
                    <a:pt x="30" y="29"/>
                  </a:lnTo>
                  <a:lnTo>
                    <a:pt x="0" y="2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Rectangle 339"/>
            <p:cNvSpPr>
              <a:spLocks noChangeArrowheads="1"/>
            </p:cNvSpPr>
            <p:nvPr/>
          </p:nvSpPr>
          <p:spPr bwMode="auto">
            <a:xfrm>
              <a:off x="1316" y="2209"/>
              <a:ext cx="28" cy="2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Rectangle 340"/>
            <p:cNvSpPr>
              <a:spLocks noChangeArrowheads="1"/>
            </p:cNvSpPr>
            <p:nvPr/>
          </p:nvSpPr>
          <p:spPr bwMode="auto">
            <a:xfrm>
              <a:off x="1666" y="2128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Rectangle 341"/>
            <p:cNvSpPr>
              <a:spLocks noChangeArrowheads="1"/>
            </p:cNvSpPr>
            <p:nvPr/>
          </p:nvSpPr>
          <p:spPr bwMode="auto">
            <a:xfrm>
              <a:off x="2017" y="2067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Rectangle 342"/>
            <p:cNvSpPr>
              <a:spLocks noChangeArrowheads="1"/>
            </p:cNvSpPr>
            <p:nvPr/>
          </p:nvSpPr>
          <p:spPr bwMode="auto">
            <a:xfrm>
              <a:off x="2367" y="2012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Rectangle 343"/>
            <p:cNvSpPr>
              <a:spLocks noChangeArrowheads="1"/>
            </p:cNvSpPr>
            <p:nvPr/>
          </p:nvSpPr>
          <p:spPr bwMode="auto">
            <a:xfrm>
              <a:off x="2718" y="1951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Rectangle 344"/>
            <p:cNvSpPr>
              <a:spLocks noChangeArrowheads="1"/>
            </p:cNvSpPr>
            <p:nvPr/>
          </p:nvSpPr>
          <p:spPr bwMode="auto">
            <a:xfrm>
              <a:off x="3067" y="1887"/>
              <a:ext cx="29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Rectangle 345"/>
            <p:cNvSpPr>
              <a:spLocks noChangeArrowheads="1"/>
            </p:cNvSpPr>
            <p:nvPr/>
          </p:nvSpPr>
          <p:spPr bwMode="auto">
            <a:xfrm>
              <a:off x="3419" y="1819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Rectangle 346"/>
            <p:cNvSpPr>
              <a:spLocks noChangeArrowheads="1"/>
            </p:cNvSpPr>
            <p:nvPr/>
          </p:nvSpPr>
          <p:spPr bwMode="auto">
            <a:xfrm>
              <a:off x="3768" y="1743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Rectangle 347"/>
            <p:cNvSpPr>
              <a:spLocks noChangeArrowheads="1"/>
            </p:cNvSpPr>
            <p:nvPr/>
          </p:nvSpPr>
          <p:spPr bwMode="auto">
            <a:xfrm>
              <a:off x="4119" y="1671"/>
              <a:ext cx="29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Rectangle 348"/>
            <p:cNvSpPr>
              <a:spLocks noChangeArrowheads="1"/>
            </p:cNvSpPr>
            <p:nvPr/>
          </p:nvSpPr>
          <p:spPr bwMode="auto">
            <a:xfrm>
              <a:off x="4469" y="1604"/>
              <a:ext cx="28" cy="2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Rectangle 349"/>
            <p:cNvSpPr>
              <a:spLocks noChangeArrowheads="1"/>
            </p:cNvSpPr>
            <p:nvPr/>
          </p:nvSpPr>
          <p:spPr bwMode="auto">
            <a:xfrm>
              <a:off x="1820" y="1107"/>
              <a:ext cx="2173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 dirty="0">
                  <a:solidFill>
                    <a:schemeClr val="tx2">
                      <a:lumMod val="65000"/>
                      <a:lumOff val="35000"/>
                    </a:schemeClr>
                  </a:solidFill>
                </a:rPr>
                <a:t>Existing and New EE Strategies Can Offset ISO </a:t>
              </a:r>
              <a:endParaRPr lang="en-US" dirty="0">
                <a:solidFill>
                  <a:schemeClr val="tx2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8" name="Rectangle 350"/>
            <p:cNvSpPr>
              <a:spLocks noChangeArrowheads="1"/>
            </p:cNvSpPr>
            <p:nvPr/>
          </p:nvSpPr>
          <p:spPr bwMode="auto">
            <a:xfrm>
              <a:off x="1681" y="1260"/>
              <a:ext cx="2463" cy="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 dirty="0">
                  <a:solidFill>
                    <a:schemeClr val="tx2">
                      <a:lumMod val="65000"/>
                      <a:lumOff val="35000"/>
                    </a:schemeClr>
                  </a:solidFill>
                </a:rPr>
                <a:t>Forecasted Energy Requirements (GWH) and Beyond </a:t>
              </a:r>
              <a:endParaRPr lang="en-US" dirty="0">
                <a:solidFill>
                  <a:schemeClr val="tx2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29" name="Rectangle 351"/>
            <p:cNvSpPr>
              <a:spLocks noChangeArrowheads="1"/>
            </p:cNvSpPr>
            <p:nvPr/>
          </p:nvSpPr>
          <p:spPr bwMode="auto">
            <a:xfrm>
              <a:off x="977" y="3483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100,000</a:t>
              </a:r>
              <a:endParaRPr lang="en-US" sz="2000"/>
            </a:p>
          </p:txBody>
        </p:sp>
        <p:sp>
          <p:nvSpPr>
            <p:cNvPr id="130" name="Rectangle 352"/>
            <p:cNvSpPr>
              <a:spLocks noChangeArrowheads="1"/>
            </p:cNvSpPr>
            <p:nvPr/>
          </p:nvSpPr>
          <p:spPr bwMode="auto">
            <a:xfrm>
              <a:off x="977" y="3281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105,000</a:t>
              </a:r>
              <a:endParaRPr lang="en-US" sz="2000"/>
            </a:p>
          </p:txBody>
        </p:sp>
        <p:sp>
          <p:nvSpPr>
            <p:cNvPr id="131" name="Rectangle 353"/>
            <p:cNvSpPr>
              <a:spLocks noChangeArrowheads="1"/>
            </p:cNvSpPr>
            <p:nvPr/>
          </p:nvSpPr>
          <p:spPr bwMode="auto">
            <a:xfrm>
              <a:off x="977" y="3079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110,000</a:t>
              </a:r>
              <a:endParaRPr lang="en-US" sz="2000"/>
            </a:p>
          </p:txBody>
        </p:sp>
        <p:sp>
          <p:nvSpPr>
            <p:cNvPr id="132" name="Rectangle 354"/>
            <p:cNvSpPr>
              <a:spLocks noChangeArrowheads="1"/>
            </p:cNvSpPr>
            <p:nvPr/>
          </p:nvSpPr>
          <p:spPr bwMode="auto">
            <a:xfrm>
              <a:off x="977" y="2877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115,000</a:t>
              </a:r>
              <a:endParaRPr lang="en-US" sz="2000"/>
            </a:p>
          </p:txBody>
        </p:sp>
        <p:sp>
          <p:nvSpPr>
            <p:cNvPr id="133" name="Rectangle 355"/>
            <p:cNvSpPr>
              <a:spLocks noChangeArrowheads="1"/>
            </p:cNvSpPr>
            <p:nvPr/>
          </p:nvSpPr>
          <p:spPr bwMode="auto">
            <a:xfrm>
              <a:off x="977" y="2675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120,000</a:t>
              </a:r>
              <a:endParaRPr lang="en-US" sz="2000"/>
            </a:p>
          </p:txBody>
        </p:sp>
        <p:sp>
          <p:nvSpPr>
            <p:cNvPr id="134" name="Rectangle 356"/>
            <p:cNvSpPr>
              <a:spLocks noChangeArrowheads="1"/>
            </p:cNvSpPr>
            <p:nvPr/>
          </p:nvSpPr>
          <p:spPr bwMode="auto">
            <a:xfrm>
              <a:off x="977" y="2474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125,000</a:t>
              </a:r>
              <a:endParaRPr lang="en-US" sz="2000"/>
            </a:p>
          </p:txBody>
        </p:sp>
        <p:sp>
          <p:nvSpPr>
            <p:cNvPr id="135" name="Rectangle 357"/>
            <p:cNvSpPr>
              <a:spLocks noChangeArrowheads="1"/>
            </p:cNvSpPr>
            <p:nvPr/>
          </p:nvSpPr>
          <p:spPr bwMode="auto">
            <a:xfrm>
              <a:off x="977" y="2272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130,000</a:t>
              </a:r>
              <a:endParaRPr lang="en-US" sz="2000"/>
            </a:p>
          </p:txBody>
        </p:sp>
        <p:sp>
          <p:nvSpPr>
            <p:cNvPr id="136" name="Rectangle 358"/>
            <p:cNvSpPr>
              <a:spLocks noChangeArrowheads="1"/>
            </p:cNvSpPr>
            <p:nvPr/>
          </p:nvSpPr>
          <p:spPr bwMode="auto">
            <a:xfrm>
              <a:off x="977" y="2070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135,000</a:t>
              </a:r>
              <a:endParaRPr lang="en-US" sz="2000"/>
            </a:p>
          </p:txBody>
        </p:sp>
        <p:sp>
          <p:nvSpPr>
            <p:cNvPr id="137" name="Rectangle 359"/>
            <p:cNvSpPr>
              <a:spLocks noChangeArrowheads="1"/>
            </p:cNvSpPr>
            <p:nvPr/>
          </p:nvSpPr>
          <p:spPr bwMode="auto">
            <a:xfrm>
              <a:off x="977" y="1868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140,000</a:t>
              </a:r>
              <a:endParaRPr lang="en-US" sz="2000"/>
            </a:p>
          </p:txBody>
        </p:sp>
        <p:sp>
          <p:nvSpPr>
            <p:cNvPr id="138" name="Rectangle 360"/>
            <p:cNvSpPr>
              <a:spLocks noChangeArrowheads="1"/>
            </p:cNvSpPr>
            <p:nvPr/>
          </p:nvSpPr>
          <p:spPr bwMode="auto">
            <a:xfrm>
              <a:off x="977" y="1666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145,000</a:t>
              </a:r>
              <a:endParaRPr lang="en-US" sz="2000"/>
            </a:p>
          </p:txBody>
        </p:sp>
        <p:sp>
          <p:nvSpPr>
            <p:cNvPr id="139" name="Rectangle 361"/>
            <p:cNvSpPr>
              <a:spLocks noChangeArrowheads="1"/>
            </p:cNvSpPr>
            <p:nvPr/>
          </p:nvSpPr>
          <p:spPr bwMode="auto">
            <a:xfrm>
              <a:off x="977" y="1464"/>
              <a:ext cx="229" cy="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 dirty="0">
                  <a:solidFill>
                    <a:srgbClr val="000000"/>
                  </a:solidFill>
                </a:rPr>
                <a:t>150,000</a:t>
              </a:r>
              <a:endParaRPr lang="en-US" sz="2000" dirty="0"/>
            </a:p>
          </p:txBody>
        </p:sp>
        <p:sp>
          <p:nvSpPr>
            <p:cNvPr id="140" name="Rectangle 362"/>
            <p:cNvSpPr>
              <a:spLocks noChangeArrowheads="1"/>
            </p:cNvSpPr>
            <p:nvPr/>
          </p:nvSpPr>
          <p:spPr bwMode="auto">
            <a:xfrm>
              <a:off x="1248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 dirty="0">
                  <a:solidFill>
                    <a:srgbClr val="000000"/>
                  </a:solidFill>
                </a:rPr>
                <a:t>2004</a:t>
              </a:r>
              <a:endParaRPr lang="en-US" dirty="0"/>
            </a:p>
          </p:txBody>
        </p:sp>
        <p:sp>
          <p:nvSpPr>
            <p:cNvPr id="141" name="Rectangle 363"/>
            <p:cNvSpPr>
              <a:spLocks noChangeArrowheads="1"/>
            </p:cNvSpPr>
            <p:nvPr/>
          </p:nvSpPr>
          <p:spPr bwMode="auto">
            <a:xfrm>
              <a:off x="1597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2005</a:t>
              </a:r>
              <a:endParaRPr lang="en-US"/>
            </a:p>
          </p:txBody>
        </p:sp>
        <p:sp>
          <p:nvSpPr>
            <p:cNvPr id="142" name="Rectangle 364"/>
            <p:cNvSpPr>
              <a:spLocks noChangeArrowheads="1"/>
            </p:cNvSpPr>
            <p:nvPr/>
          </p:nvSpPr>
          <p:spPr bwMode="auto">
            <a:xfrm>
              <a:off x="1948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2006</a:t>
              </a:r>
              <a:endParaRPr lang="en-US"/>
            </a:p>
          </p:txBody>
        </p:sp>
        <p:sp>
          <p:nvSpPr>
            <p:cNvPr id="143" name="Rectangle 365"/>
            <p:cNvSpPr>
              <a:spLocks noChangeArrowheads="1"/>
            </p:cNvSpPr>
            <p:nvPr/>
          </p:nvSpPr>
          <p:spPr bwMode="auto">
            <a:xfrm>
              <a:off x="2298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2007</a:t>
              </a:r>
              <a:endParaRPr lang="en-US"/>
            </a:p>
          </p:txBody>
        </p:sp>
        <p:sp>
          <p:nvSpPr>
            <p:cNvPr id="144" name="Rectangle 366"/>
            <p:cNvSpPr>
              <a:spLocks noChangeArrowheads="1"/>
            </p:cNvSpPr>
            <p:nvPr/>
          </p:nvSpPr>
          <p:spPr bwMode="auto">
            <a:xfrm>
              <a:off x="2649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2008</a:t>
              </a:r>
              <a:endParaRPr lang="en-US"/>
            </a:p>
          </p:txBody>
        </p:sp>
        <p:sp>
          <p:nvSpPr>
            <p:cNvPr id="145" name="Rectangle 367"/>
            <p:cNvSpPr>
              <a:spLocks noChangeArrowheads="1"/>
            </p:cNvSpPr>
            <p:nvPr/>
          </p:nvSpPr>
          <p:spPr bwMode="auto">
            <a:xfrm>
              <a:off x="2999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2009</a:t>
              </a:r>
              <a:endParaRPr lang="en-US"/>
            </a:p>
          </p:txBody>
        </p:sp>
        <p:sp>
          <p:nvSpPr>
            <p:cNvPr id="146" name="Rectangle 368"/>
            <p:cNvSpPr>
              <a:spLocks noChangeArrowheads="1"/>
            </p:cNvSpPr>
            <p:nvPr/>
          </p:nvSpPr>
          <p:spPr bwMode="auto">
            <a:xfrm>
              <a:off x="3350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2010</a:t>
              </a:r>
              <a:endParaRPr lang="en-US"/>
            </a:p>
          </p:txBody>
        </p:sp>
        <p:sp>
          <p:nvSpPr>
            <p:cNvPr id="147" name="Rectangle 369"/>
            <p:cNvSpPr>
              <a:spLocks noChangeArrowheads="1"/>
            </p:cNvSpPr>
            <p:nvPr/>
          </p:nvSpPr>
          <p:spPr bwMode="auto">
            <a:xfrm>
              <a:off x="3700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2011</a:t>
              </a:r>
              <a:endParaRPr lang="en-US"/>
            </a:p>
          </p:txBody>
        </p:sp>
        <p:sp>
          <p:nvSpPr>
            <p:cNvPr id="148" name="Rectangle 370"/>
            <p:cNvSpPr>
              <a:spLocks noChangeArrowheads="1"/>
            </p:cNvSpPr>
            <p:nvPr/>
          </p:nvSpPr>
          <p:spPr bwMode="auto">
            <a:xfrm>
              <a:off x="4051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2012</a:t>
              </a:r>
              <a:endParaRPr lang="en-US"/>
            </a:p>
          </p:txBody>
        </p:sp>
        <p:sp>
          <p:nvSpPr>
            <p:cNvPr id="149" name="Rectangle 371"/>
            <p:cNvSpPr>
              <a:spLocks noChangeArrowheads="1"/>
            </p:cNvSpPr>
            <p:nvPr/>
          </p:nvSpPr>
          <p:spPr bwMode="auto">
            <a:xfrm>
              <a:off x="4401" y="3596"/>
              <a:ext cx="214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2013</a:t>
              </a:r>
              <a:endParaRPr lang="en-US"/>
            </a:p>
          </p:txBody>
        </p:sp>
        <p:sp>
          <p:nvSpPr>
            <p:cNvPr id="150" name="Rectangle 372"/>
            <p:cNvSpPr>
              <a:spLocks noChangeArrowheads="1"/>
            </p:cNvSpPr>
            <p:nvPr/>
          </p:nvSpPr>
          <p:spPr bwMode="auto">
            <a:xfrm rot="16200000">
              <a:off x="803" y="2481"/>
              <a:ext cx="196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</a:rPr>
                <a:t>GWh</a:t>
              </a:r>
              <a:endParaRPr lang="en-US" sz="2000"/>
            </a:p>
          </p:txBody>
        </p:sp>
        <p:sp>
          <p:nvSpPr>
            <p:cNvPr id="151" name="Rectangle 373"/>
            <p:cNvSpPr>
              <a:spLocks noChangeArrowheads="1"/>
            </p:cNvSpPr>
            <p:nvPr/>
          </p:nvSpPr>
          <p:spPr bwMode="auto">
            <a:xfrm>
              <a:off x="1213" y="3090"/>
              <a:ext cx="1261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Rectangle 374"/>
            <p:cNvSpPr>
              <a:spLocks noChangeArrowheads="1"/>
            </p:cNvSpPr>
            <p:nvPr/>
          </p:nvSpPr>
          <p:spPr bwMode="auto">
            <a:xfrm>
              <a:off x="1834" y="3110"/>
              <a:ext cx="31" cy="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53" name="Rectangle 375"/>
            <p:cNvSpPr>
              <a:spLocks noChangeArrowheads="1"/>
            </p:cNvSpPr>
            <p:nvPr/>
          </p:nvSpPr>
          <p:spPr bwMode="auto">
            <a:xfrm>
              <a:off x="1852" y="3099"/>
              <a:ext cx="39" cy="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54" name="Rectangle 376"/>
            <p:cNvSpPr>
              <a:spLocks noChangeArrowheads="1"/>
            </p:cNvSpPr>
            <p:nvPr/>
          </p:nvSpPr>
          <p:spPr bwMode="auto">
            <a:xfrm>
              <a:off x="1392" y="1555"/>
              <a:ext cx="1992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Rectangle 377"/>
            <p:cNvSpPr>
              <a:spLocks noChangeArrowheads="1"/>
            </p:cNvSpPr>
            <p:nvPr/>
          </p:nvSpPr>
          <p:spPr bwMode="auto">
            <a:xfrm>
              <a:off x="1835" y="1564"/>
              <a:ext cx="106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ISO GWh Forecast (w/out DSM)</a:t>
              </a:r>
              <a:endParaRPr lang="en-US"/>
            </a:p>
          </p:txBody>
        </p:sp>
        <p:sp>
          <p:nvSpPr>
            <p:cNvPr id="156" name="Rectangle 378"/>
            <p:cNvSpPr>
              <a:spLocks noChangeArrowheads="1"/>
            </p:cNvSpPr>
            <p:nvPr/>
          </p:nvSpPr>
          <p:spPr bwMode="auto">
            <a:xfrm>
              <a:off x="1865" y="1660"/>
              <a:ext cx="1179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 1.2% Avg. Annual Increase at </a:t>
              </a:r>
              <a:endParaRPr lang="en-US"/>
            </a:p>
          </p:txBody>
        </p:sp>
        <p:sp>
          <p:nvSpPr>
            <p:cNvPr id="157" name="Rectangle 379"/>
            <p:cNvSpPr>
              <a:spLocks noChangeArrowheads="1"/>
            </p:cNvSpPr>
            <p:nvPr/>
          </p:nvSpPr>
          <p:spPr bwMode="auto">
            <a:xfrm>
              <a:off x="1501" y="1757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58" name="Rectangle 380"/>
            <p:cNvSpPr>
              <a:spLocks noChangeArrowheads="1"/>
            </p:cNvSpPr>
            <p:nvPr/>
          </p:nvSpPr>
          <p:spPr bwMode="auto">
            <a:xfrm>
              <a:off x="3063" y="1757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59" name="Rectangle 381"/>
            <p:cNvSpPr>
              <a:spLocks noChangeArrowheads="1"/>
            </p:cNvSpPr>
            <p:nvPr/>
          </p:nvSpPr>
          <p:spPr bwMode="auto">
            <a:xfrm>
              <a:off x="3105" y="1760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0" name="Rectangle 382"/>
            <p:cNvSpPr>
              <a:spLocks noChangeArrowheads="1"/>
            </p:cNvSpPr>
            <p:nvPr/>
          </p:nvSpPr>
          <p:spPr bwMode="auto">
            <a:xfrm>
              <a:off x="2646" y="2439"/>
              <a:ext cx="1479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Rectangle 383"/>
            <p:cNvSpPr>
              <a:spLocks noChangeArrowheads="1"/>
            </p:cNvSpPr>
            <p:nvPr/>
          </p:nvSpPr>
          <p:spPr bwMode="auto">
            <a:xfrm>
              <a:off x="2780" y="2448"/>
              <a:ext cx="1332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Actual Energy Requirement (2003)</a:t>
              </a:r>
              <a:endParaRPr lang="en-US"/>
            </a:p>
          </p:txBody>
        </p:sp>
        <p:sp>
          <p:nvSpPr>
            <p:cNvPr id="162" name="Rectangle 384"/>
            <p:cNvSpPr>
              <a:spLocks noChangeArrowheads="1"/>
            </p:cNvSpPr>
            <p:nvPr/>
          </p:nvSpPr>
          <p:spPr bwMode="auto">
            <a:xfrm>
              <a:off x="4530" y="1411"/>
              <a:ext cx="487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Rectangle 385"/>
            <p:cNvSpPr>
              <a:spLocks noChangeArrowheads="1"/>
            </p:cNvSpPr>
            <p:nvPr/>
          </p:nvSpPr>
          <p:spPr bwMode="auto">
            <a:xfrm>
              <a:off x="4585" y="1460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4" name="Rectangle 386"/>
            <p:cNvSpPr>
              <a:spLocks noChangeArrowheads="1"/>
            </p:cNvSpPr>
            <p:nvPr/>
          </p:nvSpPr>
          <p:spPr bwMode="auto">
            <a:xfrm>
              <a:off x="4573" y="1549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5" name="Rectangle 387"/>
            <p:cNvSpPr>
              <a:spLocks noChangeArrowheads="1"/>
            </p:cNvSpPr>
            <p:nvPr/>
          </p:nvSpPr>
          <p:spPr bwMode="auto">
            <a:xfrm>
              <a:off x="4624" y="1638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6" name="Rectangle 388"/>
            <p:cNvSpPr>
              <a:spLocks noChangeArrowheads="1"/>
            </p:cNvSpPr>
            <p:nvPr/>
          </p:nvSpPr>
          <p:spPr bwMode="auto">
            <a:xfrm>
              <a:off x="4585" y="1769"/>
              <a:ext cx="384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Rectangle 389"/>
            <p:cNvSpPr>
              <a:spLocks noChangeArrowheads="1"/>
            </p:cNvSpPr>
            <p:nvPr/>
          </p:nvSpPr>
          <p:spPr bwMode="auto">
            <a:xfrm>
              <a:off x="4642" y="1779"/>
              <a:ext cx="1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  <a:p>
              <a:endParaRPr lang="en-US"/>
            </a:p>
          </p:txBody>
        </p:sp>
        <p:sp>
          <p:nvSpPr>
            <p:cNvPr id="168" name="Rectangle 390"/>
            <p:cNvSpPr>
              <a:spLocks noChangeArrowheads="1"/>
            </p:cNvSpPr>
            <p:nvPr/>
          </p:nvSpPr>
          <p:spPr bwMode="auto">
            <a:xfrm>
              <a:off x="4633" y="1868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69" name="Rectangle 391"/>
            <p:cNvSpPr>
              <a:spLocks noChangeArrowheads="1"/>
            </p:cNvSpPr>
            <p:nvPr/>
          </p:nvSpPr>
          <p:spPr bwMode="auto">
            <a:xfrm>
              <a:off x="4627" y="1957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70" name="Rectangle 392"/>
            <p:cNvSpPr>
              <a:spLocks noChangeArrowheads="1"/>
            </p:cNvSpPr>
            <p:nvPr/>
          </p:nvSpPr>
          <p:spPr bwMode="auto">
            <a:xfrm>
              <a:off x="4505" y="2051"/>
              <a:ext cx="515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Rectangle 393"/>
            <p:cNvSpPr>
              <a:spLocks noChangeArrowheads="1"/>
            </p:cNvSpPr>
            <p:nvPr/>
          </p:nvSpPr>
          <p:spPr bwMode="auto">
            <a:xfrm>
              <a:off x="4545" y="2089"/>
              <a:ext cx="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800080"/>
                  </a:solidFill>
                </a:rPr>
                <a:t> </a:t>
              </a:r>
              <a:endParaRPr lang="en-US"/>
            </a:p>
          </p:txBody>
        </p:sp>
        <p:sp>
          <p:nvSpPr>
            <p:cNvPr id="172" name="Rectangle 394"/>
            <p:cNvSpPr>
              <a:spLocks noChangeArrowheads="1"/>
            </p:cNvSpPr>
            <p:nvPr/>
          </p:nvSpPr>
          <p:spPr bwMode="auto">
            <a:xfrm>
              <a:off x="4603" y="2178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73" name="Rectangle 395"/>
            <p:cNvSpPr>
              <a:spLocks noChangeArrowheads="1"/>
            </p:cNvSpPr>
            <p:nvPr/>
          </p:nvSpPr>
          <p:spPr bwMode="auto">
            <a:xfrm>
              <a:off x="3352" y="2056"/>
              <a:ext cx="1208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Rectangle 396"/>
            <p:cNvSpPr>
              <a:spLocks noChangeArrowheads="1"/>
            </p:cNvSpPr>
            <p:nvPr/>
          </p:nvSpPr>
          <p:spPr bwMode="auto">
            <a:xfrm>
              <a:off x="3496" y="2073"/>
              <a:ext cx="993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sz="900" b="1">
                <a:solidFill>
                  <a:srgbClr val="FF00FF"/>
                </a:solidFill>
              </a:endParaRPr>
            </a:p>
            <a:p>
              <a:r>
                <a:rPr lang="en-US" sz="900" b="1">
                  <a:solidFill>
                    <a:srgbClr val="FF00FF"/>
                  </a:solidFill>
                </a:rPr>
                <a:t>Addt'l EE Can Offset Growth </a:t>
              </a:r>
              <a:endParaRPr lang="en-US"/>
            </a:p>
          </p:txBody>
        </p:sp>
        <p:sp>
          <p:nvSpPr>
            <p:cNvPr id="175" name="Rectangle 397"/>
            <p:cNvSpPr>
              <a:spLocks noChangeArrowheads="1"/>
            </p:cNvSpPr>
            <p:nvPr/>
          </p:nvSpPr>
          <p:spPr bwMode="auto">
            <a:xfrm>
              <a:off x="3744" y="2162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76" name="Rectangle 398"/>
            <p:cNvSpPr>
              <a:spLocks noChangeArrowheads="1"/>
            </p:cNvSpPr>
            <p:nvPr/>
          </p:nvSpPr>
          <p:spPr bwMode="auto">
            <a:xfrm>
              <a:off x="1902" y="2935"/>
              <a:ext cx="192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Rectangle 399"/>
            <p:cNvSpPr>
              <a:spLocks noChangeArrowheads="1"/>
            </p:cNvSpPr>
            <p:nvPr/>
          </p:nvSpPr>
          <p:spPr bwMode="auto">
            <a:xfrm>
              <a:off x="2112" y="2958"/>
              <a:ext cx="1665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Total Achievable Energy Savings Potential </a:t>
              </a:r>
              <a:endParaRPr lang="en-US"/>
            </a:p>
          </p:txBody>
        </p:sp>
        <p:sp>
          <p:nvSpPr>
            <p:cNvPr id="178" name="Rectangle 400"/>
            <p:cNvSpPr>
              <a:spLocks noChangeArrowheads="1"/>
            </p:cNvSpPr>
            <p:nvPr/>
          </p:nvSpPr>
          <p:spPr bwMode="auto">
            <a:xfrm>
              <a:off x="2331" y="3054"/>
              <a:ext cx="1181" cy="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 dirty="0">
                  <a:solidFill>
                    <a:srgbClr val="000000"/>
                  </a:solidFill>
                </a:rPr>
                <a:t>-1.38% Avg. Annual Reduction</a:t>
              </a:r>
              <a:endParaRPr lang="en-US" dirty="0"/>
            </a:p>
          </p:txBody>
        </p:sp>
        <p:sp>
          <p:nvSpPr>
            <p:cNvPr id="179" name="Rectangle 401"/>
            <p:cNvSpPr>
              <a:spLocks noChangeArrowheads="1"/>
            </p:cNvSpPr>
            <p:nvPr/>
          </p:nvSpPr>
          <p:spPr bwMode="auto">
            <a:xfrm>
              <a:off x="4561" y="2304"/>
              <a:ext cx="438" cy="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Rectangle 402"/>
            <p:cNvSpPr>
              <a:spLocks noChangeArrowheads="1"/>
            </p:cNvSpPr>
            <p:nvPr/>
          </p:nvSpPr>
          <p:spPr bwMode="auto">
            <a:xfrm>
              <a:off x="4686" y="2333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1" name="Rectangle 403"/>
            <p:cNvSpPr>
              <a:spLocks noChangeArrowheads="1"/>
            </p:cNvSpPr>
            <p:nvPr/>
          </p:nvSpPr>
          <p:spPr bwMode="auto">
            <a:xfrm>
              <a:off x="4649" y="2422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2" name="Rectangle 404"/>
            <p:cNvSpPr>
              <a:spLocks noChangeArrowheads="1"/>
            </p:cNvSpPr>
            <p:nvPr/>
          </p:nvSpPr>
          <p:spPr bwMode="auto">
            <a:xfrm>
              <a:off x="4657" y="2511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3" name="Rectangle 405"/>
            <p:cNvSpPr>
              <a:spLocks noChangeArrowheads="1"/>
            </p:cNvSpPr>
            <p:nvPr/>
          </p:nvSpPr>
          <p:spPr bwMode="auto">
            <a:xfrm>
              <a:off x="4655" y="2600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4" name="Rectangle 406"/>
            <p:cNvSpPr>
              <a:spLocks noChangeArrowheads="1"/>
            </p:cNvSpPr>
            <p:nvPr/>
          </p:nvSpPr>
          <p:spPr bwMode="auto">
            <a:xfrm>
              <a:off x="4619" y="2689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5" name="Rectangle 407"/>
            <p:cNvSpPr>
              <a:spLocks noChangeArrowheads="1"/>
            </p:cNvSpPr>
            <p:nvPr/>
          </p:nvSpPr>
          <p:spPr bwMode="auto">
            <a:xfrm>
              <a:off x="4609" y="2778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86" name="Rectangle 408"/>
            <p:cNvSpPr>
              <a:spLocks noChangeArrowheads="1"/>
            </p:cNvSpPr>
            <p:nvPr/>
          </p:nvSpPr>
          <p:spPr bwMode="auto">
            <a:xfrm>
              <a:off x="4619" y="2867"/>
              <a:ext cx="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grpSp>
          <p:nvGrpSpPr>
            <p:cNvPr id="6" name="Group 411"/>
            <p:cNvGrpSpPr>
              <a:grpSpLocks/>
            </p:cNvGrpSpPr>
            <p:nvPr/>
          </p:nvGrpSpPr>
          <p:grpSpPr bwMode="auto">
            <a:xfrm>
              <a:off x="4485" y="2518"/>
              <a:ext cx="137" cy="49"/>
              <a:chOff x="4485" y="2518"/>
              <a:chExt cx="137" cy="49"/>
            </a:xfrm>
          </p:grpSpPr>
          <p:sp>
            <p:nvSpPr>
              <p:cNvPr id="216" name="Line 409"/>
              <p:cNvSpPr>
                <a:spLocks noChangeShapeType="1"/>
              </p:cNvSpPr>
              <p:nvPr/>
            </p:nvSpPr>
            <p:spPr bwMode="auto">
              <a:xfrm flipH="1">
                <a:off x="4530" y="2543"/>
                <a:ext cx="9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410"/>
              <p:cNvSpPr>
                <a:spLocks/>
              </p:cNvSpPr>
              <p:nvPr/>
            </p:nvSpPr>
            <p:spPr bwMode="auto">
              <a:xfrm>
                <a:off x="4485" y="2518"/>
                <a:ext cx="48" cy="49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0" y="25"/>
                  </a:cxn>
                  <a:cxn ang="0">
                    <a:pos x="48" y="49"/>
                  </a:cxn>
                  <a:cxn ang="0">
                    <a:pos x="48" y="0"/>
                  </a:cxn>
                </a:cxnLst>
                <a:rect l="0" t="0" r="r" b="b"/>
                <a:pathLst>
                  <a:path w="48" h="49">
                    <a:moveTo>
                      <a:pt x="48" y="0"/>
                    </a:moveTo>
                    <a:lnTo>
                      <a:pt x="0" y="25"/>
                    </a:lnTo>
                    <a:lnTo>
                      <a:pt x="48" y="49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7" name="Group 414"/>
            <p:cNvGrpSpPr>
              <a:grpSpLocks/>
            </p:cNvGrpSpPr>
            <p:nvPr/>
          </p:nvGrpSpPr>
          <p:grpSpPr bwMode="auto">
            <a:xfrm>
              <a:off x="2355" y="1877"/>
              <a:ext cx="80" cy="122"/>
              <a:chOff x="2355" y="1877"/>
              <a:chExt cx="80" cy="122"/>
            </a:xfrm>
          </p:grpSpPr>
          <p:sp>
            <p:nvSpPr>
              <p:cNvPr id="214" name="Line 412"/>
              <p:cNvSpPr>
                <a:spLocks noChangeShapeType="1"/>
              </p:cNvSpPr>
              <p:nvPr/>
            </p:nvSpPr>
            <p:spPr bwMode="auto">
              <a:xfrm>
                <a:off x="2355" y="1877"/>
                <a:ext cx="56" cy="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Freeform 413"/>
              <p:cNvSpPr>
                <a:spLocks/>
              </p:cNvSpPr>
              <p:nvPr/>
            </p:nvSpPr>
            <p:spPr bwMode="auto">
              <a:xfrm>
                <a:off x="2387" y="1945"/>
                <a:ext cx="48" cy="54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48" y="54"/>
                  </a:cxn>
                  <a:cxn ang="0">
                    <a:pos x="42" y="0"/>
                  </a:cxn>
                  <a:cxn ang="0">
                    <a:pos x="0" y="28"/>
                  </a:cxn>
                </a:cxnLst>
                <a:rect l="0" t="0" r="r" b="b"/>
                <a:pathLst>
                  <a:path w="48" h="54">
                    <a:moveTo>
                      <a:pt x="0" y="28"/>
                    </a:moveTo>
                    <a:lnTo>
                      <a:pt x="48" y="54"/>
                    </a:lnTo>
                    <a:lnTo>
                      <a:pt x="42" y="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8" name="Group 417"/>
            <p:cNvGrpSpPr>
              <a:grpSpLocks/>
            </p:cNvGrpSpPr>
            <p:nvPr/>
          </p:nvGrpSpPr>
          <p:grpSpPr bwMode="auto">
            <a:xfrm>
              <a:off x="3268" y="2303"/>
              <a:ext cx="46" cy="136"/>
              <a:chOff x="3268" y="2303"/>
              <a:chExt cx="46" cy="136"/>
            </a:xfrm>
          </p:grpSpPr>
          <p:sp>
            <p:nvSpPr>
              <p:cNvPr id="212" name="Line 415"/>
              <p:cNvSpPr>
                <a:spLocks noChangeShapeType="1"/>
              </p:cNvSpPr>
              <p:nvPr/>
            </p:nvSpPr>
            <p:spPr bwMode="auto">
              <a:xfrm flipH="1" flipV="1">
                <a:off x="3291" y="2346"/>
                <a:ext cx="22" cy="9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Freeform 416"/>
              <p:cNvSpPr>
                <a:spLocks/>
              </p:cNvSpPr>
              <p:nvPr/>
            </p:nvSpPr>
            <p:spPr bwMode="auto">
              <a:xfrm>
                <a:off x="3268" y="2303"/>
                <a:ext cx="46" cy="52"/>
              </a:xfrm>
              <a:custGeom>
                <a:avLst/>
                <a:gdLst/>
                <a:ahLst/>
                <a:cxnLst>
                  <a:cxn ang="0">
                    <a:pos x="46" y="40"/>
                  </a:cxn>
                  <a:cxn ang="0">
                    <a:pos x="11" y="0"/>
                  </a:cxn>
                  <a:cxn ang="0">
                    <a:pos x="0" y="52"/>
                  </a:cxn>
                  <a:cxn ang="0">
                    <a:pos x="46" y="40"/>
                  </a:cxn>
                </a:cxnLst>
                <a:rect l="0" t="0" r="r" b="b"/>
                <a:pathLst>
                  <a:path w="46" h="52">
                    <a:moveTo>
                      <a:pt x="46" y="40"/>
                    </a:moveTo>
                    <a:lnTo>
                      <a:pt x="11" y="0"/>
                    </a:lnTo>
                    <a:lnTo>
                      <a:pt x="0" y="52"/>
                    </a:lnTo>
                    <a:lnTo>
                      <a:pt x="46" y="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9" name="Group 420"/>
            <p:cNvGrpSpPr>
              <a:grpSpLocks/>
            </p:cNvGrpSpPr>
            <p:nvPr/>
          </p:nvGrpSpPr>
          <p:grpSpPr bwMode="auto">
            <a:xfrm>
              <a:off x="2596" y="2720"/>
              <a:ext cx="354" cy="215"/>
              <a:chOff x="2596" y="2720"/>
              <a:chExt cx="354" cy="215"/>
            </a:xfrm>
          </p:grpSpPr>
          <p:sp>
            <p:nvSpPr>
              <p:cNvPr id="210" name="Line 418"/>
              <p:cNvSpPr>
                <a:spLocks noChangeShapeType="1"/>
              </p:cNvSpPr>
              <p:nvPr/>
            </p:nvSpPr>
            <p:spPr bwMode="auto">
              <a:xfrm flipV="1">
                <a:off x="2596" y="2742"/>
                <a:ext cx="317" cy="19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419"/>
              <p:cNvSpPr>
                <a:spLocks/>
              </p:cNvSpPr>
              <p:nvPr/>
            </p:nvSpPr>
            <p:spPr bwMode="auto">
              <a:xfrm>
                <a:off x="2896" y="2720"/>
                <a:ext cx="54" cy="46"/>
              </a:xfrm>
              <a:custGeom>
                <a:avLst/>
                <a:gdLst/>
                <a:ahLst/>
                <a:cxnLst>
                  <a:cxn ang="0">
                    <a:pos x="27" y="46"/>
                  </a:cxn>
                  <a:cxn ang="0">
                    <a:pos x="54" y="0"/>
                  </a:cxn>
                  <a:cxn ang="0">
                    <a:pos x="0" y="6"/>
                  </a:cxn>
                  <a:cxn ang="0">
                    <a:pos x="27" y="46"/>
                  </a:cxn>
                </a:cxnLst>
                <a:rect l="0" t="0" r="r" b="b"/>
                <a:pathLst>
                  <a:path w="54" h="46">
                    <a:moveTo>
                      <a:pt x="27" y="46"/>
                    </a:moveTo>
                    <a:lnTo>
                      <a:pt x="54" y="0"/>
                    </a:lnTo>
                    <a:lnTo>
                      <a:pt x="0" y="6"/>
                    </a:lnTo>
                    <a:lnTo>
                      <a:pt x="27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1" name="Rectangle 421"/>
            <p:cNvSpPr>
              <a:spLocks noChangeArrowheads="1"/>
            </p:cNvSpPr>
            <p:nvPr/>
          </p:nvSpPr>
          <p:spPr bwMode="auto">
            <a:xfrm>
              <a:off x="4485" y="2935"/>
              <a:ext cx="509" cy="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Rectangle 422"/>
            <p:cNvSpPr>
              <a:spLocks noChangeArrowheads="1"/>
            </p:cNvSpPr>
            <p:nvPr/>
          </p:nvSpPr>
          <p:spPr bwMode="auto">
            <a:xfrm>
              <a:off x="4603" y="3014"/>
              <a:ext cx="347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Total EE </a:t>
              </a:r>
              <a:endParaRPr lang="en-US"/>
            </a:p>
          </p:txBody>
        </p:sp>
        <p:sp>
          <p:nvSpPr>
            <p:cNvPr id="193" name="Rectangle 423"/>
            <p:cNvSpPr>
              <a:spLocks noChangeArrowheads="1"/>
            </p:cNvSpPr>
            <p:nvPr/>
          </p:nvSpPr>
          <p:spPr bwMode="auto">
            <a:xfrm>
              <a:off x="4557" y="3103"/>
              <a:ext cx="448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Potential in </a:t>
              </a:r>
              <a:endParaRPr lang="en-US"/>
            </a:p>
          </p:txBody>
        </p:sp>
        <p:sp>
          <p:nvSpPr>
            <p:cNvPr id="194" name="Rectangle 424"/>
            <p:cNvSpPr>
              <a:spLocks noChangeArrowheads="1"/>
            </p:cNvSpPr>
            <p:nvPr/>
          </p:nvSpPr>
          <p:spPr bwMode="auto">
            <a:xfrm>
              <a:off x="4588" y="3192"/>
              <a:ext cx="378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2013 Can </a:t>
              </a:r>
              <a:endParaRPr lang="en-US"/>
            </a:p>
          </p:txBody>
        </p:sp>
        <p:sp>
          <p:nvSpPr>
            <p:cNvPr id="195" name="Rectangle 425"/>
            <p:cNvSpPr>
              <a:spLocks noChangeArrowheads="1"/>
            </p:cNvSpPr>
            <p:nvPr/>
          </p:nvSpPr>
          <p:spPr bwMode="auto">
            <a:xfrm>
              <a:off x="4616" y="3281"/>
              <a:ext cx="320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Reduce </a:t>
              </a:r>
              <a:endParaRPr lang="en-US"/>
            </a:p>
          </p:txBody>
        </p:sp>
        <p:sp>
          <p:nvSpPr>
            <p:cNvPr id="196" name="Rectangle 426"/>
            <p:cNvSpPr>
              <a:spLocks noChangeArrowheads="1"/>
            </p:cNvSpPr>
            <p:nvPr/>
          </p:nvSpPr>
          <p:spPr bwMode="auto">
            <a:xfrm>
              <a:off x="4540" y="3370"/>
              <a:ext cx="479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Energy Req. </a:t>
              </a:r>
              <a:endParaRPr lang="en-US"/>
            </a:p>
          </p:txBody>
        </p:sp>
        <p:sp>
          <p:nvSpPr>
            <p:cNvPr id="197" name="Rectangle 427"/>
            <p:cNvSpPr>
              <a:spLocks noChangeArrowheads="1"/>
            </p:cNvSpPr>
            <p:nvPr/>
          </p:nvSpPr>
          <p:spPr bwMode="auto">
            <a:xfrm>
              <a:off x="4524" y="3459"/>
              <a:ext cx="51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 b="1">
                  <a:solidFill>
                    <a:srgbClr val="000000"/>
                  </a:solidFill>
                </a:rPr>
                <a:t>to 1993 Level </a:t>
              </a:r>
              <a:endParaRPr lang="en-US"/>
            </a:p>
          </p:txBody>
        </p:sp>
        <p:grpSp>
          <p:nvGrpSpPr>
            <p:cNvPr id="190" name="Group 430"/>
            <p:cNvGrpSpPr>
              <a:grpSpLocks/>
            </p:cNvGrpSpPr>
            <p:nvPr/>
          </p:nvGrpSpPr>
          <p:grpSpPr bwMode="auto">
            <a:xfrm>
              <a:off x="4485" y="1674"/>
              <a:ext cx="100" cy="53"/>
              <a:chOff x="4485" y="1674"/>
              <a:chExt cx="100" cy="53"/>
            </a:xfrm>
          </p:grpSpPr>
          <p:sp>
            <p:nvSpPr>
              <p:cNvPr id="208" name="Line 428"/>
              <p:cNvSpPr>
                <a:spLocks noChangeShapeType="1"/>
              </p:cNvSpPr>
              <p:nvPr/>
            </p:nvSpPr>
            <p:spPr bwMode="auto">
              <a:xfrm flipH="1">
                <a:off x="4524" y="1674"/>
                <a:ext cx="61" cy="3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Freeform 429"/>
              <p:cNvSpPr>
                <a:spLocks/>
              </p:cNvSpPr>
              <p:nvPr/>
            </p:nvSpPr>
            <p:spPr bwMode="auto">
              <a:xfrm>
                <a:off x="4485" y="1682"/>
                <a:ext cx="54" cy="4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0" y="45"/>
                  </a:cxn>
                  <a:cxn ang="0">
                    <a:pos x="54" y="43"/>
                  </a:cxn>
                  <a:cxn ang="0">
                    <a:pos x="30" y="0"/>
                  </a:cxn>
                </a:cxnLst>
                <a:rect l="0" t="0" r="r" b="b"/>
                <a:pathLst>
                  <a:path w="54" h="45">
                    <a:moveTo>
                      <a:pt x="30" y="0"/>
                    </a:moveTo>
                    <a:lnTo>
                      <a:pt x="0" y="45"/>
                    </a:lnTo>
                    <a:lnTo>
                      <a:pt x="54" y="43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8" name="Group 433"/>
            <p:cNvGrpSpPr>
              <a:grpSpLocks/>
            </p:cNvGrpSpPr>
            <p:nvPr/>
          </p:nvGrpSpPr>
          <p:grpSpPr bwMode="auto">
            <a:xfrm>
              <a:off x="4499" y="1838"/>
              <a:ext cx="123" cy="46"/>
              <a:chOff x="4499" y="1838"/>
              <a:chExt cx="123" cy="46"/>
            </a:xfrm>
          </p:grpSpPr>
          <p:sp>
            <p:nvSpPr>
              <p:cNvPr id="206" name="Line 431"/>
              <p:cNvSpPr>
                <a:spLocks noChangeShapeType="1"/>
              </p:cNvSpPr>
              <p:nvPr/>
            </p:nvSpPr>
            <p:spPr bwMode="auto">
              <a:xfrm flipH="1">
                <a:off x="4542" y="1841"/>
                <a:ext cx="80" cy="2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432"/>
              <p:cNvSpPr>
                <a:spLocks/>
              </p:cNvSpPr>
              <p:nvPr/>
            </p:nvSpPr>
            <p:spPr bwMode="auto">
              <a:xfrm>
                <a:off x="4499" y="1838"/>
                <a:ext cx="52" cy="46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0" y="36"/>
                  </a:cxn>
                  <a:cxn ang="0">
                    <a:pos x="52" y="46"/>
                  </a:cxn>
                  <a:cxn ang="0">
                    <a:pos x="40" y="0"/>
                  </a:cxn>
                </a:cxnLst>
                <a:rect l="0" t="0" r="r" b="b"/>
                <a:pathLst>
                  <a:path w="52" h="46">
                    <a:moveTo>
                      <a:pt x="40" y="0"/>
                    </a:moveTo>
                    <a:lnTo>
                      <a:pt x="0" y="36"/>
                    </a:lnTo>
                    <a:lnTo>
                      <a:pt x="52" y="46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9" name="Group 436"/>
            <p:cNvGrpSpPr>
              <a:grpSpLocks/>
            </p:cNvGrpSpPr>
            <p:nvPr/>
          </p:nvGrpSpPr>
          <p:grpSpPr bwMode="auto">
            <a:xfrm>
              <a:off x="4499" y="1951"/>
              <a:ext cx="86" cy="74"/>
              <a:chOff x="4499" y="1951"/>
              <a:chExt cx="86" cy="74"/>
            </a:xfrm>
          </p:grpSpPr>
          <p:sp>
            <p:nvSpPr>
              <p:cNvPr id="204" name="Line 434"/>
              <p:cNvSpPr>
                <a:spLocks noChangeShapeType="1"/>
              </p:cNvSpPr>
              <p:nvPr/>
            </p:nvSpPr>
            <p:spPr bwMode="auto">
              <a:xfrm flipH="1" flipV="1">
                <a:off x="4532" y="1979"/>
                <a:ext cx="53" cy="4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435"/>
              <p:cNvSpPr>
                <a:spLocks/>
              </p:cNvSpPr>
              <p:nvPr/>
            </p:nvSpPr>
            <p:spPr bwMode="auto">
              <a:xfrm>
                <a:off x="4499" y="1951"/>
                <a:ext cx="52" cy="49"/>
              </a:xfrm>
              <a:custGeom>
                <a:avLst/>
                <a:gdLst/>
                <a:ahLst/>
                <a:cxnLst>
                  <a:cxn ang="0">
                    <a:pos x="52" y="12"/>
                  </a:cxn>
                  <a:cxn ang="0">
                    <a:pos x="0" y="0"/>
                  </a:cxn>
                  <a:cxn ang="0">
                    <a:pos x="21" y="49"/>
                  </a:cxn>
                  <a:cxn ang="0">
                    <a:pos x="52" y="12"/>
                  </a:cxn>
                </a:cxnLst>
                <a:rect l="0" t="0" r="r" b="b"/>
                <a:pathLst>
                  <a:path w="52" h="49">
                    <a:moveTo>
                      <a:pt x="52" y="12"/>
                    </a:moveTo>
                    <a:lnTo>
                      <a:pt x="0" y="0"/>
                    </a:lnTo>
                    <a:lnTo>
                      <a:pt x="21" y="49"/>
                    </a:lnTo>
                    <a:lnTo>
                      <a:pt x="52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" name="Group 439"/>
            <p:cNvGrpSpPr>
              <a:grpSpLocks/>
            </p:cNvGrpSpPr>
            <p:nvPr/>
          </p:nvGrpSpPr>
          <p:grpSpPr bwMode="auto">
            <a:xfrm>
              <a:off x="4485" y="2992"/>
              <a:ext cx="100" cy="49"/>
              <a:chOff x="4485" y="2992"/>
              <a:chExt cx="100" cy="49"/>
            </a:xfrm>
          </p:grpSpPr>
          <p:sp>
            <p:nvSpPr>
              <p:cNvPr id="202" name="Line 437"/>
              <p:cNvSpPr>
                <a:spLocks noChangeShapeType="1"/>
              </p:cNvSpPr>
              <p:nvPr/>
            </p:nvSpPr>
            <p:spPr bwMode="auto">
              <a:xfrm flipH="1" flipV="1">
                <a:off x="4530" y="3017"/>
                <a:ext cx="55" cy="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438"/>
              <p:cNvSpPr>
                <a:spLocks/>
              </p:cNvSpPr>
              <p:nvPr/>
            </p:nvSpPr>
            <p:spPr bwMode="auto">
              <a:xfrm>
                <a:off x="4485" y="2992"/>
                <a:ext cx="50" cy="49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0" y="22"/>
                  </a:cxn>
                  <a:cxn ang="0">
                    <a:pos x="47" y="49"/>
                  </a:cxn>
                  <a:cxn ang="0">
                    <a:pos x="50" y="0"/>
                  </a:cxn>
                </a:cxnLst>
                <a:rect l="0" t="0" r="r" b="b"/>
                <a:pathLst>
                  <a:path w="50" h="49">
                    <a:moveTo>
                      <a:pt x="50" y="0"/>
                    </a:moveTo>
                    <a:lnTo>
                      <a:pt x="0" y="22"/>
                    </a:lnTo>
                    <a:lnTo>
                      <a:pt x="47" y="49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18" name="TextBox 417"/>
          <p:cNvSpPr txBox="1"/>
          <p:nvPr/>
        </p:nvSpPr>
        <p:spPr>
          <a:xfrm>
            <a:off x="381000" y="6400800"/>
            <a:ext cx="3810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/>
              </a:rPr>
              <a:t>Source: Northeast Energy Efficiency Partnerships (NEEP)</a:t>
            </a:r>
            <a:endParaRPr lang="en-US" sz="1100" dirty="0">
              <a:latin typeface="Calibri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7772400" y="2133600"/>
            <a:ext cx="1143000" cy="2209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Game Changing Policy Breakthroughs 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>2000-2010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8077200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“All cost effective” energy efficiency 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ISO-NE Forward Capacity Market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“Comparable access” for demand resources 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RGGI: Cap and Invest strategy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Green Communities Act: 2008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Vt. Efficiency Utility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Stimulus funding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Getting cities and towns involved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endParaRPr lang="en-US" sz="28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endParaRPr lang="en-US" sz="28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endParaRPr lang="en-US" sz="2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2006 ISO-NE Forward Capacity Market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Isosceles Triangle 3"/>
          <p:cNvSpPr/>
          <p:nvPr/>
        </p:nvSpPr>
        <p:spPr bwMode="auto">
          <a:xfrm>
            <a:off x="1143000" y="2057400"/>
            <a:ext cx="7010400" cy="1066800"/>
          </a:xfrm>
          <a:prstGeom prst="triangle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rgbClr val="CBEAED">
                  <a:shade val="67500"/>
                  <a:satMod val="115000"/>
                </a:srgbClr>
              </a:gs>
              <a:gs pos="100000">
                <a:srgbClr val="CBEAED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ＭＳ Ｐゴシック" charset="0"/>
                <a:cs typeface="ＭＳ Ｐゴシック" charset="0"/>
              </a:rPr>
              <a:t>     Demand Resources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 bwMode="auto">
          <a:xfrm flipH="1">
            <a:off x="990600" y="3124200"/>
            <a:ext cx="1524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>
            <a:stCxn id="4" idx="4"/>
          </p:cNvCxnSpPr>
          <p:nvPr/>
        </p:nvCxnSpPr>
        <p:spPr bwMode="auto">
          <a:xfrm>
            <a:off x="8153400" y="3124200"/>
            <a:ext cx="3048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1524000" y="36576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Calibri" pitchFamily="34" charset="0"/>
              </a:rPr>
              <a:t>Active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 Demand Response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 Emergency DG       	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36576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Calibri" pitchFamily="34" charset="0"/>
              </a:rPr>
              <a:t>Passive</a:t>
            </a:r>
            <a:r>
              <a:rPr lang="en-US" sz="2400" dirty="0" smtClean="0">
                <a:latin typeface="Calibri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 Energy Efficiency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 DG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/>
          </p:cNvSpPr>
          <p:nvPr/>
        </p:nvSpPr>
        <p:spPr>
          <a:xfrm>
            <a:off x="8610600" y="6413500"/>
            <a:ext cx="390525" cy="609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019175">
              <a:defRPr/>
            </a:pPr>
            <a:fld id="{565CCC8B-A4FF-4A3D-8266-417F8580B9E5}" type="slidenum">
              <a:rPr lang="en-US" sz="1000">
                <a:solidFill>
                  <a:srgbClr val="11479D"/>
                </a:solidFill>
                <a:latin typeface="+mn-lt"/>
              </a:rPr>
              <a:pPr algn="ctr" defTabSz="1019175">
                <a:defRPr/>
              </a:pPr>
              <a:t>13</a:t>
            </a:fld>
            <a:endParaRPr lang="en-US" sz="1000" dirty="0">
              <a:solidFill>
                <a:srgbClr val="11479D"/>
              </a:solidFill>
              <a:latin typeface="+mn-lt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372495" y="356140"/>
            <a:ext cx="8771505" cy="6197060"/>
            <a:chOff x="372495" y="356140"/>
            <a:chExt cx="8771505" cy="6197060"/>
          </a:xfrm>
        </p:grpSpPr>
        <p:sp>
          <p:nvSpPr>
            <p:cNvPr id="6" name="Rectangle 5"/>
            <p:cNvSpPr/>
            <p:nvPr/>
          </p:nvSpPr>
          <p:spPr bwMode="auto">
            <a:xfrm>
              <a:off x="7239000" y="6096000"/>
              <a:ext cx="1905000" cy="457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2495" y="356140"/>
              <a:ext cx="8771505" cy="5968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381000" y="6400800"/>
            <a:ext cx="3505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/>
              </a:rPr>
              <a:t>Source: ISO-New England</a:t>
            </a:r>
            <a:endParaRPr lang="en-US" sz="1100" dirty="0"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0" y="2286000"/>
            <a:ext cx="1600200" cy="523220"/>
          </a:xfrm>
          <a:prstGeom prst="rect">
            <a:avLst/>
          </a:prstGeom>
          <a:solidFill>
            <a:srgbClr val="99330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</a:rPr>
              <a:t>Baseline forecast – no intervention</a:t>
            </a:r>
            <a:endParaRPr lang="en-US" sz="1400" b="1" dirty="0" smtClean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>
            <a:stCxn id="15" idx="3"/>
          </p:cNvCxnSpPr>
          <p:nvPr/>
        </p:nvCxnSpPr>
        <p:spPr bwMode="auto">
          <a:xfrm>
            <a:off x="3733800" y="2547610"/>
            <a:ext cx="457200" cy="3479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572000" y="3048000"/>
            <a:ext cx="1600200" cy="523220"/>
          </a:xfrm>
          <a:prstGeom prst="rect">
            <a:avLst/>
          </a:prstGeom>
          <a:solidFill>
            <a:srgbClr val="009A0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</a:rPr>
              <a:t>EE only through third auction</a:t>
            </a:r>
            <a:endParaRPr lang="en-US" sz="1400" b="1" dirty="0" smtClean="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>
            <a:stCxn id="17" idx="3"/>
          </p:cNvCxnSpPr>
          <p:nvPr/>
        </p:nvCxnSpPr>
        <p:spPr bwMode="auto">
          <a:xfrm>
            <a:off x="6172200" y="3309610"/>
            <a:ext cx="533400" cy="1193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629400" y="4114800"/>
            <a:ext cx="1981200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</a:rPr>
              <a:t>Forecast with various EE options</a:t>
            </a: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7924800" y="4724400"/>
            <a:ext cx="838200" cy="838200"/>
          </a:xfrm>
          <a:prstGeom prst="ellipse">
            <a:avLst/>
          </a:prstGeom>
          <a:noFill/>
          <a:ln w="9525" cap="flat" cmpd="sng" algn="ctr">
            <a:solidFill>
              <a:schemeClr val="tx1"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696200" y="4648200"/>
            <a:ext cx="228600" cy="342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New Frontiers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2296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Adjust to a Post ARRA-stimulus world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Harness modern technology for M&amp;V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Promote comparable treatment for EE  in Energy Markets</a:t>
            </a:r>
            <a:endParaRPr lang="en-US" sz="2400" dirty="0" smtClean="0">
              <a:latin typeface="Calibri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Institute Rate and Regulator design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EE investments on level playing field with generation and transmission – same incentives for utilities </a:t>
            </a:r>
          </a:p>
          <a:p>
            <a:pPr lvl="0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Bring laggards along </a:t>
            </a:r>
          </a:p>
          <a:p>
            <a:pPr lvl="0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Solve split incentive challenge </a:t>
            </a:r>
          </a:p>
          <a:p>
            <a:pPr lvl="0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Persuade and influence web-based behavior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Marketing initiatives</a:t>
            </a: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More Challenges and Opportunities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8768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Senate 2200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Progress with pitfalls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Total Resource Cost Test and Net to Gross Ratio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Keeping up with the times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Rates </a:t>
            </a:r>
            <a:r>
              <a:rPr lang="en-US" sz="2800" dirty="0" err="1" smtClean="0">
                <a:latin typeface="Calibri" pitchFamily="34" charset="0"/>
              </a:rPr>
              <a:t>vs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</a:rPr>
              <a:t>Costs* </a:t>
            </a:r>
            <a:r>
              <a:rPr lang="en-US" sz="2800" dirty="0" smtClean="0">
                <a:latin typeface="Calibri" pitchFamily="34" charset="0"/>
              </a:rPr>
              <a:t>(Massachusetts 2008-2011)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Rates: from 4</a:t>
            </a:r>
            <a:r>
              <a:rPr lang="en-US" sz="2400" baseline="30000" dirty="0" smtClean="0">
                <a:latin typeface="Calibri" pitchFamily="34" charset="0"/>
              </a:rPr>
              <a:t>th</a:t>
            </a:r>
            <a:r>
              <a:rPr lang="en-US" sz="2400" dirty="0" smtClean="0">
                <a:latin typeface="Calibri" pitchFamily="34" charset="0"/>
              </a:rPr>
              <a:t> highest to 11</a:t>
            </a:r>
            <a:r>
              <a:rPr lang="en-US" sz="2400" baseline="30000" dirty="0" smtClean="0">
                <a:latin typeface="Calibri" pitchFamily="34" charset="0"/>
              </a:rPr>
              <a:t>th</a:t>
            </a:r>
            <a:r>
              <a:rPr lang="en-US" sz="2400" dirty="0" smtClean="0">
                <a:latin typeface="Calibri" pitchFamily="34" charset="0"/>
              </a:rPr>
              <a:t> highest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latin typeface="Calibri" pitchFamily="34" charset="0"/>
              </a:rPr>
              <a:t>Costs: Residential costs dropped from 17</a:t>
            </a:r>
            <a:r>
              <a:rPr lang="en-US" sz="2400" baseline="30000" dirty="0" smtClean="0">
                <a:latin typeface="Calibri" pitchFamily="34" charset="0"/>
              </a:rPr>
              <a:t>th</a:t>
            </a:r>
            <a:r>
              <a:rPr lang="en-US" sz="2400" dirty="0" smtClean="0">
                <a:latin typeface="Calibri" pitchFamily="34" charset="0"/>
              </a:rPr>
              <a:t> to 29</a:t>
            </a:r>
            <a:r>
              <a:rPr lang="en-US" sz="2400" baseline="30000" dirty="0" smtClean="0">
                <a:latin typeface="Calibri" pitchFamily="34" charset="0"/>
              </a:rPr>
              <a:t>th</a:t>
            </a:r>
            <a:r>
              <a:rPr lang="en-US" sz="2400" dirty="0" smtClean="0">
                <a:latin typeface="Calibri" pitchFamily="34" charset="0"/>
              </a:rPr>
              <a:t> highest!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endParaRPr lang="en-US" sz="2800" dirty="0" smtClean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4008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/>
              </a:rPr>
              <a:t>*Source</a:t>
            </a:r>
            <a:r>
              <a:rPr lang="en-US" sz="1100" dirty="0" smtClean="0">
                <a:latin typeface="Calibri"/>
              </a:rPr>
              <a:t>: </a:t>
            </a:r>
            <a:r>
              <a:rPr lang="en-US" sz="1100" dirty="0" smtClean="0">
                <a:latin typeface="Calibri"/>
              </a:rPr>
              <a:t>U.S. Energy Information </a:t>
            </a:r>
            <a:r>
              <a:rPr lang="en-US" sz="1100" dirty="0" smtClean="0">
                <a:latin typeface="Calibri"/>
              </a:rPr>
              <a:t>Administration: Table </a:t>
            </a:r>
            <a:r>
              <a:rPr lang="en-US" sz="1100" dirty="0" smtClean="0">
                <a:latin typeface="Calibri"/>
              </a:rPr>
              <a:t>T5.a </a:t>
            </a:r>
            <a:endParaRPr lang="en-US" sz="1100" dirty="0">
              <a:latin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8077200" cy="20574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All Fuels: An Act Establishing the Cost Savings </a:t>
            </a:r>
            <a:r>
              <a:rPr lang="en-US" dirty="0" err="1" smtClean="0">
                <a:latin typeface="Calibri" pitchFamily="34" charset="0"/>
              </a:rPr>
              <a:t>Oilheat</a:t>
            </a:r>
            <a:r>
              <a:rPr lang="en-US" dirty="0" smtClean="0">
                <a:latin typeface="Calibri" pitchFamily="34" charset="0"/>
              </a:rPr>
              <a:t> and Propane Energy Efficiency Program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667000"/>
            <a:ext cx="8077200" cy="3276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To fund energy efficiency in oil and propane heated buildings at levels comparable to buildings heated with natural gas or electricity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Based on successful CSG-run pilot 2010-2011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Backed by oil dealers’ professional association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latin typeface="Calibri" pitchFamily="34" charset="0"/>
              </a:rPr>
              <a:t>In House Ways and Means Committee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endParaRPr lang="en-US" sz="2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077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i="1" dirty="0" smtClean="0">
                <a:latin typeface="Calibri" pitchFamily="34" charset="0"/>
              </a:rPr>
              <a:t>Thank you!</a:t>
            </a:r>
          </a:p>
          <a:p>
            <a:pPr lvl="4" eaLnBrk="1" hangingPunct="1">
              <a:buFontTx/>
              <a:buNone/>
            </a:pPr>
            <a:endParaRPr lang="en-US" b="1" i="1" dirty="0" smtClean="0">
              <a:latin typeface="Calibri" pitchFamily="34" charset="0"/>
            </a:endParaRPr>
          </a:p>
          <a:p>
            <a:pPr lvl="4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endParaRPr lang="en-US" sz="2400" dirty="0" smtClean="0">
              <a:latin typeface="Calibri" pitchFamily="34" charset="0"/>
            </a:endParaRPr>
          </a:p>
          <a:p>
            <a:pPr lvl="4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alibri" pitchFamily="34" charset="0"/>
              </a:rPr>
              <a:t>Steve Cowell</a:t>
            </a:r>
          </a:p>
          <a:p>
            <a:pPr lvl="4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alibri" pitchFamily="34" charset="0"/>
              </a:rPr>
              <a:t>stephen.cowell@csgrp.com</a:t>
            </a:r>
          </a:p>
          <a:p>
            <a:pPr lvl="4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alibri" pitchFamily="34" charset="0"/>
              </a:rPr>
              <a:t>508.836.9500 </a:t>
            </a:r>
          </a:p>
          <a:p>
            <a:pPr lvl="4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sz="2400" dirty="0" smtClean="0">
                <a:latin typeface="Calibri" pitchFamily="34" charset="0"/>
                <a:hlinkClick r:id="rId2"/>
              </a:rPr>
              <a:t>www.csgrp.com</a:t>
            </a:r>
            <a:endParaRPr lang="en-US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Conservation Services Group (CSG)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1910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Founded in 1984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No capital-100% bootstrapped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Nonprofit corporation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~800 staff responsible for 7,000+ field jobs nationwide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Over 2 million homes and facilities served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Manage the delivery of over $250 million in energy efficiency and renewable energy investments and projects annually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DOCUME~1\CAROLH~1\LOCALS~1\Temp\SNAGHTML1f1f56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38200"/>
            <a:ext cx="7162800" cy="565397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81000" y="381000"/>
            <a:ext cx="8229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25</a:t>
            </a:r>
            <a:r>
              <a:rPr lang="en-US" sz="7200" b="1" cap="none" spc="0" baseline="300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th</a:t>
            </a:r>
            <a:r>
              <a:rPr lang="en-US" sz="7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 Anniversary</a:t>
            </a:r>
            <a:endParaRPr lang="en-US" sz="7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Power to Spare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96200" cy="47244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Many credit this report with spearheading energy efficiency efforts in New England</a:t>
            </a:r>
          </a:p>
          <a:p>
            <a:pPr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800" dirty="0" smtClean="0">
                <a:solidFill>
                  <a:srgbClr val="000000"/>
                </a:solidFill>
                <a:latin typeface="Calibri" pitchFamily="34" charset="0"/>
              </a:rPr>
              <a:t>New England Energy Policy Council</a:t>
            </a:r>
          </a:p>
          <a:p>
            <a:pPr lvl="1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400" dirty="0" smtClean="0">
                <a:solidFill>
                  <a:srgbClr val="000000"/>
                </a:solidFill>
                <a:latin typeface="Calibri" pitchFamily="34" charset="0"/>
              </a:rPr>
              <a:t>Collaborative effort among several organizations with input and inspiration from EE experts</a:t>
            </a:r>
          </a:p>
          <a:p>
            <a:pPr lvl="2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Doug Foy,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Armond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 Cohen, CLF; Joseph M.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Chaisson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, technical analysis; Timothy Stout, Energy Scientist, CLF</a:t>
            </a:r>
          </a:p>
          <a:p>
            <a:pPr lvl="2" eaLnBrk="1" hangingPunct="1">
              <a:spcBef>
                <a:spcPct val="0"/>
              </a:spcBef>
              <a:spcAft>
                <a:spcPct val="10000"/>
              </a:spcAft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Lawrence Berkeley Laboratory, ACEEE; Rocky Mt. Institute, Energy Systems Research Group, Fred Davis Corp., Mass. Fair Share (Steve Cowell), Vt. Natural Resources Council (Clare Moorhead), Mass. Audubon Society (Steven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Nadel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), NRDC (Ralph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Cavanagh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), Natural Resources Council of Maine, Mass. PIRG (Alan </a:t>
            </a:r>
            <a:r>
              <a:rPr lang="en-US" sz="2000" dirty="0" err="1" smtClean="0">
                <a:solidFill>
                  <a:srgbClr val="000000"/>
                </a:solidFill>
                <a:latin typeface="Calibri" pitchFamily="34" charset="0"/>
              </a:rPr>
              <a:t>Nogee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), and Rachel Greenberg</a:t>
            </a:r>
          </a:p>
          <a:p>
            <a:pPr lvl="2" eaLnBrk="1" hangingPunct="1">
              <a:spcBef>
                <a:spcPct val="0"/>
              </a:spcBef>
              <a:spcAft>
                <a:spcPct val="10000"/>
              </a:spcAft>
            </a:pPr>
            <a:endParaRPr lang="en-US" sz="20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77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Calibri" pitchFamily="34" charset="0"/>
              </a:rPr>
              <a:t>Power to Spare – Pub. 1987</a:t>
            </a:r>
          </a:p>
        </p:txBody>
      </p:sp>
      <p:pic>
        <p:nvPicPr>
          <p:cNvPr id="1028" name="Picture 4" descr="C:\DOCUME~1\CAROLH~1\LOCALS~1\Temp\SNAGHTML1d3c0c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771649"/>
            <a:ext cx="5210175" cy="478155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0" y="1905000"/>
            <a:ext cx="2590800" cy="2215991"/>
          </a:xfrm>
          <a:prstGeom prst="rect">
            <a:avLst/>
          </a:prstGeom>
          <a:gradFill flip="none" rotWithShape="1">
            <a:gsLst>
              <a:gs pos="50000">
                <a:srgbClr val="92D050">
                  <a:alpha val="22000"/>
                </a:srgbClr>
              </a:gs>
              <a:gs pos="50000">
                <a:srgbClr val="92D050">
                  <a:alpha val="28000"/>
                </a:srgbClr>
              </a:gs>
              <a:gs pos="100000">
                <a:srgbClr val="5C8727"/>
              </a:gs>
            </a:gsLst>
            <a:lin ang="5400000" scaled="1"/>
            <a:tileRect/>
          </a:gra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>
                <a:latin typeface="Calibri" pitchFamily="34" charset="0"/>
              </a:rPr>
              <a:t>“To overcome these obstacles . . 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81000" y="6400800"/>
            <a:ext cx="457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alibri"/>
              </a:rPr>
              <a:t>Source: </a:t>
            </a:r>
            <a:r>
              <a:rPr lang="en-US" sz="1100" i="1" dirty="0" smtClean="0">
                <a:latin typeface="Calibri"/>
              </a:rPr>
              <a:t>Power To Spare</a:t>
            </a:r>
            <a:r>
              <a:rPr lang="en-US" sz="1100" dirty="0" smtClean="0">
                <a:latin typeface="Calibri"/>
              </a:rPr>
              <a:t>, New England Energy Policy Council</a:t>
            </a:r>
            <a:endParaRPr lang="en-US" sz="1100" dirty="0">
              <a:latin typeface="Calibri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766580"/>
            <a:ext cx="6477000" cy="502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4704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457200" y="6248400"/>
            <a:ext cx="2438400" cy="533400"/>
          </a:xfrm>
        </p:spPr>
        <p:txBody>
          <a:bodyPr/>
          <a:lstStyle/>
          <a:p>
            <a:pPr eaLnBrk="1" hangingPunct="1"/>
            <a:r>
              <a:rPr lang="en-US" sz="1100" b="0" dirty="0" smtClean="0">
                <a:latin typeface="Calibri" pitchFamily="34" charset="0"/>
                <a:cs typeface="Times New Roman" pitchFamily="18" charset="0"/>
              </a:rPr>
              <a:t>Source: Synapse Energy Economics</a:t>
            </a:r>
            <a:endParaRPr lang="en-US" sz="2000" b="0" dirty="0" smtClean="0"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7782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938" y="533400"/>
            <a:ext cx="8600062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887338" y="2194679"/>
            <a:ext cx="1524000" cy="2605921"/>
          </a:xfrm>
          <a:prstGeom prst="rect">
            <a:avLst/>
          </a:prstGeom>
          <a:gradFill flip="none" rotWithShape="1">
            <a:gsLst>
              <a:gs pos="50000">
                <a:srgbClr val="92D050">
                  <a:alpha val="22000"/>
                </a:srgbClr>
              </a:gs>
              <a:gs pos="50000">
                <a:srgbClr val="92D050">
                  <a:alpha val="28000"/>
                </a:srgbClr>
              </a:gs>
              <a:gs pos="100000">
                <a:srgbClr val="5C8727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latin typeface="Calibri" pitchFamily="34" charset="0"/>
              </a:rPr>
              <a:t>DSM Introduced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716138" y="1661279"/>
            <a:ext cx="2057400" cy="3139321"/>
          </a:xfrm>
          <a:prstGeom prst="rect">
            <a:avLst/>
          </a:prstGeom>
          <a:gradFill flip="none" rotWithShape="1">
            <a:gsLst>
              <a:gs pos="50000">
                <a:srgbClr val="92D050">
                  <a:alpha val="22000"/>
                </a:srgbClr>
              </a:gs>
              <a:gs pos="50000">
                <a:srgbClr val="92D050">
                  <a:alpha val="28000"/>
                </a:srgbClr>
              </a:gs>
              <a:gs pos="100000">
                <a:srgbClr val="5C8727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Restructuring with DSM and </a:t>
            </a:r>
            <a:r>
              <a:rPr lang="en-US" dirty="0" err="1" smtClean="0">
                <a:latin typeface="Calibri" pitchFamily="34" charset="0"/>
              </a:rPr>
              <a:t>Renewables</a:t>
            </a:r>
            <a:endParaRPr lang="en-US" dirty="0" smtClean="0">
              <a:latin typeface="Calibri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4887338" y="3048000"/>
            <a:ext cx="0" cy="17526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6411338" y="2209800"/>
            <a:ext cx="0" cy="25908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6716138" y="1981200"/>
            <a:ext cx="0" cy="28194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8773538" y="1676400"/>
            <a:ext cx="0" cy="312420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7166" y="0"/>
            <a:ext cx="9363566" cy="692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029"/>
            <a:ext cx="9243756" cy="70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GS_Template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9711E"/>
      </a:hlink>
      <a:folHlink>
        <a:srgbClr val="B2B2B2"/>
      </a:folHlink>
    </a:clrScheme>
    <a:fontScheme name="CSGS_Templat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SGS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S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S_Templat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2447</TotalTime>
  <Words>617</Words>
  <Application>Microsoft Office PowerPoint</Application>
  <PresentationFormat>On-screen Show (4:3)</PresentationFormat>
  <Paragraphs>141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CSGS_Template</vt:lpstr>
      <vt:lpstr>Slide 1</vt:lpstr>
      <vt:lpstr>Conservation Services Group (CSG)</vt:lpstr>
      <vt:lpstr>Slide 3</vt:lpstr>
      <vt:lpstr>Power to Spare</vt:lpstr>
      <vt:lpstr>Power to Spare – Pub. 1987</vt:lpstr>
      <vt:lpstr>Slide 6</vt:lpstr>
      <vt:lpstr>Source: Synapse Energy Economics</vt:lpstr>
      <vt:lpstr>Slide 8</vt:lpstr>
      <vt:lpstr>Slide 9</vt:lpstr>
      <vt:lpstr>2005 NEEP Estimate of EE Potential</vt:lpstr>
      <vt:lpstr>Game Changing Policy Breakthroughs  2000-2010 </vt:lpstr>
      <vt:lpstr>2006 ISO-NE Forward Capacity Market</vt:lpstr>
      <vt:lpstr>Slide 13</vt:lpstr>
      <vt:lpstr>New Frontiers </vt:lpstr>
      <vt:lpstr>More Challenges and Opportunities</vt:lpstr>
      <vt:lpstr>All Fuels: An Act Establishing the Cost Savings Oilheat and Propane Energy Efficiency Program</vt:lpstr>
      <vt:lpstr>Slide 17</vt:lpstr>
    </vt:vector>
  </TitlesOfParts>
  <Company>CSG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Gavin Williams</dc:creator>
  <cp:lastModifiedBy>CarolHarley</cp:lastModifiedBy>
  <cp:revision>212</cp:revision>
  <dcterms:created xsi:type="dcterms:W3CDTF">2004-11-02T17:19:30Z</dcterms:created>
  <dcterms:modified xsi:type="dcterms:W3CDTF">2012-04-23T17:18:48Z</dcterms:modified>
</cp:coreProperties>
</file>