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23"/>
  </p:notesMasterIdLst>
  <p:handoutMasterIdLst>
    <p:handoutMasterId r:id="rId24"/>
  </p:handoutMasterIdLst>
  <p:sldIdLst>
    <p:sldId id="256" r:id="rId2"/>
    <p:sldId id="285" r:id="rId3"/>
    <p:sldId id="286" r:id="rId4"/>
    <p:sldId id="288" r:id="rId5"/>
    <p:sldId id="295" r:id="rId6"/>
    <p:sldId id="275" r:id="rId7"/>
    <p:sldId id="281" r:id="rId8"/>
    <p:sldId id="284" r:id="rId9"/>
    <p:sldId id="280" r:id="rId10"/>
    <p:sldId id="292" r:id="rId11"/>
    <p:sldId id="289" r:id="rId12"/>
    <p:sldId id="277" r:id="rId13"/>
    <p:sldId id="296" r:id="rId14"/>
    <p:sldId id="278" r:id="rId15"/>
    <p:sldId id="290" r:id="rId16"/>
    <p:sldId id="293" r:id="rId17"/>
    <p:sldId id="272" r:id="rId18"/>
    <p:sldId id="294" r:id="rId19"/>
    <p:sldId id="276" r:id="rId20"/>
    <p:sldId id="268" r:id="rId21"/>
    <p:sldId id="283" r:id="rId22"/>
  </p:sldIdLst>
  <p:sldSz cx="9144000" cy="6858000" type="screen4x3"/>
  <p:notesSz cx="7102475" cy="93884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32" autoAdjust="0"/>
    <p:restoredTop sz="77016" autoAdjust="0"/>
  </p:normalViewPr>
  <p:slideViewPr>
    <p:cSldViewPr>
      <p:cViewPr>
        <p:scale>
          <a:sx n="59" d="100"/>
          <a:sy n="59" d="100"/>
        </p:scale>
        <p:origin x="-1398" y="-8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1596B1-30E5-4386-BE37-B276C08FBE36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6988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25" y="8916988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8F1FE7-3848-4D40-8A5B-E8594D20868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739" cy="469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3092" y="0"/>
            <a:ext cx="3077739" cy="469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4913" y="704850"/>
            <a:ext cx="4692650" cy="35194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248" y="4459526"/>
            <a:ext cx="5681980" cy="4224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7422"/>
            <a:ext cx="3077739" cy="469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3092" y="8917422"/>
            <a:ext cx="3077739" cy="469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BB3E20D-D454-4FDC-A18D-EC9E101FB9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52167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5610" indent="-29446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7862" indent="-23557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9006" indent="-23557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0151" indent="-23557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93702E3-5A5E-4C8A-95BF-2704C56AB4D6}" type="slidenum">
              <a:rPr lang="en-US" smtClean="0"/>
              <a:pPr eaLnBrk="1" hangingPunct="1"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5610" indent="-29446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7862" indent="-23557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9006" indent="-23557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0151" indent="-23557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62C7CB9-E9EF-436A-AF9E-249BD78D2418}" type="slidenum">
              <a:rPr lang="en-US" smtClean="0"/>
              <a:pPr eaLnBrk="1" hangingPunct="1"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6679" indent="-176679">
              <a:buFontTx/>
              <a:buChar char="•"/>
            </a:pPr>
            <a:endParaRPr lang="en-US" dirty="0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5610" indent="-29446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7862" indent="-23557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9006" indent="-23557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0151" indent="-23557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A31219C-F9FA-4D4C-A87D-04FADCDB729D}" type="slidenum">
              <a:rPr lang="en-US" smtClean="0"/>
              <a:pPr eaLnBrk="1" hangingPunct="1"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6679" indent="-176679">
              <a:buFontTx/>
              <a:buChar char="•"/>
            </a:pPr>
            <a:endParaRPr lang="en-US" dirty="0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5610" indent="-29446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7862" indent="-23557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9006" indent="-23557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0151" indent="-23557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C2193DC-9915-449E-AB4E-E466E4D5628C}" type="slidenum">
              <a:rPr lang="en-US" smtClean="0"/>
              <a:pPr eaLnBrk="1" hangingPunct="1"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6679" indent="-176679">
              <a:buFontTx/>
              <a:buChar char="•"/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5610" indent="-29446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7862" indent="-23557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9006" indent="-23557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0151" indent="-23557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5062AE0-C73D-4424-A7E9-E5A3983DF825}" type="slidenum">
              <a:rPr lang="en-US" smtClean="0"/>
              <a:pPr eaLnBrk="1" hangingPunct="1"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6679" indent="-176679">
              <a:buFontTx/>
              <a:buChar char="•"/>
            </a:pPr>
            <a:endParaRPr lang="en-US" sz="2100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5610" indent="-29446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7862" indent="-23557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9006" indent="-23557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0151" indent="-23557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F966B3A-610B-4A62-8192-460516CCBFA4}" type="slidenum">
              <a:rPr lang="en-US" smtClean="0"/>
              <a:pPr eaLnBrk="1" hangingPunct="1"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5610" indent="-29446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7862" indent="-23557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9006" indent="-23557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0151" indent="-23557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C1C4F8F-05C2-40EB-AA8D-E1A14E04D9E8}" type="slidenum">
              <a:rPr lang="en-US" smtClean="0"/>
              <a:pPr eaLnBrk="1" hangingPunct="1"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5610" indent="-29446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7862" indent="-23557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9006" indent="-23557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0151" indent="-23557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6344E3E-2D67-4603-A189-6A911542B9AB}" type="slidenum">
              <a:rPr lang="en-US" smtClean="0"/>
              <a:pPr eaLnBrk="1" hangingPunct="1"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6679" indent="-176679">
              <a:buFontTx/>
              <a:buChar char="•"/>
            </a:pPr>
            <a:endParaRPr lang="en-US" b="1" dirty="0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5610" indent="-29446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7862" indent="-23557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9006" indent="-23557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0151" indent="-23557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303044A-C86E-40F6-913E-8A94F6E78AAF}" type="slidenum">
              <a:rPr lang="en-US" smtClean="0"/>
              <a:pPr eaLnBrk="1" hangingPunct="1"/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647824" lvl="1" indent="-176679">
              <a:buFontTx/>
              <a:buChar char="•"/>
            </a:pPr>
            <a:endParaRPr lang="en-US" dirty="0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5610" indent="-29446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7862" indent="-23557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9006" indent="-23557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0151" indent="-23557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E50F0EF-A0A8-41A2-AE7C-7F49F472F802}" type="slidenum">
              <a:rPr lang="en-US" smtClean="0"/>
              <a:pPr eaLnBrk="1" hangingPunct="1"/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5610" indent="-29446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7862" indent="-23557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9006" indent="-23557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0151" indent="-23557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DEA9C53-0D30-4B05-A118-20ED3D9D7D34}" type="slidenum">
              <a:rPr lang="en-US" smtClean="0"/>
              <a:pPr eaLnBrk="1" hangingPunct="1"/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5610" indent="-29446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7862" indent="-23557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9006" indent="-23557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0151" indent="-23557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13AB218-0B84-4294-B74F-03796EDE54C7}" type="slidenum">
              <a:rPr lang="en-US" smtClean="0"/>
              <a:pPr eaLnBrk="1" hangingPunct="1"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5610" indent="-29446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7862" indent="-23557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9006" indent="-23557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0151" indent="-23557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E221DED-4F97-4909-BF60-A73EAA656F5D}" type="slidenum">
              <a:rPr lang="en-US" smtClean="0"/>
              <a:pPr eaLnBrk="1" hangingPunct="1"/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6679" indent="-176679">
              <a:buFontTx/>
              <a:buChar char="•"/>
            </a:pPr>
            <a:endParaRPr lang="en-US" dirty="0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5610" indent="-29446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7862" indent="-23557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9006" indent="-23557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0151" indent="-23557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A9A8A90-AB59-4257-96C3-ABAEB03ED651}" type="slidenum">
              <a:rPr lang="en-US" smtClean="0"/>
              <a:pPr eaLnBrk="1" hangingPunct="1"/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5610" indent="-29446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7862" indent="-23557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9006" indent="-23557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0151" indent="-23557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0810B21-1E50-4C21-AC46-D62B0CBB1770}" type="slidenum">
              <a:rPr lang="en-US" smtClean="0"/>
              <a:pPr eaLnBrk="1" hangingPunct="1"/>
              <a:t>3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6679" indent="-176679" eaLnBrk="1" hangingPunct="1">
              <a:spcBef>
                <a:spcPct val="0"/>
              </a:spcBef>
              <a:buFontTx/>
              <a:buChar char="•"/>
            </a:pPr>
            <a:endParaRPr lang="en-US" b="1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 txBox="1">
            <a:spLocks noGrp="1" noChangeArrowheads="1"/>
          </p:cNvSpPr>
          <p:nvPr/>
        </p:nvSpPr>
        <p:spPr bwMode="auto">
          <a:xfrm>
            <a:off x="4023092" y="8917422"/>
            <a:ext cx="3077739" cy="469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229" tIns="47114" rIns="94229" bIns="47114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CD163EF2-39CC-44C0-BBC3-7DA36C99F8CC}" type="slidenum">
              <a:rPr lang="en-US" sz="1200">
                <a:solidFill>
                  <a:srgbClr val="000000"/>
                </a:solidFill>
              </a:rPr>
              <a:pPr algn="r" eaLnBrk="1" hangingPunct="1"/>
              <a:t>4</a:t>
            </a:fld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2867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6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8677" name="Slide Number Placeholder 3"/>
          <p:cNvSpPr txBox="1">
            <a:spLocks noGrp="1"/>
          </p:cNvSpPr>
          <p:nvPr/>
        </p:nvSpPr>
        <p:spPr bwMode="auto">
          <a:xfrm>
            <a:off x="4023092" y="8917422"/>
            <a:ext cx="3077739" cy="469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229" tIns="47114" rIns="94229" bIns="47114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0D7E09A-E1BB-4C48-BC1C-D4C3F3A4E7E7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 eaLnBrk="1" hangingPunct="1"/>
              <a:t>4</a:t>
            </a:fld>
            <a:endParaRPr lang="en-US" sz="1200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6679" indent="-176679" eaLnBrk="1" hangingPunct="1">
              <a:spcBef>
                <a:spcPct val="0"/>
              </a:spcBef>
              <a:buFontTx/>
              <a:buChar char="•"/>
            </a:pPr>
            <a:endParaRPr lang="en-US" dirty="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5610" indent="-29446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7862" indent="-23557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9006" indent="-23557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0151" indent="-23557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3694473-95A4-4C9B-9AAE-751DD9B7C5A4}" type="slidenum">
              <a:rPr lang="en-US" smtClean="0"/>
              <a:pPr eaLnBrk="1" hangingPunct="1"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5610" indent="-29446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7862" indent="-23557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9006" indent="-23557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0151" indent="-23557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7CD30A7-0F1D-42B2-8E39-6B95A82C6907}" type="slidenum">
              <a:rPr lang="en-US" smtClean="0"/>
              <a:pPr eaLnBrk="1" hangingPunct="1"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6679" indent="-176679">
              <a:buFont typeface="Arial" pitchFamily="34" charset="0"/>
              <a:buChar char="•"/>
              <a:defRPr/>
            </a:pPr>
            <a:endParaRPr lang="en-US" dirty="0" smtClean="0">
              <a:latin typeface="Calibri" pitchFamily="34" charset="0"/>
            </a:endParaRPr>
          </a:p>
          <a:p>
            <a:pPr marL="176679" indent="-176679">
              <a:buFont typeface="Arial" pitchFamily="34" charset="0"/>
              <a:buChar char="•"/>
              <a:defRPr/>
            </a:pPr>
            <a:endParaRPr lang="en-US" dirty="0" smtClean="0">
              <a:latin typeface="Calibri" pitchFamily="34" charset="0"/>
            </a:endParaRPr>
          </a:p>
          <a:p>
            <a:pPr>
              <a:defRPr/>
            </a:pPr>
            <a:endParaRPr lang="en-US" dirty="0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5610" indent="-29446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7862" indent="-23557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9006" indent="-23557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0151" indent="-23557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04E7AB4-B76C-44B0-B636-CB0E6803B2BE}" type="slidenum">
              <a:rPr lang="en-US" smtClean="0"/>
              <a:pPr eaLnBrk="1" hangingPunct="1"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Calibri" pitchFamily="34" charset="0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5610" indent="-29446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7862" indent="-23557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9006" indent="-23557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0151" indent="-23557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ECED85F-AD26-4CA9-94C5-0BD02100FDF1}" type="slidenum">
              <a:rPr lang="en-US" smtClean="0"/>
              <a:pPr eaLnBrk="1" hangingPunct="1"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Calibri" pitchFamily="34" charset="0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5610" indent="-29446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7862" indent="-23557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9006" indent="-23557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20151" indent="-23557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D3D66BB-CEE4-45DC-BF11-164BF78CB377}" type="slidenum">
              <a:rPr lang="en-US" smtClean="0"/>
              <a:pPr eaLnBrk="1" hangingPunct="1"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D5286-26A3-4192-8DE1-E51C3FF04F19}" type="datetime1">
              <a:rPr lang="en-US"/>
              <a:pPr>
                <a:defRPr/>
              </a:pPr>
              <a:t>9/19/2013</a:t>
            </a:fld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EEBD0-C807-4F2E-A66B-DAD5BAEEAA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123442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662F3-7E41-4299-9F5A-3051CAF4902A}" type="datetime1">
              <a:rPr lang="en-US"/>
              <a:pPr>
                <a:defRPr/>
              </a:pPr>
              <a:t>9/19/2013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C6D4E-A848-4E9F-8017-40F7DF34FE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922653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F9254-4E63-4AD6-B7FE-C84D07738B86}" type="datetime1">
              <a:rPr lang="en-US"/>
              <a:pPr>
                <a:defRPr/>
              </a:pPr>
              <a:t>9/19/2013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3C045-E000-43F6-A6AB-B92043E7DD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92433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74242B-5D1D-49F2-B2CE-1BF17CC08C00}" type="datetime1">
              <a:rPr lang="en-US"/>
              <a:pPr>
                <a:defRPr/>
              </a:pPr>
              <a:t>9/19/2013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74808-E308-4339-97FD-4B515F0F32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907563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168207-1074-439F-BBCF-469C3CDEB5CB}" type="datetime1">
              <a:rPr lang="en-US"/>
              <a:pPr>
                <a:defRPr/>
              </a:pPr>
              <a:t>9/19/2013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D8FD61-F14E-42E1-9442-0439670465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553214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EC9DF-F3FD-46BE-9ABB-8240EEBC5D27}" type="datetime1">
              <a:rPr lang="en-US"/>
              <a:pPr>
                <a:defRPr/>
              </a:pPr>
              <a:t>9/19/2013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82976-805F-4556-B084-F7EE92857C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496906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4EABE-077E-4CD5-8034-9B01BCB550E1}" type="datetime1">
              <a:rPr lang="en-US"/>
              <a:pPr>
                <a:defRPr/>
              </a:pPr>
              <a:t>9/19/2013</a:t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A76A0-7935-4828-82F1-57C41CAA00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33037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3E436-2DA1-4438-9BDC-35F894293F79}" type="datetime1">
              <a:rPr lang="en-US"/>
              <a:pPr>
                <a:defRPr/>
              </a:pPr>
              <a:t>9/19/2013</a:t>
            </a:fld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A4493-E1CB-410D-909C-8F7FA24DBC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681711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664D67-DE8C-40EB-903B-0B9D1CCB33CD}" type="datetime1">
              <a:rPr lang="en-US"/>
              <a:pPr>
                <a:defRPr/>
              </a:pPr>
              <a:t>9/19/2013</a:t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AC306-9063-4BC4-B71C-81C5A86415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533480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51EE55-0C7C-4273-9474-41FCFAD1C3E7}" type="datetime1">
              <a:rPr lang="en-US"/>
              <a:pPr>
                <a:defRPr/>
              </a:pPr>
              <a:t>9/19/2013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5144FC-625B-43E2-848C-296F61C67A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248090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C0B07-ACA8-42D4-BDF8-8FEC3D741C76}" type="datetime1">
              <a:rPr lang="en-US"/>
              <a:pPr>
                <a:defRPr/>
              </a:pPr>
              <a:t>9/19/2013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9090A-B1F8-4EAD-8F64-5DBD360B5E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181694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pPr>
              <a:defRPr/>
            </a:pPr>
            <a:fld id="{A7C7DC80-DD95-4542-AB5F-C5191D5B2086}" type="datetime1">
              <a:rPr lang="en-US"/>
              <a:pPr>
                <a:defRPr/>
              </a:pPr>
              <a:t>9/19/2013</a:t>
            </a:fld>
            <a:endParaRPr lang="en-US" altLang="en-US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>
              <a:defRPr/>
            </a:pPr>
            <a:fld id="{2F160C9D-FF58-46B5-89D8-68D8C49168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6" r:id="rId1"/>
    <p:sldLayoutId id="2147483896" r:id="rId2"/>
    <p:sldLayoutId id="2147483897" r:id="rId3"/>
    <p:sldLayoutId id="2147483898" r:id="rId4"/>
    <p:sldLayoutId id="2147483899" r:id="rId5"/>
    <p:sldLayoutId id="2147483900" r:id="rId6"/>
    <p:sldLayoutId id="2147483901" r:id="rId7"/>
    <p:sldLayoutId id="2147483902" r:id="rId8"/>
    <p:sldLayoutId id="2147483903" r:id="rId9"/>
    <p:sldLayoutId id="2147483904" r:id="rId10"/>
    <p:sldLayoutId id="214748390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sc.state.md.us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6447D7-0C86-4234-89D4-071E5F870F30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5" name="Rectangle 6"/>
          <p:cNvSpPr txBox="1">
            <a:spLocks noGrp="1"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r">
              <a:defRPr/>
            </a:pPr>
            <a:fld id="{E8B8FBFC-8CA7-4F1E-9576-B2AAFCBF146B}" type="slidenum">
              <a:rPr lang="en-US" altLang="en-US" sz="1200">
                <a:latin typeface="+mj-lt"/>
              </a:rPr>
              <a:pPr algn="r">
                <a:defRPr/>
              </a:pPr>
              <a:t>1</a:t>
            </a:fld>
            <a:endParaRPr lang="en-US" altLang="en-US" sz="1200">
              <a:latin typeface="+mj-lt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sz="3600" smtClean="0">
                <a:latin typeface="Calibri" pitchFamily="34" charset="0"/>
              </a:rPr>
              <a:t>Maryland’s Grid Modernization Experience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244792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itchFamily="34" charset="0"/>
              </a:rPr>
              <a:t>Presentation for the New England Electricity Restructuring Roundtable</a:t>
            </a:r>
          </a:p>
          <a:p>
            <a:pPr eaLnBrk="1" hangingPunct="1"/>
            <a:endParaRPr lang="en-US" dirty="0" smtClean="0">
              <a:latin typeface="Calibri" pitchFamily="34" charset="0"/>
            </a:endParaRPr>
          </a:p>
          <a:p>
            <a:pPr eaLnBrk="1" hangingPunct="1"/>
            <a:r>
              <a:rPr lang="en-US" sz="2000" dirty="0" smtClean="0">
                <a:latin typeface="Calibri" pitchFamily="34" charset="0"/>
              </a:rPr>
              <a:t>Kelly Speakes-Backman</a:t>
            </a:r>
          </a:p>
          <a:p>
            <a:pPr eaLnBrk="1" hangingPunct="1"/>
            <a:r>
              <a:rPr lang="en-US" sz="2000" dirty="0" smtClean="0">
                <a:latin typeface="Calibri" pitchFamily="34" charset="0"/>
              </a:rPr>
              <a:t>Boston, MA</a:t>
            </a:r>
          </a:p>
          <a:p>
            <a:pPr eaLnBrk="1" hangingPunct="1"/>
            <a:r>
              <a:rPr lang="en-US" sz="2000" dirty="0" smtClean="0">
                <a:latin typeface="Calibri" pitchFamily="34" charset="0"/>
              </a:rPr>
              <a:t>September 20, 2013</a:t>
            </a:r>
          </a:p>
        </p:txBody>
      </p:sp>
      <p:pic>
        <p:nvPicPr>
          <p:cNvPr id="3078" name="Picture 4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308600"/>
            <a:ext cx="2209800" cy="110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000" kern="1200" dirty="0">
                <a:latin typeface="Calibri" pitchFamily="34" charset="0"/>
              </a:rPr>
              <a:t>Maryland Smart Grid: AMI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11725"/>
          </a:xfrm>
        </p:spPr>
        <p:txBody>
          <a:bodyPr/>
          <a:lstStyle/>
          <a:p>
            <a:r>
              <a:rPr lang="en-US" sz="2400" smtClean="0">
                <a:latin typeface="Calibri" pitchFamily="34" charset="0"/>
              </a:rPr>
              <a:t>AMI overall benefits</a:t>
            </a:r>
          </a:p>
          <a:p>
            <a:pPr lvl="1"/>
            <a:r>
              <a:rPr lang="en-US" sz="2000" smtClean="0">
                <a:latin typeface="Calibri" pitchFamily="34" charset="0"/>
              </a:rPr>
              <a:t>Reliability (duration)</a:t>
            </a:r>
          </a:p>
          <a:p>
            <a:pPr lvl="1"/>
            <a:r>
              <a:rPr lang="en-US" sz="2000" smtClean="0">
                <a:latin typeface="Calibri" pitchFamily="34" charset="0"/>
              </a:rPr>
              <a:t>Demand reduction</a:t>
            </a:r>
          </a:p>
          <a:p>
            <a:pPr lvl="1"/>
            <a:r>
              <a:rPr lang="en-US" sz="2000" smtClean="0">
                <a:latin typeface="Calibri" pitchFamily="34" charset="0"/>
              </a:rPr>
              <a:t>Energy use information transparency</a:t>
            </a:r>
          </a:p>
          <a:p>
            <a:pPr lvl="1"/>
            <a:r>
              <a:rPr lang="en-US" sz="2000" smtClean="0">
                <a:latin typeface="Calibri" pitchFamily="34" charset="0"/>
              </a:rPr>
              <a:t>New technology advances and applications</a:t>
            </a:r>
          </a:p>
          <a:p>
            <a:r>
              <a:rPr lang="en-US" sz="2400" smtClean="0">
                <a:latin typeface="Calibri" pitchFamily="34" charset="0"/>
              </a:rPr>
              <a:t>Forecasted Smart Grid demand reductions through 2017 (MW)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619E69-9D0F-4A03-9121-9678AEE28A70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  <p:pic>
        <p:nvPicPr>
          <p:cNvPr id="1229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4400" y="4029075"/>
            <a:ext cx="6615113" cy="199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000" kern="1200" dirty="0">
                <a:latin typeface="Calibri" pitchFamily="34" charset="0"/>
              </a:rPr>
              <a:t>Leveraging EmPOWER and AMI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835525"/>
          </a:xfrm>
        </p:spPr>
        <p:txBody>
          <a:bodyPr/>
          <a:lstStyle/>
          <a:p>
            <a:r>
              <a:rPr lang="en-US" sz="2400" smtClean="0">
                <a:latin typeface="Calibri" pitchFamily="34" charset="0"/>
              </a:rPr>
              <a:t>Dynamic Pricing</a:t>
            </a:r>
          </a:p>
          <a:p>
            <a:pPr lvl="1"/>
            <a:r>
              <a:rPr lang="en-US" sz="2000" smtClean="0">
                <a:latin typeface="Calibri" pitchFamily="34" charset="0"/>
              </a:rPr>
              <a:t>Direct load control</a:t>
            </a:r>
          </a:p>
          <a:p>
            <a:pPr lvl="1"/>
            <a:r>
              <a:rPr lang="en-US" sz="2000" smtClean="0">
                <a:latin typeface="Calibri" pitchFamily="34" charset="0"/>
              </a:rPr>
              <a:t>Peak time rebates</a:t>
            </a:r>
          </a:p>
          <a:p>
            <a:pPr lvl="1"/>
            <a:r>
              <a:rPr lang="en-US" sz="2000" smtClean="0">
                <a:latin typeface="Calibri" pitchFamily="34" charset="0"/>
              </a:rPr>
              <a:t>Time of use pricing</a:t>
            </a:r>
          </a:p>
          <a:p>
            <a:pPr lvl="1"/>
            <a:r>
              <a:rPr lang="en-US" sz="2000" smtClean="0">
                <a:latin typeface="Calibri" pitchFamily="34" charset="0"/>
              </a:rPr>
              <a:t>Real-time pricing</a:t>
            </a:r>
          </a:p>
          <a:p>
            <a:r>
              <a:rPr lang="en-US" sz="2400" smtClean="0">
                <a:latin typeface="Calibri" pitchFamily="34" charset="0"/>
              </a:rPr>
              <a:t>Conservation Voltage Reduction (“CVR”)</a:t>
            </a:r>
          </a:p>
          <a:p>
            <a:r>
              <a:rPr lang="en-US" sz="2400" smtClean="0">
                <a:latin typeface="Calibri" pitchFamily="34" charset="0"/>
              </a:rPr>
              <a:t>Behavior-based EE programs</a:t>
            </a:r>
          </a:p>
          <a:p>
            <a:r>
              <a:rPr lang="en-US" sz="2400" smtClean="0">
                <a:latin typeface="Calibri" pitchFamily="34" charset="0"/>
              </a:rPr>
              <a:t>Electric Vehicles and the Grid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90E26B-4E48-4A93-BC2B-C3060CC36C2E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88987"/>
          </a:xfrm>
        </p:spPr>
        <p:txBody>
          <a:bodyPr/>
          <a:lstStyle/>
          <a:p>
            <a:pPr>
              <a:defRPr/>
            </a:pPr>
            <a:r>
              <a:rPr lang="en-US" sz="3000" kern="1200">
                <a:latin typeface="Calibri" pitchFamily="34" charset="0"/>
              </a:rPr>
              <a:t>Maryland Smart Grid: Dynamic Pricing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sz="2400" dirty="0" smtClean="0">
                <a:latin typeface="Calibri" pitchFamily="34" charset="0"/>
              </a:rPr>
              <a:t>Dynamic pricing includes DLC, PTR, TOU, real time pricing</a:t>
            </a:r>
          </a:p>
          <a:p>
            <a:pPr>
              <a:spcBef>
                <a:spcPts val="0"/>
              </a:spcBef>
              <a:defRPr/>
            </a:pPr>
            <a:endParaRPr lang="en-US" sz="2400" dirty="0" smtClean="0">
              <a:latin typeface="Calibri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sz="2400" dirty="0" smtClean="0">
                <a:latin typeface="Calibri" pitchFamily="34" charset="0"/>
              </a:rPr>
              <a:t>Peak event days</a:t>
            </a:r>
          </a:p>
          <a:p>
            <a:pPr lvl="1">
              <a:spcBef>
                <a:spcPts val="0"/>
              </a:spcBef>
              <a:defRPr/>
            </a:pPr>
            <a:r>
              <a:rPr lang="en-US" sz="2000" dirty="0">
                <a:latin typeface="Calibri" pitchFamily="34" charset="0"/>
              </a:rPr>
              <a:t>Includes PJM DR days, high LMP days, and could include distribution problem days</a:t>
            </a:r>
          </a:p>
          <a:p>
            <a:pPr lvl="1">
              <a:spcBef>
                <a:spcPts val="0"/>
              </a:spcBef>
              <a:defRPr/>
            </a:pPr>
            <a:r>
              <a:rPr lang="en-US" sz="2000" i="1" dirty="0" smtClean="0">
                <a:latin typeface="Calibri" pitchFamily="34" charset="0"/>
              </a:rPr>
              <a:t>In most cases,</a:t>
            </a:r>
            <a:r>
              <a:rPr lang="en-US" sz="2000" dirty="0" smtClean="0">
                <a:latin typeface="Calibri" pitchFamily="34" charset="0"/>
              </a:rPr>
              <a:t> declared for the following day</a:t>
            </a:r>
          </a:p>
          <a:p>
            <a:pPr lvl="1">
              <a:spcBef>
                <a:spcPts val="0"/>
              </a:spcBef>
              <a:defRPr/>
            </a:pPr>
            <a:r>
              <a:rPr lang="en-US" sz="2000" dirty="0">
                <a:latin typeface="Calibri" pitchFamily="34" charset="0"/>
              </a:rPr>
              <a:t>Generally declared June – Sept.</a:t>
            </a:r>
          </a:p>
          <a:p>
            <a:pPr lvl="1">
              <a:spcBef>
                <a:spcPts val="0"/>
              </a:spcBef>
              <a:defRPr/>
            </a:pPr>
            <a:r>
              <a:rPr lang="en-US" sz="2000" dirty="0">
                <a:latin typeface="Calibri" pitchFamily="34" charset="0"/>
              </a:rPr>
              <a:t>Maximum hours are 12pm – 8pm, </a:t>
            </a:r>
            <a:r>
              <a:rPr lang="en-US" sz="2000" dirty="0" smtClean="0">
                <a:latin typeface="Calibri" pitchFamily="34" charset="0"/>
              </a:rPr>
              <a:t>usually actual is less</a:t>
            </a:r>
            <a:endParaRPr lang="en-US" sz="2000" dirty="0">
              <a:latin typeface="Calibri" pitchFamily="34" charset="0"/>
            </a:endParaRPr>
          </a:p>
          <a:p>
            <a:pPr lvl="1">
              <a:spcBef>
                <a:spcPts val="0"/>
              </a:spcBef>
              <a:defRPr/>
            </a:pPr>
            <a:r>
              <a:rPr lang="en-US" sz="2000" dirty="0" smtClean="0">
                <a:latin typeface="Calibri" pitchFamily="34" charset="0"/>
              </a:rPr>
              <a:t>Multiple customer communication streams in advance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1263FC-59A9-4A88-B4F5-02416ACB5700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88987"/>
          </a:xfrm>
        </p:spPr>
        <p:txBody>
          <a:bodyPr/>
          <a:lstStyle/>
          <a:p>
            <a:pPr>
              <a:defRPr/>
            </a:pPr>
            <a:r>
              <a:rPr lang="en-US" sz="3000" kern="1200" dirty="0">
                <a:latin typeface="Calibri" pitchFamily="34" charset="0"/>
              </a:rPr>
              <a:t>Maryland Smart Grid: </a:t>
            </a:r>
            <a:r>
              <a:rPr lang="en-US" sz="3000" kern="1200" dirty="0" smtClean="0">
                <a:latin typeface="Calibri" pitchFamily="34" charset="0"/>
              </a:rPr>
              <a:t>Direct Load Control</a:t>
            </a:r>
            <a:endParaRPr lang="en-US" sz="3000" kern="1200" dirty="0">
              <a:latin typeface="Calibri" pitchFamily="34" charset="0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400" smtClean="0">
                <a:latin typeface="Calibri" pitchFamily="34" charset="0"/>
              </a:rPr>
              <a:t>DLC program reductions approximately 700 MW</a:t>
            </a:r>
          </a:p>
          <a:p>
            <a:pPr>
              <a:spcBef>
                <a:spcPct val="0"/>
              </a:spcBef>
            </a:pPr>
            <a:r>
              <a:rPr lang="en-US" sz="2400" smtClean="0">
                <a:latin typeface="Calibri" pitchFamily="34" charset="0"/>
              </a:rPr>
              <a:t>BGE “Smart Energy Rewards” </a:t>
            </a:r>
          </a:p>
          <a:p>
            <a:pPr lvl="1">
              <a:spcBef>
                <a:spcPct val="0"/>
              </a:spcBef>
            </a:pPr>
            <a:r>
              <a:rPr lang="en-US" sz="2000" smtClean="0">
                <a:latin typeface="Calibri" pitchFamily="34" charset="0"/>
              </a:rPr>
              <a:t>Voluntary </a:t>
            </a:r>
          </a:p>
          <a:p>
            <a:pPr lvl="1">
              <a:spcBef>
                <a:spcPct val="0"/>
              </a:spcBef>
            </a:pPr>
            <a:r>
              <a:rPr lang="en-US" sz="2000" smtClean="0">
                <a:latin typeface="Calibri" pitchFamily="34" charset="0"/>
              </a:rPr>
              <a:t>“Opt-in” for residential</a:t>
            </a:r>
          </a:p>
          <a:p>
            <a:pPr lvl="1">
              <a:spcBef>
                <a:spcPct val="0"/>
              </a:spcBef>
            </a:pPr>
            <a:r>
              <a:rPr lang="en-US" sz="2000" smtClean="0">
                <a:latin typeface="Calibri" pitchFamily="34" charset="0"/>
              </a:rPr>
              <a:t>100%, 75%, 50% option</a:t>
            </a:r>
          </a:p>
          <a:p>
            <a:pPr>
              <a:spcBef>
                <a:spcPct val="0"/>
              </a:spcBef>
            </a:pPr>
            <a:r>
              <a:rPr lang="en-US" sz="2400" smtClean="0">
                <a:latin typeface="Calibri" pitchFamily="34" charset="0"/>
              </a:rPr>
              <a:t>PHI “Peak Energy Savings Credit” </a:t>
            </a:r>
          </a:p>
          <a:p>
            <a:pPr lvl="1">
              <a:spcBef>
                <a:spcPct val="0"/>
              </a:spcBef>
            </a:pPr>
            <a:r>
              <a:rPr lang="en-US" sz="2000" smtClean="0">
                <a:latin typeface="Calibri" pitchFamily="34" charset="0"/>
              </a:rPr>
              <a:t>Voluntary </a:t>
            </a:r>
          </a:p>
          <a:p>
            <a:pPr lvl="1">
              <a:spcBef>
                <a:spcPct val="0"/>
              </a:spcBef>
            </a:pPr>
            <a:r>
              <a:rPr lang="en-US" sz="2000" smtClean="0">
                <a:latin typeface="Calibri" pitchFamily="34" charset="0"/>
              </a:rPr>
              <a:t>“Opt-in” for residential, small commercial</a:t>
            </a:r>
          </a:p>
          <a:p>
            <a:pPr lvl="1">
              <a:spcBef>
                <a:spcPct val="0"/>
              </a:spcBef>
            </a:pPr>
            <a:r>
              <a:rPr lang="en-US" sz="2000" smtClean="0">
                <a:latin typeface="Calibri" pitchFamily="34" charset="0"/>
              </a:rPr>
              <a:t>100%, 75%, 50% option</a:t>
            </a:r>
          </a:p>
          <a:p>
            <a:r>
              <a:rPr lang="en-US" sz="2400" smtClean="0">
                <a:latin typeface="Calibri" pitchFamily="34" charset="0"/>
              </a:rPr>
              <a:t>$1.25/kWh during peak period</a:t>
            </a:r>
          </a:p>
          <a:p>
            <a:r>
              <a:rPr lang="en-US" sz="2400" smtClean="0">
                <a:latin typeface="Calibri" pitchFamily="34" charset="0"/>
              </a:rPr>
              <a:t>Reductions monetized in PJM capacity and energy markets</a:t>
            </a:r>
          </a:p>
          <a:p>
            <a:r>
              <a:rPr lang="en-US" sz="2400" smtClean="0">
                <a:latin typeface="Calibri" pitchFamily="34" charset="0"/>
              </a:rPr>
              <a:t>True-up in annual distribution surcharge/credit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0C742E-2E42-47CA-8AFF-A19979D4AAEE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88987"/>
          </a:xfrm>
        </p:spPr>
        <p:txBody>
          <a:bodyPr/>
          <a:lstStyle/>
          <a:p>
            <a:pPr>
              <a:defRPr/>
            </a:pPr>
            <a:r>
              <a:rPr lang="en-US" sz="3000" kern="1200" dirty="0">
                <a:latin typeface="Calibri" pitchFamily="34" charset="0"/>
              </a:rPr>
              <a:t>Maryland Smart Grid: </a:t>
            </a:r>
            <a:r>
              <a:rPr lang="en-US" sz="3000" kern="1200" dirty="0" smtClean="0">
                <a:latin typeface="Calibri" pitchFamily="34" charset="0"/>
              </a:rPr>
              <a:t>Peak Time Rebates</a:t>
            </a:r>
            <a:endParaRPr lang="en-US" sz="3000" kern="1200" dirty="0">
              <a:latin typeface="Calibri" pitchFamily="34" charset="0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835525"/>
          </a:xfrm>
        </p:spPr>
        <p:txBody>
          <a:bodyPr/>
          <a:lstStyle/>
          <a:p>
            <a:r>
              <a:rPr lang="en-US" sz="2400" smtClean="0">
                <a:latin typeface="Calibri" pitchFamily="34" charset="0"/>
              </a:rPr>
              <a:t>$1.25/kWh credit for reduction from customer-specific baseline</a:t>
            </a:r>
          </a:p>
          <a:p>
            <a:pPr lvl="1"/>
            <a:r>
              <a:rPr lang="en-US" sz="2000" smtClean="0">
                <a:latin typeface="Calibri" pitchFamily="34" charset="0"/>
              </a:rPr>
              <a:t>Calculates usage difference from a comparable degree-day</a:t>
            </a:r>
          </a:p>
          <a:p>
            <a:r>
              <a:rPr lang="en-US" sz="2400" smtClean="0">
                <a:latin typeface="Calibri" pitchFamily="34" charset="0"/>
              </a:rPr>
              <a:t>Cash flow similar to DLC programs</a:t>
            </a:r>
          </a:p>
          <a:p>
            <a:pPr lvl="1"/>
            <a:r>
              <a:rPr lang="en-US" sz="2000" smtClean="0">
                <a:latin typeface="Calibri" pitchFamily="34" charset="0"/>
              </a:rPr>
              <a:t>Peak load reductions monetized in PJM capacity and energy markets</a:t>
            </a:r>
          </a:p>
          <a:p>
            <a:pPr lvl="1"/>
            <a:r>
              <a:rPr lang="en-US" sz="2000" smtClean="0">
                <a:latin typeface="Calibri" pitchFamily="34" charset="0"/>
              </a:rPr>
              <a:t>PJM payments fund customer credits</a:t>
            </a:r>
          </a:p>
          <a:p>
            <a:pPr lvl="1"/>
            <a:r>
              <a:rPr lang="en-US" sz="2000" smtClean="0">
                <a:latin typeface="Calibri" pitchFamily="34" charset="0"/>
              </a:rPr>
              <a:t>True-up in annual distribution surcharge/credit</a:t>
            </a:r>
          </a:p>
          <a:p>
            <a:pPr>
              <a:spcBef>
                <a:spcPct val="0"/>
              </a:spcBef>
              <a:buClr>
                <a:srgbClr val="CC9900"/>
              </a:buClr>
            </a:pPr>
            <a:r>
              <a:rPr lang="en-US" sz="2400" smtClean="0">
                <a:solidFill>
                  <a:srgbClr val="000000"/>
                </a:solidFill>
                <a:latin typeface="Calibri" pitchFamily="34" charset="0"/>
              </a:rPr>
              <a:t>Can augment DLC programs</a:t>
            </a:r>
          </a:p>
          <a:p>
            <a:pPr lvl="1">
              <a:spcBef>
                <a:spcPct val="0"/>
              </a:spcBef>
              <a:buClr>
                <a:srgbClr val="3B812F"/>
              </a:buClr>
            </a:pPr>
            <a:r>
              <a:rPr lang="en-US" sz="2000" smtClean="0">
                <a:solidFill>
                  <a:srgbClr val="000000"/>
                </a:solidFill>
                <a:latin typeface="Calibri" pitchFamily="34" charset="0"/>
              </a:rPr>
              <a:t>If monthly reduction exceeds DLC commitment, customer receives end-of-season credit for the difference</a:t>
            </a:r>
          </a:p>
          <a:p>
            <a:pPr>
              <a:spcBef>
                <a:spcPct val="0"/>
              </a:spcBef>
              <a:buClr>
                <a:srgbClr val="CC9900"/>
              </a:buClr>
            </a:pPr>
            <a:r>
              <a:rPr lang="en-US" sz="2400" smtClean="0">
                <a:solidFill>
                  <a:srgbClr val="000000"/>
                </a:solidFill>
                <a:latin typeface="Calibri" pitchFamily="34" charset="0"/>
              </a:rPr>
              <a:t>No penalty for non-participation</a:t>
            </a:r>
          </a:p>
          <a:p>
            <a:pPr>
              <a:spcBef>
                <a:spcPct val="0"/>
              </a:spcBef>
              <a:buClr>
                <a:srgbClr val="CC9900"/>
              </a:buClr>
            </a:pPr>
            <a:r>
              <a:rPr lang="en-US" sz="2400" smtClean="0">
                <a:solidFill>
                  <a:srgbClr val="000000"/>
                </a:solidFill>
                <a:latin typeface="Calibri" pitchFamily="34" charset="0"/>
              </a:rPr>
              <a:t>Retail supply neutral – except for customers whose supplier provides their own PJM based load reduction program</a:t>
            </a:r>
            <a:endParaRPr lang="en-US" sz="2000" smtClean="0">
              <a:latin typeface="Calibri" pitchFamily="34" charset="0"/>
            </a:endParaRPr>
          </a:p>
          <a:p>
            <a:endParaRPr lang="en-US" sz="2400" smtClean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B938F4-5D99-44F3-9433-D4BC7CB87C78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000" kern="1200" dirty="0">
                <a:latin typeface="Calibri" pitchFamily="34" charset="0"/>
              </a:rPr>
              <a:t>Maryland Smart Grid: CVR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11725"/>
          </a:xfrm>
        </p:spPr>
        <p:txBody>
          <a:bodyPr/>
          <a:lstStyle/>
          <a:p>
            <a:r>
              <a:rPr lang="en-US" sz="2400" smtClean="0"/>
              <a:t>PE received approval to implement CVR program under its EmPOWER portfolio</a:t>
            </a:r>
          </a:p>
          <a:p>
            <a:pPr lvl="1"/>
            <a:r>
              <a:rPr lang="en-US" sz="2000" smtClean="0"/>
              <a:t>Recovery of program costs will be sought in rate base after full implementation</a:t>
            </a:r>
          </a:p>
          <a:p>
            <a:pPr lvl="1"/>
            <a:endParaRPr lang="en-US" sz="1800" smtClean="0"/>
          </a:p>
          <a:p>
            <a:r>
              <a:rPr lang="en-US" sz="2400" smtClean="0"/>
              <a:t>Commission Order No. 84569 directed other utilities to investigate feasibility of implementing CVR in respective service territories (Dec. 22, 2011)</a:t>
            </a:r>
          </a:p>
          <a:p>
            <a:pPr lvl="1"/>
            <a:r>
              <a:rPr lang="en-US" sz="2000" smtClean="0"/>
              <a:t>Directed recovery of program costs to be sought through rates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3A1703-DBE5-4406-BE04-033F52C48213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941387"/>
          </a:xfrm>
        </p:spPr>
        <p:txBody>
          <a:bodyPr/>
          <a:lstStyle/>
          <a:p>
            <a:pPr>
              <a:defRPr/>
            </a:pPr>
            <a:r>
              <a:rPr lang="en-US" sz="3000" kern="1200" dirty="0">
                <a:latin typeface="Calibri" pitchFamily="34" charset="0"/>
              </a:rPr>
              <a:t>Maryland Smart Grid: </a:t>
            </a:r>
            <a:r>
              <a:rPr lang="en-US" sz="3000" kern="1200" dirty="0" smtClean="0">
                <a:latin typeface="Calibri" pitchFamily="34" charset="0"/>
              </a:rPr>
              <a:t>Behavior-based EE</a:t>
            </a:r>
            <a:endParaRPr lang="en-US" sz="3000" kern="1200" dirty="0">
              <a:latin typeface="Calibri" pitchFamily="34" charset="0"/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40325"/>
          </a:xfrm>
        </p:spPr>
        <p:txBody>
          <a:bodyPr/>
          <a:lstStyle/>
          <a:p>
            <a:r>
              <a:rPr lang="en-US" sz="2400" smtClean="0">
                <a:latin typeface="Calibri" pitchFamily="34" charset="0"/>
              </a:rPr>
              <a:t>Behavior-based programs encourage direct customer engagement </a:t>
            </a:r>
          </a:p>
          <a:p>
            <a:r>
              <a:rPr lang="en-US" sz="2400" smtClean="0">
                <a:latin typeface="Calibri" pitchFamily="34" charset="0"/>
              </a:rPr>
              <a:t>April 2012: Commission authorized EmPOWER utilities to implement energy usage programs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373C5F-2103-410F-92B3-AACDD9836E91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590800"/>
            <a:ext cx="6167438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pPr>
              <a:defRPr/>
            </a:pPr>
            <a:r>
              <a:rPr lang="en-US" sz="3000" kern="1200" dirty="0" smtClean="0">
                <a:latin typeface="Calibri" pitchFamily="34" charset="0"/>
              </a:rPr>
              <a:t>Maryland Smart Grid: Electric Vehicles</a:t>
            </a:r>
            <a:endParaRPr lang="en-US" sz="3000" kern="1200" dirty="0">
              <a:latin typeface="Calibri" pitchFamily="34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57800"/>
          </a:xfrm>
        </p:spPr>
        <p:txBody>
          <a:bodyPr/>
          <a:lstStyle/>
          <a:p>
            <a:r>
              <a:rPr lang="en-US" sz="2400" smtClean="0">
                <a:latin typeface="Calibri" pitchFamily="34" charset="0"/>
              </a:rPr>
              <a:t>Maryland Senate Bill 179 (2011)</a:t>
            </a:r>
          </a:p>
          <a:p>
            <a:pPr lvl="1"/>
            <a:r>
              <a:rPr lang="en-US" sz="2000" smtClean="0">
                <a:latin typeface="Calibri" pitchFamily="34" charset="0"/>
              </a:rPr>
              <a:t>Establish “a Pilot Program for electric customers to recharge electric vehicles during off-peak hours.”</a:t>
            </a:r>
          </a:p>
          <a:p>
            <a:pPr lvl="2"/>
            <a:r>
              <a:rPr lang="en-US" sz="1800" smtClean="0">
                <a:latin typeface="Calibri" pitchFamily="34" charset="0"/>
              </a:rPr>
              <a:t>Pilot Program in place June 30, 2013</a:t>
            </a:r>
          </a:p>
          <a:p>
            <a:pPr lvl="2"/>
            <a:r>
              <a:rPr lang="en-US" sz="1800" smtClean="0">
                <a:latin typeface="Calibri" pitchFamily="34" charset="0"/>
              </a:rPr>
              <a:t>Report findings to General Assembly by February 1, 2015</a:t>
            </a:r>
          </a:p>
          <a:p>
            <a:pPr lvl="1"/>
            <a:r>
              <a:rPr lang="en-US" sz="2000" smtClean="0">
                <a:latin typeface="Calibri" pitchFamily="34" charset="0"/>
              </a:rPr>
              <a:t>Increase efficiency and reliability of electric distribution system</a:t>
            </a:r>
          </a:p>
          <a:p>
            <a:pPr lvl="1"/>
            <a:r>
              <a:rPr lang="en-US" sz="2000" smtClean="0">
                <a:latin typeface="Calibri" pitchFamily="34" charset="0"/>
              </a:rPr>
              <a:t>Encourage lower electricity use at times of high demand</a:t>
            </a:r>
          </a:p>
          <a:p>
            <a:r>
              <a:rPr lang="en-US" sz="2400" smtClean="0">
                <a:latin typeface="Calibri" pitchFamily="34" charset="0"/>
              </a:rPr>
              <a:t>BGE Pilot Program: voluntary, residential, TOU rate</a:t>
            </a:r>
          </a:p>
          <a:p>
            <a:pPr lvl="1"/>
            <a:r>
              <a:rPr lang="en-US" sz="2000" smtClean="0">
                <a:latin typeface="Calibri" pitchFamily="34" charset="0"/>
              </a:rPr>
              <a:t>Based on whole-house TOU with lower off-peak pricing (400)</a:t>
            </a:r>
          </a:p>
          <a:p>
            <a:r>
              <a:rPr lang="en-US" sz="2400" smtClean="0">
                <a:latin typeface="Calibri" pitchFamily="34" charset="0"/>
              </a:rPr>
              <a:t>Pepco Pilot Program: voluntary, residential options</a:t>
            </a:r>
          </a:p>
          <a:p>
            <a:pPr lvl="1"/>
            <a:r>
              <a:rPr lang="en-US" sz="2000" smtClean="0">
                <a:latin typeface="Calibri" pitchFamily="34" charset="0"/>
              </a:rPr>
              <a:t>Existing customers </a:t>
            </a:r>
            <a:r>
              <a:rPr lang="en-US" sz="2000" i="1" smtClean="0">
                <a:latin typeface="Calibri" pitchFamily="34" charset="0"/>
              </a:rPr>
              <a:t>with</a:t>
            </a:r>
            <a:r>
              <a:rPr lang="en-US" sz="2000" smtClean="0">
                <a:latin typeface="Calibri" pitchFamily="34" charset="0"/>
              </a:rPr>
              <a:t> EVSE: whole-house TOU or PIV rate (200)</a:t>
            </a:r>
          </a:p>
          <a:p>
            <a:pPr lvl="1"/>
            <a:r>
              <a:rPr lang="en-US" sz="2000" smtClean="0">
                <a:latin typeface="Calibri" pitchFamily="34" charset="0"/>
              </a:rPr>
              <a:t>Existing  customers </a:t>
            </a:r>
            <a:r>
              <a:rPr lang="en-US" sz="2000" i="1" smtClean="0">
                <a:latin typeface="Calibri" pitchFamily="34" charset="0"/>
              </a:rPr>
              <a:t>without </a:t>
            </a:r>
            <a:r>
              <a:rPr lang="en-US" sz="2000" smtClean="0">
                <a:latin typeface="Calibri" pitchFamily="34" charset="0"/>
              </a:rPr>
              <a:t>EVSE: PIV rate and bill, Level II charging station, second meter (50)</a:t>
            </a:r>
          </a:p>
          <a:p>
            <a:pPr lvl="1"/>
            <a:r>
              <a:rPr lang="en-US" sz="2000" smtClean="0">
                <a:latin typeface="Calibri" pitchFamily="34" charset="0"/>
              </a:rPr>
              <a:t>New customers </a:t>
            </a:r>
            <a:r>
              <a:rPr lang="en-US" sz="2000" i="1" smtClean="0">
                <a:latin typeface="Calibri" pitchFamily="34" charset="0"/>
              </a:rPr>
              <a:t>without</a:t>
            </a:r>
            <a:r>
              <a:rPr lang="en-US" sz="2000" smtClean="0">
                <a:latin typeface="Calibri" pitchFamily="34" charset="0"/>
              </a:rPr>
              <a:t> EVSE: whole-house TOU (1000)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608C64-6445-44F6-84FD-E8AB552F085C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pPr>
              <a:defRPr/>
            </a:pPr>
            <a:r>
              <a:rPr lang="en-US" sz="3000" kern="1200" dirty="0">
                <a:latin typeface="Calibri" pitchFamily="34" charset="0"/>
              </a:rPr>
              <a:t>Maryland Smart Grid: Opt-out?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987925"/>
          </a:xfrm>
        </p:spPr>
        <p:txBody>
          <a:bodyPr/>
          <a:lstStyle/>
          <a:p>
            <a:r>
              <a:rPr lang="en-US" sz="2400" dirty="0" smtClean="0">
                <a:latin typeface="Calibri" pitchFamily="34" charset="0"/>
              </a:rPr>
              <a:t>Jan. 7, 2013: Order No. 85294</a:t>
            </a:r>
          </a:p>
          <a:p>
            <a:pPr lvl="1"/>
            <a:r>
              <a:rPr lang="en-US" sz="2000" dirty="0" smtClean="0">
                <a:latin typeface="Calibri" pitchFamily="34" charset="0"/>
              </a:rPr>
              <a:t>Commission concluded (3-2) that the public interest requires provision of additional option related to installation of smart meter</a:t>
            </a:r>
          </a:p>
          <a:p>
            <a:r>
              <a:rPr lang="en-US" sz="2400" dirty="0" smtClean="0">
                <a:latin typeface="Calibri" pitchFamily="34" charset="0"/>
              </a:rPr>
              <a:t>Additional proceedings held August 20, 2013</a:t>
            </a:r>
          </a:p>
          <a:p>
            <a:pPr lvl="1"/>
            <a:r>
              <a:rPr lang="en-US" sz="2000" dirty="0" smtClean="0">
                <a:latin typeface="Calibri" pitchFamily="34" charset="0"/>
              </a:rPr>
              <a:t>Whether to allow option to retain existing meter, RF-free or “near RF-free” meter</a:t>
            </a:r>
          </a:p>
          <a:p>
            <a:pPr lvl="1"/>
            <a:r>
              <a:rPr lang="en-US" sz="2000" dirty="0" smtClean="0">
                <a:latin typeface="Calibri" pitchFamily="34" charset="0"/>
              </a:rPr>
              <a:t>Associated costs, allocation and procedures for exercising option</a:t>
            </a:r>
          </a:p>
          <a:p>
            <a:pPr lvl="1"/>
            <a:r>
              <a:rPr lang="en-US" sz="2000" dirty="0" smtClean="0">
                <a:latin typeface="Calibri" pitchFamily="34" charset="0"/>
              </a:rPr>
              <a:t>Treatment of “non-responsive” customers</a:t>
            </a:r>
          </a:p>
          <a:p>
            <a:pPr lvl="1"/>
            <a:r>
              <a:rPr lang="en-US" sz="2000" dirty="0" smtClean="0">
                <a:latin typeface="Calibri" pitchFamily="34" charset="0"/>
              </a:rPr>
              <a:t>What percentage opt-out scenario to consider</a:t>
            </a:r>
          </a:p>
          <a:p>
            <a:pPr lvl="1"/>
            <a:r>
              <a:rPr lang="en-US" sz="2000" dirty="0" smtClean="0">
                <a:latin typeface="Calibri" pitchFamily="34" charset="0"/>
              </a:rPr>
              <a:t>Low-income opt-out scenarios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F9A795-D87A-400A-8FAB-86816015CE8B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12787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000" kern="1200" dirty="0" smtClean="0">
                <a:latin typeface="Calibri" pitchFamily="34" charset="0"/>
              </a:rPr>
              <a:t>Maryland Smart Grid: Cyber </a:t>
            </a:r>
            <a:r>
              <a:rPr lang="en-US" sz="3000" kern="1200" dirty="0">
                <a:latin typeface="Calibri" pitchFamily="34" charset="0"/>
              </a:rPr>
              <a:t>Security Plans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r>
              <a:rPr lang="en-US" sz="2400" smtClean="0">
                <a:latin typeface="Calibri" pitchFamily="34" charset="0"/>
              </a:rPr>
              <a:t>Company-specific AMI cyber security plans</a:t>
            </a:r>
          </a:p>
          <a:p>
            <a:pPr lvl="1"/>
            <a:r>
              <a:rPr lang="en-US" sz="2000" smtClean="0">
                <a:latin typeface="Calibri" pitchFamily="34" charset="0"/>
              </a:rPr>
              <a:t>Plans apply to AMI, not utility-wide operations</a:t>
            </a:r>
          </a:p>
          <a:p>
            <a:pPr lvl="1"/>
            <a:r>
              <a:rPr lang="en-US" sz="2000" smtClean="0">
                <a:latin typeface="Calibri" pitchFamily="34" charset="0"/>
              </a:rPr>
              <a:t>Work Group consensus support</a:t>
            </a:r>
          </a:p>
          <a:p>
            <a:r>
              <a:rPr lang="en-US" sz="2400" smtClean="0">
                <a:latin typeface="Calibri" pitchFamily="34" charset="0"/>
              </a:rPr>
              <a:t>Commission oversight plan applicable to BGE, Pepco, DPL </a:t>
            </a:r>
          </a:p>
          <a:p>
            <a:pPr lvl="1"/>
            <a:r>
              <a:rPr lang="en-US" sz="2000" smtClean="0">
                <a:latin typeface="Calibri" pitchFamily="34" charset="0"/>
              </a:rPr>
              <a:t>Key feature is independent 3</a:t>
            </a:r>
            <a:r>
              <a:rPr lang="en-US" sz="2000" baseline="30000" smtClean="0">
                <a:latin typeface="Calibri" pitchFamily="34" charset="0"/>
              </a:rPr>
              <a:t>rd</a:t>
            </a:r>
            <a:r>
              <a:rPr lang="en-US" sz="2000" smtClean="0">
                <a:latin typeface="Calibri" pitchFamily="34" charset="0"/>
              </a:rPr>
              <a:t> party consultant answerable to PSC to review all details of utility AMI cyber security activities and incidents</a:t>
            </a:r>
          </a:p>
          <a:p>
            <a:pPr lvl="1"/>
            <a:r>
              <a:rPr lang="en-US" sz="2000" smtClean="0">
                <a:latin typeface="Calibri" pitchFamily="34" charset="0"/>
              </a:rPr>
              <a:t>Approved by Commission June 21, 2013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043092-DF61-4FBD-B9D9-1EAA398C399B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BA813F-7E8C-4998-AF93-9734F1FDD17F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277813"/>
            <a:ext cx="8382000" cy="850900"/>
          </a:xfrm>
        </p:spPr>
        <p:txBody>
          <a:bodyPr/>
          <a:lstStyle/>
          <a:p>
            <a:pPr eaLnBrk="1" hangingPunct="1"/>
            <a:r>
              <a:rPr lang="en-US" sz="3000" smtClean="0">
                <a:latin typeface="Calibri" pitchFamily="34" charset="0"/>
                <a:ea typeface="ＭＳ Ｐゴシック" pitchFamily="34" charset="-128"/>
              </a:rPr>
              <a:t>EmPOWER Maryland Energy Efficiency Act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610600" cy="5105400"/>
          </a:xfrm>
        </p:spPr>
        <p:txBody>
          <a:bodyPr/>
          <a:lstStyle/>
          <a:p>
            <a:r>
              <a:rPr lang="en-US" sz="2000" b="1" smtClean="0">
                <a:latin typeface="Calibri" pitchFamily="34" charset="0"/>
                <a:ea typeface="ＭＳ Ｐゴシック" pitchFamily="34" charset="-128"/>
              </a:rPr>
              <a:t>Enacted:</a:t>
            </a:r>
            <a:r>
              <a:rPr lang="en-US" sz="2000" smtClean="0">
                <a:latin typeface="Calibri" pitchFamily="34" charset="0"/>
                <a:ea typeface="ＭＳ Ｐゴシック" pitchFamily="34" charset="-128"/>
              </a:rPr>
              <a:t> April 2008 (PUA § 7-211)</a:t>
            </a:r>
          </a:p>
          <a:p>
            <a:pPr lvl="1"/>
            <a:endParaRPr lang="en-US" sz="1600" smtClean="0">
              <a:latin typeface="Calibri" pitchFamily="34" charset="0"/>
              <a:ea typeface="ＭＳ Ｐゴシック" pitchFamily="34" charset="-128"/>
            </a:endParaRPr>
          </a:p>
          <a:p>
            <a:r>
              <a:rPr lang="en-US" sz="2000" b="1" smtClean="0">
                <a:latin typeface="Calibri" pitchFamily="34" charset="0"/>
                <a:ea typeface="ＭＳ Ｐゴシック" pitchFamily="34" charset="-128"/>
              </a:rPr>
              <a:t>15% by 2015: </a:t>
            </a:r>
            <a:r>
              <a:rPr lang="en-US" sz="2000" smtClean="0">
                <a:latin typeface="Calibri" pitchFamily="34" charset="0"/>
                <a:ea typeface="ＭＳ Ｐゴシック" pitchFamily="34" charset="-128"/>
              </a:rPr>
              <a:t>per capita energy consumption reduction by 2015</a:t>
            </a:r>
          </a:p>
          <a:p>
            <a:pPr lvl="1"/>
            <a:r>
              <a:rPr lang="en-US" sz="1800" smtClean="0">
                <a:latin typeface="Calibri" pitchFamily="34" charset="0"/>
                <a:ea typeface="ＭＳ Ｐゴシック" pitchFamily="34" charset="-128"/>
              </a:rPr>
              <a:t>2117 MW</a:t>
            </a:r>
          </a:p>
          <a:p>
            <a:pPr lvl="1"/>
            <a:r>
              <a:rPr lang="en-US" sz="1800" smtClean="0">
                <a:latin typeface="Calibri" pitchFamily="34" charset="0"/>
                <a:ea typeface="ＭＳ Ｐゴシック" pitchFamily="34" charset="-128"/>
              </a:rPr>
              <a:t>5,475,000 MWh</a:t>
            </a:r>
          </a:p>
          <a:p>
            <a:pPr lvl="1"/>
            <a:endParaRPr lang="en-US" sz="1600" smtClean="0">
              <a:latin typeface="Calibri" pitchFamily="34" charset="0"/>
              <a:ea typeface="ＭＳ Ｐゴシック" pitchFamily="34" charset="-128"/>
            </a:endParaRPr>
          </a:p>
          <a:p>
            <a:r>
              <a:rPr lang="en-US" sz="2000" b="1" smtClean="0">
                <a:latin typeface="Calibri" pitchFamily="34" charset="0"/>
                <a:ea typeface="ＭＳ Ｐゴシック" pitchFamily="34" charset="-128"/>
              </a:rPr>
              <a:t>Multi-faceted : </a:t>
            </a:r>
            <a:r>
              <a:rPr lang="en-US" sz="2000" smtClean="0">
                <a:latin typeface="Calibri" pitchFamily="34" charset="0"/>
                <a:ea typeface="ＭＳ Ｐゴシック" pitchFamily="34" charset="-128"/>
              </a:rPr>
              <a:t>Cost-effective programs for energy efficiency (EE), demand response (DR), distributed generation, CVR, and AMI/Smart Grid</a:t>
            </a:r>
          </a:p>
          <a:p>
            <a:pPr lvl="1"/>
            <a:endParaRPr lang="en-US" sz="1600" smtClean="0">
              <a:latin typeface="Calibri" pitchFamily="34" charset="0"/>
              <a:ea typeface="ＭＳ Ｐゴシック" pitchFamily="34" charset="-128"/>
            </a:endParaRPr>
          </a:p>
          <a:p>
            <a:r>
              <a:rPr lang="en-US" sz="2000" b="1" smtClean="0">
                <a:latin typeface="Calibri" pitchFamily="34" charset="0"/>
                <a:ea typeface="ＭＳ Ｐゴシック" pitchFamily="34" charset="-128"/>
              </a:rPr>
              <a:t>Verifiable: </a:t>
            </a:r>
            <a:r>
              <a:rPr lang="en-US" sz="2000" smtClean="0">
                <a:latin typeface="Calibri" pitchFamily="34" charset="0"/>
                <a:ea typeface="ＭＳ Ｐゴシック" pitchFamily="34" charset="-128"/>
              </a:rPr>
              <a:t>§7-211(g)(1) requires projected &amp; verifiable electricity savings</a:t>
            </a:r>
          </a:p>
          <a:p>
            <a:pPr lvl="1"/>
            <a:endParaRPr lang="en-US" sz="1600" smtClean="0">
              <a:latin typeface="Calibri" pitchFamily="34" charset="0"/>
              <a:ea typeface="ＭＳ Ｐゴシック" pitchFamily="34" charset="-128"/>
            </a:endParaRPr>
          </a:p>
          <a:p>
            <a:r>
              <a:rPr lang="en-US" sz="2000" b="1" smtClean="0">
                <a:latin typeface="Calibri" pitchFamily="34" charset="0"/>
                <a:ea typeface="ＭＳ Ｐゴシック" pitchFamily="34" charset="-128"/>
              </a:rPr>
              <a:t>Three year plans: </a:t>
            </a:r>
            <a:r>
              <a:rPr lang="en-US" sz="2000" smtClean="0">
                <a:latin typeface="Calibri" pitchFamily="34" charset="0"/>
                <a:ea typeface="ＭＳ Ｐゴシック" pitchFamily="34" charset="-128"/>
              </a:rPr>
              <a:t>2009-2011, 2012-2014 plans developed as Work Group recommendation of PSC Staff, OPC, MEA, Utilities and other stakeholders</a:t>
            </a:r>
          </a:p>
          <a:p>
            <a:pPr lvl="1"/>
            <a:endParaRPr lang="en-US" sz="1600" smtClean="0">
              <a:latin typeface="Calibri" pitchFamily="34" charset="0"/>
              <a:ea typeface="ＭＳ Ｐゴシック" pitchFamily="34" charset="-128"/>
            </a:endParaRPr>
          </a:p>
          <a:p>
            <a:r>
              <a:rPr lang="en-US" sz="2000" b="1" smtClean="0">
                <a:latin typeface="Calibri" pitchFamily="34" charset="0"/>
                <a:ea typeface="ＭＳ Ｐゴシック" pitchFamily="34" charset="-128"/>
              </a:rPr>
              <a:t>Reporting: </a:t>
            </a:r>
            <a:r>
              <a:rPr lang="en-US" sz="2000" smtClean="0">
                <a:latin typeface="Calibri" pitchFamily="34" charset="0"/>
                <a:ea typeface="ＭＳ Ｐゴシック" pitchFamily="34" charset="-128"/>
              </a:rPr>
              <a:t>Quarterly data to Staff, semi-annual reports to the Commission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84ACC2-6836-4D6F-B474-7D675B67A01C}" type="slidenum">
              <a:rPr lang="en-US" altLang="en-US"/>
              <a:pPr>
                <a:defRPr/>
              </a:pPr>
              <a:t>20</a:t>
            </a:fld>
            <a:endParaRPr lang="en-US" altLang="en-US"/>
          </a:p>
        </p:txBody>
      </p:sp>
      <p:sp>
        <p:nvSpPr>
          <p:cNvPr id="5" name="Rectangle 6"/>
          <p:cNvSpPr txBox="1">
            <a:spLocks noGrp="1"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r">
              <a:defRPr/>
            </a:pPr>
            <a:fld id="{8504C1BA-4914-4F38-B9D3-395DAAE1714B}" type="slidenum">
              <a:rPr lang="en-US" altLang="en-US" sz="1200">
                <a:latin typeface="+mj-lt"/>
              </a:rPr>
              <a:pPr algn="r">
                <a:defRPr/>
              </a:pPr>
              <a:t>20</a:t>
            </a:fld>
            <a:endParaRPr lang="en-US" altLang="en-US" sz="1200">
              <a:latin typeface="+mj-lt"/>
            </a:endParaRP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sz="3000" kern="1200">
                <a:latin typeface="Calibri" pitchFamily="34" charset="0"/>
              </a:rPr>
              <a:t>For more information…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581400" y="4114800"/>
            <a:ext cx="2971800" cy="609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>
                <a:latin typeface="Calibri" pitchFamily="34" charset="0"/>
                <a:hlinkClick r:id="rId3"/>
              </a:rPr>
              <a:t>www.psc.state.md.us</a:t>
            </a:r>
            <a:r>
              <a:rPr lang="en-US" sz="2400" smtClean="0">
                <a:latin typeface="Calibri" pitchFamily="34" charset="0"/>
              </a:rPr>
              <a:t>		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latin typeface="Calibri" pitchFamily="34" charset="0"/>
              </a:rPr>
              <a:t> </a:t>
            </a:r>
          </a:p>
        </p:txBody>
      </p:sp>
      <p:pic>
        <p:nvPicPr>
          <p:cNvPr id="21510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362200"/>
            <a:ext cx="3048000" cy="151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pitchFamily="34" charset="0"/>
              </a:rPr>
              <a:t>SMECO Operational Pilot Results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861585-4432-42CF-9BB3-7B603DA62C13}" type="slidenum">
              <a:rPr lang="en-US" altLang="en-US" smtClean="0"/>
              <a:pPr>
                <a:defRPr/>
              </a:pPr>
              <a:t>21</a:t>
            </a:fld>
            <a:endParaRPr lang="en-US" altLang="en-US"/>
          </a:p>
        </p:txBody>
      </p:sp>
      <p:pic>
        <p:nvPicPr>
          <p:cNvPr id="2253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600200" y="914400"/>
            <a:ext cx="5495925" cy="52165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C99B66-16DD-4074-BB70-9782C8E02FCA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423863" y="282575"/>
            <a:ext cx="8491537" cy="846138"/>
          </a:xfrm>
        </p:spPr>
        <p:txBody>
          <a:bodyPr/>
          <a:lstStyle/>
          <a:p>
            <a:r>
              <a:rPr lang="en-US" sz="3000" smtClean="0">
                <a:latin typeface="Calibri" pitchFamily="34" charset="0"/>
              </a:rPr>
              <a:t>Scope of EmPOWER Maryland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8913" y="990600"/>
            <a:ext cx="8893175" cy="5686425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US" sz="2000" smtClean="0">
                <a:latin typeface="Calibri" pitchFamily="34" charset="0"/>
              </a:rPr>
              <a:t>Includes Energy Efficiency (EE), Demand Response (DR) &amp; Smart Grid (SG)</a:t>
            </a:r>
          </a:p>
          <a:p>
            <a:pPr>
              <a:lnSpc>
                <a:spcPct val="90000"/>
              </a:lnSpc>
            </a:pPr>
            <a:r>
              <a:rPr lang="en-US" sz="2000" smtClean="0">
                <a:latin typeface="Calibri" pitchFamily="34" charset="0"/>
              </a:rPr>
              <a:t>2012 – 2014 program portfolios $695m in EE/DR Programs</a:t>
            </a:r>
          </a:p>
          <a:p>
            <a:pPr>
              <a:lnSpc>
                <a:spcPct val="90000"/>
              </a:lnSpc>
            </a:pPr>
            <a:r>
              <a:rPr lang="en-US" sz="2000" smtClean="0">
                <a:latin typeface="Calibri" pitchFamily="34" charset="0"/>
              </a:rPr>
              <a:t>2009 – 2015 projected to exceed $1b (not including SG)</a:t>
            </a:r>
            <a:endParaRPr lang="en-US" sz="200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0" y="2211388"/>
            <a:ext cx="3733800" cy="166211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1" eaLnBrk="0" hangingPunct="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2000" u="sng" dirty="0">
                <a:latin typeface="Calibri" pitchFamily="34" charset="0"/>
              </a:rPr>
              <a:t>Grid-Facing</a:t>
            </a:r>
          </a:p>
          <a:p>
            <a:pPr marL="342900" lvl="1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000" dirty="0">
                <a:latin typeface="Calibri" pitchFamily="34" charset="0"/>
              </a:rPr>
              <a:t>AMI (BGE, Pepco, DPL, SMECO)</a:t>
            </a:r>
          </a:p>
          <a:p>
            <a:pPr marL="342900" lvl="1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2000" dirty="0">
                <a:latin typeface="Calibri" pitchFamily="34" charset="0"/>
              </a:rPr>
              <a:t>Conservation Voltage Reduction (Pepco, DPL, PE)</a:t>
            </a:r>
          </a:p>
          <a:p>
            <a:pPr marL="0" lvl="1" eaLnBrk="0" hangingPunct="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endParaRPr lang="en-US" sz="2000" dirty="0">
              <a:latin typeface="Calibri" pitchFamily="34" charset="0"/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571500" y="2209800"/>
            <a:ext cx="4457700" cy="390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u="sng">
                <a:latin typeface="Calibri" pitchFamily="34" charset="0"/>
              </a:rPr>
              <a:t>Customer-Facing</a:t>
            </a:r>
          </a:p>
          <a:p>
            <a:pPr marL="342900" lvl="1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>
                <a:latin typeface="Calibri" pitchFamily="34" charset="0"/>
              </a:rPr>
              <a:t>Lighting &amp; Appliance rebates</a:t>
            </a:r>
          </a:p>
          <a:p>
            <a:pPr marL="342900" lvl="1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>
                <a:latin typeface="Calibri" pitchFamily="34" charset="0"/>
              </a:rPr>
              <a:t>HVAC</a:t>
            </a:r>
          </a:p>
          <a:p>
            <a:pPr marL="342900" lvl="1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>
                <a:latin typeface="Calibri" pitchFamily="34" charset="0"/>
              </a:rPr>
              <a:t>HPwES (existing homes, whole-house)</a:t>
            </a:r>
          </a:p>
          <a:p>
            <a:pPr marL="342900" lvl="1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>
                <a:latin typeface="Calibri" pitchFamily="34" charset="0"/>
              </a:rPr>
              <a:t>Residential New Construction</a:t>
            </a:r>
          </a:p>
          <a:p>
            <a:pPr marL="342900" lvl="1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>
                <a:latin typeface="Calibri" pitchFamily="34" charset="0"/>
              </a:rPr>
              <a:t>C&amp;I prescriptive measures (lighting, HVAC, motors, VSD, custom retrofits, CHP)</a:t>
            </a:r>
          </a:p>
          <a:p>
            <a:pPr marL="342900" lvl="1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>
                <a:latin typeface="Calibri" pitchFamily="34" charset="0"/>
              </a:rPr>
              <a:t>Low-income</a:t>
            </a:r>
          </a:p>
          <a:p>
            <a:pPr marL="342900" lvl="1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>
                <a:latin typeface="Calibri" pitchFamily="34" charset="0"/>
              </a:rPr>
              <a:t>Multi-family housing (e.g., common-area EE measures)</a:t>
            </a:r>
          </a:p>
          <a:p>
            <a:pPr marL="342900" lvl="1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>
                <a:latin typeface="Calibri" pitchFamily="34" charset="0"/>
              </a:rPr>
              <a:t>Direct Load Control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8F13F2-E6E5-4700-AA75-E9429040A276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6147" name="Slide Number Placeholder 6"/>
          <p:cNvSpPr txBox="1">
            <a:spLocks noGrp="1"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6148" name="Slide Number Placeholder 3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6D191E1C-0557-4140-AFEE-C30A9A4C9128}" type="slidenum">
              <a:rPr lang="en-US" altLang="en-US" sz="1200">
                <a:solidFill>
                  <a:srgbClr val="000000"/>
                </a:solidFill>
                <a:latin typeface="Garamond" pitchFamily="18" charset="0"/>
              </a:rPr>
              <a:pPr algn="r" eaLnBrk="1" hangingPunct="1"/>
              <a:t>4</a:t>
            </a:fld>
            <a:endParaRPr lang="en-US" altLang="en-US" sz="1200">
              <a:solidFill>
                <a:srgbClr val="000000"/>
              </a:solidFill>
              <a:latin typeface="Garamond" pitchFamily="18" charset="0"/>
            </a:endParaRPr>
          </a:p>
        </p:txBody>
      </p:sp>
      <p:pic>
        <p:nvPicPr>
          <p:cNvPr id="6149" name="Picture 1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295400"/>
            <a:ext cx="5897563" cy="218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1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810000"/>
            <a:ext cx="5897563" cy="218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51" name="Rectangle 2"/>
          <p:cNvSpPr txBox="1">
            <a:spLocks noChangeArrowheads="1"/>
          </p:cNvSpPr>
          <p:nvPr/>
        </p:nvSpPr>
        <p:spPr bwMode="auto">
          <a:xfrm>
            <a:off x="423863" y="282575"/>
            <a:ext cx="8491537" cy="63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000">
                <a:solidFill>
                  <a:schemeClr val="tx2"/>
                </a:solidFill>
                <a:latin typeface="Calibri" pitchFamily="34" charset="0"/>
              </a:rPr>
              <a:t>EmPOWER Maryland Progress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000" kern="1200">
                <a:latin typeface="Calibri" pitchFamily="34" charset="0"/>
              </a:rPr>
              <a:t>Cost Recovery Mechanisms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latin typeface="Calibri" pitchFamily="34" charset="0"/>
              </a:rPr>
              <a:t>Customer-Facing Portfolios: monthly surcharges</a:t>
            </a:r>
          </a:p>
          <a:p>
            <a:pPr marL="344487" lvl="1" indent="0">
              <a:buFont typeface="Wingdings" pitchFamily="2" charset="2"/>
              <a:buNone/>
              <a:tabLst>
                <a:tab pos="4121150" algn="l"/>
              </a:tabLst>
              <a:defRPr/>
            </a:pPr>
            <a:r>
              <a:rPr lang="en-US" sz="1800" dirty="0" smtClean="0">
                <a:latin typeface="Calibri" pitchFamily="34" charset="0"/>
              </a:rPr>
              <a:t>2012 Residential </a:t>
            </a:r>
            <a:r>
              <a:rPr lang="en-US" sz="1800" dirty="0" err="1" smtClean="0">
                <a:latin typeface="Calibri" pitchFamily="34" charset="0"/>
              </a:rPr>
              <a:t>Avg</a:t>
            </a:r>
            <a:r>
              <a:rPr lang="en-US" sz="1800" dirty="0" smtClean="0">
                <a:latin typeface="Calibri" pitchFamily="34" charset="0"/>
              </a:rPr>
              <a:t> Monthly Impacts	2012 </a:t>
            </a:r>
            <a:r>
              <a:rPr lang="en-US" sz="1800" dirty="0">
                <a:latin typeface="Calibri" pitchFamily="34" charset="0"/>
              </a:rPr>
              <a:t>C&amp;I Consumption Charge (per kWh)</a:t>
            </a:r>
          </a:p>
          <a:p>
            <a:pPr marL="344487" lvl="1" indent="0">
              <a:buFont typeface="Wingdings" pitchFamily="2" charset="2"/>
              <a:buNone/>
              <a:defRPr/>
            </a:pPr>
            <a:endParaRPr lang="en-US" sz="1800" dirty="0" smtClean="0">
              <a:latin typeface="Calibri" pitchFamily="34" charset="0"/>
            </a:endParaRPr>
          </a:p>
          <a:p>
            <a:pPr lvl="1">
              <a:defRPr/>
            </a:pPr>
            <a:endParaRPr lang="en-US" sz="2400" dirty="0" smtClean="0">
              <a:latin typeface="Calibri" pitchFamily="34" charset="0"/>
            </a:endParaRPr>
          </a:p>
          <a:p>
            <a:pPr lvl="1">
              <a:defRPr/>
            </a:pPr>
            <a:endParaRPr lang="en-US" sz="2400" dirty="0" smtClean="0">
              <a:latin typeface="Calibri" pitchFamily="34" charset="0"/>
            </a:endParaRPr>
          </a:p>
          <a:p>
            <a:pPr marL="344487" lvl="1" indent="0">
              <a:buFont typeface="Wingdings" pitchFamily="2" charset="2"/>
              <a:buNone/>
              <a:defRPr/>
            </a:pPr>
            <a:endParaRPr lang="en-US" sz="2400" dirty="0" smtClean="0">
              <a:latin typeface="Calibri" pitchFamily="34" charset="0"/>
            </a:endParaRPr>
          </a:p>
          <a:p>
            <a:pPr marL="344487" lvl="1" indent="0">
              <a:buFont typeface="Wingdings" pitchFamily="2" charset="2"/>
              <a:buNone/>
              <a:defRPr/>
            </a:pPr>
            <a:endParaRPr lang="en-US" sz="2400" dirty="0" smtClean="0">
              <a:latin typeface="Calibri" pitchFamily="34" charset="0"/>
            </a:endParaRPr>
          </a:p>
          <a:p>
            <a:pPr>
              <a:defRPr/>
            </a:pPr>
            <a:r>
              <a:rPr lang="en-US" sz="2400" dirty="0" smtClean="0">
                <a:latin typeface="Calibri" pitchFamily="34" charset="0"/>
              </a:rPr>
              <a:t>Grid-Facing Programs: regulatory asset</a:t>
            </a:r>
            <a:endParaRPr lang="en-US" sz="3200" dirty="0" smtClean="0">
              <a:latin typeface="Calibri" pitchFamily="34" charset="0"/>
            </a:endParaRPr>
          </a:p>
          <a:p>
            <a:pPr lvl="1">
              <a:defRPr/>
            </a:pPr>
            <a:r>
              <a:rPr lang="en-US" sz="2000" dirty="0" smtClean="0">
                <a:latin typeface="Calibri" pitchFamily="34" charset="0"/>
              </a:rPr>
              <a:t>Smart grid utilities will use AMI </a:t>
            </a:r>
            <a:r>
              <a:rPr lang="en-US" sz="2000" dirty="0" err="1" smtClean="0">
                <a:latin typeface="Calibri" pitchFamily="34" charset="0"/>
              </a:rPr>
              <a:t>reg</a:t>
            </a:r>
            <a:r>
              <a:rPr lang="en-US" sz="2000" dirty="0" smtClean="0">
                <a:latin typeface="Calibri" pitchFamily="34" charset="0"/>
              </a:rPr>
              <a:t> asset</a:t>
            </a:r>
          </a:p>
          <a:p>
            <a:pPr lvl="1">
              <a:defRPr/>
            </a:pPr>
            <a:r>
              <a:rPr lang="en-US" sz="2000" dirty="0" smtClean="0">
                <a:latin typeface="Calibri" pitchFamily="34" charset="0"/>
              </a:rPr>
              <a:t>Non-smart meter utilities will recover in rate base (PE)</a:t>
            </a:r>
          </a:p>
          <a:p>
            <a:pPr lvl="1">
              <a:defRPr/>
            </a:pPr>
            <a:endParaRPr lang="en-US" sz="2000" dirty="0" smtClean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3732D1-80ED-47F1-ADEA-63BCDCD21D6B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pic>
        <p:nvPicPr>
          <p:cNvPr id="7173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4400" y="1905000"/>
            <a:ext cx="3408363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4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86300" y="1905000"/>
            <a:ext cx="34671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pPr>
              <a:defRPr/>
            </a:pPr>
            <a:r>
              <a:rPr lang="en-US" sz="3000" kern="1200" dirty="0">
                <a:latin typeface="Calibri" pitchFamily="34" charset="0"/>
              </a:rPr>
              <a:t>Maryland Smart Grid Context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r>
              <a:rPr lang="en-US" sz="2400" smtClean="0">
                <a:latin typeface="Calibri" pitchFamily="34" charset="0"/>
              </a:rPr>
              <a:t>Introduced in the context of EmPOWER</a:t>
            </a:r>
          </a:p>
          <a:p>
            <a:r>
              <a:rPr lang="en-US" sz="2400" smtClean="0">
                <a:latin typeface="Calibri" pitchFamily="34" charset="0"/>
              </a:rPr>
              <a:t>No legislative mandate or specific guidelines set forth</a:t>
            </a:r>
          </a:p>
          <a:p>
            <a:r>
              <a:rPr lang="en-US" sz="2400" smtClean="0">
                <a:latin typeface="Calibri" pitchFamily="34" charset="0"/>
              </a:rPr>
              <a:t>BGE and Pepco each received up to $200m ARRA Smart Grid Investment grants</a:t>
            </a:r>
          </a:p>
          <a:p>
            <a:r>
              <a:rPr lang="en-US" sz="2400" smtClean="0">
                <a:latin typeface="Calibri" pitchFamily="34" charset="0"/>
              </a:rPr>
              <a:t>All Maryland AMI proposals were preceded by pilot projects, including:</a:t>
            </a:r>
          </a:p>
          <a:p>
            <a:pPr lvl="1"/>
            <a:r>
              <a:rPr lang="en-US" sz="2000" smtClean="0">
                <a:latin typeface="Calibri" pitchFamily="34" charset="0"/>
              </a:rPr>
              <a:t>Technology pilots</a:t>
            </a:r>
          </a:p>
          <a:p>
            <a:pPr lvl="1"/>
            <a:r>
              <a:rPr lang="en-US" sz="2000" smtClean="0">
                <a:latin typeface="Calibri" pitchFamily="34" charset="0"/>
              </a:rPr>
              <a:t>Multi-year peak pricing pilots</a:t>
            </a:r>
          </a:p>
          <a:p>
            <a:pPr lvl="1"/>
            <a:r>
              <a:rPr lang="en-US" sz="2000" smtClean="0">
                <a:latin typeface="Calibri" pitchFamily="34" charset="0"/>
              </a:rPr>
              <a:t>Operational benefits pilot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13E789-8D1A-4C20-B45C-3A1D17A2ADB5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pPr>
              <a:defRPr/>
            </a:pPr>
            <a:r>
              <a:rPr lang="en-US" sz="3000" kern="1200" dirty="0">
                <a:latin typeface="Calibri" pitchFamily="34" charset="0"/>
              </a:rPr>
              <a:t>Maryland </a:t>
            </a:r>
            <a:r>
              <a:rPr lang="en-US" sz="3000" kern="1200" dirty="0" smtClean="0">
                <a:latin typeface="Calibri" pitchFamily="34" charset="0"/>
              </a:rPr>
              <a:t>Smart Grid Business </a:t>
            </a:r>
            <a:r>
              <a:rPr lang="en-US" sz="3000" kern="1200" dirty="0">
                <a:latin typeface="Calibri" pitchFamily="34" charset="0"/>
              </a:rPr>
              <a:t>Cases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458200" cy="5140325"/>
          </a:xfrm>
        </p:spPr>
        <p:txBody>
          <a:bodyPr/>
          <a:lstStyle/>
          <a:p>
            <a:pPr eaLnBrk="1" hangingPunct="1"/>
            <a:r>
              <a:rPr lang="en-US" sz="2400" smtClean="0">
                <a:latin typeface="Calibri" pitchFamily="34" charset="0"/>
              </a:rPr>
              <a:t>BGE, Pepco, DPL proposals estimated strong cost-effectiveness </a:t>
            </a:r>
          </a:p>
          <a:p>
            <a:pPr lvl="1" eaLnBrk="1" hangingPunct="1"/>
            <a:r>
              <a:rPr lang="en-US" sz="2000" smtClean="0">
                <a:latin typeface="Calibri" pitchFamily="34" charset="0"/>
              </a:rPr>
              <a:t>Roughly half the benefit from operational savings and half from peak load reductions (mostly capacity benefits)</a:t>
            </a:r>
          </a:p>
          <a:p>
            <a:pPr lvl="1" eaLnBrk="1" hangingPunct="1"/>
            <a:r>
              <a:rPr lang="en-US" sz="2000" smtClean="0">
                <a:latin typeface="Calibri" pitchFamily="34" charset="0"/>
              </a:rPr>
              <a:t>Dynamic pricing using peak time credit approach to achieve usage reductions during critical peaks</a:t>
            </a:r>
          </a:p>
          <a:p>
            <a:pPr eaLnBrk="1" hangingPunct="1"/>
            <a:r>
              <a:rPr lang="en-US" sz="2400" smtClean="0">
                <a:latin typeface="Calibri" pitchFamily="34" charset="0"/>
              </a:rPr>
              <a:t>SMECO cost effectiveness positive</a:t>
            </a:r>
          </a:p>
          <a:p>
            <a:pPr lvl="1" eaLnBrk="1" hangingPunct="1"/>
            <a:r>
              <a:rPr lang="en-US" sz="2000" smtClean="0">
                <a:latin typeface="Calibri" pitchFamily="34" charset="0"/>
              </a:rPr>
              <a:t>Includes operational benefits only</a:t>
            </a:r>
          </a:p>
          <a:p>
            <a:pPr lvl="1" eaLnBrk="1" hangingPunct="1"/>
            <a:r>
              <a:rPr lang="en-US" sz="2000" smtClean="0">
                <a:latin typeface="Calibri" pitchFamily="34" charset="0"/>
              </a:rPr>
              <a:t>Did not include peak load reduction savings</a:t>
            </a:r>
          </a:p>
          <a:p>
            <a:pPr lvl="1" eaLnBrk="1" hangingPunct="1"/>
            <a:r>
              <a:rPr lang="en-US" sz="2000" smtClean="0">
                <a:latin typeface="Calibri" pitchFamily="34" charset="0"/>
              </a:rPr>
              <a:t>Possible time of use rates in the future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2E190F-A77E-41D8-B8AD-99F280C402FB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560387"/>
          </a:xfrm>
        </p:spPr>
        <p:txBody>
          <a:bodyPr/>
          <a:lstStyle/>
          <a:p>
            <a:pPr>
              <a:defRPr/>
            </a:pPr>
            <a:r>
              <a:rPr lang="en-US" sz="3000" kern="1200" dirty="0">
                <a:latin typeface="Calibri" pitchFamily="34" charset="0"/>
              </a:rPr>
              <a:t>Maryland Commission Decisions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40325"/>
          </a:xfrm>
        </p:spPr>
        <p:txBody>
          <a:bodyPr/>
          <a:lstStyle/>
          <a:p>
            <a:r>
              <a:rPr lang="en-US" sz="2400" smtClean="0">
                <a:latin typeface="Calibri" pitchFamily="34" charset="0"/>
              </a:rPr>
              <a:t>Cost recovery contingent upon demonstrated cost-effectiveness</a:t>
            </a:r>
          </a:p>
          <a:p>
            <a:r>
              <a:rPr lang="en-US" sz="2400" smtClean="0">
                <a:latin typeface="Calibri" pitchFamily="34" charset="0"/>
              </a:rPr>
              <a:t>Smart grid expenditures may be requested in first rate case following full deployment and cost-effectiveness analysis </a:t>
            </a:r>
          </a:p>
          <a:p>
            <a:r>
              <a:rPr lang="en-US" sz="2400" smtClean="0">
                <a:latin typeface="Calibri" pitchFamily="34" charset="0"/>
              </a:rPr>
              <a:t>Plans and Metrics</a:t>
            </a:r>
          </a:p>
          <a:p>
            <a:pPr lvl="1"/>
            <a:r>
              <a:rPr lang="en-US" sz="2000" smtClean="0">
                <a:latin typeface="Calibri" pitchFamily="34" charset="0"/>
              </a:rPr>
              <a:t>55 total metrics</a:t>
            </a:r>
          </a:p>
          <a:p>
            <a:pPr lvl="1"/>
            <a:r>
              <a:rPr lang="en-US" sz="2000" smtClean="0">
                <a:latin typeface="Calibri" pitchFamily="34" charset="0"/>
              </a:rPr>
              <a:t>Metrics monitor deployment progress, costs/benefits,  customer engagement</a:t>
            </a:r>
          </a:p>
          <a:p>
            <a:pPr lvl="1"/>
            <a:r>
              <a:rPr lang="en-US" sz="2000" smtClean="0">
                <a:latin typeface="Calibri" pitchFamily="34" charset="0"/>
              </a:rPr>
              <a:t>Customer education plans</a:t>
            </a:r>
          </a:p>
          <a:p>
            <a:pPr lvl="1"/>
            <a:r>
              <a:rPr lang="en-US" sz="2000" smtClean="0">
                <a:latin typeface="Calibri" pitchFamily="34" charset="0"/>
              </a:rPr>
              <a:t>Cyber-Security plans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5D633C-74B9-4571-8941-80BCD04858B7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000" kern="1200">
                <a:latin typeface="Calibri" pitchFamily="34" charset="0"/>
              </a:rPr>
              <a:t>Maryland Smart Grid Progress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z="2400" smtClean="0">
                <a:latin typeface="Calibri" pitchFamily="34" charset="0"/>
              </a:rPr>
              <a:t>BGE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000" smtClean="0">
                <a:latin typeface="Calibri" pitchFamily="34" charset="0"/>
              </a:rPr>
              <a:t>1.2 million electric &amp; 660,000 gas meters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000" smtClean="0">
                <a:latin typeface="Calibri" pitchFamily="34" charset="0"/>
              </a:rPr>
              <a:t>Roughly 33% of installations completed, complete in 2014</a:t>
            </a:r>
            <a:endParaRPr lang="en-US" sz="2400" smtClean="0"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sz="2400" smtClean="0">
                <a:latin typeface="Calibri" pitchFamily="34" charset="0"/>
              </a:rPr>
              <a:t>Pepco-MD (PHI Affiliated)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000" smtClean="0">
                <a:latin typeface="Calibri" pitchFamily="34" charset="0"/>
              </a:rPr>
              <a:t>550,000 electric meters in Maryland (largest jurisdictional PHI utility)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000" smtClean="0">
                <a:latin typeface="Calibri" pitchFamily="34" charset="0"/>
              </a:rPr>
              <a:t>Preceded (one year) by full implementation in Pepco-DC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000" smtClean="0">
                <a:latin typeface="Calibri" pitchFamily="34" charset="0"/>
              </a:rPr>
              <a:t>98% complete by June 2013</a:t>
            </a:r>
            <a:endParaRPr lang="en-US" sz="2400" smtClean="0"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sz="2400" smtClean="0">
                <a:latin typeface="Calibri" pitchFamily="34" charset="0"/>
              </a:rPr>
              <a:t>DPL-MD (PHI Affiliated)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000" smtClean="0">
                <a:latin typeface="Calibri" pitchFamily="34" charset="0"/>
              </a:rPr>
              <a:t>210,000 electric meters in Maryland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000" smtClean="0">
                <a:latin typeface="Calibri" pitchFamily="34" charset="0"/>
              </a:rPr>
              <a:t>DPL-DE completed full implementation (electric and gas) in 2012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000" smtClean="0">
                <a:latin typeface="Calibri" pitchFamily="34" charset="0"/>
              </a:rPr>
              <a:t>Installations underway, complete late 2013/early 2014</a:t>
            </a:r>
            <a:endParaRPr lang="en-US" sz="2400" smtClean="0"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sz="2400" smtClean="0">
                <a:latin typeface="Calibri" pitchFamily="34" charset="0"/>
              </a:rPr>
              <a:t>SMECO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000" smtClean="0">
                <a:latin typeface="Calibri" pitchFamily="34" charset="0"/>
              </a:rPr>
              <a:t>160,000 electric meters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000" smtClean="0">
                <a:latin typeface="Calibri" pitchFamily="34" charset="0"/>
              </a:rPr>
              <a:t>Approved Summer 2013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806B98-284A-45AA-80B0-BDEED4C6BEE0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3460</TotalTime>
  <Words>1225</Words>
  <Application>Microsoft Office PowerPoint</Application>
  <PresentationFormat>On-screen Show (4:3)</PresentationFormat>
  <Paragraphs>225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Edge</vt:lpstr>
      <vt:lpstr>Maryland’s Grid Modernization Experience</vt:lpstr>
      <vt:lpstr>EmPOWER Maryland Energy Efficiency Act</vt:lpstr>
      <vt:lpstr>Scope of EmPOWER Maryland</vt:lpstr>
      <vt:lpstr>Slide 4</vt:lpstr>
      <vt:lpstr>Cost Recovery Mechanisms</vt:lpstr>
      <vt:lpstr>Maryland Smart Grid Context</vt:lpstr>
      <vt:lpstr>Maryland Smart Grid Business Cases</vt:lpstr>
      <vt:lpstr>Maryland Commission Decisions</vt:lpstr>
      <vt:lpstr>Maryland Smart Grid Progress</vt:lpstr>
      <vt:lpstr>Maryland Smart Grid: AMI</vt:lpstr>
      <vt:lpstr>Leveraging EmPOWER and AMI</vt:lpstr>
      <vt:lpstr>Maryland Smart Grid: Dynamic Pricing</vt:lpstr>
      <vt:lpstr>Maryland Smart Grid: Direct Load Control</vt:lpstr>
      <vt:lpstr>Maryland Smart Grid: Peak Time Rebates</vt:lpstr>
      <vt:lpstr>Maryland Smart Grid: CVR</vt:lpstr>
      <vt:lpstr>Maryland Smart Grid: Behavior-based EE</vt:lpstr>
      <vt:lpstr>Maryland Smart Grid: Electric Vehicles</vt:lpstr>
      <vt:lpstr>Maryland Smart Grid: Opt-out?</vt:lpstr>
      <vt:lpstr>Maryland Smart Grid: Cyber Security Plans</vt:lpstr>
      <vt:lpstr>For more information…</vt:lpstr>
      <vt:lpstr>SMECO Operational Pilot Results</vt:lpstr>
    </vt:vector>
  </TitlesOfParts>
  <Company>Psc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msantiagomosier</dc:creator>
  <cp:lastModifiedBy> sr</cp:lastModifiedBy>
  <cp:revision>239</cp:revision>
  <dcterms:created xsi:type="dcterms:W3CDTF">2008-09-03T19:09:41Z</dcterms:created>
  <dcterms:modified xsi:type="dcterms:W3CDTF">2013-09-20T01:00:06Z</dcterms:modified>
</cp:coreProperties>
</file>