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306" r:id="rId3"/>
    <p:sldId id="279" r:id="rId4"/>
    <p:sldId id="282" r:id="rId5"/>
    <p:sldId id="316" r:id="rId6"/>
    <p:sldId id="266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538C"/>
    <a:srgbClr val="00498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948" autoAdjust="0"/>
  </p:normalViewPr>
  <p:slideViewPr>
    <p:cSldViewPr snapToGrid="0" snapToObjects="1">
      <p:cViewPr varScale="1">
        <p:scale>
          <a:sx n="77" d="100"/>
          <a:sy n="77" d="100"/>
        </p:scale>
        <p:origin x="-9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10"/>
    </p:cViewPr>
  </p:sorterViewPr>
  <p:notesViewPr>
    <p:cSldViewPr snapToGrid="0" snapToObjects="1"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CF2D5-6DD9-1C4C-830C-E08A59339FD5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A45F2-653D-424D-BFDB-6E4315A340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69463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1D5DB-EFF1-4040-939F-DD834E9AEEC8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9CB6F-8833-7F4C-9741-84942B3F86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46662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Formerly ENE/ Environment Northeast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9CB6F-8833-7F4C-9741-84942B3F864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9187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EnergyVision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Combine trends with existing technologies and rapidly changing markets, and get optimistic pathway to deep GHG emissions based on: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Electrifying buildings and transportation with low carbon electricity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Continue to clean up power supply through distributed and bulk RE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Modernize the Grid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Deep base of EE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9CB6F-8833-7F4C-9741-84942B3F864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8200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Wanted</a:t>
            </a:r>
            <a:r>
              <a:rPr lang="en-US" baseline="0" dirty="0" smtClean="0"/>
              <a:t> to start with an issue we were concerned was getting glossed over or ignored in favor of more exciting elements of utility and regulatory reform-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That is- the new energy system must maintain and expand the consumer protections that are part of our current system- when we move towards markets, those markets should be well-regulated and provide a fair and safe system to protect consumers. Keep the fundamental consumer safety net in place.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also want to expand on the traditional definition of consumer interests to include- greater freedom and control over energy costs, ability to adopt new technologies without </a:t>
            </a:r>
            <a:r>
              <a:rPr lang="en-US" baseline="0" dirty="0" err="1" smtClean="0"/>
              <a:t>unncessary</a:t>
            </a:r>
            <a:r>
              <a:rPr lang="en-US" baseline="0" dirty="0" smtClean="0"/>
              <a:t> barriers or burdens,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9CB6F-8833-7F4C-9741-84942B3F864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1106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Interests of consumers and a sustainable energy system have merged more</a:t>
            </a:r>
            <a:r>
              <a:rPr lang="en-US" baseline="0" dirty="0" smtClean="0"/>
              <a:t> than ever before</a:t>
            </a:r>
          </a:p>
          <a:p>
            <a:r>
              <a:rPr lang="en-US" baseline="0" dirty="0" smtClean="0"/>
              <a:t>Smart &amp; dynamic electric system should focus on giving consumers and communities greater freedom and control over their energy costs</a:t>
            </a:r>
          </a:p>
          <a:p>
            <a:endParaRPr lang="en-US" baseline="0" dirty="0" smtClean="0"/>
          </a:p>
          <a:p>
            <a:pPr marL="457200" indent="-457200" algn="l">
              <a:buAutoNum type="arabicPeriod"/>
            </a:pPr>
            <a:r>
              <a:rPr lang="en-US" sz="1200" dirty="0" smtClean="0"/>
              <a:t>Technology changes are causing the energy system to become increasingly decentralized.</a:t>
            </a:r>
          </a:p>
          <a:p>
            <a:pPr marL="457200" indent="-457200" algn="l">
              <a:buAutoNum type="arabicPeriod"/>
            </a:pPr>
            <a:r>
              <a:rPr lang="en-US" sz="1200" dirty="0" smtClean="0"/>
              <a:t>Consumers deserve to reap the benefits of technology improvements and an efficient, clean and reliable energy system.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Isn’t just about Nests and </a:t>
            </a:r>
            <a:r>
              <a:rPr lang="en-US" baseline="0" dirty="0" err="1" smtClean="0"/>
              <a:t>Teslas</a:t>
            </a:r>
            <a:r>
              <a:rPr lang="en-US" baseline="0" dirty="0" smtClean="0"/>
              <a:t>-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Reduce the impact of infrastructure through deployment of customer-side energy resources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Electric cars, city buses reduce noise and diesel pollution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- Deep energy efficiency- set reasonable standards for </a:t>
            </a:r>
            <a:r>
              <a:rPr lang="en-US" baseline="0" dirty="0" err="1" smtClean="0"/>
              <a:t>efficency</a:t>
            </a:r>
            <a:r>
              <a:rPr lang="en-US" baseline="0" dirty="0" smtClean="0"/>
              <a:t> in rental housing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9CB6F-8833-7F4C-9741-84942B3F864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8545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9CB6F-8833-7F4C-9741-84942B3F864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1709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P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51473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light blue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44114" y="1871234"/>
            <a:ext cx="7772400" cy="2878419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Divider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2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green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44114" y="1871234"/>
            <a:ext cx="7772400" cy="2878419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Divider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39359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cyan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44114" y="1871234"/>
            <a:ext cx="7772400" cy="2878419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Divider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3829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yellow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744114" y="1871234"/>
            <a:ext cx="7772400" cy="2878419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Divider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09391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teal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744114" y="1871234"/>
            <a:ext cx="7772400" cy="2878419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Divider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88124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4478"/>
            <a:ext cx="8229600" cy="114300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750394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27323" y="6419069"/>
            <a:ext cx="3429768" cy="261353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CF1C20"/>
                </a:solidFill>
              </a:defRPr>
            </a:lvl1pPr>
          </a:lstStyle>
          <a:p>
            <a:r>
              <a:rPr lang="en-US" dirty="0" smtClean="0"/>
              <a:t>Optional added footer goes here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166" y="6420922"/>
            <a:ext cx="692834" cy="25950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fld id="{3DF1DCAD-9006-B944-AAEE-323BA9EB2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2963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7322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818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451166" y="6420922"/>
            <a:ext cx="692834" cy="2595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F1DCAD-9006-B944-AAEE-323BA9EB2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2969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adia Title Slide (main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327688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13905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3284609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4529590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66910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0942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adia 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03901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adia Title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06884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adia Taglin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88362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mar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31867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adia with Websit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54532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websit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53815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orang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744114" y="1871234"/>
            <a:ext cx="7772400" cy="2878419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Divider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19940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27323" y="6453322"/>
            <a:ext cx="3429768" cy="259500"/>
          </a:xfrm>
          <a:prstGeom prst="rect">
            <a:avLst/>
          </a:prstGeom>
        </p:spPr>
        <p:txBody>
          <a:bodyPr/>
          <a:lstStyle>
            <a:lvl1pPr algn="r">
              <a:defRPr sz="8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added footer goes here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1166" y="6459297"/>
            <a:ext cx="692834" cy="25950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accent6"/>
                </a:solidFill>
              </a:defRPr>
            </a:lvl1pPr>
          </a:lstStyle>
          <a:p>
            <a:fld id="{3DF1DCAD-9006-B944-AAEE-323BA9EB2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03697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50" r:id="rId15"/>
    <p:sldLayoutId id="2147483651" r:id="rId16"/>
    <p:sldLayoutId id="2147483652" r:id="rId17"/>
    <p:sldLayoutId id="2147483653" r:id="rId18"/>
    <p:sldLayoutId id="2147483654" r:id="rId19"/>
    <p:sldLayoutId id="2147483655" r:id="rId20"/>
    <p:sldLayoutId id="2147483656" r:id="rId21"/>
    <p:sldLayoutId id="2147483657" r:id="rId22"/>
    <p:sldLayoutId id="2147483658" r:id="rId23"/>
    <p:sldLayoutId id="2147483659" r:id="rId24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1"/>
          </a:solidFill>
          <a:latin typeface="Helvetica Neue"/>
          <a:ea typeface="+mj-ea"/>
          <a:cs typeface="Helvetica Neue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427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427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427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427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427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472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EnergyVision</a:t>
            </a:r>
            <a:endParaRPr lang="en-US" b="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77" t="27344" r="12789" b="28069"/>
          <a:stretch/>
        </p:blipFill>
        <p:spPr bwMode="auto">
          <a:xfrm>
            <a:off x="665799" y="1767478"/>
            <a:ext cx="8021001" cy="256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6124" y="4698124"/>
            <a:ext cx="9017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 Carbon Power + New Electric Technologies = Pathway to Deep GHG Reductions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6180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bigail\Documents\ENE\Smart Grid\UtilityVision graphics final\EMPOWERBURST_ico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7200" y="2302773"/>
            <a:ext cx="2356236" cy="325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87057" y="2733322"/>
            <a:ext cx="6156944" cy="223012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Consumer control</a:t>
            </a:r>
          </a:p>
          <a:p>
            <a:r>
              <a:rPr lang="en-US" sz="2400" dirty="0" smtClean="0"/>
              <a:t>Embrace innovation</a:t>
            </a:r>
          </a:p>
          <a:p>
            <a:r>
              <a:rPr lang="en-US" sz="2400" dirty="0"/>
              <a:t>Remove barriers to new technologies</a:t>
            </a:r>
          </a:p>
          <a:p>
            <a:r>
              <a:rPr lang="en-US" sz="2400" dirty="0" smtClean="0"/>
              <a:t>Protect consumers</a:t>
            </a:r>
          </a:p>
          <a:p>
            <a:r>
              <a:rPr lang="en-US" sz="2400" dirty="0" smtClean="0"/>
              <a:t>Fair rates</a:t>
            </a:r>
            <a:endParaRPr lang="en-US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959" y="92076"/>
            <a:ext cx="5112954" cy="156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883672" y="1508102"/>
            <a:ext cx="5938627" cy="1225220"/>
          </a:xfrm>
        </p:spPr>
        <p:txBody>
          <a:bodyPr>
            <a:noAutofit/>
          </a:bodyPr>
          <a:lstStyle/>
          <a:p>
            <a:pPr algn="l"/>
            <a:r>
              <a:rPr lang="en-US" sz="2800" i="1" dirty="0" smtClean="0"/>
              <a:t>Empowering the Modern Energy Consumer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xmlns="" val="151022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916" y="1215682"/>
            <a:ext cx="8008881" cy="50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" y="183044"/>
            <a:ext cx="9033640" cy="1143000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Changing how we think about the energy system: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Consumers/communities in the center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xmlns="" val="258243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5071" y="88491"/>
            <a:ext cx="5112954" cy="156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1655380"/>
            <a:ext cx="8229600" cy="85133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endParaRPr lang="en-US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4069" y="1916408"/>
            <a:ext cx="7974957" cy="3303774"/>
          </a:xfrm>
        </p:spPr>
        <p:txBody>
          <a:bodyPr>
            <a:normAutofit fontScale="92500" lnSpcReduction="10000"/>
          </a:bodyPr>
          <a:lstStyle/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Are the plans responsive to the DPU Order?</a:t>
            </a:r>
          </a:p>
          <a:p>
            <a:pPr lvl="1" algn="l"/>
            <a:endParaRPr lang="en-US" dirty="0" smtClean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Do the plans advance an EnergyVision future?</a:t>
            </a:r>
          </a:p>
          <a:p>
            <a:pPr lvl="1" algn="l"/>
            <a:endParaRPr lang="en-US" dirty="0" smtClean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Do the plans, if implemented, strengthen consumer benefits and allow consumers and communities the ability to choose clean, distributed energy resources?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306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3669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PA-CFP PPT">
  <a:themeElements>
    <a:clrScheme name="ENE">
      <a:dk1>
        <a:srgbClr val="004271"/>
      </a:dk1>
      <a:lt1>
        <a:sysClr val="window" lastClr="FFFFFF"/>
      </a:lt1>
      <a:dk2>
        <a:srgbClr val="F16531"/>
      </a:dk2>
      <a:lt2>
        <a:srgbClr val="EEECE1"/>
      </a:lt2>
      <a:accent1>
        <a:srgbClr val="22A8E1"/>
      </a:accent1>
      <a:accent2>
        <a:srgbClr val="7BD95B"/>
      </a:accent2>
      <a:accent3>
        <a:srgbClr val="B8E4FA"/>
      </a:accent3>
      <a:accent4>
        <a:srgbClr val="F5E478"/>
      </a:accent4>
      <a:accent5>
        <a:srgbClr val="5BD9AF"/>
      </a:accent5>
      <a:accent6>
        <a:srgbClr val="004271"/>
      </a:accent6>
      <a:hlink>
        <a:srgbClr val="F16531"/>
      </a:hlink>
      <a:folHlink>
        <a:srgbClr val="22A8E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MS_PPT_v1.thmx</Template>
  <TotalTime>14468</TotalTime>
  <Words>356</Words>
  <Application>Microsoft Office PowerPoint</Application>
  <PresentationFormat>On-screen Show (4:3)</PresentationFormat>
  <Paragraphs>41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APA-CFP PPT</vt:lpstr>
      <vt:lpstr>Slide 1</vt:lpstr>
      <vt:lpstr>EnergyVision</vt:lpstr>
      <vt:lpstr>Empowering the Modern Energy Consumer</vt:lpstr>
      <vt:lpstr>Changing how we think about the energy system: Consumers/communities in the center</vt:lpstr>
      <vt:lpstr>Slide 5</vt:lpstr>
      <vt:lpstr>Slide 6</vt:lpstr>
    </vt:vector>
  </TitlesOfParts>
  <Company>Live.Create.Play.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Byrne</dc:creator>
  <cp:lastModifiedBy> sr</cp:lastModifiedBy>
  <cp:revision>119</cp:revision>
  <dcterms:created xsi:type="dcterms:W3CDTF">2013-07-02T18:36:29Z</dcterms:created>
  <dcterms:modified xsi:type="dcterms:W3CDTF">2015-09-22T17:02:40Z</dcterms:modified>
</cp:coreProperties>
</file>