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38.xml" ContentType="application/vnd.openxmlformats-officedocument.presentationml.tags+xml"/>
  <Override PartName="/ppt/tags/tag227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Override PartName="/ppt/tags/tag252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257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presentation.xml" ContentType="application/vnd.openxmlformats-officedocument.presentationml.presentation.main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heme/themeOverride3.xml" ContentType="application/vnd.openxmlformats-officedocument.themeOverr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tags/tag259.xml" ContentType="application/vnd.openxmlformats-officedocument.presentationml.tags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tags/tag219.xml" ContentType="application/vnd.openxmlformats-officedocument.presentationml.tags+xml"/>
  <Override PartName="/ppt/tags/tag248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55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15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22.xml" ContentType="application/vnd.openxmlformats-officedocument.presentationml.tags+xml"/>
  <Override PartName="/ppt/tags/tag251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49.xml" ContentType="application/vnd.openxmlformats-officedocument.presentationml.tags+xml"/>
  <Override PartName="/ppt/charts/chart2.xml" ContentType="application/vnd.openxmlformats-officedocument.drawingml.chart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heme/themeOverride2.xml" ContentType="application/vnd.openxmlformats-officedocument.themeOverr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97" r:id="rId1"/>
  </p:sldMasterIdLst>
  <p:notesMasterIdLst>
    <p:notesMasterId r:id="rId23"/>
  </p:notesMasterIdLst>
  <p:handoutMasterIdLst>
    <p:handoutMasterId r:id="rId24"/>
  </p:handoutMasterIdLst>
  <p:sldIdLst>
    <p:sldId id="291" r:id="rId2"/>
    <p:sldId id="380" r:id="rId3"/>
    <p:sldId id="424" r:id="rId4"/>
    <p:sldId id="413" r:id="rId5"/>
    <p:sldId id="386" r:id="rId6"/>
    <p:sldId id="412" r:id="rId7"/>
    <p:sldId id="421" r:id="rId8"/>
    <p:sldId id="422" r:id="rId9"/>
    <p:sldId id="423" r:id="rId10"/>
    <p:sldId id="403" r:id="rId11"/>
    <p:sldId id="406" r:id="rId12"/>
    <p:sldId id="407" r:id="rId13"/>
    <p:sldId id="409" r:id="rId14"/>
    <p:sldId id="410" r:id="rId15"/>
    <p:sldId id="411" r:id="rId16"/>
    <p:sldId id="415" r:id="rId17"/>
    <p:sldId id="416" r:id="rId18"/>
    <p:sldId id="392" r:id="rId19"/>
    <p:sldId id="418" r:id="rId20"/>
    <p:sldId id="420" r:id="rId21"/>
    <p:sldId id="365" r:id="rId22"/>
  </p:sldIdLst>
  <p:sldSz cx="9144000" cy="6858000" type="screen4x3"/>
  <p:notesSz cx="7102475" cy="93884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36" charset="0"/>
        <a:ea typeface="ＭＳ Ｐゴシック" pitchFamily="-36" charset="-128"/>
        <a:cs typeface="ＭＳ Ｐゴシック" pitchFamily="-36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36" charset="0"/>
        <a:ea typeface="ＭＳ Ｐゴシック" pitchFamily="-36" charset="-128"/>
        <a:cs typeface="ＭＳ Ｐゴシック" pitchFamily="-36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36" charset="0"/>
        <a:ea typeface="ＭＳ Ｐゴシック" pitchFamily="-36" charset="-128"/>
        <a:cs typeface="ＭＳ Ｐゴシック" pitchFamily="-36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36" charset="0"/>
        <a:ea typeface="ＭＳ Ｐゴシック" pitchFamily="-36" charset="-128"/>
        <a:cs typeface="ＭＳ Ｐゴシック" pitchFamily="-36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36" charset="0"/>
        <a:ea typeface="ＭＳ Ｐゴシック" pitchFamily="-36" charset="-128"/>
        <a:cs typeface="ＭＳ Ｐゴシック" pitchFamily="-36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36" charset="0"/>
        <a:ea typeface="ＭＳ Ｐゴシック" pitchFamily="-36" charset="-128"/>
        <a:cs typeface="ＭＳ Ｐゴシック" pitchFamily="-36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36" charset="0"/>
        <a:ea typeface="ＭＳ Ｐゴシック" pitchFamily="-36" charset="-128"/>
        <a:cs typeface="ＭＳ Ｐゴシック" pitchFamily="-36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36" charset="0"/>
        <a:ea typeface="ＭＳ Ｐゴシック" pitchFamily="-36" charset="-128"/>
        <a:cs typeface="ＭＳ Ｐゴシック" pitchFamily="-36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36" charset="0"/>
        <a:ea typeface="ＭＳ Ｐゴシック" pitchFamily="-36" charset="-128"/>
        <a:cs typeface="ＭＳ Ｐゴシック" pitchFamily="-36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000000"/>
    <a:srgbClr val="FF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9429" autoAdjust="0"/>
  </p:normalViewPr>
  <p:slideViewPr>
    <p:cSldViewPr snapToObjects="1">
      <p:cViewPr>
        <p:scale>
          <a:sx n="100" d="100"/>
          <a:sy n="100" d="100"/>
        </p:scale>
        <p:origin x="-36" y="108"/>
      </p:cViewPr>
      <p:guideLst>
        <p:guide orient="horz" pos="768"/>
        <p:guide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Objects="1">
      <p:cViewPr varScale="1">
        <p:scale>
          <a:sx n="71" d="100"/>
          <a:sy n="71" d="100"/>
        </p:scale>
        <p:origin x="-2322" y="-90"/>
      </p:cViewPr>
      <p:guideLst>
        <p:guide orient="horz" pos="2957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Avoided Emissions</a:t>
            </a:r>
            <a:r>
              <a:rPr lang="en-US" baseline="0"/>
              <a:t> Across ISO-NE</a:t>
            </a:r>
            <a:endParaRPr lang="en-US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Sheet1!$B$4</c:f>
              <c:strCache>
                <c:ptCount val="1"/>
                <c:pt idx="0">
                  <c:v>NOX</c:v>
                </c:pt>
              </c:strCache>
            </c:strRef>
          </c:tx>
          <c:cat>
            <c:numRef>
              <c:f>Sheet1!$A$5:$A$14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Sheet1!$B$5:$B$14</c:f>
              <c:numCache>
                <c:formatCode>0%</c:formatCode>
                <c:ptCount val="10"/>
                <c:pt idx="0">
                  <c:v>9.5098617284818193E-2</c:v>
                </c:pt>
                <c:pt idx="1">
                  <c:v>0.11953225822807406</c:v>
                </c:pt>
                <c:pt idx="2">
                  <c:v>0.12486684951991105</c:v>
                </c:pt>
                <c:pt idx="3">
                  <c:v>0.12072244660437299</c:v>
                </c:pt>
                <c:pt idx="4">
                  <c:v>0.11850078388089304</c:v>
                </c:pt>
                <c:pt idx="5">
                  <c:v>9.5710617045893204E-2</c:v>
                </c:pt>
                <c:pt idx="6">
                  <c:v>9.553874185584954E-2</c:v>
                </c:pt>
                <c:pt idx="7">
                  <c:v>8.4937998803387454E-2</c:v>
                </c:pt>
                <c:pt idx="8">
                  <c:v>7.1932219094333533E-2</c:v>
                </c:pt>
                <c:pt idx="9">
                  <c:v>7.6580265015337712E-2</c:v>
                </c:pt>
              </c:numCache>
            </c:numRef>
          </c:val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SOX</c:v>
                </c:pt>
              </c:strCache>
            </c:strRef>
          </c:tx>
          <c:cat>
            <c:numRef>
              <c:f>Sheet1!$A$5:$A$14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Sheet1!$C$5:$C$14</c:f>
              <c:numCache>
                <c:formatCode>0%</c:formatCode>
                <c:ptCount val="10"/>
                <c:pt idx="0">
                  <c:v>6.1874807860083404E-2</c:v>
                </c:pt>
                <c:pt idx="1">
                  <c:v>0.11521956493132701</c:v>
                </c:pt>
                <c:pt idx="2">
                  <c:v>0.137287500364973</c:v>
                </c:pt>
                <c:pt idx="3">
                  <c:v>8.1961590332983045E-2</c:v>
                </c:pt>
                <c:pt idx="4">
                  <c:v>0.12304455893205203</c:v>
                </c:pt>
                <c:pt idx="5">
                  <c:v>9.0064529682554545E-2</c:v>
                </c:pt>
                <c:pt idx="6">
                  <c:v>6.1597151464224502E-2</c:v>
                </c:pt>
                <c:pt idx="7">
                  <c:v>4.4393880090604021E-2</c:v>
                </c:pt>
                <c:pt idx="8">
                  <c:v>2.9935581876960004E-2</c:v>
                </c:pt>
                <c:pt idx="9">
                  <c:v>4.9525195820459701E-2</c:v>
                </c:pt>
              </c:numCache>
            </c:numRef>
          </c:val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Hg</c:v>
                </c:pt>
              </c:strCache>
            </c:strRef>
          </c:tx>
          <c:cat>
            <c:numRef>
              <c:f>Sheet1!$A$5:$A$14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Sheet1!$D$5:$D$14</c:f>
              <c:numCache>
                <c:formatCode>0%</c:formatCode>
                <c:ptCount val="10"/>
                <c:pt idx="0">
                  <c:v>5.2129258655353089E-2</c:v>
                </c:pt>
                <c:pt idx="1">
                  <c:v>9.9566326977071282E-2</c:v>
                </c:pt>
                <c:pt idx="2">
                  <c:v>9.5333561585184814E-2</c:v>
                </c:pt>
                <c:pt idx="3">
                  <c:v>6.7936517706203431E-2</c:v>
                </c:pt>
                <c:pt idx="4">
                  <c:v>0.10903797051260103</c:v>
                </c:pt>
                <c:pt idx="5">
                  <c:v>5.9360928075010526E-2</c:v>
                </c:pt>
                <c:pt idx="6">
                  <c:v>2.3497062230527107E-2</c:v>
                </c:pt>
                <c:pt idx="7">
                  <c:v>2.6387052785581303E-2</c:v>
                </c:pt>
                <c:pt idx="8">
                  <c:v>2.0194415785921807E-2</c:v>
                </c:pt>
                <c:pt idx="9">
                  <c:v>2.7584071198660805E-2</c:v>
                </c:pt>
              </c:numCache>
            </c:numRef>
          </c:val>
        </c:ser>
        <c:gapWidth val="75"/>
        <c:overlap val="-25"/>
        <c:axId val="83973632"/>
        <c:axId val="83975552"/>
      </c:barChart>
      <c:catAx>
        <c:axId val="83973632"/>
        <c:scaling>
          <c:orientation val="minMax"/>
        </c:scaling>
        <c:axPos val="b"/>
        <c:numFmt formatCode="General" sourceLinked="1"/>
        <c:majorTickMark val="none"/>
        <c:tickLblPos val="nextTo"/>
        <c:crossAx val="83975552"/>
        <c:crosses val="autoZero"/>
        <c:auto val="1"/>
        <c:lblAlgn val="ctr"/>
        <c:lblOffset val="100"/>
      </c:catAx>
      <c:valAx>
        <c:axId val="83975552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crossAx val="83973632"/>
        <c:crosses val="autoZero"/>
        <c:crossBetween val="between"/>
      </c:valAx>
    </c:plotArea>
    <c:legend>
      <c:legendPos val="b"/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Avoided 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Emissions (tons) </a:t>
            </a:r>
            <a:r>
              <a:rPr lang="en-US" dirty="0"/>
              <a:t>Across ISO-NE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Sheet2!$B$5</c:f>
              <c:strCache>
                <c:ptCount val="1"/>
                <c:pt idx="0">
                  <c:v>CO2</c:v>
                </c:pt>
              </c:strCache>
            </c:strRef>
          </c:tx>
          <c:cat>
            <c:numRef>
              <c:f>Sheet2!$A$6:$A$15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Sheet2!$B$6:$B$15</c:f>
              <c:numCache>
                <c:formatCode>#,##0</c:formatCode>
                <c:ptCount val="10"/>
                <c:pt idx="0">
                  <c:v>294233.96392000502</c:v>
                </c:pt>
                <c:pt idx="1">
                  <c:v>529958.91337100393</c:v>
                </c:pt>
                <c:pt idx="2">
                  <c:v>497493.93048100232</c:v>
                </c:pt>
                <c:pt idx="3">
                  <c:v>470554.15021902299</c:v>
                </c:pt>
                <c:pt idx="4">
                  <c:v>624037.84577901708</c:v>
                </c:pt>
                <c:pt idx="5">
                  <c:v>485690.34182200569</c:v>
                </c:pt>
                <c:pt idx="6">
                  <c:v>434201.18939201511</c:v>
                </c:pt>
                <c:pt idx="7">
                  <c:v>385314.96322102798</c:v>
                </c:pt>
                <c:pt idx="8">
                  <c:v>326085.32328200323</c:v>
                </c:pt>
                <c:pt idx="9">
                  <c:v>416999.44371000299</c:v>
                </c:pt>
              </c:numCache>
            </c:numRef>
          </c:val>
        </c:ser>
        <c:axId val="92091520"/>
        <c:axId val="92093056"/>
      </c:barChart>
      <c:catAx>
        <c:axId val="92091520"/>
        <c:scaling>
          <c:orientation val="minMax"/>
        </c:scaling>
        <c:axPos val="b"/>
        <c:numFmt formatCode="General" sourceLinked="1"/>
        <c:tickLblPos val="nextTo"/>
        <c:crossAx val="92093056"/>
        <c:crosses val="autoZero"/>
        <c:auto val="1"/>
        <c:lblAlgn val="ctr"/>
        <c:lblOffset val="100"/>
      </c:catAx>
      <c:valAx>
        <c:axId val="92093056"/>
        <c:scaling>
          <c:orientation val="minMax"/>
        </c:scaling>
        <c:axPos val="l"/>
        <c:majorGridlines/>
        <c:numFmt formatCode="#,##0" sourceLinked="1"/>
        <c:tickLblPos val="nextTo"/>
        <c:crossAx val="92091520"/>
        <c:crosses val="autoZero"/>
        <c:crossBetween val="between"/>
      </c:valAx>
    </c:plotArea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Sheet1!$D$1</c:f>
              <c:strCache>
                <c:ptCount val="1"/>
                <c:pt idx="0">
                  <c:v>GWSA GHG Curve</c:v>
                </c:pt>
              </c:strCache>
            </c:strRef>
          </c:tx>
          <c:marker>
            <c:symbol val="none"/>
          </c:marker>
          <c:cat>
            <c:numRef>
              <c:f>Sheet1!$A$2:$A$36</c:f>
              <c:numCache>
                <c:formatCode>General</c:formatCode>
                <c:ptCount val="3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  <c:pt idx="25">
                  <c:v>2041</c:v>
                </c:pt>
                <c:pt idx="26">
                  <c:v>2042</c:v>
                </c:pt>
                <c:pt idx="27">
                  <c:v>2043</c:v>
                </c:pt>
                <c:pt idx="28">
                  <c:v>2044</c:v>
                </c:pt>
                <c:pt idx="29">
                  <c:v>2045</c:v>
                </c:pt>
                <c:pt idx="30">
                  <c:v>2046</c:v>
                </c:pt>
                <c:pt idx="31">
                  <c:v>2047</c:v>
                </c:pt>
                <c:pt idx="32">
                  <c:v>2048</c:v>
                </c:pt>
                <c:pt idx="33">
                  <c:v>2049</c:v>
                </c:pt>
                <c:pt idx="34">
                  <c:v>2050</c:v>
                </c:pt>
              </c:numCache>
            </c:numRef>
          </c:cat>
          <c:val>
            <c:numRef>
              <c:f>Sheet1!$D$2:$D$36</c:f>
              <c:numCache>
                <c:formatCode>0%</c:formatCode>
                <c:ptCount val="35"/>
                <c:pt idx="0">
                  <c:v>0.82333333333333303</c:v>
                </c:pt>
                <c:pt idx="1">
                  <c:v>0.80500000000000005</c:v>
                </c:pt>
                <c:pt idx="2">
                  <c:v>0.78666666666666596</c:v>
                </c:pt>
                <c:pt idx="3">
                  <c:v>0.7683333333333332</c:v>
                </c:pt>
                <c:pt idx="4">
                  <c:v>0.75000000000000022</c:v>
                </c:pt>
                <c:pt idx="5">
                  <c:v>0.73166666666666702</c:v>
                </c:pt>
                <c:pt idx="6">
                  <c:v>0.71333333333333304</c:v>
                </c:pt>
                <c:pt idx="7">
                  <c:v>0.69499999999999995</c:v>
                </c:pt>
                <c:pt idx="8">
                  <c:v>0.67666666666666719</c:v>
                </c:pt>
                <c:pt idx="9">
                  <c:v>0.65833333333333321</c:v>
                </c:pt>
                <c:pt idx="10">
                  <c:v>0.64000000000000024</c:v>
                </c:pt>
                <c:pt idx="11">
                  <c:v>0.62166666666666703</c:v>
                </c:pt>
                <c:pt idx="12">
                  <c:v>0.60333333333333405</c:v>
                </c:pt>
                <c:pt idx="13">
                  <c:v>0.58499999999999996</c:v>
                </c:pt>
                <c:pt idx="14">
                  <c:v>0.56666666666666698</c:v>
                </c:pt>
                <c:pt idx="15">
                  <c:v>0.54833333333333401</c:v>
                </c:pt>
                <c:pt idx="16">
                  <c:v>0.53</c:v>
                </c:pt>
                <c:pt idx="17">
                  <c:v>0.51166666666666683</c:v>
                </c:pt>
                <c:pt idx="18">
                  <c:v>0.49333333333333401</c:v>
                </c:pt>
                <c:pt idx="19">
                  <c:v>0.47500000000000009</c:v>
                </c:pt>
                <c:pt idx="20">
                  <c:v>0.45666666666666711</c:v>
                </c:pt>
                <c:pt idx="21">
                  <c:v>0.43833333333333402</c:v>
                </c:pt>
                <c:pt idx="22">
                  <c:v>0.4200000000000001</c:v>
                </c:pt>
                <c:pt idx="23">
                  <c:v>0.40166666666666712</c:v>
                </c:pt>
                <c:pt idx="24">
                  <c:v>0.38333333333333408</c:v>
                </c:pt>
                <c:pt idx="25">
                  <c:v>0.36500000000000016</c:v>
                </c:pt>
                <c:pt idx="26">
                  <c:v>0.34666666666666712</c:v>
                </c:pt>
                <c:pt idx="27">
                  <c:v>0.32833333333333398</c:v>
                </c:pt>
                <c:pt idx="28">
                  <c:v>0.31000000000000111</c:v>
                </c:pt>
                <c:pt idx="29">
                  <c:v>0.29166666666666713</c:v>
                </c:pt>
                <c:pt idx="30">
                  <c:v>0.27333333333333393</c:v>
                </c:pt>
                <c:pt idx="31">
                  <c:v>0.255000000000001</c:v>
                </c:pt>
                <c:pt idx="32">
                  <c:v>0.236666666666667</c:v>
                </c:pt>
                <c:pt idx="33">
                  <c:v>0.21833333333333407</c:v>
                </c:pt>
                <c:pt idx="34">
                  <c:v>0.20000000000000101</c:v>
                </c:pt>
              </c:numCache>
            </c:numRef>
          </c:val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SHS GHG typ</c:v>
                </c:pt>
              </c:strCache>
            </c:strRef>
          </c:tx>
          <c:cat>
            <c:numRef>
              <c:f>Sheet1!$A$2:$A$36</c:f>
              <c:numCache>
                <c:formatCode>General</c:formatCode>
                <c:ptCount val="3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  <c:pt idx="25">
                  <c:v>2041</c:v>
                </c:pt>
                <c:pt idx="26">
                  <c:v>2042</c:v>
                </c:pt>
                <c:pt idx="27">
                  <c:v>2043</c:v>
                </c:pt>
                <c:pt idx="28">
                  <c:v>2044</c:v>
                </c:pt>
                <c:pt idx="29">
                  <c:v>2045</c:v>
                </c:pt>
                <c:pt idx="30">
                  <c:v>2046</c:v>
                </c:pt>
                <c:pt idx="31">
                  <c:v>2047</c:v>
                </c:pt>
                <c:pt idx="32">
                  <c:v>2048</c:v>
                </c:pt>
                <c:pt idx="33">
                  <c:v>2049</c:v>
                </c:pt>
                <c:pt idx="34">
                  <c:v>2050</c:v>
                </c:pt>
              </c:numCache>
            </c:numRef>
          </c:cat>
          <c:val>
            <c:numRef>
              <c:f>Sheet1!$E$2:$E$36</c:f>
            </c:numRef>
          </c:val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SHS GHG Curve</c:v>
                </c:pt>
              </c:strCache>
            </c:strRef>
          </c:tx>
          <c:marker>
            <c:symbol val="none"/>
          </c:marker>
          <c:cat>
            <c:numRef>
              <c:f>Sheet1!$A$2:$A$36</c:f>
              <c:numCache>
                <c:formatCode>General</c:formatCode>
                <c:ptCount val="3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  <c:pt idx="25">
                  <c:v>2041</c:v>
                </c:pt>
                <c:pt idx="26">
                  <c:v>2042</c:v>
                </c:pt>
                <c:pt idx="27">
                  <c:v>2043</c:v>
                </c:pt>
                <c:pt idx="28">
                  <c:v>2044</c:v>
                </c:pt>
                <c:pt idx="29">
                  <c:v>2045</c:v>
                </c:pt>
                <c:pt idx="30">
                  <c:v>2046</c:v>
                </c:pt>
                <c:pt idx="31">
                  <c:v>2047</c:v>
                </c:pt>
                <c:pt idx="32">
                  <c:v>2048</c:v>
                </c:pt>
                <c:pt idx="33">
                  <c:v>2049</c:v>
                </c:pt>
                <c:pt idx="34">
                  <c:v>2050</c:v>
                </c:pt>
              </c:numCache>
            </c:numRef>
          </c:cat>
          <c:val>
            <c:numRef>
              <c:f>Sheet1!$F$2:$F$36</c:f>
              <c:numCache>
                <c:formatCode>0%</c:formatCode>
                <c:ptCount val="35"/>
                <c:pt idx="0">
                  <c:v>0.63000000000000023</c:v>
                </c:pt>
                <c:pt idx="1">
                  <c:v>0.63000000000000023</c:v>
                </c:pt>
                <c:pt idx="2">
                  <c:v>0.63000000000000023</c:v>
                </c:pt>
                <c:pt idx="3">
                  <c:v>0.63000000000000023</c:v>
                </c:pt>
                <c:pt idx="4">
                  <c:v>0.63000000000000023</c:v>
                </c:pt>
                <c:pt idx="5">
                  <c:v>0.63000000000000023</c:v>
                </c:pt>
                <c:pt idx="6">
                  <c:v>0.63000000000000023</c:v>
                </c:pt>
                <c:pt idx="7">
                  <c:v>0.63000000000000023</c:v>
                </c:pt>
                <c:pt idx="8">
                  <c:v>0.63000000000000023</c:v>
                </c:pt>
                <c:pt idx="9">
                  <c:v>0.63000000000000023</c:v>
                </c:pt>
                <c:pt idx="10">
                  <c:v>0.6121000000000002</c:v>
                </c:pt>
                <c:pt idx="11">
                  <c:v>0.59419999999999973</c:v>
                </c:pt>
                <c:pt idx="12">
                  <c:v>0.57630000000000003</c:v>
                </c:pt>
                <c:pt idx="13">
                  <c:v>0.55840000000000001</c:v>
                </c:pt>
                <c:pt idx="14">
                  <c:v>0.54049999999999998</c:v>
                </c:pt>
                <c:pt idx="15">
                  <c:v>0.52259999999999973</c:v>
                </c:pt>
                <c:pt idx="16">
                  <c:v>0.50470000000000004</c:v>
                </c:pt>
                <c:pt idx="17">
                  <c:v>0.48680000000000012</c:v>
                </c:pt>
                <c:pt idx="18">
                  <c:v>0.46890000000000009</c:v>
                </c:pt>
                <c:pt idx="19">
                  <c:v>0.45100000000000001</c:v>
                </c:pt>
                <c:pt idx="20">
                  <c:v>0.4331000000000001</c:v>
                </c:pt>
                <c:pt idx="21">
                  <c:v>0.41520000000000001</c:v>
                </c:pt>
                <c:pt idx="22">
                  <c:v>0.39730000000000021</c:v>
                </c:pt>
                <c:pt idx="23">
                  <c:v>0.37940000000000013</c:v>
                </c:pt>
                <c:pt idx="24">
                  <c:v>0.36150000000000015</c:v>
                </c:pt>
                <c:pt idx="25">
                  <c:v>0.34360000000000002</c:v>
                </c:pt>
                <c:pt idx="26">
                  <c:v>0.32570000000000016</c:v>
                </c:pt>
                <c:pt idx="27">
                  <c:v>0.30780000000000013</c:v>
                </c:pt>
                <c:pt idx="28">
                  <c:v>0.28990000000000016</c:v>
                </c:pt>
                <c:pt idx="29">
                  <c:v>0.27200000000000002</c:v>
                </c:pt>
                <c:pt idx="30">
                  <c:v>0.2540999999999991</c:v>
                </c:pt>
                <c:pt idx="31">
                  <c:v>0.23619999999999899</c:v>
                </c:pt>
                <c:pt idx="32">
                  <c:v>0.21829999999999908</c:v>
                </c:pt>
                <c:pt idx="33">
                  <c:v>0.20039999999999905</c:v>
                </c:pt>
              </c:numCache>
            </c:numRef>
          </c:val>
        </c:ser>
        <c:marker val="1"/>
        <c:axId val="91476736"/>
        <c:axId val="91478656"/>
      </c:lineChart>
      <c:catAx>
        <c:axId val="914767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</c:title>
        <c:numFmt formatCode="0" sourceLinked="0"/>
        <c:tickLblPos val="nextTo"/>
        <c:crossAx val="91478656"/>
        <c:crosses val="autoZero"/>
        <c:lblAlgn val="ctr"/>
        <c:lblOffset val="100"/>
      </c:catAx>
      <c:valAx>
        <c:axId val="914786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1990 GHG Emissions</a:t>
                </a:r>
              </a:p>
            </c:rich>
          </c:tx>
          <c:layout>
            <c:manualLayout>
              <c:xMode val="edge"/>
              <c:yMode val="edge"/>
              <c:x val="1.2222178477690301E-2"/>
              <c:y val="0.32386143542402013"/>
            </c:manualLayout>
          </c:layout>
        </c:title>
        <c:numFmt formatCode="0%" sourceLinked="1"/>
        <c:tickLblPos val="nextTo"/>
        <c:crossAx val="91476736"/>
        <c:crosses val="autoZero"/>
        <c:crossBetween val="between"/>
      </c:valAx>
    </c:plotArea>
    <c:legend>
      <c:legendPos val="r"/>
    </c:legend>
    <c:plotVisOnly val="1"/>
    <c:dispBlanksAs val="gap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80" charset="0"/>
                <a:ea typeface="ＭＳ Ｐゴシック" pitchFamily="80" charset="-128"/>
                <a:cs typeface="ＭＳ Ｐゴシック" pitchFamily="80" charset="-128"/>
              </a:defRPr>
            </a:lvl1pPr>
          </a:lstStyle>
          <a:p>
            <a:pPr>
              <a:defRPr/>
            </a:pPr>
            <a:fld id="{D6006F7B-B3A7-4A25-8E08-B9694BF0B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88234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80" charset="0"/>
                <a:ea typeface="ＭＳ Ｐゴシック" pitchFamily="80" charset="-128"/>
                <a:cs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80" charset="0"/>
                <a:ea typeface="ＭＳ Ｐゴシック" pitchFamily="80" charset="-128"/>
                <a:cs typeface="ＭＳ Ｐゴシック" pitchFamily="80" charset="-128"/>
              </a:defRPr>
            </a:lvl1pPr>
          </a:lstStyle>
          <a:p>
            <a:pPr>
              <a:defRPr/>
            </a:pPr>
            <a:fld id="{0A8413F4-9DC6-403C-9375-514C514A8B57}" type="datetime1">
              <a:rPr lang="en-US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4229" tIns="47114" rIns="94229" bIns="4711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80" charset="0"/>
                <a:ea typeface="ＭＳ Ｐゴシック" pitchFamily="80" charset="-128"/>
                <a:cs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80" charset="0"/>
                <a:ea typeface="ＭＳ Ｐゴシック" pitchFamily="80" charset="-128"/>
                <a:cs typeface="ＭＳ Ｐゴシック" pitchFamily="80" charset="-128"/>
              </a:defRPr>
            </a:lvl1pPr>
          </a:lstStyle>
          <a:p>
            <a:pPr>
              <a:defRPr/>
            </a:pPr>
            <a:fld id="{D397876A-7F03-4550-8FFC-8E718028C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2151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8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-36" charset="-128"/>
              <a:cs typeface="ＭＳ Ｐゴシック" pitchFamily="-36" charset="-128"/>
            </a:endParaRPr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29" tIns="47114" rIns="94229" bIns="47114" anchor="b">
            <a:prstTxWarp prst="textNoShape">
              <a:avLst/>
            </a:prstTxWarp>
          </a:bodyPr>
          <a:lstStyle/>
          <a:p>
            <a:pPr algn="r"/>
            <a:fld id="{587B461C-B4BA-42AE-A849-B023BF9DC896}" type="slidenum">
              <a:rPr lang="en-US" sz="1200">
                <a:latin typeface="Calibri" pitchFamily="-36" charset="0"/>
              </a:rPr>
              <a:pPr algn="r"/>
              <a:t>1</a:t>
            </a:fld>
            <a:endParaRPr lang="en-US" sz="1200" dirty="0">
              <a:latin typeface="Calibri" pitchFamily="-3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DF22CF-ED29-A14B-B79B-466141BAF611}" type="slidenum">
              <a:rPr lang="en-US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16</a:t>
            </a:fld>
            <a:endParaRPr lang="en-US">
              <a:latin typeface="Calibri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DF22CF-ED29-A14B-B79B-466141BAF611}" type="slidenum">
              <a:rPr lang="en-US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17</a:t>
            </a:fld>
            <a:endParaRPr lang="en-US">
              <a:latin typeface="Calibri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-36" charset="-128"/>
              <a:cs typeface="ＭＳ Ｐゴシック" pitchFamily="-36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E97A77-E750-49B7-8308-CFD6886F7C89}" type="slidenum">
              <a:rPr lang="en-US">
                <a:latin typeface="Calibri" pitchFamily="-36" charset="0"/>
                <a:ea typeface="ＭＳ Ｐゴシック" pitchFamily="-36" charset="-128"/>
                <a:cs typeface="ＭＳ Ｐゴシック" pitchFamily="-36" charset="-128"/>
              </a:rPr>
              <a:pPr/>
              <a:t>18</a:t>
            </a:fld>
            <a:endParaRPr lang="en-US">
              <a:latin typeface="Calibri" pitchFamily="-36" charset="0"/>
              <a:ea typeface="ＭＳ Ｐゴシック" pitchFamily="-36" charset="-128"/>
              <a:cs typeface="ＭＳ Ｐゴシック" pitchFamily="-36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DF22CF-ED29-A14B-B79B-466141BAF611}" type="slidenum">
              <a:rPr lang="en-US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19</a:t>
            </a:fld>
            <a:endParaRPr lang="en-US">
              <a:latin typeface="Calibri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-36" charset="-128"/>
              <a:cs typeface="ＭＳ Ｐゴシック" pitchFamily="-36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E97A77-E750-49B7-8308-CFD6886F7C89}" type="slidenum">
              <a:rPr lang="en-US">
                <a:latin typeface="Calibri" pitchFamily="-36" charset="0"/>
                <a:ea typeface="ＭＳ Ｐゴシック" pitchFamily="-36" charset="-128"/>
                <a:cs typeface="ＭＳ Ｐゴシック" pitchFamily="-36" charset="-128"/>
              </a:rPr>
              <a:pPr/>
              <a:t>21</a:t>
            </a:fld>
            <a:endParaRPr lang="en-US">
              <a:latin typeface="Calibri" pitchFamily="-36" charset="0"/>
              <a:ea typeface="ＭＳ Ｐゴシック" pitchFamily="-36" charset="-128"/>
              <a:cs typeface="ＭＳ Ｐゴシック" pitchFamily="-3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DF22CF-ED29-A14B-B79B-466141BAF611}" type="slidenum">
              <a:rPr lang="en-US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2</a:t>
            </a:fld>
            <a:endParaRPr lang="en-US">
              <a:latin typeface="Calibri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91295" indent="-235572" defTabSz="4711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62440" indent="-235572" defTabSz="4711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33585" indent="-235572" defTabSz="4711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04729" indent="-235572" defTabSz="4711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C8015C9-D3BC-4AD9-BAAF-B040D7C5E4DA}" type="slidenum">
              <a:rPr lang="en-US" altLang="en-US">
                <a:latin typeface="Calibri" pitchFamily="34" charset="0"/>
              </a:rPr>
              <a:pPr eaLnBrk="1" hangingPunct="1"/>
              <a:t>3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6A232E-6B84-F74F-AF84-17FBC73FCB09}" type="slidenum">
              <a:rPr lang="en-US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4</a:t>
            </a:fld>
            <a:endParaRPr lang="en-US">
              <a:latin typeface="Calibri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6A232E-6B84-F74F-AF84-17FBC73FCB09}" type="slidenum">
              <a:rPr lang="en-US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5</a:t>
            </a:fld>
            <a:endParaRPr lang="en-US">
              <a:latin typeface="Calibri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6A232E-6B84-F74F-AF84-17FBC73FCB09}" type="slidenum">
              <a:rPr lang="en-US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6</a:t>
            </a:fld>
            <a:endParaRPr lang="en-US">
              <a:latin typeface="Calibri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DF22CF-ED29-A14B-B79B-466141BAF611}" type="slidenum">
              <a:rPr lang="en-US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10</a:t>
            </a:fld>
            <a:endParaRPr lang="en-US">
              <a:latin typeface="Calibri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DF22CF-ED29-A14B-B79B-466141BAF611}" type="slidenum">
              <a:rPr lang="en-US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11</a:t>
            </a:fld>
            <a:endParaRPr lang="en-US">
              <a:latin typeface="Calibri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DF22CF-ED29-A14B-B79B-466141BAF611}" type="slidenum">
              <a:rPr lang="en-US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12</a:t>
            </a:fld>
            <a:endParaRPr lang="en-US">
              <a:latin typeface="Calibri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ACROSS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78241" y="1196975"/>
            <a:ext cx="8045059" cy="3613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400" b="1" baseline="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key message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578241" y="1557338"/>
            <a:ext cx="8045059" cy="424792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Insert Text/Table/Chart</a:t>
            </a:r>
            <a:endParaRPr lang="en-A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8241" y="6382022"/>
            <a:ext cx="8045059" cy="277813"/>
          </a:xfr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Helvetica" pitchFamily="34" charset="0"/>
              <a:buNone/>
            </a:pPr>
            <a:r>
              <a:rPr lang="en-US" dirty="0" smtClean="0"/>
              <a:t>Click to insert source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87351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990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5283200" y="6096000"/>
            <a:ext cx="27432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dirty="0" smtClean="0">
                <a:latin typeface="Futura" pitchFamily="80" charset="0"/>
                <a:ea typeface="ＭＳ Ｐゴシック" pitchFamily="80" charset="-128"/>
                <a:cs typeface="ＭＳ Ｐゴシック" pitchFamily="80" charset="-128"/>
              </a:rPr>
              <a:t>Footprint Power</a:t>
            </a:r>
          </a:p>
          <a:p>
            <a:pPr>
              <a:defRPr/>
            </a:pPr>
            <a:r>
              <a:rPr lang="en-US" sz="900" dirty="0" smtClean="0">
                <a:latin typeface="Futura" pitchFamily="80" charset="0"/>
                <a:ea typeface="ＭＳ Ｐゴシック" pitchFamily="80" charset="-128"/>
                <a:cs typeface="ＭＳ Ｐゴシック" pitchFamily="80" charset="-128"/>
              </a:rPr>
              <a:t>Reducing </a:t>
            </a:r>
            <a:r>
              <a:rPr lang="en-US" sz="900" dirty="0">
                <a:latin typeface="Futura" pitchFamily="80" charset="0"/>
                <a:ea typeface="ＭＳ Ｐゴシック" pitchFamily="80" charset="-128"/>
                <a:cs typeface="ＭＳ Ｐゴシック" pitchFamily="80" charset="-128"/>
              </a:rPr>
              <a:t>Carbon Emissions One Step at a Time</a:t>
            </a: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473075" y="6313488"/>
            <a:ext cx="42386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C66E9BB3-0A58-48A5-B8E3-6607DFBE68CC}" type="slidenum">
              <a:rPr lang="en-US" sz="1400">
                <a:latin typeface="Futura" pitchFamily="80" charset="0"/>
                <a:ea typeface="ＭＳ Ｐゴシック" pitchFamily="80" charset="-128"/>
                <a:cs typeface="ＭＳ Ｐゴシック" pitchFamily="80" charset="-128"/>
              </a:rPr>
              <a:pPr>
                <a:defRPr/>
              </a:pPr>
              <a:t>‹#›</a:t>
            </a:fld>
            <a:endParaRPr lang="en-US">
              <a:latin typeface="Arial" pitchFamily="80" charset="0"/>
              <a:ea typeface="ＭＳ Ｐゴシック" pitchFamily="80" charset="-128"/>
              <a:cs typeface="ＭＳ Ｐゴシック" pitchFamily="80" charset="-128"/>
            </a:endParaRPr>
          </a:p>
        </p:txBody>
      </p:sp>
      <p:pic>
        <p:nvPicPr>
          <p:cNvPr id="1031" name="Picture 7" descr="Base_Footprint_solid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6096000"/>
            <a:ext cx="4318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114032" y="6112530"/>
            <a:ext cx="27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00" dirty="0" smtClean="0">
                <a:solidFill>
                  <a:schemeClr val="tx1"/>
                </a:solidFill>
                <a:latin typeface="Arial" pitchFamily="-36" charset="0"/>
                <a:ea typeface="ＭＳ Ｐゴシック" pitchFamily="-36" charset="-128"/>
                <a:cs typeface="ＭＳ Ｐゴシック" pitchFamily="-36" charset="-128"/>
              </a:rPr>
              <a:t>®</a:t>
            </a:r>
            <a:endParaRPr lang="en-US" sz="1000" kern="1200" dirty="0" smtClean="0">
              <a:solidFill>
                <a:schemeClr val="tx1"/>
              </a:solidFill>
              <a:latin typeface="Arial" pitchFamily="-36" charset="0"/>
              <a:ea typeface="ＭＳ Ｐゴシック" pitchFamily="-36" charset="-128"/>
              <a:cs typeface="ＭＳ Ｐゴシック" pitchFamily="-36" charset="-128"/>
            </a:endParaRPr>
          </a:p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  <p:sldLayoutId id="2147484309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" pitchFamily="80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" pitchFamily="80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" pitchFamily="80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" pitchFamily="80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" pitchFamily="8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" pitchFamily="8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" pitchFamily="8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" pitchFamily="8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8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8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8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8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8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8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8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8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m/url?sa=i&amp;rct=j&amp;q=&amp;esrc=s&amp;source=images&amp;cd=&amp;cad=rja&amp;uact=8&amp;ved=0CAcQjRw&amp;url=http://www.microsoft.com/canada/casestudies/Case_Study_Detail.aspx?casestudyid=710000002506&amp;ei=BowAVaGSKYSagwSwnoOQBw&amp;psig=AFQjCNF-beo9vERn4FIFCxKpcXj8Jpae4w&amp;ust=1426185595305068" TargetMode="External"/><Relationship Id="rId4" Type="http://schemas.openxmlformats.org/officeDocument/2006/relationships/hyperlink" Target="http://www.google.com/url?sa=i&amp;rct=j&amp;q=&amp;esrc=s&amp;source=images&amp;cd=&amp;cad=rja&amp;uact=8&amp;ved=0CAcQjRw&amp;url=http://www.tintrade.org/&amp;ei=XIwAVdyEIsKqNp-IhMgK&amp;bvm=bv.87611401,d.eXY&amp;psig=AFQjCNHAuVdfm3vyin92v5EZB6721J38rg&amp;ust=1426185625067254" TargetMode="Externa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19.xml"/><Relationship Id="rId21" Type="http://schemas.openxmlformats.org/officeDocument/2006/relationships/tags" Target="../tags/tag114.xml"/><Relationship Id="rId42" Type="http://schemas.openxmlformats.org/officeDocument/2006/relationships/tags" Target="../tags/tag135.xml"/><Relationship Id="rId47" Type="http://schemas.openxmlformats.org/officeDocument/2006/relationships/tags" Target="../tags/tag140.xml"/><Relationship Id="rId63" Type="http://schemas.openxmlformats.org/officeDocument/2006/relationships/tags" Target="../tags/tag156.xml"/><Relationship Id="rId68" Type="http://schemas.openxmlformats.org/officeDocument/2006/relationships/tags" Target="../tags/tag161.xml"/><Relationship Id="rId84" Type="http://schemas.openxmlformats.org/officeDocument/2006/relationships/tags" Target="../tags/tag177.xml"/><Relationship Id="rId89" Type="http://schemas.openxmlformats.org/officeDocument/2006/relationships/tags" Target="../tags/tag182.xml"/><Relationship Id="rId112" Type="http://schemas.openxmlformats.org/officeDocument/2006/relationships/tags" Target="../tags/tag205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9" Type="http://schemas.openxmlformats.org/officeDocument/2006/relationships/tags" Target="../tags/tag122.xml"/><Relationship Id="rId107" Type="http://schemas.openxmlformats.org/officeDocument/2006/relationships/tags" Target="../tags/tag200.x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32" Type="http://schemas.openxmlformats.org/officeDocument/2006/relationships/tags" Target="../tags/tag125.xml"/><Relationship Id="rId37" Type="http://schemas.openxmlformats.org/officeDocument/2006/relationships/tags" Target="../tags/tag130.xml"/><Relationship Id="rId40" Type="http://schemas.openxmlformats.org/officeDocument/2006/relationships/tags" Target="../tags/tag133.xml"/><Relationship Id="rId45" Type="http://schemas.openxmlformats.org/officeDocument/2006/relationships/tags" Target="../tags/tag138.xml"/><Relationship Id="rId53" Type="http://schemas.openxmlformats.org/officeDocument/2006/relationships/tags" Target="../tags/tag146.xml"/><Relationship Id="rId58" Type="http://schemas.openxmlformats.org/officeDocument/2006/relationships/tags" Target="../tags/tag151.xml"/><Relationship Id="rId66" Type="http://schemas.openxmlformats.org/officeDocument/2006/relationships/tags" Target="../tags/tag159.xml"/><Relationship Id="rId74" Type="http://schemas.openxmlformats.org/officeDocument/2006/relationships/tags" Target="../tags/tag167.xml"/><Relationship Id="rId79" Type="http://schemas.openxmlformats.org/officeDocument/2006/relationships/tags" Target="../tags/tag172.xml"/><Relationship Id="rId87" Type="http://schemas.openxmlformats.org/officeDocument/2006/relationships/tags" Target="../tags/tag180.xml"/><Relationship Id="rId102" Type="http://schemas.openxmlformats.org/officeDocument/2006/relationships/tags" Target="../tags/tag195.xml"/><Relationship Id="rId110" Type="http://schemas.openxmlformats.org/officeDocument/2006/relationships/tags" Target="../tags/tag203.xml"/><Relationship Id="rId5" Type="http://schemas.openxmlformats.org/officeDocument/2006/relationships/tags" Target="../tags/tag98.xml"/><Relationship Id="rId61" Type="http://schemas.openxmlformats.org/officeDocument/2006/relationships/tags" Target="../tags/tag154.xml"/><Relationship Id="rId82" Type="http://schemas.openxmlformats.org/officeDocument/2006/relationships/tags" Target="../tags/tag175.xml"/><Relationship Id="rId90" Type="http://schemas.openxmlformats.org/officeDocument/2006/relationships/tags" Target="../tags/tag183.xml"/><Relationship Id="rId95" Type="http://schemas.openxmlformats.org/officeDocument/2006/relationships/tags" Target="../tags/tag188.xml"/><Relationship Id="rId19" Type="http://schemas.openxmlformats.org/officeDocument/2006/relationships/tags" Target="../tags/tag11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tags" Target="../tags/tag120.xml"/><Relationship Id="rId30" Type="http://schemas.openxmlformats.org/officeDocument/2006/relationships/tags" Target="../tags/tag123.xml"/><Relationship Id="rId35" Type="http://schemas.openxmlformats.org/officeDocument/2006/relationships/tags" Target="../tags/tag128.xml"/><Relationship Id="rId43" Type="http://schemas.openxmlformats.org/officeDocument/2006/relationships/tags" Target="../tags/tag136.xml"/><Relationship Id="rId48" Type="http://schemas.openxmlformats.org/officeDocument/2006/relationships/tags" Target="../tags/tag141.xml"/><Relationship Id="rId56" Type="http://schemas.openxmlformats.org/officeDocument/2006/relationships/tags" Target="../tags/tag149.xml"/><Relationship Id="rId64" Type="http://schemas.openxmlformats.org/officeDocument/2006/relationships/tags" Target="../tags/tag157.xml"/><Relationship Id="rId69" Type="http://schemas.openxmlformats.org/officeDocument/2006/relationships/tags" Target="../tags/tag162.xml"/><Relationship Id="rId77" Type="http://schemas.openxmlformats.org/officeDocument/2006/relationships/tags" Target="../tags/tag170.xml"/><Relationship Id="rId100" Type="http://schemas.openxmlformats.org/officeDocument/2006/relationships/tags" Target="../tags/tag193.xml"/><Relationship Id="rId105" Type="http://schemas.openxmlformats.org/officeDocument/2006/relationships/tags" Target="../tags/tag198.xml"/><Relationship Id="rId113" Type="http://schemas.openxmlformats.org/officeDocument/2006/relationships/tags" Target="../tags/tag206.xml"/><Relationship Id="rId8" Type="http://schemas.openxmlformats.org/officeDocument/2006/relationships/tags" Target="../tags/tag101.xml"/><Relationship Id="rId51" Type="http://schemas.openxmlformats.org/officeDocument/2006/relationships/tags" Target="../tags/tag144.xml"/><Relationship Id="rId72" Type="http://schemas.openxmlformats.org/officeDocument/2006/relationships/tags" Target="../tags/tag165.xml"/><Relationship Id="rId80" Type="http://schemas.openxmlformats.org/officeDocument/2006/relationships/tags" Target="../tags/tag173.xml"/><Relationship Id="rId85" Type="http://schemas.openxmlformats.org/officeDocument/2006/relationships/tags" Target="../tags/tag178.xml"/><Relationship Id="rId93" Type="http://schemas.openxmlformats.org/officeDocument/2006/relationships/tags" Target="../tags/tag186.xml"/><Relationship Id="rId98" Type="http://schemas.openxmlformats.org/officeDocument/2006/relationships/tags" Target="../tags/tag191.xml"/><Relationship Id="rId3" Type="http://schemas.openxmlformats.org/officeDocument/2006/relationships/tags" Target="../tags/tag96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33" Type="http://schemas.openxmlformats.org/officeDocument/2006/relationships/tags" Target="../tags/tag126.xml"/><Relationship Id="rId38" Type="http://schemas.openxmlformats.org/officeDocument/2006/relationships/tags" Target="../tags/tag131.xml"/><Relationship Id="rId46" Type="http://schemas.openxmlformats.org/officeDocument/2006/relationships/tags" Target="../tags/tag139.xml"/><Relationship Id="rId59" Type="http://schemas.openxmlformats.org/officeDocument/2006/relationships/tags" Target="../tags/tag152.xml"/><Relationship Id="rId67" Type="http://schemas.openxmlformats.org/officeDocument/2006/relationships/tags" Target="../tags/tag160.xml"/><Relationship Id="rId103" Type="http://schemas.openxmlformats.org/officeDocument/2006/relationships/tags" Target="../tags/tag196.xml"/><Relationship Id="rId108" Type="http://schemas.openxmlformats.org/officeDocument/2006/relationships/tags" Target="../tags/tag201.xml"/><Relationship Id="rId20" Type="http://schemas.openxmlformats.org/officeDocument/2006/relationships/tags" Target="../tags/tag113.xml"/><Relationship Id="rId41" Type="http://schemas.openxmlformats.org/officeDocument/2006/relationships/tags" Target="../tags/tag134.xml"/><Relationship Id="rId54" Type="http://schemas.openxmlformats.org/officeDocument/2006/relationships/tags" Target="../tags/tag147.xml"/><Relationship Id="rId62" Type="http://schemas.openxmlformats.org/officeDocument/2006/relationships/tags" Target="../tags/tag155.xml"/><Relationship Id="rId70" Type="http://schemas.openxmlformats.org/officeDocument/2006/relationships/tags" Target="../tags/tag163.xml"/><Relationship Id="rId75" Type="http://schemas.openxmlformats.org/officeDocument/2006/relationships/tags" Target="../tags/tag168.xml"/><Relationship Id="rId83" Type="http://schemas.openxmlformats.org/officeDocument/2006/relationships/tags" Target="../tags/tag176.xml"/><Relationship Id="rId88" Type="http://schemas.openxmlformats.org/officeDocument/2006/relationships/tags" Target="../tags/tag181.xml"/><Relationship Id="rId91" Type="http://schemas.openxmlformats.org/officeDocument/2006/relationships/tags" Target="../tags/tag184.xml"/><Relationship Id="rId96" Type="http://schemas.openxmlformats.org/officeDocument/2006/relationships/tags" Target="../tags/tag189.xml"/><Relationship Id="rId111" Type="http://schemas.openxmlformats.org/officeDocument/2006/relationships/tags" Target="../tags/tag204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tags" Target="../tags/tag121.xml"/><Relationship Id="rId36" Type="http://schemas.openxmlformats.org/officeDocument/2006/relationships/tags" Target="../tags/tag129.xml"/><Relationship Id="rId49" Type="http://schemas.openxmlformats.org/officeDocument/2006/relationships/tags" Target="../tags/tag142.xml"/><Relationship Id="rId57" Type="http://schemas.openxmlformats.org/officeDocument/2006/relationships/tags" Target="../tags/tag150.xml"/><Relationship Id="rId106" Type="http://schemas.openxmlformats.org/officeDocument/2006/relationships/tags" Target="../tags/tag199.xml"/><Relationship Id="rId114" Type="http://schemas.openxmlformats.org/officeDocument/2006/relationships/slideLayout" Target="../slideLayouts/slideLayout7.xml"/><Relationship Id="rId10" Type="http://schemas.openxmlformats.org/officeDocument/2006/relationships/tags" Target="../tags/tag103.xml"/><Relationship Id="rId31" Type="http://schemas.openxmlformats.org/officeDocument/2006/relationships/tags" Target="../tags/tag124.xml"/><Relationship Id="rId44" Type="http://schemas.openxmlformats.org/officeDocument/2006/relationships/tags" Target="../tags/tag137.xml"/><Relationship Id="rId52" Type="http://schemas.openxmlformats.org/officeDocument/2006/relationships/tags" Target="../tags/tag145.xml"/><Relationship Id="rId60" Type="http://schemas.openxmlformats.org/officeDocument/2006/relationships/tags" Target="../tags/tag153.xml"/><Relationship Id="rId65" Type="http://schemas.openxmlformats.org/officeDocument/2006/relationships/tags" Target="../tags/tag158.xml"/><Relationship Id="rId73" Type="http://schemas.openxmlformats.org/officeDocument/2006/relationships/tags" Target="../tags/tag166.xml"/><Relationship Id="rId78" Type="http://schemas.openxmlformats.org/officeDocument/2006/relationships/tags" Target="../tags/tag171.xml"/><Relationship Id="rId81" Type="http://schemas.openxmlformats.org/officeDocument/2006/relationships/tags" Target="../tags/tag174.xml"/><Relationship Id="rId86" Type="http://schemas.openxmlformats.org/officeDocument/2006/relationships/tags" Target="../tags/tag179.xml"/><Relationship Id="rId94" Type="http://schemas.openxmlformats.org/officeDocument/2006/relationships/tags" Target="../tags/tag187.xml"/><Relationship Id="rId99" Type="http://schemas.openxmlformats.org/officeDocument/2006/relationships/tags" Target="../tags/tag192.xml"/><Relationship Id="rId101" Type="http://schemas.openxmlformats.org/officeDocument/2006/relationships/tags" Target="../tags/tag194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39" Type="http://schemas.openxmlformats.org/officeDocument/2006/relationships/tags" Target="../tags/tag132.xml"/><Relationship Id="rId109" Type="http://schemas.openxmlformats.org/officeDocument/2006/relationships/tags" Target="../tags/tag202.xml"/><Relationship Id="rId34" Type="http://schemas.openxmlformats.org/officeDocument/2006/relationships/tags" Target="../tags/tag127.xml"/><Relationship Id="rId50" Type="http://schemas.openxmlformats.org/officeDocument/2006/relationships/tags" Target="../tags/tag143.xml"/><Relationship Id="rId55" Type="http://schemas.openxmlformats.org/officeDocument/2006/relationships/tags" Target="../tags/tag148.xml"/><Relationship Id="rId76" Type="http://schemas.openxmlformats.org/officeDocument/2006/relationships/tags" Target="../tags/tag169.xml"/><Relationship Id="rId97" Type="http://schemas.openxmlformats.org/officeDocument/2006/relationships/tags" Target="../tags/tag190.xml"/><Relationship Id="rId104" Type="http://schemas.openxmlformats.org/officeDocument/2006/relationships/tags" Target="../tags/tag197.xml"/><Relationship Id="rId7" Type="http://schemas.openxmlformats.org/officeDocument/2006/relationships/tags" Target="../tags/tag100.xml"/><Relationship Id="rId71" Type="http://schemas.openxmlformats.org/officeDocument/2006/relationships/tags" Target="../tags/tag164.xml"/><Relationship Id="rId92" Type="http://schemas.openxmlformats.org/officeDocument/2006/relationships/tags" Target="../tags/tag185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19.xml"/><Relationship Id="rId18" Type="http://schemas.openxmlformats.org/officeDocument/2006/relationships/tags" Target="../tags/tag224.xml"/><Relationship Id="rId26" Type="http://schemas.openxmlformats.org/officeDocument/2006/relationships/tags" Target="../tags/tag232.xml"/><Relationship Id="rId39" Type="http://schemas.openxmlformats.org/officeDocument/2006/relationships/tags" Target="../tags/tag245.xml"/><Relationship Id="rId3" Type="http://schemas.openxmlformats.org/officeDocument/2006/relationships/tags" Target="../tags/tag209.xml"/><Relationship Id="rId21" Type="http://schemas.openxmlformats.org/officeDocument/2006/relationships/tags" Target="../tags/tag227.xml"/><Relationship Id="rId34" Type="http://schemas.openxmlformats.org/officeDocument/2006/relationships/tags" Target="../tags/tag240.xml"/><Relationship Id="rId42" Type="http://schemas.openxmlformats.org/officeDocument/2006/relationships/tags" Target="../tags/tag248.xml"/><Relationship Id="rId47" Type="http://schemas.openxmlformats.org/officeDocument/2006/relationships/tags" Target="../tags/tag253.xml"/><Relationship Id="rId50" Type="http://schemas.openxmlformats.org/officeDocument/2006/relationships/tags" Target="../tags/tag256.xml"/><Relationship Id="rId7" Type="http://schemas.openxmlformats.org/officeDocument/2006/relationships/tags" Target="../tags/tag213.xml"/><Relationship Id="rId12" Type="http://schemas.openxmlformats.org/officeDocument/2006/relationships/tags" Target="../tags/tag218.xml"/><Relationship Id="rId17" Type="http://schemas.openxmlformats.org/officeDocument/2006/relationships/tags" Target="../tags/tag223.xml"/><Relationship Id="rId25" Type="http://schemas.openxmlformats.org/officeDocument/2006/relationships/tags" Target="../tags/tag231.xml"/><Relationship Id="rId33" Type="http://schemas.openxmlformats.org/officeDocument/2006/relationships/tags" Target="../tags/tag239.xml"/><Relationship Id="rId38" Type="http://schemas.openxmlformats.org/officeDocument/2006/relationships/tags" Target="../tags/tag244.xml"/><Relationship Id="rId46" Type="http://schemas.openxmlformats.org/officeDocument/2006/relationships/tags" Target="../tags/tag252.xml"/><Relationship Id="rId2" Type="http://schemas.openxmlformats.org/officeDocument/2006/relationships/tags" Target="../tags/tag208.xml"/><Relationship Id="rId16" Type="http://schemas.openxmlformats.org/officeDocument/2006/relationships/tags" Target="../tags/tag222.xml"/><Relationship Id="rId20" Type="http://schemas.openxmlformats.org/officeDocument/2006/relationships/tags" Target="../tags/tag226.xml"/><Relationship Id="rId29" Type="http://schemas.openxmlformats.org/officeDocument/2006/relationships/tags" Target="../tags/tag235.xml"/><Relationship Id="rId41" Type="http://schemas.openxmlformats.org/officeDocument/2006/relationships/tags" Target="../tags/tag247.xml"/><Relationship Id="rId54" Type="http://schemas.openxmlformats.org/officeDocument/2006/relationships/slideLayout" Target="../slideLayouts/slideLayout7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24" Type="http://schemas.openxmlformats.org/officeDocument/2006/relationships/tags" Target="../tags/tag230.xml"/><Relationship Id="rId32" Type="http://schemas.openxmlformats.org/officeDocument/2006/relationships/tags" Target="../tags/tag238.xml"/><Relationship Id="rId37" Type="http://schemas.openxmlformats.org/officeDocument/2006/relationships/tags" Target="../tags/tag243.xml"/><Relationship Id="rId40" Type="http://schemas.openxmlformats.org/officeDocument/2006/relationships/tags" Target="../tags/tag246.xml"/><Relationship Id="rId45" Type="http://schemas.openxmlformats.org/officeDocument/2006/relationships/tags" Target="../tags/tag251.xml"/><Relationship Id="rId53" Type="http://schemas.openxmlformats.org/officeDocument/2006/relationships/tags" Target="../tags/tag259.xml"/><Relationship Id="rId5" Type="http://schemas.openxmlformats.org/officeDocument/2006/relationships/tags" Target="../tags/tag211.xml"/><Relationship Id="rId15" Type="http://schemas.openxmlformats.org/officeDocument/2006/relationships/tags" Target="../tags/tag221.xml"/><Relationship Id="rId23" Type="http://schemas.openxmlformats.org/officeDocument/2006/relationships/tags" Target="../tags/tag229.xml"/><Relationship Id="rId28" Type="http://schemas.openxmlformats.org/officeDocument/2006/relationships/tags" Target="../tags/tag234.xml"/><Relationship Id="rId36" Type="http://schemas.openxmlformats.org/officeDocument/2006/relationships/tags" Target="../tags/tag242.xml"/><Relationship Id="rId49" Type="http://schemas.openxmlformats.org/officeDocument/2006/relationships/tags" Target="../tags/tag255.xml"/><Relationship Id="rId10" Type="http://schemas.openxmlformats.org/officeDocument/2006/relationships/tags" Target="../tags/tag216.xml"/><Relationship Id="rId19" Type="http://schemas.openxmlformats.org/officeDocument/2006/relationships/tags" Target="../tags/tag225.xml"/><Relationship Id="rId31" Type="http://schemas.openxmlformats.org/officeDocument/2006/relationships/tags" Target="../tags/tag237.xml"/><Relationship Id="rId44" Type="http://schemas.openxmlformats.org/officeDocument/2006/relationships/tags" Target="../tags/tag250.xml"/><Relationship Id="rId52" Type="http://schemas.openxmlformats.org/officeDocument/2006/relationships/tags" Target="../tags/tag258.xml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tags" Target="../tags/tag220.xml"/><Relationship Id="rId22" Type="http://schemas.openxmlformats.org/officeDocument/2006/relationships/tags" Target="../tags/tag228.xml"/><Relationship Id="rId27" Type="http://schemas.openxmlformats.org/officeDocument/2006/relationships/tags" Target="../tags/tag233.xml"/><Relationship Id="rId30" Type="http://schemas.openxmlformats.org/officeDocument/2006/relationships/tags" Target="../tags/tag236.xml"/><Relationship Id="rId35" Type="http://schemas.openxmlformats.org/officeDocument/2006/relationships/tags" Target="../tags/tag241.xml"/><Relationship Id="rId43" Type="http://schemas.openxmlformats.org/officeDocument/2006/relationships/tags" Target="../tags/tag249.xml"/><Relationship Id="rId48" Type="http://schemas.openxmlformats.org/officeDocument/2006/relationships/tags" Target="../tags/tag254.xml"/><Relationship Id="rId8" Type="http://schemas.openxmlformats.org/officeDocument/2006/relationships/tags" Target="../tags/tag214.xml"/><Relationship Id="rId51" Type="http://schemas.openxmlformats.org/officeDocument/2006/relationships/tags" Target="../tags/tag2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36" charset="-128"/>
                <a:cs typeface="ＭＳ Ｐゴシック" pitchFamily="-36" charset="-128"/>
              </a:rPr>
              <a:t>Footprint </a:t>
            </a:r>
            <a:r>
              <a:rPr lang="en-US" sz="5400" dirty="0" smtClean="0">
                <a:ea typeface="ＭＳ Ｐゴシック" pitchFamily="-36" charset="-128"/>
                <a:cs typeface="ＭＳ Ｐゴシック" pitchFamily="-36" charset="-128"/>
              </a:rPr>
              <a:t>Power</a:t>
            </a:r>
            <a:endParaRPr lang="en-US" sz="1800" kern="100" dirty="0">
              <a:ea typeface="ＭＳ Ｐゴシック" pitchFamily="-36" charset="-128"/>
              <a:cs typeface="ＭＳ Ｐゴシック" pitchFamily="-36" charset="-128"/>
            </a:endParaRPr>
          </a:p>
        </p:txBody>
      </p:sp>
      <p:cxnSp>
        <p:nvCxnSpPr>
          <p:cNvPr id="15363" name="Straight Connector 4"/>
          <p:cNvCxnSpPr>
            <a:cxnSpLocks noChangeShapeType="1"/>
          </p:cNvCxnSpPr>
          <p:nvPr/>
        </p:nvCxnSpPr>
        <p:spPr bwMode="auto">
          <a:xfrm>
            <a:off x="304800" y="2362200"/>
            <a:ext cx="85344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457200" y="2667000"/>
            <a:ext cx="8229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latin typeface="Futura" pitchFamily="-36" charset="0"/>
              </a:rPr>
              <a:t>New Salem Harbor Station</a:t>
            </a:r>
          </a:p>
          <a:p>
            <a:pPr algn="ctr"/>
            <a:endParaRPr lang="en-US" sz="2800" b="1" dirty="0" smtClean="0">
              <a:latin typeface="Futura" pitchFamily="-36" charset="0"/>
            </a:endParaRPr>
          </a:p>
          <a:p>
            <a:pPr algn="ctr"/>
            <a:r>
              <a:rPr lang="en-US" sz="2800" b="1" dirty="0" smtClean="0">
                <a:latin typeface="Futura" pitchFamily="-36" charset="0"/>
              </a:rPr>
              <a:t>Overview</a:t>
            </a:r>
          </a:p>
          <a:p>
            <a:pPr algn="ctr"/>
            <a:endParaRPr lang="en-US" sz="2800" b="1" dirty="0" smtClean="0">
              <a:latin typeface="Futura" pitchFamily="-36" charset="0"/>
            </a:endParaRPr>
          </a:p>
          <a:p>
            <a:pPr algn="ctr"/>
            <a:r>
              <a:rPr lang="en-US" sz="2800" b="1" dirty="0" smtClean="0">
                <a:latin typeface="Futura" pitchFamily="-36" charset="0"/>
              </a:rPr>
              <a:t>March 2015</a:t>
            </a:r>
            <a:endParaRPr lang="en-US" b="1" dirty="0">
              <a:latin typeface="Futura" pitchFamily="-3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8720" y="1305467"/>
            <a:ext cx="35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kern="100" dirty="0" smtClean="0"/>
              <a:t>®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-84" charset="-128"/>
                <a:cs typeface="ＭＳ Ｐゴシック" pitchFamily="-84" charset="-128"/>
              </a:rPr>
              <a:t>Significant Reduction in Regional Emissions</a:t>
            </a:r>
            <a:endParaRPr lang="en-US" sz="3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cxnSp>
        <p:nvCxnSpPr>
          <p:cNvPr id="35843" name="Straight Connector 4"/>
          <p:cNvCxnSpPr>
            <a:cxnSpLocks noChangeShapeType="1"/>
          </p:cNvCxnSpPr>
          <p:nvPr/>
        </p:nvCxnSpPr>
        <p:spPr bwMode="auto">
          <a:xfrm>
            <a:off x="304800" y="990600"/>
            <a:ext cx="85344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35844" name="Slide Number Placeholder 1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356350"/>
            <a:ext cx="914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 sz="1200">
              <a:solidFill>
                <a:srgbClr val="898989"/>
              </a:solidFill>
              <a:latin typeface="Calibri" pitchFamily="-84" charset="0"/>
            </a:endParaRP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1490663" y="1204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7" name="Rectangle 9"/>
          <p:cNvSpPr>
            <a:spLocks noChangeArrowheads="1"/>
          </p:cNvSpPr>
          <p:nvPr/>
        </p:nvSpPr>
        <p:spPr bwMode="auto">
          <a:xfrm>
            <a:off x="304800" y="2057400"/>
            <a:ext cx="8534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lvl="1" indent="-342900">
              <a:lnSpc>
                <a:spcPct val="80000"/>
              </a:lnSpc>
            </a:pPr>
            <a:endParaRPr lang="en-US" sz="1600">
              <a:latin typeface="Futura" pitchFamily="-84" charset="0"/>
            </a:endParaRPr>
          </a:p>
          <a:p>
            <a:pPr marL="800100" lvl="2" indent="-342900">
              <a:lnSpc>
                <a:spcPct val="80000"/>
              </a:lnSpc>
              <a:buFont typeface="Arial" pitchFamily="-84" charset="0"/>
              <a:buChar char="•"/>
            </a:pPr>
            <a:endParaRPr lang="en-US" sz="1000">
              <a:latin typeface="Futura" pitchFamily="-84" charset="0"/>
            </a:endParaRPr>
          </a:p>
          <a:p>
            <a:pPr marL="800100" lvl="2" indent="-342900">
              <a:lnSpc>
                <a:spcPct val="80000"/>
              </a:lnSpc>
              <a:buFont typeface="Arial" pitchFamily="-84" charset="0"/>
              <a:buChar char="•"/>
            </a:pPr>
            <a:endParaRPr lang="en-US" sz="1200">
              <a:latin typeface="Futura" pitchFamily="-84" charset="0"/>
            </a:endParaRPr>
          </a:p>
          <a:p>
            <a:pPr marL="800100" lvl="2" indent="-342900">
              <a:lnSpc>
                <a:spcPct val="80000"/>
              </a:lnSpc>
              <a:buFont typeface="Arial" pitchFamily="-84" charset="0"/>
              <a:buChar char="•"/>
            </a:pPr>
            <a:endParaRPr lang="en-US" sz="1600">
              <a:latin typeface="Futura" pitchFamily="-8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35945141"/>
              </p:ext>
            </p:extLst>
          </p:nvPr>
        </p:nvGraphicFramePr>
        <p:xfrm>
          <a:off x="533400" y="11430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28725" y="1756946"/>
            <a:ext cx="718185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10 year average avoided emissions: </a:t>
            </a:r>
            <a:r>
              <a:rPr lang="en-US" sz="1600" b="1" dirty="0" err="1" smtClean="0"/>
              <a:t>NOx</a:t>
            </a:r>
            <a:r>
              <a:rPr lang="en-US" sz="1600" b="1" dirty="0" smtClean="0"/>
              <a:t> – 10%     </a:t>
            </a:r>
            <a:r>
              <a:rPr lang="en-US" sz="1600" b="1" dirty="0" err="1" smtClean="0"/>
              <a:t>SOx</a:t>
            </a:r>
            <a:r>
              <a:rPr lang="en-US" sz="1600" b="1" dirty="0" smtClean="0"/>
              <a:t> – 8%     Hg – 6%</a:t>
            </a:r>
            <a:endParaRPr lang="en-US" sz="1600" b="1" dirty="0"/>
          </a:p>
        </p:txBody>
      </p:sp>
    </p:spTree>
    <p:extLst>
      <p:ext uri="{BB962C8B-B14F-4D97-AF65-F5344CB8AC3E}">
        <p14:creationId xmlns="" xmlns:p14="http://schemas.microsoft.com/office/powerpoint/2010/main" val="30113032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-84" charset="-128"/>
                <a:cs typeface="ＭＳ Ｐゴシック" pitchFamily="-84" charset="-128"/>
              </a:rPr>
              <a:t>Significant Avoided Regional CO</a:t>
            </a:r>
            <a:r>
              <a:rPr lang="en-US" sz="3200" baseline="-25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3200" dirty="0" smtClean="0">
                <a:ea typeface="ＭＳ Ｐゴシック" pitchFamily="-84" charset="-128"/>
                <a:cs typeface="ＭＳ Ｐゴシック" pitchFamily="-84" charset="-128"/>
              </a:rPr>
              <a:t> Emissions</a:t>
            </a:r>
            <a:endParaRPr lang="en-US" sz="3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cxnSp>
        <p:nvCxnSpPr>
          <p:cNvPr id="35843" name="Straight Connector 4"/>
          <p:cNvCxnSpPr>
            <a:cxnSpLocks noChangeShapeType="1"/>
          </p:cNvCxnSpPr>
          <p:nvPr/>
        </p:nvCxnSpPr>
        <p:spPr bwMode="auto">
          <a:xfrm>
            <a:off x="304800" y="990600"/>
            <a:ext cx="85344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35844" name="Slide Number Placeholder 1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356350"/>
            <a:ext cx="914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 sz="1200">
              <a:solidFill>
                <a:srgbClr val="898989"/>
              </a:solidFill>
              <a:latin typeface="Calibri" pitchFamily="-84" charset="0"/>
            </a:endParaRP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1490663" y="1204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7" name="Rectangle 9"/>
          <p:cNvSpPr>
            <a:spLocks noChangeArrowheads="1"/>
          </p:cNvSpPr>
          <p:nvPr/>
        </p:nvSpPr>
        <p:spPr bwMode="auto">
          <a:xfrm>
            <a:off x="304800" y="2057400"/>
            <a:ext cx="8534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lvl="1" indent="-342900">
              <a:lnSpc>
                <a:spcPct val="80000"/>
              </a:lnSpc>
            </a:pPr>
            <a:endParaRPr lang="en-US" sz="1600">
              <a:latin typeface="Futura" pitchFamily="-84" charset="0"/>
            </a:endParaRPr>
          </a:p>
          <a:p>
            <a:pPr marL="800100" lvl="2" indent="-342900">
              <a:lnSpc>
                <a:spcPct val="80000"/>
              </a:lnSpc>
              <a:buFont typeface="Arial" pitchFamily="-84" charset="0"/>
              <a:buChar char="•"/>
            </a:pPr>
            <a:endParaRPr lang="en-US" sz="1000">
              <a:latin typeface="Futura" pitchFamily="-84" charset="0"/>
            </a:endParaRPr>
          </a:p>
          <a:p>
            <a:pPr marL="800100" lvl="2" indent="-342900">
              <a:lnSpc>
                <a:spcPct val="80000"/>
              </a:lnSpc>
              <a:buFont typeface="Arial" pitchFamily="-84" charset="0"/>
              <a:buChar char="•"/>
            </a:pPr>
            <a:endParaRPr lang="en-US" sz="1200">
              <a:latin typeface="Futura" pitchFamily="-84" charset="0"/>
            </a:endParaRPr>
          </a:p>
          <a:p>
            <a:pPr marL="800100" lvl="2" indent="-342900">
              <a:lnSpc>
                <a:spcPct val="80000"/>
              </a:lnSpc>
              <a:buFont typeface="Arial" pitchFamily="-84" charset="0"/>
              <a:buChar char="•"/>
            </a:pPr>
            <a:endParaRPr lang="en-US" sz="1600">
              <a:latin typeface="Futura" pitchFamily="-8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32656877"/>
              </p:ext>
            </p:extLst>
          </p:nvPr>
        </p:nvGraphicFramePr>
        <p:xfrm>
          <a:off x="457200" y="1143000"/>
          <a:ext cx="8305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741145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84" charset="-128"/>
                <a:cs typeface="ＭＳ Ｐゴシック" pitchFamily="-84" charset="-128"/>
              </a:rPr>
              <a:t>Significant Avoided Regional CO</a:t>
            </a:r>
            <a:r>
              <a:rPr lang="en-US" sz="3200" baseline="-25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3200" dirty="0">
                <a:ea typeface="ＭＳ Ｐゴシック" pitchFamily="-84" charset="-128"/>
                <a:cs typeface="ＭＳ Ｐゴシック" pitchFamily="-84" charset="-128"/>
              </a:rPr>
              <a:t> Emissions</a:t>
            </a:r>
          </a:p>
        </p:txBody>
      </p:sp>
      <p:cxnSp>
        <p:nvCxnSpPr>
          <p:cNvPr id="35843" name="Straight Connector 4"/>
          <p:cNvCxnSpPr>
            <a:cxnSpLocks noChangeShapeType="1"/>
          </p:cNvCxnSpPr>
          <p:nvPr/>
        </p:nvCxnSpPr>
        <p:spPr bwMode="auto">
          <a:xfrm>
            <a:off x="304800" y="990600"/>
            <a:ext cx="85344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35844" name="Slide Number Placeholder 1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356350"/>
            <a:ext cx="914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 sz="1200">
              <a:solidFill>
                <a:srgbClr val="898989"/>
              </a:solidFill>
              <a:latin typeface="Calibri" pitchFamily="-84" charset="0"/>
            </a:endParaRP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1490663" y="1204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7" name="Rectangle 9"/>
          <p:cNvSpPr>
            <a:spLocks noChangeArrowheads="1"/>
          </p:cNvSpPr>
          <p:nvPr/>
        </p:nvSpPr>
        <p:spPr bwMode="auto">
          <a:xfrm>
            <a:off x="304800" y="2057400"/>
            <a:ext cx="8534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lvl="1" indent="-342900">
              <a:lnSpc>
                <a:spcPct val="80000"/>
              </a:lnSpc>
            </a:pPr>
            <a:endParaRPr lang="en-US" sz="1600">
              <a:latin typeface="Futura" pitchFamily="-84" charset="0"/>
            </a:endParaRPr>
          </a:p>
          <a:p>
            <a:pPr marL="800100" lvl="2" indent="-342900">
              <a:lnSpc>
                <a:spcPct val="80000"/>
              </a:lnSpc>
              <a:buFont typeface="Arial" pitchFamily="-84" charset="0"/>
              <a:buChar char="•"/>
            </a:pPr>
            <a:endParaRPr lang="en-US" sz="1000">
              <a:latin typeface="Futura" pitchFamily="-84" charset="0"/>
            </a:endParaRPr>
          </a:p>
          <a:p>
            <a:pPr marL="800100" lvl="2" indent="-342900">
              <a:lnSpc>
                <a:spcPct val="80000"/>
              </a:lnSpc>
              <a:buFont typeface="Arial" pitchFamily="-84" charset="0"/>
              <a:buChar char="•"/>
            </a:pPr>
            <a:endParaRPr lang="en-US" sz="1200">
              <a:latin typeface="Futura" pitchFamily="-84" charset="0"/>
            </a:endParaRPr>
          </a:p>
          <a:p>
            <a:pPr marL="800100" lvl="2" indent="-342900">
              <a:lnSpc>
                <a:spcPct val="80000"/>
              </a:lnSpc>
              <a:buFont typeface="Arial" pitchFamily="-84" charset="0"/>
              <a:buChar char="•"/>
            </a:pPr>
            <a:endParaRPr lang="en-US" sz="1600">
              <a:latin typeface="Futura" pitchFamily="-8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066800"/>
            <a:ext cx="852546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059351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955382"/>
              </p:ext>
            </p:extLst>
          </p:nvPr>
        </p:nvGraphicFramePr>
        <p:xfrm>
          <a:off x="685800" y="1371600"/>
          <a:ext cx="7620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4"/>
          <p:cNvSpPr txBox="1">
            <a:spLocks/>
          </p:cNvSpPr>
          <p:nvPr/>
        </p:nvSpPr>
        <p:spPr>
          <a:xfrm>
            <a:off x="666750" y="381000"/>
            <a:ext cx="7772400" cy="990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" pitchFamily="80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" pitchFamily="80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" pitchFamily="80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" pitchFamily="80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" pitchFamily="8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" pitchFamily="8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" pitchFamily="8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" pitchFamily="80" charset="0"/>
              </a:defRPr>
            </a:lvl9pPr>
          </a:lstStyle>
          <a:p>
            <a:pPr defTabSz="914400"/>
            <a:r>
              <a:rPr lang="en-US" kern="0" dirty="0" smtClean="0"/>
              <a:t>SHS GHG Emissions vs. GWSA Curve</a:t>
            </a:r>
            <a:endParaRPr lang="en-US" kern="0" dirty="0"/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304800" y="990600"/>
            <a:ext cx="85344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</p:cxnSp>
    </p:spTree>
    <p:extLst>
      <p:ext uri="{BB962C8B-B14F-4D97-AF65-F5344CB8AC3E}">
        <p14:creationId xmlns="" xmlns:p14="http://schemas.microsoft.com/office/powerpoint/2010/main" val="293598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US" dirty="0" smtClean="0"/>
              <a:t>CLF Settlement – Key Terms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5762" y="1195746"/>
            <a:ext cx="8372475" cy="486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1200"/>
              </a:spcAft>
              <a:buFont typeface="Arial" pitchFamily="-84" charset="0"/>
              <a:buChar char="•"/>
            </a:pPr>
            <a:r>
              <a:rPr lang="en-US" dirty="0" smtClean="0">
                <a:latin typeface="Tw Cen MT"/>
                <a:cs typeface="Tw Cen MT"/>
              </a:rPr>
              <a:t>Annual CO2e </a:t>
            </a:r>
            <a:r>
              <a:rPr lang="en-US" dirty="0">
                <a:latin typeface="Tw Cen MT"/>
                <a:cs typeface="Tw Cen MT"/>
              </a:rPr>
              <a:t>emissions limits that start at the currently permitted level (2.3m CO</a:t>
            </a:r>
            <a:r>
              <a:rPr lang="en-US" baseline="-25000" dirty="0">
                <a:latin typeface="Tw Cen MT"/>
                <a:cs typeface="Tw Cen MT"/>
              </a:rPr>
              <a:t>2</a:t>
            </a:r>
            <a:r>
              <a:rPr lang="en-US" dirty="0">
                <a:latin typeface="Tw Cen MT"/>
                <a:cs typeface="Tw Cen MT"/>
              </a:rPr>
              <a:t>e tons per year) and, beginning in 2026, decline annually (straight line) to 529k CO</a:t>
            </a:r>
            <a:r>
              <a:rPr lang="en-US" baseline="-25000" dirty="0">
                <a:latin typeface="Tw Cen MT"/>
                <a:cs typeface="Tw Cen MT"/>
              </a:rPr>
              <a:t>2</a:t>
            </a:r>
            <a:r>
              <a:rPr lang="en-US" dirty="0">
                <a:latin typeface="Tw Cen MT"/>
                <a:cs typeface="Tw Cen MT"/>
              </a:rPr>
              <a:t>e </a:t>
            </a:r>
            <a:r>
              <a:rPr lang="en-US" dirty="0" err="1">
                <a:latin typeface="Tw Cen MT"/>
                <a:cs typeface="Tw Cen MT"/>
              </a:rPr>
              <a:t>tpy</a:t>
            </a:r>
            <a:r>
              <a:rPr lang="en-US" dirty="0">
                <a:latin typeface="Tw Cen MT"/>
                <a:cs typeface="Tw Cen MT"/>
              </a:rPr>
              <a:t> by 2050</a:t>
            </a:r>
          </a:p>
          <a:p>
            <a:pPr marL="800100" lvl="1" indent="-342900">
              <a:spcAft>
                <a:spcPts val="1200"/>
              </a:spcAft>
              <a:buFont typeface="Arial" pitchFamily="-84" charset="0"/>
              <a:buChar char="•"/>
            </a:pPr>
            <a:r>
              <a:rPr lang="en-US" dirty="0" smtClean="0">
                <a:latin typeface="Tw Cen MT"/>
                <a:cs typeface="Tw Cen MT"/>
              </a:rPr>
              <a:t>To </a:t>
            </a:r>
            <a:r>
              <a:rPr lang="en-US" dirty="0">
                <a:latin typeface="Tw Cen MT"/>
                <a:cs typeface="Tw Cen MT"/>
              </a:rPr>
              <a:t>the extent that the</a:t>
            </a:r>
            <a:r>
              <a:rPr lang="en-US" dirty="0" smtClean="0">
                <a:latin typeface="Tw Cen MT"/>
                <a:cs typeface="Tw Cen MT"/>
              </a:rPr>
              <a:t> CO</a:t>
            </a:r>
            <a:r>
              <a:rPr lang="en-US" baseline="-25000" dirty="0" smtClean="0">
                <a:latin typeface="Tw Cen MT"/>
                <a:cs typeface="Tw Cen MT"/>
              </a:rPr>
              <a:t>2</a:t>
            </a:r>
            <a:r>
              <a:rPr lang="en-US" dirty="0" smtClean="0">
                <a:latin typeface="Tw Cen MT"/>
                <a:cs typeface="Tw Cen MT"/>
              </a:rPr>
              <a:t>e </a:t>
            </a:r>
            <a:r>
              <a:rPr lang="en-US" dirty="0">
                <a:latin typeface="Tw Cen MT"/>
                <a:cs typeface="Tw Cen MT"/>
              </a:rPr>
              <a:t>emissions from SHS exceed the relevant annual limit, the excess emissions may be offset by:</a:t>
            </a:r>
          </a:p>
          <a:p>
            <a:pPr marL="1257300" lvl="3" indent="-342900">
              <a:spcAft>
                <a:spcPts val="1200"/>
              </a:spcAft>
              <a:buFont typeface="Arial" pitchFamily="-84" charset="0"/>
              <a:buChar char="•"/>
            </a:pPr>
            <a:r>
              <a:rPr lang="en-US" dirty="0">
                <a:latin typeface="Tw Cen MT"/>
                <a:cs typeface="Tw Cen MT"/>
              </a:rPr>
              <a:t>Utilizing excess emissions from a previous year credited at the following levels:  90% for offsets created from 2016-2021, 80% for offsets created from 2022-2026, 70% for offsets created from 2027-2031, 60% for offsets created from 2032-2036, 50% for offsets created from 2037-2046 and no credits for offsets created thereafter</a:t>
            </a:r>
          </a:p>
          <a:p>
            <a:pPr marL="1257300" lvl="3" indent="-342900">
              <a:spcAft>
                <a:spcPts val="1200"/>
              </a:spcAft>
              <a:buFont typeface="Arial" pitchFamily="-84" charset="0"/>
              <a:buChar char="•"/>
            </a:pPr>
            <a:r>
              <a:rPr lang="en-US" dirty="0">
                <a:latin typeface="Tw Cen MT"/>
                <a:cs typeface="Tw Cen MT"/>
              </a:rPr>
              <a:t>Offsets created by purchasing RGGI allowances at a rate of the actual price paid for such allowances divided by $30 (escalated at CPI)</a:t>
            </a:r>
          </a:p>
          <a:p>
            <a:pPr marL="1257300" lvl="3" indent="-342900">
              <a:spcAft>
                <a:spcPts val="1200"/>
              </a:spcAft>
              <a:buFont typeface="Arial" pitchFamily="-84" charset="0"/>
              <a:buChar char="•"/>
            </a:pPr>
            <a:r>
              <a:rPr lang="en-US" dirty="0">
                <a:latin typeface="Tw Cen MT"/>
                <a:cs typeface="Tw Cen MT"/>
              </a:rPr>
              <a:t>Offsets purchased on the market that verifiably reduce GHG emissions in Massachusetts or in connection with electricity supplied to Massachusetts </a:t>
            </a:r>
            <a:r>
              <a:rPr lang="en-US" dirty="0" smtClean="0">
                <a:latin typeface="Tw Cen MT"/>
                <a:cs typeface="Tw Cen MT"/>
              </a:rPr>
              <a:t>customers</a:t>
            </a:r>
            <a:endParaRPr lang="en-US" dirty="0">
              <a:latin typeface="Tw Cen MT"/>
              <a:cs typeface="Tw Cen MT"/>
            </a:endParaRPr>
          </a:p>
        </p:txBody>
      </p:sp>
      <p:cxnSp>
        <p:nvCxnSpPr>
          <p:cNvPr id="7" name="Straight Connector 4"/>
          <p:cNvCxnSpPr>
            <a:cxnSpLocks noChangeShapeType="1"/>
          </p:cNvCxnSpPr>
          <p:nvPr/>
        </p:nvCxnSpPr>
        <p:spPr bwMode="auto">
          <a:xfrm>
            <a:off x="304800" y="990600"/>
            <a:ext cx="85344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</p:cxnSp>
    </p:spTree>
    <p:extLst>
      <p:ext uri="{BB962C8B-B14F-4D97-AF65-F5344CB8AC3E}">
        <p14:creationId xmlns="" xmlns:p14="http://schemas.microsoft.com/office/powerpoint/2010/main" val="276222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US" dirty="0" smtClean="0"/>
              <a:t>CLF Settlement – Key Terms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0524" y="1224677"/>
            <a:ext cx="8372475" cy="3724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1200"/>
              </a:spcAft>
              <a:buFont typeface="Arial" pitchFamily="-84" charset="0"/>
              <a:buChar char="•"/>
            </a:pPr>
            <a:r>
              <a:rPr lang="en-US" sz="2400" dirty="0" smtClean="0">
                <a:latin typeface="Tw Cen MT"/>
                <a:cs typeface="Tw Cen MT"/>
              </a:rPr>
              <a:t>If </a:t>
            </a:r>
            <a:r>
              <a:rPr lang="en-US" sz="2400" dirty="0">
                <a:latin typeface="Tw Cen MT"/>
                <a:cs typeface="Tw Cen MT"/>
              </a:rPr>
              <a:t>regulations are passed under the GWSA (or equivalent Federal legislation is enacted), such regulations would supersede the above modified CO</a:t>
            </a:r>
            <a:r>
              <a:rPr lang="en-US" sz="2400" baseline="-25000" dirty="0">
                <a:latin typeface="Tw Cen MT"/>
                <a:cs typeface="Tw Cen MT"/>
              </a:rPr>
              <a:t>2</a:t>
            </a:r>
            <a:r>
              <a:rPr lang="en-US" sz="2400" dirty="0">
                <a:latin typeface="Tw Cen MT"/>
                <a:cs typeface="Tw Cen MT"/>
              </a:rPr>
              <a:t>e emissions limits</a:t>
            </a:r>
          </a:p>
          <a:p>
            <a:pPr marL="800100" lvl="1" indent="-342900">
              <a:spcAft>
                <a:spcPts val="1200"/>
              </a:spcAft>
              <a:buFont typeface="Arial" pitchFamily="-84" charset="0"/>
              <a:buChar char="•"/>
            </a:pPr>
            <a:r>
              <a:rPr lang="en-US" sz="2400" dirty="0" smtClean="0">
                <a:latin typeface="Tw Cen MT"/>
                <a:cs typeface="Tw Cen MT"/>
              </a:rPr>
              <a:t>The </a:t>
            </a:r>
            <a:r>
              <a:rPr lang="en-US" sz="2400" dirty="0">
                <a:latin typeface="Tw Cen MT"/>
                <a:cs typeface="Tw Cen MT"/>
              </a:rPr>
              <a:t>facility shall cease commercial operations by December 31, 2049</a:t>
            </a:r>
          </a:p>
          <a:p>
            <a:pPr marL="800100" lvl="1" indent="-342900">
              <a:spcAft>
                <a:spcPts val="1200"/>
              </a:spcAft>
              <a:buFont typeface="Arial" pitchFamily="-84" charset="0"/>
              <a:buChar char="•"/>
            </a:pPr>
            <a:r>
              <a:rPr lang="en-US" sz="2400" dirty="0" smtClean="0">
                <a:latin typeface="Tw Cen MT"/>
                <a:cs typeface="Tw Cen MT"/>
              </a:rPr>
              <a:t>After </a:t>
            </a:r>
            <a:r>
              <a:rPr lang="en-US" sz="2400" dirty="0">
                <a:latin typeface="Tw Cen MT"/>
                <a:cs typeface="Tw Cen MT"/>
              </a:rPr>
              <a:t>five years, the facility can reopen the settlement agreement in order to align with subsequently permitted facilities in Massachusetts so that the facility is not disadvantaged through this settlement</a:t>
            </a:r>
          </a:p>
        </p:txBody>
      </p:sp>
      <p:cxnSp>
        <p:nvCxnSpPr>
          <p:cNvPr id="7" name="Straight Connector 4"/>
          <p:cNvCxnSpPr>
            <a:cxnSpLocks noChangeShapeType="1"/>
          </p:cNvCxnSpPr>
          <p:nvPr/>
        </p:nvCxnSpPr>
        <p:spPr bwMode="auto">
          <a:xfrm>
            <a:off x="304800" y="990600"/>
            <a:ext cx="85344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</p:cxnSp>
    </p:spTree>
    <p:extLst>
      <p:ext uri="{BB962C8B-B14F-4D97-AF65-F5344CB8AC3E}">
        <p14:creationId xmlns="" xmlns:p14="http://schemas.microsoft.com/office/powerpoint/2010/main" val="394856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dirty="0" smtClean="0"/>
              <a:t>August 14, 2014</a:t>
            </a:r>
            <a:endParaRPr lang="en-US" sz="3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cxnSp>
        <p:nvCxnSpPr>
          <p:cNvPr id="35843" name="Straight Connector 4"/>
          <p:cNvCxnSpPr>
            <a:cxnSpLocks noChangeShapeType="1"/>
          </p:cNvCxnSpPr>
          <p:nvPr/>
        </p:nvCxnSpPr>
        <p:spPr bwMode="auto">
          <a:xfrm>
            <a:off x="304800" y="990600"/>
            <a:ext cx="85344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35844" name="Slide Number Placeholder 1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356350"/>
            <a:ext cx="914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 sz="1200">
              <a:solidFill>
                <a:srgbClr val="898989"/>
              </a:solidFill>
              <a:latin typeface="Calibri" pitchFamily="-84" charset="0"/>
            </a:endParaRP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1490663" y="1204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7" name="Rectangle 9"/>
          <p:cNvSpPr>
            <a:spLocks noChangeArrowheads="1"/>
          </p:cNvSpPr>
          <p:nvPr/>
        </p:nvSpPr>
        <p:spPr bwMode="auto">
          <a:xfrm>
            <a:off x="304800" y="2057400"/>
            <a:ext cx="8534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lvl="1" indent="-342900">
              <a:lnSpc>
                <a:spcPct val="80000"/>
              </a:lnSpc>
            </a:pPr>
            <a:endParaRPr lang="en-US" sz="1600">
              <a:latin typeface="Futura" pitchFamily="-84" charset="0"/>
            </a:endParaRPr>
          </a:p>
          <a:p>
            <a:pPr marL="800100" lvl="2" indent="-342900">
              <a:lnSpc>
                <a:spcPct val="80000"/>
              </a:lnSpc>
              <a:buFont typeface="Arial" pitchFamily="-84" charset="0"/>
              <a:buChar char="•"/>
            </a:pPr>
            <a:endParaRPr lang="en-US" sz="1000">
              <a:latin typeface="Futura" pitchFamily="-84" charset="0"/>
            </a:endParaRPr>
          </a:p>
          <a:p>
            <a:pPr marL="800100" lvl="2" indent="-342900">
              <a:lnSpc>
                <a:spcPct val="80000"/>
              </a:lnSpc>
              <a:buFont typeface="Arial" pitchFamily="-84" charset="0"/>
              <a:buChar char="•"/>
            </a:pPr>
            <a:endParaRPr lang="en-US" sz="1200">
              <a:latin typeface="Futura" pitchFamily="-84" charset="0"/>
            </a:endParaRPr>
          </a:p>
          <a:p>
            <a:pPr marL="800100" lvl="2" indent="-342900">
              <a:lnSpc>
                <a:spcPct val="80000"/>
              </a:lnSpc>
              <a:buFont typeface="Arial" pitchFamily="-84" charset="0"/>
              <a:buChar char="•"/>
            </a:pPr>
            <a:endParaRPr lang="en-US" sz="1600">
              <a:latin typeface="Futura" pitchFamily="-8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04900"/>
            <a:ext cx="8534400" cy="4800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10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dirty="0" smtClean="0"/>
              <a:t>First Cruise Ship – October 19, 2014</a:t>
            </a:r>
            <a:endParaRPr lang="en-US" sz="3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cxnSp>
        <p:nvCxnSpPr>
          <p:cNvPr id="35843" name="Straight Connector 4"/>
          <p:cNvCxnSpPr>
            <a:cxnSpLocks noChangeShapeType="1"/>
          </p:cNvCxnSpPr>
          <p:nvPr/>
        </p:nvCxnSpPr>
        <p:spPr bwMode="auto">
          <a:xfrm>
            <a:off x="304800" y="990600"/>
            <a:ext cx="85344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35844" name="Slide Number Placeholder 1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356350"/>
            <a:ext cx="914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 sz="1200">
              <a:solidFill>
                <a:srgbClr val="898989"/>
              </a:solidFill>
              <a:latin typeface="Calibri" pitchFamily="-84" charset="0"/>
            </a:endParaRP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1490663" y="1204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7" name="Rectangle 9"/>
          <p:cNvSpPr>
            <a:spLocks noChangeArrowheads="1"/>
          </p:cNvSpPr>
          <p:nvPr/>
        </p:nvSpPr>
        <p:spPr bwMode="auto">
          <a:xfrm>
            <a:off x="304800" y="2057400"/>
            <a:ext cx="8534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lvl="1" indent="-342900">
              <a:lnSpc>
                <a:spcPct val="80000"/>
              </a:lnSpc>
            </a:pPr>
            <a:endParaRPr lang="en-US" sz="1600">
              <a:latin typeface="Futura" pitchFamily="-84" charset="0"/>
            </a:endParaRPr>
          </a:p>
          <a:p>
            <a:pPr marL="800100" lvl="2" indent="-342900">
              <a:lnSpc>
                <a:spcPct val="80000"/>
              </a:lnSpc>
              <a:buFont typeface="Arial" pitchFamily="-84" charset="0"/>
              <a:buChar char="•"/>
            </a:pPr>
            <a:endParaRPr lang="en-US" sz="1000">
              <a:latin typeface="Futura" pitchFamily="-84" charset="0"/>
            </a:endParaRPr>
          </a:p>
          <a:p>
            <a:pPr marL="800100" lvl="2" indent="-342900">
              <a:lnSpc>
                <a:spcPct val="80000"/>
              </a:lnSpc>
              <a:buFont typeface="Arial" pitchFamily="-84" charset="0"/>
              <a:buChar char="•"/>
            </a:pPr>
            <a:endParaRPr lang="en-US" sz="1200">
              <a:latin typeface="Futura" pitchFamily="-84" charset="0"/>
            </a:endParaRPr>
          </a:p>
          <a:p>
            <a:pPr marL="800100" lvl="2" indent="-342900">
              <a:lnSpc>
                <a:spcPct val="80000"/>
              </a:lnSpc>
              <a:buFont typeface="Arial" pitchFamily="-84" charset="0"/>
              <a:buChar char="•"/>
            </a:pPr>
            <a:endParaRPr lang="en-US" sz="1600">
              <a:latin typeface="Futura" pitchFamily="-8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801" r="11371" b="24817"/>
          <a:stretch/>
        </p:blipFill>
        <p:spPr>
          <a:xfrm>
            <a:off x="430716" y="1185863"/>
            <a:ext cx="8398959" cy="4486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08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36" charset="-128"/>
                <a:cs typeface="ＭＳ Ｐゴシック" pitchFamily="-36" charset="-128"/>
              </a:rPr>
              <a:t>Salem Harbor -- Site Plan</a:t>
            </a:r>
            <a:endParaRPr lang="en-US" sz="1600" dirty="0" smtClean="0">
              <a:ea typeface="ＭＳ Ｐゴシック" pitchFamily="-36" charset="-128"/>
              <a:cs typeface="ＭＳ Ｐゴシック" pitchFamily="-36" charset="-128"/>
            </a:endParaRPr>
          </a:p>
        </p:txBody>
      </p:sp>
      <p:cxnSp>
        <p:nvCxnSpPr>
          <p:cNvPr id="27651" name="Straight Connector 4"/>
          <p:cNvCxnSpPr>
            <a:cxnSpLocks noChangeShapeType="1"/>
          </p:cNvCxnSpPr>
          <p:nvPr/>
        </p:nvCxnSpPr>
        <p:spPr bwMode="auto">
          <a:xfrm>
            <a:off x="304800" y="990600"/>
            <a:ext cx="85344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1490663" y="1204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304800" y="992188"/>
            <a:ext cx="8534400" cy="9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lvl="1" indent="-342900">
              <a:lnSpc>
                <a:spcPct val="80000"/>
              </a:lnSpc>
            </a:pPr>
            <a:endParaRPr lang="en-US" sz="1600" dirty="0" smtClean="0">
              <a:latin typeface="Futura" pitchFamily="-36" charset="0"/>
            </a:endParaRPr>
          </a:p>
          <a:p>
            <a:pPr marL="342900" lvl="1" indent="-342900">
              <a:lnSpc>
                <a:spcPct val="80000"/>
              </a:lnSpc>
            </a:pPr>
            <a:endParaRPr lang="en-US" sz="1600" dirty="0" smtClean="0">
              <a:latin typeface="Futura" pitchFamily="-36" charset="0"/>
            </a:endParaRPr>
          </a:p>
          <a:p>
            <a:pPr marL="342900" lvl="1" indent="-342900">
              <a:lnSpc>
                <a:spcPct val="80000"/>
              </a:lnSpc>
              <a:buFont typeface="Arial" pitchFamily="-36" charset="0"/>
              <a:buChar char="•"/>
            </a:pPr>
            <a:endParaRPr lang="en-US" sz="1600" dirty="0" smtClean="0">
              <a:latin typeface="Futura" pitchFamily="-36" charset="0"/>
            </a:endParaRPr>
          </a:p>
          <a:p>
            <a:pPr marL="342900" lvl="1" indent="-342900">
              <a:buFont typeface="Arial" pitchFamily="-36" charset="0"/>
              <a:buNone/>
            </a:pPr>
            <a:endParaRPr lang="en-US" sz="1600" dirty="0">
              <a:latin typeface="Calibri" pitchFamily="-3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1"/>
            <a:ext cx="8533224" cy="48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213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dirty="0" smtClean="0"/>
              <a:t>December 14, 2014</a:t>
            </a:r>
            <a:endParaRPr lang="en-US" sz="3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cxnSp>
        <p:nvCxnSpPr>
          <p:cNvPr id="35843" name="Straight Connector 4"/>
          <p:cNvCxnSpPr>
            <a:cxnSpLocks noChangeShapeType="1"/>
          </p:cNvCxnSpPr>
          <p:nvPr/>
        </p:nvCxnSpPr>
        <p:spPr bwMode="auto">
          <a:xfrm>
            <a:off x="304800" y="990600"/>
            <a:ext cx="85344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35844" name="Slide Number Placeholder 1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356350"/>
            <a:ext cx="914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 sz="1200">
              <a:solidFill>
                <a:srgbClr val="898989"/>
              </a:solidFill>
              <a:latin typeface="Calibri" pitchFamily="-84" charset="0"/>
            </a:endParaRP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1490663" y="1204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7" name="Rectangle 9"/>
          <p:cNvSpPr>
            <a:spLocks noChangeArrowheads="1"/>
          </p:cNvSpPr>
          <p:nvPr/>
        </p:nvSpPr>
        <p:spPr bwMode="auto">
          <a:xfrm>
            <a:off x="304800" y="2057400"/>
            <a:ext cx="8534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lvl="1" indent="-342900">
              <a:lnSpc>
                <a:spcPct val="80000"/>
              </a:lnSpc>
            </a:pPr>
            <a:endParaRPr lang="en-US" sz="1600">
              <a:latin typeface="Futura" pitchFamily="-84" charset="0"/>
            </a:endParaRPr>
          </a:p>
          <a:p>
            <a:pPr marL="800100" lvl="2" indent="-342900">
              <a:lnSpc>
                <a:spcPct val="80000"/>
              </a:lnSpc>
              <a:buFont typeface="Arial" pitchFamily="-84" charset="0"/>
              <a:buChar char="•"/>
            </a:pPr>
            <a:endParaRPr lang="en-US" sz="1000">
              <a:latin typeface="Futura" pitchFamily="-84" charset="0"/>
            </a:endParaRPr>
          </a:p>
          <a:p>
            <a:pPr marL="800100" lvl="2" indent="-342900">
              <a:lnSpc>
                <a:spcPct val="80000"/>
              </a:lnSpc>
              <a:buFont typeface="Arial" pitchFamily="-84" charset="0"/>
              <a:buChar char="•"/>
            </a:pPr>
            <a:endParaRPr lang="en-US" sz="1200">
              <a:latin typeface="Futura" pitchFamily="-84" charset="0"/>
            </a:endParaRPr>
          </a:p>
          <a:p>
            <a:pPr marL="800100" lvl="2" indent="-342900">
              <a:lnSpc>
                <a:spcPct val="80000"/>
              </a:lnSpc>
              <a:buFont typeface="Arial" pitchFamily="-84" charset="0"/>
              <a:buChar char="•"/>
            </a:pPr>
            <a:endParaRPr lang="en-US" sz="1600">
              <a:latin typeface="Futura" pitchFamily="-8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" y="1066800"/>
            <a:ext cx="8500534" cy="4781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134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-84" charset="-128"/>
                <a:cs typeface="ＭＳ Ｐゴシック" pitchFamily="-84" charset="-128"/>
              </a:rPr>
              <a:t>Salem Harbor Station – Old vs. New</a:t>
            </a:r>
            <a:endParaRPr lang="en-US" sz="3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cxnSp>
        <p:nvCxnSpPr>
          <p:cNvPr id="35843" name="Straight Connector 4"/>
          <p:cNvCxnSpPr>
            <a:cxnSpLocks noChangeShapeType="1"/>
          </p:cNvCxnSpPr>
          <p:nvPr/>
        </p:nvCxnSpPr>
        <p:spPr bwMode="auto">
          <a:xfrm>
            <a:off x="304800" y="990600"/>
            <a:ext cx="85344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35844" name="Slide Number Placeholder 1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356350"/>
            <a:ext cx="914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 sz="1200">
              <a:solidFill>
                <a:srgbClr val="898989"/>
              </a:solidFill>
              <a:latin typeface="Calibri" pitchFamily="-84" charset="0"/>
            </a:endParaRP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1490663" y="1204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7" name="Rectangle 9"/>
          <p:cNvSpPr>
            <a:spLocks noChangeArrowheads="1"/>
          </p:cNvSpPr>
          <p:nvPr/>
        </p:nvSpPr>
        <p:spPr bwMode="auto">
          <a:xfrm>
            <a:off x="304800" y="2057400"/>
            <a:ext cx="8534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lvl="1" indent="-342900">
              <a:lnSpc>
                <a:spcPct val="80000"/>
              </a:lnSpc>
            </a:pPr>
            <a:endParaRPr lang="en-US" sz="1600">
              <a:latin typeface="Futura" pitchFamily="-84" charset="0"/>
            </a:endParaRPr>
          </a:p>
          <a:p>
            <a:pPr marL="800100" lvl="2" indent="-342900">
              <a:lnSpc>
                <a:spcPct val="80000"/>
              </a:lnSpc>
              <a:buFont typeface="Arial" pitchFamily="-84" charset="0"/>
              <a:buChar char="•"/>
            </a:pPr>
            <a:endParaRPr lang="en-US" sz="1000">
              <a:latin typeface="Futura" pitchFamily="-84" charset="0"/>
            </a:endParaRPr>
          </a:p>
          <a:p>
            <a:pPr marL="800100" lvl="2" indent="-342900">
              <a:lnSpc>
                <a:spcPct val="80000"/>
              </a:lnSpc>
              <a:buFont typeface="Arial" pitchFamily="-84" charset="0"/>
              <a:buChar char="•"/>
            </a:pPr>
            <a:endParaRPr lang="en-US" sz="1200">
              <a:latin typeface="Futura" pitchFamily="-84" charset="0"/>
            </a:endParaRPr>
          </a:p>
          <a:p>
            <a:pPr marL="800100" lvl="2" indent="-342900">
              <a:lnSpc>
                <a:spcPct val="80000"/>
              </a:lnSpc>
              <a:buFont typeface="Arial" pitchFamily="-84" charset="0"/>
              <a:buChar char="•"/>
            </a:pPr>
            <a:endParaRPr lang="en-US" sz="1600">
              <a:latin typeface="Futura" pitchFamily="-8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6453765" cy="440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pressherald.com/wp-content/uploads/2012/11/portland-press-herald_36985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23950"/>
            <a:ext cx="3976587" cy="25798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34333108"/>
              </p:ext>
            </p:extLst>
          </p:nvPr>
        </p:nvGraphicFramePr>
        <p:xfrm>
          <a:off x="5105400" y="4495800"/>
          <a:ext cx="3893292" cy="1524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7764"/>
                <a:gridCol w="1297764"/>
                <a:gridCol w="1297764"/>
              </a:tblGrid>
              <a:tr h="3048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Old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MW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748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674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Land Area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65 Acres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 Acres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Fuel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Coal/</a:t>
                      </a:r>
                      <a:r>
                        <a:rPr lang="en-US" sz="1400" baseline="0" dirty="0" smtClean="0"/>
                        <a:t>No. 6 Oil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Natural Gas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Start Up Time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12-16 Hours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 Minutes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852"/>
          <a:stretch/>
        </p:blipFill>
        <p:spPr>
          <a:xfrm>
            <a:off x="294190" y="990600"/>
            <a:ext cx="8403220" cy="46101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81000" y="76199"/>
            <a:ext cx="7924800" cy="10001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" pitchFamily="80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" pitchFamily="80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" pitchFamily="80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" pitchFamily="80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" pitchFamily="8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" pitchFamily="8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" pitchFamily="8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" pitchFamily="80" charset="0"/>
              </a:defRPr>
            </a:lvl9pPr>
          </a:lstStyle>
          <a:p>
            <a:pPr defTabSz="914400"/>
            <a:r>
              <a:rPr lang="en-US" sz="3200" kern="0" dirty="0" smtClean="0"/>
              <a:t>New Plant Site</a:t>
            </a:r>
            <a:endParaRPr lang="en-US" sz="3200" kern="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cxnSp>
        <p:nvCxnSpPr>
          <p:cNvPr id="8" name="Straight Connector 4"/>
          <p:cNvCxnSpPr>
            <a:cxnSpLocks noChangeShapeType="1"/>
          </p:cNvCxnSpPr>
          <p:nvPr/>
        </p:nvCxnSpPr>
        <p:spPr bwMode="auto">
          <a:xfrm>
            <a:off x="228600" y="847725"/>
            <a:ext cx="85344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381000" y="5600700"/>
            <a:ext cx="8316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600"/>
            </a:lvl1pPr>
          </a:lstStyle>
          <a:p>
            <a:pPr algn="ctr"/>
            <a:r>
              <a:rPr lang="en-US" dirty="0"/>
              <a:t>January 15</a:t>
            </a:r>
          </a:p>
        </p:txBody>
      </p:sp>
    </p:spTree>
    <p:extLst>
      <p:ext uri="{BB962C8B-B14F-4D97-AF65-F5344CB8AC3E}">
        <p14:creationId xmlns="" xmlns:p14="http://schemas.microsoft.com/office/powerpoint/2010/main" val="137385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36" charset="-128"/>
                <a:cs typeface="ＭＳ Ｐゴシック" pitchFamily="-36" charset="-128"/>
              </a:rPr>
              <a:t>Salem Harbor – Harbor View</a:t>
            </a:r>
            <a:endParaRPr lang="en-US" sz="1600" dirty="0" smtClean="0">
              <a:ea typeface="ＭＳ Ｐゴシック" pitchFamily="-36" charset="-128"/>
              <a:cs typeface="ＭＳ Ｐゴシック" pitchFamily="-36" charset="-128"/>
            </a:endParaRPr>
          </a:p>
        </p:txBody>
      </p:sp>
      <p:cxnSp>
        <p:nvCxnSpPr>
          <p:cNvPr id="27651" name="Straight Connector 4"/>
          <p:cNvCxnSpPr>
            <a:cxnSpLocks noChangeShapeType="1"/>
          </p:cNvCxnSpPr>
          <p:nvPr/>
        </p:nvCxnSpPr>
        <p:spPr bwMode="auto">
          <a:xfrm>
            <a:off x="304800" y="990600"/>
            <a:ext cx="85344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1490663" y="1204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304800" y="992188"/>
            <a:ext cx="8534400" cy="9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lvl="1" indent="-342900">
              <a:lnSpc>
                <a:spcPct val="80000"/>
              </a:lnSpc>
            </a:pPr>
            <a:endParaRPr lang="en-US" sz="1600" dirty="0" smtClean="0">
              <a:latin typeface="Futura" pitchFamily="-36" charset="0"/>
            </a:endParaRPr>
          </a:p>
          <a:p>
            <a:pPr marL="342900" lvl="1" indent="-342900">
              <a:lnSpc>
                <a:spcPct val="80000"/>
              </a:lnSpc>
            </a:pPr>
            <a:endParaRPr lang="en-US" sz="1600" dirty="0" smtClean="0">
              <a:latin typeface="Futura" pitchFamily="-36" charset="0"/>
            </a:endParaRPr>
          </a:p>
          <a:p>
            <a:pPr marL="342900" lvl="1" indent="-342900">
              <a:lnSpc>
                <a:spcPct val="80000"/>
              </a:lnSpc>
              <a:buFont typeface="Arial" pitchFamily="-36" charset="0"/>
              <a:buChar char="•"/>
            </a:pPr>
            <a:endParaRPr lang="en-US" sz="1600" dirty="0" smtClean="0">
              <a:latin typeface="Futura" pitchFamily="-36" charset="0"/>
            </a:endParaRPr>
          </a:p>
          <a:p>
            <a:pPr marL="342900" lvl="1" indent="-342900">
              <a:buFont typeface="Arial" pitchFamily="-36" charset="0"/>
              <a:buNone/>
            </a:pPr>
            <a:endParaRPr lang="en-US" sz="1600" dirty="0">
              <a:latin typeface="Calibri" pitchFamily="-3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143000"/>
            <a:ext cx="848836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1761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ea typeface="ＭＳ Ｐゴシック" pitchFamily="34" charset="-128"/>
              </a:rPr>
              <a:t>Footprint Power</a:t>
            </a:r>
          </a:p>
        </p:txBody>
      </p:sp>
      <p:cxnSp>
        <p:nvCxnSpPr>
          <p:cNvPr id="3075" name="Straight Connector 4"/>
          <p:cNvCxnSpPr>
            <a:cxnSpLocks noChangeShapeType="1"/>
          </p:cNvCxnSpPr>
          <p:nvPr/>
        </p:nvCxnSpPr>
        <p:spPr bwMode="auto">
          <a:xfrm>
            <a:off x="304800" y="990600"/>
            <a:ext cx="85344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076" name="Slide Number Placeholder 1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356350"/>
            <a:ext cx="9144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490663" y="1204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304800" y="992188"/>
            <a:ext cx="85344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80000"/>
              </a:lnSpc>
            </a:pPr>
            <a:endParaRPr lang="en-US" altLang="en-US" sz="1600">
              <a:latin typeface="Futura" pitchFamily="-65" charset="0"/>
            </a:endParaRP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altLang="en-US" sz="1200">
              <a:latin typeface="Futura" pitchFamily="-65" charset="0"/>
            </a:endParaRP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altLang="en-US" sz="1600">
              <a:latin typeface="Futura" pitchFamily="-65" charset="0"/>
            </a:endParaRPr>
          </a:p>
        </p:txBody>
      </p:sp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304800" y="2057400"/>
            <a:ext cx="8534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8001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80000"/>
              </a:lnSpc>
            </a:pPr>
            <a:endParaRPr lang="en-US" altLang="en-US" sz="1600">
              <a:latin typeface="Futura" pitchFamily="-65" charset="0"/>
            </a:endParaRPr>
          </a:p>
          <a:p>
            <a:pPr lvl="2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altLang="en-US" sz="1000">
              <a:latin typeface="Futura" pitchFamily="-65" charset="0"/>
            </a:endParaRPr>
          </a:p>
          <a:p>
            <a:pPr lvl="2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altLang="en-US" sz="1200">
              <a:latin typeface="Futura" pitchFamily="-65" charset="0"/>
            </a:endParaRPr>
          </a:p>
          <a:p>
            <a:pPr lvl="2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altLang="en-US" sz="1600">
              <a:latin typeface="Futura" pitchFamily="-65" charset="0"/>
            </a:endParaRPr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457200" y="1295398"/>
            <a:ext cx="5410200" cy="428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3000" dirty="0">
                <a:latin typeface="Tw Cen MT" panose="020B0602020104020603" pitchFamily="34" charset="0"/>
                <a:ea typeface="ＭＳ Ｐゴシック" pitchFamily="-36" charset="-128"/>
              </a:rPr>
              <a:t>Footprint Power was formed in October 2009 to provide solutions to problems of older, smaller coal- and oil-fired generation facilities through planned demolition, remediation and new development.</a:t>
            </a:r>
          </a:p>
          <a:p>
            <a:pPr eaLnBrk="1" hangingPunct="1">
              <a:lnSpc>
                <a:spcPct val="80000"/>
              </a:lnSpc>
            </a:pPr>
            <a:endParaRPr lang="en-US" altLang="en-US" sz="3000" dirty="0">
              <a:latin typeface="Tw Cen MT" panose="020B0602020104020603" pitchFamily="34" charset="0"/>
              <a:ea typeface="ＭＳ Ｐゴシック" pitchFamily="-36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000" dirty="0">
                <a:latin typeface="Tw Cen MT" panose="020B0602020104020603" pitchFamily="34" charset="0"/>
                <a:ea typeface="ＭＳ Ｐゴシック" pitchFamily="-36" charset="-128"/>
              </a:rPr>
              <a:t>Principals each have over 18 years of experience in independent power sector.</a:t>
            </a:r>
          </a:p>
          <a:p>
            <a:pPr eaLnBrk="1" hangingPunct="1">
              <a:lnSpc>
                <a:spcPct val="80000"/>
              </a:lnSpc>
            </a:pPr>
            <a:endParaRPr lang="en-US" altLang="en-US" sz="1000" dirty="0">
              <a:latin typeface="Tw Cen MT" pitchFamily="34" charset="0"/>
            </a:endParaRPr>
          </a:p>
        </p:txBody>
      </p:sp>
      <p:pic>
        <p:nvPicPr>
          <p:cNvPr id="9" name="Picture 8" descr="Base_Footprint_sol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209800"/>
            <a:ext cx="13128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2343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603" name="Straight Connector 4"/>
          <p:cNvCxnSpPr>
            <a:cxnSpLocks noChangeShapeType="1"/>
          </p:cNvCxnSpPr>
          <p:nvPr/>
        </p:nvCxnSpPr>
        <p:spPr bwMode="auto">
          <a:xfrm>
            <a:off x="304800" y="990600"/>
            <a:ext cx="85344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5604" name="Slide Number Placeholder 1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356350"/>
            <a:ext cx="914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 sz="1200">
              <a:solidFill>
                <a:srgbClr val="898989"/>
              </a:solidFill>
              <a:latin typeface="Calibri" pitchFamily="-84" charset="0"/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1490663" y="1204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2971799" y="1295400"/>
            <a:ext cx="6048375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0100" indent="-342900">
              <a:spcAft>
                <a:spcPts val="1200"/>
              </a:spcAft>
              <a:buFont typeface="Arial" pitchFamily="-84" charset="0"/>
              <a:buChar char="•"/>
            </a:pPr>
            <a:r>
              <a:rPr lang="en-US" sz="2400" dirty="0" smtClean="0">
                <a:latin typeface="Tw Cen MT" panose="020B0602020104020603" pitchFamily="34" charset="0"/>
              </a:rPr>
              <a:t>Operationally </a:t>
            </a:r>
            <a:r>
              <a:rPr lang="en-US" sz="2400" dirty="0">
                <a:latin typeface="Tw Cen MT" panose="020B0602020104020603" pitchFamily="34" charset="0"/>
              </a:rPr>
              <a:t>focused, value-added investment management </a:t>
            </a:r>
            <a:r>
              <a:rPr lang="en-US" sz="2400" dirty="0" smtClean="0">
                <a:latin typeface="Tw Cen MT" panose="020B0602020104020603" pitchFamily="34" charset="0"/>
              </a:rPr>
              <a:t>services</a:t>
            </a:r>
          </a:p>
          <a:p>
            <a:pPr marL="800100" indent="-342900">
              <a:spcAft>
                <a:spcPts val="1200"/>
              </a:spcAft>
              <a:buFont typeface="Arial" pitchFamily="-84" charset="0"/>
              <a:buChar char="•"/>
            </a:pPr>
            <a:r>
              <a:rPr lang="en-US" sz="2400" dirty="0" smtClean="0">
                <a:latin typeface="Tw Cen MT" panose="020B0602020104020603" pitchFamily="34" charset="0"/>
              </a:rPr>
              <a:t>$</a:t>
            </a:r>
            <a:r>
              <a:rPr lang="en-US" sz="2400" dirty="0">
                <a:latin typeface="Tw Cen MT" panose="020B0602020104020603" pitchFamily="34" charset="0"/>
              </a:rPr>
              <a:t>7 </a:t>
            </a:r>
            <a:r>
              <a:rPr lang="en-US" sz="2400" dirty="0" smtClean="0">
                <a:latin typeface="Tw Cen MT" panose="020B0602020104020603" pitchFamily="34" charset="0"/>
              </a:rPr>
              <a:t>billion managed for funds and co-investors</a:t>
            </a:r>
          </a:p>
          <a:p>
            <a:pPr marL="800100" indent="-342900">
              <a:spcAft>
                <a:spcPts val="1200"/>
              </a:spcAft>
              <a:buFont typeface="Arial" pitchFamily="-84" charset="0"/>
              <a:buChar char="•"/>
            </a:pPr>
            <a:r>
              <a:rPr lang="en-US" sz="2400" dirty="0" smtClean="0">
                <a:latin typeface="Tw Cen MT" panose="020B0602020104020603" pitchFamily="34" charset="0"/>
              </a:rPr>
              <a:t>Invests </a:t>
            </a:r>
            <a:r>
              <a:rPr lang="en-US" sz="2400" dirty="0">
                <a:latin typeface="Tw Cen MT" panose="020B0602020104020603" pitchFamily="34" charset="0"/>
              </a:rPr>
              <a:t>in energy, environmental services and transportation infrastructure</a:t>
            </a:r>
            <a:endParaRPr lang="en-US" sz="2400" dirty="0" smtClean="0">
              <a:latin typeface="Tw Cen MT" panose="020B0602020104020603" pitchFamily="34" charset="0"/>
            </a:endParaRPr>
          </a:p>
          <a:p>
            <a:pPr marL="800100" indent="-342900">
              <a:spcAft>
                <a:spcPts val="1200"/>
              </a:spcAft>
              <a:buFont typeface="Arial" pitchFamily="-84" charset="0"/>
              <a:buChar char="•"/>
            </a:pPr>
            <a:r>
              <a:rPr lang="en-US" sz="2400" dirty="0" smtClean="0">
                <a:latin typeface="Tw Cen MT" panose="020B0602020104020603" pitchFamily="34" charset="0"/>
              </a:rPr>
              <a:t>Recently joined </a:t>
            </a:r>
            <a:r>
              <a:rPr lang="en-US" sz="2400" dirty="0" err="1">
                <a:latin typeface="Tw Cen MT" panose="020B0602020104020603" pitchFamily="34" charset="0"/>
              </a:rPr>
              <a:t>Oaktree</a:t>
            </a:r>
            <a:r>
              <a:rPr lang="en-US" sz="2400" dirty="0">
                <a:latin typeface="Tw Cen MT" panose="020B0602020104020603" pitchFamily="34" charset="0"/>
              </a:rPr>
              <a:t> Capital Management, L.P</a:t>
            </a:r>
            <a:r>
              <a:rPr lang="en-US" sz="2400" dirty="0" smtClean="0">
                <a:latin typeface="Tw Cen MT" panose="020B0602020104020603" pitchFamily="34" charset="0"/>
              </a:rPr>
              <a:t>., </a:t>
            </a:r>
            <a:r>
              <a:rPr lang="en-US" sz="2400" dirty="0">
                <a:latin typeface="Tw Cen MT" panose="020B0602020104020603" pitchFamily="34" charset="0"/>
              </a:rPr>
              <a:t>a global investment management firm with more than $</a:t>
            </a:r>
            <a:r>
              <a:rPr lang="en-US" sz="2400" dirty="0" smtClean="0">
                <a:latin typeface="Tw Cen MT" panose="020B0602020104020603" pitchFamily="34" charset="0"/>
              </a:rPr>
              <a:t>90 </a:t>
            </a:r>
            <a:r>
              <a:rPr lang="en-US" sz="2400" dirty="0">
                <a:latin typeface="Tw Cen MT" panose="020B0602020104020603" pitchFamily="34" charset="0"/>
              </a:rPr>
              <a:t>billion in diversified assets under its </a:t>
            </a:r>
            <a:r>
              <a:rPr lang="en-US" sz="2400" dirty="0" smtClean="0">
                <a:latin typeface="Tw Cen MT" panose="020B0602020104020603" pitchFamily="34" charset="0"/>
              </a:rPr>
              <a:t>management</a:t>
            </a:r>
            <a:endParaRPr lang="en-US" sz="2400" dirty="0">
              <a:latin typeface="Tw Cen MT" panose="020B0602020104020603" pitchFamily="34" charset="0"/>
              <a:cs typeface="Tw Cen MT"/>
            </a:endParaRPr>
          </a:p>
        </p:txBody>
      </p:sp>
      <p:pic>
        <p:nvPicPr>
          <p:cNvPr id="1028" name="Picture 4" descr="http://www.millermedeiros.com/_old/v2/works/highstar/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3263643" cy="1927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" pitchFamily="80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" pitchFamily="80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" pitchFamily="80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" pitchFamily="80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" pitchFamily="8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" pitchFamily="8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" pitchFamily="8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" pitchFamily="80" charset="0"/>
              </a:defRPr>
            </a:lvl9pPr>
          </a:lstStyle>
          <a:p>
            <a:pPr defTabSz="914400" eaLnBrk="1" hangingPunct="1"/>
            <a:r>
              <a:rPr lang="en-US" sz="3200" kern="0" dirty="0" err="1" smtClean="0">
                <a:ea typeface="ＭＳ Ｐゴシック" pitchFamily="-84" charset="-128"/>
                <a:cs typeface="ＭＳ Ｐゴシック" pitchFamily="-84" charset="-128"/>
              </a:rPr>
              <a:t>Highstar</a:t>
            </a:r>
            <a:r>
              <a:rPr lang="en-US" sz="3200" kern="0" dirty="0" smtClean="0">
                <a:ea typeface="ＭＳ Ｐゴシック" pitchFamily="-84" charset="-128"/>
                <a:cs typeface="ＭＳ Ｐゴシック" pitchFamily="-84" charset="-128"/>
              </a:rPr>
              <a:t> Capital</a:t>
            </a:r>
            <a:endParaRPr lang="en-US" sz="3200" kern="0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852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-84" charset="-128"/>
                <a:cs typeface="ＭＳ Ｐゴシック" pitchFamily="-84" charset="-128"/>
              </a:rPr>
              <a:t>Salem Harbor Project Details</a:t>
            </a:r>
            <a:endParaRPr lang="en-US" sz="3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cxnSp>
        <p:nvCxnSpPr>
          <p:cNvPr id="25603" name="Straight Connector 4"/>
          <p:cNvCxnSpPr>
            <a:cxnSpLocks noChangeShapeType="1"/>
          </p:cNvCxnSpPr>
          <p:nvPr/>
        </p:nvCxnSpPr>
        <p:spPr bwMode="auto">
          <a:xfrm>
            <a:off x="304800" y="990600"/>
            <a:ext cx="85344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5604" name="Slide Number Placeholder 1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356350"/>
            <a:ext cx="914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 sz="1200">
              <a:solidFill>
                <a:srgbClr val="898989"/>
              </a:solidFill>
              <a:latin typeface="Calibri" pitchFamily="-84" charset="0"/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1490663" y="1204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17463" y="1011238"/>
            <a:ext cx="88392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0100" indent="-342900">
              <a:spcAft>
                <a:spcPts val="600"/>
              </a:spcAft>
              <a:buFont typeface="Arial" pitchFamily="-84" charset="0"/>
              <a:buChar char="•"/>
            </a:pPr>
            <a:r>
              <a:rPr lang="en-US" sz="2200" dirty="0">
                <a:latin typeface="Tw Cen MT"/>
                <a:cs typeface="Tw Cen MT"/>
              </a:rPr>
              <a:t>Existing </a:t>
            </a:r>
            <a:r>
              <a:rPr lang="en-US" sz="2200" dirty="0" smtClean="0">
                <a:latin typeface="Tw Cen MT"/>
                <a:cs typeface="Tw Cen MT"/>
              </a:rPr>
              <a:t>Salem Harbor Station shut down May 31, 2014 and will be demolished with entire 65-acre site brought into environmental compliance with MCP</a:t>
            </a:r>
          </a:p>
          <a:p>
            <a:pPr marL="800100" indent="-342900">
              <a:spcAft>
                <a:spcPts val="600"/>
              </a:spcAft>
              <a:buFont typeface="Arial" pitchFamily="-84" charset="0"/>
              <a:buChar char="•"/>
            </a:pPr>
            <a:r>
              <a:rPr lang="en-US" sz="2200" dirty="0" smtClean="0">
                <a:latin typeface="Tw Cen MT"/>
                <a:cs typeface="Tw Cen MT"/>
              </a:rPr>
              <a:t>Only those structures being reused will remain, leaving approximately 40 acres available for future development</a:t>
            </a:r>
          </a:p>
          <a:p>
            <a:pPr marL="800100" indent="-342900">
              <a:spcAft>
                <a:spcPts val="600"/>
              </a:spcAft>
              <a:buFont typeface="Arial" pitchFamily="-84" charset="0"/>
              <a:buChar char="•"/>
            </a:pPr>
            <a:r>
              <a:rPr lang="en-US" sz="2200" dirty="0" smtClean="0">
                <a:latin typeface="Tw Cen MT"/>
                <a:cs typeface="Tw Cen MT"/>
              </a:rPr>
              <a:t>2-1x1 GE 7FA.05 Quick-Start CCGTs with Air-Cooled Condensers located on 23-acre portion of site</a:t>
            </a:r>
          </a:p>
          <a:p>
            <a:pPr marL="800100" indent="-342900">
              <a:spcAft>
                <a:spcPts val="600"/>
              </a:spcAft>
              <a:buFont typeface="Arial" pitchFamily="-84" charset="0"/>
              <a:buChar char="•"/>
            </a:pPr>
            <a:r>
              <a:rPr lang="en-US" sz="2200" dirty="0" smtClean="0">
                <a:latin typeface="Tw Cen MT"/>
                <a:cs typeface="Tw Cen MT"/>
              </a:rPr>
              <a:t>674 MW Cleared into ISO-NE Forward Capacity Auction to satisfy reliability need in NEMA/Boston – 692MW total with duct firing</a:t>
            </a:r>
            <a:endParaRPr lang="en-US" sz="2200" dirty="0">
              <a:latin typeface="Tw Cen MT"/>
              <a:cs typeface="Tw Cen MT"/>
            </a:endParaRPr>
          </a:p>
          <a:p>
            <a:pPr marL="800100" indent="-342900">
              <a:spcAft>
                <a:spcPts val="600"/>
              </a:spcAft>
              <a:buFont typeface="Arial" pitchFamily="-84" charset="0"/>
              <a:buChar char="•"/>
            </a:pPr>
            <a:r>
              <a:rPr lang="en-US" sz="2200" dirty="0" smtClean="0">
                <a:latin typeface="Tw Cen MT"/>
                <a:cs typeface="Tw Cen MT"/>
              </a:rPr>
              <a:t>Unit combines best-in-class efficiency of 58.5% and extreme operating flexibility – in normal start-up, full unit output in 60 minutes (with significant output in 10 minutes in quick-start mode) resulting in significant regional </a:t>
            </a:r>
            <a:r>
              <a:rPr lang="en-US" sz="2200" dirty="0">
                <a:latin typeface="Tw Cen MT"/>
                <a:cs typeface="Tw Cen MT"/>
              </a:rPr>
              <a:t>air quality </a:t>
            </a:r>
            <a:r>
              <a:rPr lang="en-US" sz="2200" dirty="0" smtClean="0">
                <a:latin typeface="Tw Cen MT"/>
                <a:cs typeface="Tw Cen MT"/>
              </a:rPr>
              <a:t>benefits</a:t>
            </a:r>
          </a:p>
        </p:txBody>
      </p:sp>
    </p:spTree>
    <p:extLst>
      <p:ext uri="{BB962C8B-B14F-4D97-AF65-F5344CB8AC3E}">
        <p14:creationId xmlns="" xmlns:p14="http://schemas.microsoft.com/office/powerpoint/2010/main" val="21016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-84" charset="-128"/>
                <a:cs typeface="ＭＳ Ｐゴシック" pitchFamily="-84" charset="-128"/>
              </a:rPr>
              <a:t>Project Progress</a:t>
            </a:r>
            <a:endParaRPr lang="en-US" sz="3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cxnSp>
        <p:nvCxnSpPr>
          <p:cNvPr id="25603" name="Straight Connector 4"/>
          <p:cNvCxnSpPr>
            <a:cxnSpLocks noChangeShapeType="1"/>
          </p:cNvCxnSpPr>
          <p:nvPr/>
        </p:nvCxnSpPr>
        <p:spPr bwMode="auto">
          <a:xfrm>
            <a:off x="304800" y="990600"/>
            <a:ext cx="85344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5604" name="Slide Number Placeholder 1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356350"/>
            <a:ext cx="914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 sz="1200">
              <a:solidFill>
                <a:srgbClr val="898989"/>
              </a:solidFill>
              <a:latin typeface="Calibri" pitchFamily="-84" charset="0"/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1490663" y="1204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152400" y="1223963"/>
            <a:ext cx="883920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0100" indent="-342900">
              <a:spcAft>
                <a:spcPts val="600"/>
              </a:spcAft>
              <a:buFont typeface="Arial" pitchFamily="-84" charset="0"/>
              <a:buChar char="•"/>
            </a:pPr>
            <a:r>
              <a:rPr lang="en-US" sz="3200" dirty="0" smtClean="0">
                <a:latin typeface="Tw Cen MT"/>
                <a:cs typeface="Tw Cen MT"/>
              </a:rPr>
              <a:t>Financing Completed</a:t>
            </a:r>
          </a:p>
          <a:p>
            <a:pPr marL="1257300" lvl="1" indent="-342900">
              <a:spcAft>
                <a:spcPts val="600"/>
              </a:spcAft>
              <a:buFont typeface="Arial" pitchFamily="-84" charset="0"/>
              <a:buChar char="•"/>
            </a:pPr>
            <a:r>
              <a:rPr lang="en-US" sz="2200" dirty="0" smtClean="0">
                <a:latin typeface="Tw Cen MT"/>
                <a:cs typeface="Tw Cen MT"/>
              </a:rPr>
              <a:t>Project reached Financial </a:t>
            </a:r>
            <a:r>
              <a:rPr lang="en-US" sz="2200" dirty="0">
                <a:latin typeface="Tw Cen MT"/>
                <a:cs typeface="Tw Cen MT"/>
              </a:rPr>
              <a:t>Close </a:t>
            </a:r>
            <a:r>
              <a:rPr lang="en-US" sz="2200" dirty="0" smtClean="0">
                <a:latin typeface="Tw Cen MT"/>
                <a:cs typeface="Tw Cen MT"/>
              </a:rPr>
              <a:t>on January 9, 2015</a:t>
            </a:r>
          </a:p>
          <a:p>
            <a:pPr marL="1714500" lvl="2" indent="-342900">
              <a:spcAft>
                <a:spcPts val="600"/>
              </a:spcAft>
              <a:buFont typeface="Arial" pitchFamily="-84" charset="0"/>
              <a:buChar char="•"/>
            </a:pPr>
            <a:r>
              <a:rPr lang="en-US" sz="2200" dirty="0">
                <a:latin typeface="Tw Cen MT"/>
                <a:cs typeface="Tw Cen MT"/>
              </a:rPr>
              <a:t>$730 Million Credit </a:t>
            </a:r>
            <a:r>
              <a:rPr lang="en-US" sz="2200" dirty="0" smtClean="0">
                <a:latin typeface="Tw Cen MT"/>
                <a:cs typeface="Tw Cen MT"/>
              </a:rPr>
              <a:t>Facility w/10 Banks lead by MUFG Union Bank, BNP Paribas and GE Capital</a:t>
            </a:r>
            <a:endParaRPr lang="en-US" sz="2200" dirty="0">
              <a:latin typeface="Tw Cen MT"/>
              <a:cs typeface="Tw Cen MT"/>
            </a:endParaRPr>
          </a:p>
          <a:p>
            <a:pPr marL="1714500" lvl="2" indent="-342900">
              <a:spcAft>
                <a:spcPts val="600"/>
              </a:spcAft>
              <a:buFont typeface="Arial" pitchFamily="-84" charset="0"/>
              <a:buChar char="•"/>
            </a:pPr>
            <a:r>
              <a:rPr lang="en-US" sz="2200" dirty="0" err="1" smtClean="0">
                <a:latin typeface="Tw Cen MT"/>
                <a:cs typeface="Tw Cen MT"/>
              </a:rPr>
              <a:t>Highstar</a:t>
            </a:r>
            <a:r>
              <a:rPr lang="en-US" sz="2200" dirty="0" smtClean="0">
                <a:latin typeface="Tw Cen MT"/>
                <a:cs typeface="Tw Cen MT"/>
              </a:rPr>
              <a:t> Capital subscribed to 87.5% of project equity</a:t>
            </a:r>
            <a:br>
              <a:rPr lang="en-US" sz="2200" dirty="0" smtClean="0">
                <a:latin typeface="Tw Cen MT"/>
                <a:cs typeface="Tw Cen MT"/>
              </a:rPr>
            </a:br>
            <a:r>
              <a:rPr lang="en-US" sz="2200" dirty="0" smtClean="0">
                <a:latin typeface="Tw Cen MT"/>
                <a:cs typeface="Tw Cen MT"/>
              </a:rPr>
              <a:t>Toyota Tsusho subscribed for the remaining 12.5%</a:t>
            </a:r>
          </a:p>
          <a:p>
            <a:pPr marL="1714500" lvl="2" indent="-342900">
              <a:spcAft>
                <a:spcPts val="600"/>
              </a:spcAft>
              <a:buFont typeface="Arial" pitchFamily="-84" charset="0"/>
              <a:buChar char="•"/>
            </a:pPr>
            <a:endParaRPr lang="en-US" sz="1200" dirty="0" smtClean="0">
              <a:latin typeface="Tw Cen MT"/>
              <a:cs typeface="Tw Cen MT"/>
            </a:endParaRPr>
          </a:p>
          <a:p>
            <a:pPr marL="800100" indent="-342900">
              <a:spcAft>
                <a:spcPts val="600"/>
              </a:spcAft>
              <a:buFont typeface="Arial" pitchFamily="-84" charset="0"/>
              <a:buChar char="•"/>
            </a:pPr>
            <a:r>
              <a:rPr lang="en-US" sz="3200" dirty="0" smtClean="0">
                <a:latin typeface="Tw Cen MT"/>
                <a:cs typeface="Tw Cen MT"/>
              </a:rPr>
              <a:t>Permitting Completed</a:t>
            </a:r>
          </a:p>
          <a:p>
            <a:pPr marL="1257300" lvl="1" indent="-342900">
              <a:spcAft>
                <a:spcPts val="600"/>
              </a:spcAft>
              <a:buFont typeface="Arial" pitchFamily="-84" charset="0"/>
              <a:buChar char="•"/>
            </a:pPr>
            <a:r>
              <a:rPr lang="en-US" sz="2200" dirty="0" smtClean="0">
                <a:latin typeface="Tw Cen MT"/>
                <a:cs typeface="Tw Cen MT"/>
              </a:rPr>
              <a:t>All permits final and non-appealable</a:t>
            </a:r>
          </a:p>
          <a:p>
            <a:pPr marL="1257300" lvl="1" indent="-342900">
              <a:spcAft>
                <a:spcPts val="600"/>
              </a:spcAft>
              <a:buFont typeface="Arial" pitchFamily="-84" charset="0"/>
              <a:buChar char="•"/>
            </a:pPr>
            <a:r>
              <a:rPr lang="en-US" sz="2200" dirty="0" smtClean="0">
                <a:latin typeface="Tw Cen MT"/>
                <a:cs typeface="Tw Cen MT"/>
              </a:rPr>
              <a:t>FERC granted one year deferral of capacity supply obligation from 2016 to 2017</a:t>
            </a:r>
          </a:p>
        </p:txBody>
      </p:sp>
      <p:pic>
        <p:nvPicPr>
          <p:cNvPr id="7" name="Picture 4" descr="http://www.millermedeiros.com/_old/v2/works/highstar/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1366838" cy="8070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png;base64,iVBORw0KGgoAAAANSUhEUgAAAYkAAACACAMAAADJe2XzAAAAwFBMVEX///8VXJ43NTY0MjMwLi8AVpssKiuDncHl5eU2MzUuKy0vLS4PWp0qKCkmZ6R+fX719fVxcHAvbqklIyTf398AUpo9OzzW1taLioseGx1DQkIjICHQ0NBKSEm8u7vs7OxPTk9ZWVmpqKgATphiYWK9vb2CgYEaFxja5O7I1+bGxsabm5sASpd2dXWzs7OmpaaTrsxhiriVlJXp7/W3yd0SDRCrwNfF1OTV4OuMqcmjutRvk75MfbHj6/NpaGlTgrOFYFoQAAAUpElEQVR4nO1di3baOBM2lnEB28HEXGxk7rcGArSk2Wbbhr7/W/0ayRdJlkjSQJP94+/s2YKRZXk+zWgkzSiG8fZ4+HTtutefbt66HR8eX2+rFYLq7PfdWzflQ8O/pjxQLq4e37o1Hxm/MyIIFddv3ZoPjH86FQ6dL2/dno+LX1WeCffqrdvzYfFYETF7eOsWfVTcdEQmOv+8dYs+Kkom3gseqq7IxLe3btFHhV8RmZiVk7u3wk/Rd/r91u35uHjs8EpxW649vR1+zHIqZv++dWs+NL50XMaF2/n01m354Lj5Ve1UyX/Xpd/05nj48enTj3KIKFGiRIkSJUqUKFGiRIkSJUqUKFHi7+Hu0xnxUxM7wz2kXIfV4cesejbcaiL77q47aZFZuRKrw29xp78At1p1nyiSltSFWN7lscluGRCrw+NpMVc7119/fiVd+hlMPIOISrXcNtXhR+eEbCudnw8+KeQ//Jw9pRdu54f6CTwRbvXzX327/xJOGSfXzYfXb0+ZqNkziJCM06gmw2fX14dta7tZj+AL+0G6Bz758b7Z2oYL9puvrIt+GEktKhZlJXrTZavV3MR+Uk548ChvnuGvN81Wa7lrqwpK30YL8i5cpVqcMk5u9TtX8qZzigp39gzTRIyTQNfBM0XgGNq+NLHtWI4XdJdERNMg/YEKYYBMM9iQD5t+4JFSNkbHHvlhKtcV7EihLiltTaQmLQKpqH0gV+OJFzgWPLY/ZeXqyETj9KbQNpHHWrHpwpMtO7DnjIs+KWhl1ZMWIi/53N4i7LF3OTzBxSnjVL15dtGKlogrgT/ROB28uggQ+NCyUSIhZKOFYYwtEzmpNKcBeU9E+m83yEo5eMN+4KuiTCzoRbsmtmmBhZJ10zvA/VZKDMJbWg6hOhrkTNQTJubZk+uOt2BM1JEjMBGwj3svfxevGxunoDdOrkSE4V/ryz6TCMlzOngIwFoKiNbGLoLvNsa4AVejnbGGLhyx1/DH5NdoaPRWUMoJMPbIhzpeGlMs1YUJEy0qXW8qNmooFyVMxCBeB0cRdkAFD4wJk2eCVASNWAYgVlIS7kBemzJB7uWZMJlOHCJaBOMAKkXB+gQRj1WtdGUiDONfnVLo3VcpGFYa1DfdPgAk0h3Ap3rcw6QXWzhcx+sQW9A/e0bLyUzMDptgMXwqBdwaxuuNZQNRu6EJFQyoeGld5tAYmVTcuYlhWLCi3axod2McyTPwdt1ur5sY6mvrmGgDEda+1+7tBuSSc9QzsVhBb/EO63ixxdBgS1JOHlqLU9AIgpvZK4modJRhyaSfO83k84RI356wEXQ0IeJx5kYNVDygSjEhn1axsSSDAur22C1b+GImVnjC2/YdkZpFmLXbhgKgMCj5XCM1eBv2eUjuAnulZmLvmXWUSHROaghqOiZ8uOy1WMPa8MVuGlpojZOCCOOzmjY9EVdS7dVfqmI+x0RMuhEapGMbfRdil2Bkt+bkwiIir9wy/Ag6WC+tgApkzz5PeOmRH5wlJ2MRwEQ6zvaIIqzSx84DG8PTlEwsG3m36d3b9v1QxwToL201RQ3MIdYqxZ3GOKk0QseElohHmQhN9grPBLwvXmQ/kbHVtEPmAoFSgMxxm/Z16u8kLwnEJEM6zwS8PI6XdsE8MQhMkCqiVEyLw+EAxCqZaDqmdUwvkoKHWMcE1B9k3cXYB3l/KUJnnJREGN9VpV9ARGWmdOR4JsaIUwmmFCBjED2xyDEhxguJPXKIw8RZHGLSkMnkyDNB/F/ixKzhplwgOXgm2g3ov1KPVTJxgH+n4osAE4IXC0z45PZcJYittak+a6A2Tq6rXqX7pFjy0HpNj9eF0pqcCY4JHyTOG1Mic7PhU4aIHIjsEBox/73PlSK2O+19PBNzUi/xRyNGXwE8E9Qns4JJuOCmgUomwECaQbe16eUlgQm0TAGeAGGithIUlzaH72UC7pSTNR0RBbP/QiJ0CV0cE4XWQw9ckVfuwfgB0qL6bdWF3kaNGGYuIsdEO7F0R8LfWCEBngljj9kEBjcm4TqRsZIJfwy+GrK8qE/YYL/1qUudwmRMgC7CnCZDE/ROw4TSOOmIUDmxrm6JQ0WE21E3g2MCzLXg/UNvp/a7Rd4f1ZNOZUl6HucvzTGxAU3xmWkLFLMqgQljGVnpdBJ3Q8qFej7RHiQzO+R4eDKE3/rp9C2DJ3SPvIZAw8RvlbkRljg4/KOQrZaIK0XN1Z/qws9iYhSx5RAq72cx4ZOPtNQIFG1ZfK7IhLGYR0EyI0ZeXzufIBUf+pHnsJIWhoqpdYpSoISJQMGEp2biTjE/0BLx7bVEaLNNZevEu5zgv65oB93ATDuZ38nWaa2yTuCYBrTLagy0xAR5+m45WAUNkGRjbGiZgLXHzdGKPKpE0TRhop2ijzTWCWZHaiYUxklPRHFIeSERblVdWhixsTRiQ+tt1nrwZG0mij4vIoOt/hVGbCq6RRzHvaUj9U6GAhOA0TBEsJYYrU8wQZvamx7pYgYZgpS+U3uVTBBTnBixfxWFex4ilB6ZzjgJTAwkL3aQT5lBxl02loIPZXFeLJlm1GUvli7amrZHAH3XKU5vlUzAnSGhAiaDSFqLFZgAtOli30g9n/DtOjfzIBzDgK32YovGST2hI/hW3CfSElFY4kgw05AszCeWttB912xmR8ExAWMwN2+GMYTnizIRR8IQmt7KgWdiemy1Mq6ARPDguuAsp90CtLPRM/xtq3XMpp6wMLLSMAE+G0xDU0zFRvMoGCc9EbcvIEKz4eFW1OVFJtYRv2BH+3WyCsszQUWPsnkYrBCm75gxAZwip8FgCjP39DaOiQ12nPtskWXMFkgmiHO66FgwIk2ynSAb/mGZWKcTVPRONpzR1chIvdohGyet+/r9tihX7VapbnG3qk035ZmAzQjTnjOZ+HOYlqY7ExwTxpb8YPWT16LL1GiUlwImfBM+hHSqFcJA4Wzl5/JMgPfVSEtQr2fB3OB0JgKfrbHB5prZvhVMVQa+bgWQrtEkldboixXawGQmGSc9EQrTpCPiUWOaiHHSRtcITIBITAdt4na8gUkSyt6aZ8Kni8xBuG73pgMYYPGeKwVMgDcfZP7whHVoEcIcm24FThY1fxSHdDOKENC+h7YMdr32ogWeG62PzbEPPd9vDyceG5Q1q+KwBGh63X2vvT7APpRuVVwyTloiVIP1y4k4cbKWwASZ7CI6u4owGfEIEbw0c2MfYzoeBxHdKTJxky8FTEDXDbIXp5M83qMECCP2gnEbrchzE9+UaBumGzw4ovt5DvOjjh7dyVqt6FaR1R3pd4pCtpmEWZ0oKBhIBnEH7ixEfFZ7TYAT0TUiE8aU3z21cvEJTBhx18smthbOl5VgMZBIbER+5RyXdmTWHc6PoaAeWPZtn++e5hXSDZ5s95MRO8p3T9MtUfCqRSaS3dOD1+CKarbs7gTjrx+si3b/T4g4dcSZ38dBxFlQ2IW3WaxAk3NVxzgIGlzMRNjFnuM4jcCbx0Ip3Cd03gfBfT5Zh0cE95JtOEZBgPOv8TwIbBoogCdZ590NsGdbtC3LbEDf9CFKgDWQ1mmS2qOsoi75tkorPdoBu78b6vYmBOP0IiJ0XtMpIk6G/sHEVGhmbRe2jq1wKF6EYvyF0TrcHlvLaVtRagT/+NJlaVZVqLA9XW6Px+aeX0L34wO5tg2HI/Fik29gW6hJ/EYm7i1y/6LgRGfgjdMJIooynWkOKztFRBn6p8cj7zl1tGtNCo34EyIqnTL0T4cffITkSxb9/ogIV7mBXQJwXXUTVLUaoVpr0hFRyepToTynV4vHq+sMWiKerxGP16dRHiP+Cnwrbl5oiShxQXxTrTXpTFM5HF8O3xWrr1oivv7dtn0o+C8hYlaqxOVQDOPQE9HR7cWVeD38YtBYVUPEg3v7X/OL/FEcxzVNuMs7q/WLzIRWIx4q1XOPEtMmIPu6oV+bofgzLRBvmwJC32jzl8JdstizJlfTBbx2OMYRxlG/yS2N1uC2rTbTBNqwYf9ss8XhBVcpqXWAsVzr6+HLg8QJIs6uEv7YazTs+0wqx4Duf2ZLnRP63YZw++GqwcMb+0YP2/kFG9fZBtJuRW5grByCZDUd2dExW5XbRKR4oA1abQWN4Ej/aXhmuiy5jxpeukqf1+rgln6t78X4V1IJd6aJVCJEnF0l6Kad6WRbxSwtKNuwHHVZckrXYPv5fNAAMGGLlyIa5rIL0q2NI91wQI5FN5q6qVQntNJIZ1tIGyAqgzbFS1s29UzUZ1I/0oYgS6r11ZCDM7REwFrT7NyjRMhkGaTf6esj00u2RwlRSGAiwClW/YQJj8Xi0Q2dFSxxZ0xs4Q4Hj1tzRD8lYc49RimLU1OAZyKLMciZ4GtF2d7eGSCpxEkitEFMfwoap4+4UBt4/f4ApTF/BxuNuxwTwaKXw6BMeFOW2jscO0kaT8rEgm4sH2HzwJ86SRKrwSINkSnGFfIQmEhLZUzQDpHWauW1vhqSSpwk4vwqARFO/T7K417h9bthAyVxjHPLCSHeK2VCilsBJrLEQrBkyDZyJiDYPIuvWEAYDlU92L6lgegrjXkSmEhic3MmxFqBVE9dzUshzSW0RABhZ1cJCPBytjQuObkAr19fBEn8HRFusBs/kwljS+69NzImYpqsmJWdkwGYegYQpBasCW2FoIO8DSkTEBfYpYSlTNBa7WKtr4aoEu7tKSLOrxK+BfKoNepmGggBr+/UvGSgIMPEavRcnaBxe8BowkQaZZlgvQzDJcgMkt4nENKpzgLjmUDzpp3kxaRM6Gp9NQSV0O9H0Ei/86vEEJt1bwQKn5pjYMIzuoiFiR88wkGfYwL3/AyGzERaTcIEZOlFxTwviBAjooSQPU1GYs6EdRzZiOUIp0xoan01BJXQL3GwkMvz74m2WD4hDKFBFo1MmFg6LM/3aDlbgQkTrxLcg9HgmRhBrvAKVCthAsJf7ovPpDH/baMNMZ3qjESOiTmkD9CAnYQJlqt/bjkY8Nc6nk/E+VVihFn+Vi+PFGNMDNlAQYYJIiyBCWE6QZlA/QHAjBomYiFpjAnqlgXFhxIbRjNXx1IuQA6BCQgXjBYZEyOo1Ty3IKRcuieIcM+vEjSeGiwEMRhJ1gpjohZRW0zGVmIIBCZQCmeQMJFegk/JHDtnAhWe6RNzQ/McIFDQ0+XQ50zAY+HxPBPdcwtCVAn9oh9j6/wqQZM96PgASdTs4BPGhOHQGcXGA8eFZwKNM8yLTJghdXNO6sQQJ2kwPU8XVi8yASdLkCnDZXWCV4kTa03Mdp3/0CxIcWfJXWsvDTBOmNg6wMHRgXmGMGK3DXnERuMJYABLQexUmmScGCvHCSLXJCBcTlXKIDHRI4MWHvHjxEp116vAqcRTRFxCJfZeJkeU5lEkTOxgoPBNGCYEJlReLPN//RgCh2lSBOc74dzLoQdu+TSVsjsnj5zTRGpNDj3PBDiuznaX+E5H0XfyuRO5/hx3V88n4hLnyNGErNy00INPEibaZKDY9+gw8SQTqRcLxNJVk4QJ8Mi4bO9NAxaRdnTYt8gj2QlEmhx6gQmYvNtHxJg4iEZt4/B+9J8iV4kTq6+Vi6kE5AjyoO+XMGF4RBh7Okw8m4k4zT7l59iNrL8OiPhX9PAc3gPrG0XITND0MtDafI7N5SNBra/EXaYRupl1TsQlVAIOJEBeAisxTykTLQv1J4imDD6XCcju5pmgA0UWvA9zY6cJydosL5LA5pZaeRSYSPjL152EWu2mEUPO6xOv6z/c6GSYqcTTRJx/q44AErKyYx22DWa0UyZggEzOB+KZ8HbrDIuaxISkE2wt1p6ArHtwKpR5P6JHfvBKBDn0e9TtIm4NqshED+dMDOkKL1frqta79zw8Pvmy33/BX/Zzf6rWi9KtOu1aE0eEWz3/n3yHhTg7M9OL5OSglIkezSWN0sSRbD7hBRnu9xITgcQE20mwPNRHHhyvEW3E/FIjYN/2AULBSSaMpp0xoai1x51zpMbXGcwF3EpVlQORqoR2jOCySi+hEpAtyp2HdM/MU8qEQTOtqDzVc2zq9gpMwFFB1BXO9+zmmI0GbI9uS4cm7iSyJktC3kvJYAomWKZfsmc3Zw1BdVpr03iaCe5Yk+KfgE0DOnTRxDwRlQuohHHvNQLOnZ8Htr2KjSP5J0q/B1QQpmd7sLg9XNkCVkQnIvJPmhE0IgWDsQH72LaX7mNjD2ioI+TBskoI5bn873vbxi1jE9mCTpA2wD72EdtBJt49eXi+j429ZDrp0aWr3grlx3kq8JNfZr2VA5MTldBl/4hEXEAl2sswDLnXj+H70NiT/1OTtQjpd4IwudRbhgKWa6MG/2R6tQnZCjWtKjFBo80AWbaDxptRWhXn/UPBg7FeHgaYa8qUXJ2yf3J3Fe7MzoCtbQZ1J6uVzP263a5uB9AwPouZdVIyaDpKaCYSAhH/8TOpR+2enOlVwDh66ZzgObUmkPanO2JGV6oSrrK2G+HkgUuoxPvCOsLnDiLjIB28K6a++Ukilzr7RyTiAouw7w37gy7O4xyoiBAnyanjpOzuN2K+3f+/SlwY8uGtAhPVE1KWiKh0LuA4fSicsk7Z7rXCdbqRTqdxS5V4JaRDRvnD4Ljg8I48/ZaJqNz+348Sl8aD6MW63E9ccHhHmvIViChHiddDOAqTj5/xuYAOyTEqEFGqxBngV7iuz/fsL0KM0xV3IP73wikF5ShxDtxdJ8nu7i3vOPmSrKvpCOJ/KuZklypxHvy4qnYIfgnz6y+SvN3O9Y/vnx++/ewUibjAVt1Hxefv376Lf4/jrlJMq+t0ZrOO6ki/MtH0gpBV4hRKx+mCUB2hr0U5vb4gSpV4J7hTHgKuhluqxAXxIpUoHafL4SWjRKkSl0Q5SrwT+FdPE1CqxN9AqRLvBL72HPBSJf4uSpV4J/Cfln+uEpcI+yuRoFSJd4IXjRKlSlwQpUq8ExSONitV4o1QqsR7wQtUotyXuCRepBLqv2xd4ix4/rZEqRIXxUtUQvPH3kucBSf/coeIU394q8Rr8aVy9XyUjtNZ8T8dng2vXeoPGgAAAABJRU5ErkJggg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8100" y="-1919288"/>
            <a:ext cx="11353800" cy="3714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png;base64,iVBORw0KGgoAAAANSUhEUgAAAYkAAACACAMAAADJe2XzAAAAwFBMVEX///8VXJ43NTY0MjMwLi8AVpssKiuDncHl5eU2MzUuKy0vLS4PWp0qKCkmZ6R+fX719fVxcHAvbqklIyTf398AUpo9OzzW1taLioseGx1DQkIjICHQ0NBKSEm8u7vs7OxPTk9ZWVmpqKgATphiYWK9vb2CgYEaFxja5O7I1+bGxsabm5sASpd2dXWzs7OmpaaTrsxhiriVlJXp7/W3yd0SDRCrwNfF1OTV4OuMqcmjutRvk75MfbHj6/NpaGlTgrOFYFoQAAAUpElEQVR4nO1di3baOBM2lnEB28HEXGxk7rcGArSk2Wbbhr7/W/0ayRdJlkjSQJP94+/s2YKRZXk+zWgkzSiG8fZ4+HTtutefbt66HR8eX2+rFYLq7PfdWzflQ8O/pjxQLq4e37o1Hxm/MyIIFddv3ZoPjH86FQ6dL2/dno+LX1WeCffqrdvzYfFYETF7eOsWfVTcdEQmOv+8dYs+Kkom3gseqq7IxLe3btFHhV8RmZiVk7u3wk/Rd/r91u35uHjs8EpxW649vR1+zHIqZv++dWs+NL50XMaF2/n01m354Lj5Ve1UyX/Xpd/05nj48enTj3KIKFGiRIkSJUqUKFGiRIkSJUqUKFHi7+Hu0xnxUxM7wz2kXIfV4cesejbcaiL77q47aZFZuRKrw29xp78At1p1nyiSltSFWN7lscluGRCrw+NpMVc7119/fiVd+hlMPIOISrXcNtXhR+eEbCudnw8+KeQ//Jw9pRdu54f6CTwRbvXzX327/xJOGSfXzYfXb0+ZqNkziJCM06gmw2fX14dta7tZj+AL+0G6Bz758b7Z2oYL9puvrIt+GEktKhZlJXrTZavV3MR+Uk548ChvnuGvN81Wa7lrqwpK30YL8i5cpVqcMk5u9TtX8qZzigp39gzTRIyTQNfBM0XgGNq+NLHtWI4XdJdERNMg/YEKYYBMM9iQD5t+4JFSNkbHHvlhKtcV7EihLiltTaQmLQKpqH0gV+OJFzgWPLY/ZeXqyETj9KbQNpHHWrHpwpMtO7DnjIs+KWhl1ZMWIi/53N4i7LF3OTzBxSnjVL15dtGKlogrgT/ROB28uggQ+NCyUSIhZKOFYYwtEzmpNKcBeU9E+m83yEo5eMN+4KuiTCzoRbsmtmmBhZJ10zvA/VZKDMJbWg6hOhrkTNQTJubZk+uOt2BM1JEjMBGwj3svfxevGxunoDdOrkSE4V/ryz6TCMlzOngIwFoKiNbGLoLvNsa4AVejnbGGLhyx1/DH5NdoaPRWUMoJMPbIhzpeGlMs1YUJEy0qXW8qNmooFyVMxCBeB0cRdkAFD4wJk2eCVASNWAYgVlIS7kBemzJB7uWZMJlOHCJaBOMAKkXB+gQRj1WtdGUiDONfnVLo3VcpGFYa1DfdPgAk0h3Ap3rcw6QXWzhcx+sQW9A/e0bLyUzMDptgMXwqBdwaxuuNZQNRu6EJFQyoeGld5tAYmVTcuYlhWLCi3axod2McyTPwdt1ur5sY6mvrmGgDEda+1+7tBuSSc9QzsVhBb/EO63ixxdBgS1JOHlqLU9AIgpvZK4modJRhyaSfO83k84RI356wEXQ0IeJx5kYNVDygSjEhn1axsSSDAur22C1b+GImVnjC2/YdkZpFmLXbhgKgMCj5XCM1eBv2eUjuAnulZmLvmXWUSHROaghqOiZ8uOy1WMPa8MVuGlpojZOCCOOzmjY9EVdS7dVfqmI+x0RMuhEapGMbfRdil2Bkt+bkwiIir9wy/Ag6WC+tgApkzz5PeOmRH5wlJ2MRwEQ6zvaIIqzSx84DG8PTlEwsG3m36d3b9v1QxwToL201RQ3MIdYqxZ3GOKk0QseElohHmQhN9grPBLwvXmQ/kbHVtEPmAoFSgMxxm/Z16u8kLwnEJEM6zwS8PI6XdsE8MQhMkCqiVEyLw+EAxCqZaDqmdUwvkoKHWMcE1B9k3cXYB3l/KUJnnJREGN9VpV9ARGWmdOR4JsaIUwmmFCBjED2xyDEhxguJPXKIw8RZHGLSkMnkyDNB/F/ixKzhplwgOXgm2g3ov1KPVTJxgH+n4osAE4IXC0z45PZcJYittak+a6A2Tq6rXqX7pFjy0HpNj9eF0pqcCY4JHyTOG1Mic7PhU4aIHIjsEBox/73PlSK2O+19PBNzUi/xRyNGXwE8E9Qns4JJuOCmgUomwECaQbe16eUlgQm0TAGeAGGithIUlzaH72UC7pSTNR0RBbP/QiJ0CV0cE4XWQw9ckVfuwfgB0qL6bdWF3kaNGGYuIsdEO7F0R8LfWCEBngljj9kEBjcm4TqRsZIJfwy+GrK8qE/YYL/1qUudwmRMgC7CnCZDE/ROw4TSOOmIUDmxrm6JQ0WE21E3g2MCzLXg/UNvp/a7Rd4f1ZNOZUl6HucvzTGxAU3xmWkLFLMqgQljGVnpdBJ3Q8qFej7RHiQzO+R4eDKE3/rp9C2DJ3SPvIZAw8RvlbkRljg4/KOQrZaIK0XN1Z/qws9iYhSx5RAq72cx4ZOPtNQIFG1ZfK7IhLGYR0EyI0ZeXzufIBUf+pHnsJIWhoqpdYpSoISJQMGEp2biTjE/0BLx7bVEaLNNZevEu5zgv65oB93ATDuZ38nWaa2yTuCYBrTLagy0xAR5+m45WAUNkGRjbGiZgLXHzdGKPKpE0TRhop2ijzTWCWZHaiYUxklPRHFIeSERblVdWhixsTRiQ+tt1nrwZG0mij4vIoOt/hVGbCq6RRzHvaUj9U6GAhOA0TBEsJYYrU8wQZvamx7pYgYZgpS+U3uVTBBTnBixfxWFex4ilB6ZzjgJTAwkL3aQT5lBxl02loIPZXFeLJlm1GUvli7amrZHAH3XKU5vlUzAnSGhAiaDSFqLFZgAtOli30g9n/DtOjfzIBzDgK32YovGST2hI/hW3CfSElFY4kgw05AszCeWttB912xmR8ExAWMwN2+GMYTnizIRR8IQmt7KgWdiemy1Mq6ARPDguuAsp90CtLPRM/xtq3XMpp6wMLLSMAE+G0xDU0zFRvMoGCc9EbcvIEKz4eFW1OVFJtYRv2BH+3WyCsszQUWPsnkYrBCm75gxAZwip8FgCjP39DaOiQ12nPtskWXMFkgmiHO66FgwIk2ynSAb/mGZWKcTVPRONpzR1chIvdohGyet+/r9tihX7VapbnG3qk035ZmAzQjTnjOZ+HOYlqY7ExwTxpb8YPWT16LL1GiUlwImfBM+hHSqFcJA4Wzl5/JMgPfVSEtQr2fB3OB0JgKfrbHB5prZvhVMVQa+bgWQrtEkldboixXawGQmGSc9EQrTpCPiUWOaiHHSRtcITIBITAdt4na8gUkSyt6aZ8Kni8xBuG73pgMYYPGeKwVMgDcfZP7whHVoEcIcm24FThY1fxSHdDOKENC+h7YMdr32ogWeG62PzbEPPd9vDyceG5Q1q+KwBGh63X2vvT7APpRuVVwyTloiVIP1y4k4cbKWwASZ7CI6u4owGfEIEbw0c2MfYzoeBxHdKTJxky8FTEDXDbIXp5M83qMECCP2gnEbrchzE9+UaBumGzw4ovt5DvOjjh7dyVqt6FaR1R3pd4pCtpmEWZ0oKBhIBnEH7ixEfFZ7TYAT0TUiE8aU3z21cvEJTBhx18smthbOl5VgMZBIbER+5RyXdmTWHc6PoaAeWPZtn++e5hXSDZ5s95MRO8p3T9MtUfCqRSaS3dOD1+CKarbs7gTjrx+si3b/T4g4dcSZ38dBxFlQ2IW3WaxAk3NVxzgIGlzMRNjFnuM4jcCbx0Ip3Cd03gfBfT5Zh0cE95JtOEZBgPOv8TwIbBoogCdZ590NsGdbtC3LbEDf9CFKgDWQ1mmS2qOsoi75tkorPdoBu78b6vYmBOP0IiJ0XtMpIk6G/sHEVGhmbRe2jq1wKF6EYvyF0TrcHlvLaVtRagT/+NJlaVZVqLA9XW6Px+aeX0L34wO5tg2HI/Fik29gW6hJ/EYm7i1y/6LgRGfgjdMJIooynWkOKztFRBn6p8cj7zl1tGtNCo34EyIqnTL0T4cffITkSxb9/ogIV7mBXQJwXXUTVLUaoVpr0hFRyepToTynV4vHq+sMWiKerxGP16dRHiP+Cnwrbl5oiShxQXxTrTXpTFM5HF8O3xWrr1oivv7dtn0o+C8hYlaqxOVQDOPQE9HR7cWVeD38YtBYVUPEg3v7X/OL/FEcxzVNuMs7q/WLzIRWIx4q1XOPEtMmIPu6oV+bofgzLRBvmwJC32jzl8JdstizJlfTBbx2OMYRxlG/yS2N1uC2rTbTBNqwYf9ss8XhBVcpqXWAsVzr6+HLg8QJIs6uEv7YazTs+0wqx4Duf2ZLnRP63YZw++GqwcMb+0YP2/kFG9fZBtJuRW5grByCZDUd2dExW5XbRKR4oA1abQWN4Ej/aXhmuiy5jxpeukqf1+rgln6t78X4V1IJd6aJVCJEnF0l6Kad6WRbxSwtKNuwHHVZckrXYPv5fNAAMGGLlyIa5rIL0q2NI91wQI5FN5q6qVQntNJIZ1tIGyAqgzbFS1s29UzUZ1I/0oYgS6r11ZCDM7REwFrT7NyjRMhkGaTf6esj00u2RwlRSGAiwClW/YQJj8Xi0Q2dFSxxZ0xs4Q4Hj1tzRD8lYc49RimLU1OAZyKLMciZ4GtF2d7eGSCpxEkitEFMfwoap4+4UBt4/f4ApTF/BxuNuxwTwaKXw6BMeFOW2jscO0kaT8rEgm4sH2HzwJ86SRKrwSINkSnGFfIQmEhLZUzQDpHWauW1vhqSSpwk4vwqARFO/T7K417h9bthAyVxjHPLCSHeK2VCilsBJrLEQrBkyDZyJiDYPIuvWEAYDlU92L6lgegrjXkSmEhic3MmxFqBVE9dzUshzSW0RABhZ1cJCPBytjQuObkAr19fBEn8HRFusBs/kwljS+69NzImYpqsmJWdkwGYegYQpBasCW2FoIO8DSkTEBfYpYSlTNBa7WKtr4aoEu7tKSLOrxK+BfKoNepmGggBr+/UvGSgIMPEavRcnaBxe8BowkQaZZlgvQzDJcgMkt4nENKpzgLjmUDzpp3kxaRM6Gp9NQSV0O9H0Ei/86vEEJt1bwQKn5pjYMIzuoiFiR88wkGfYwL3/AyGzERaTcIEZOlFxTwviBAjooSQPU1GYs6EdRzZiOUIp0xoan01BJXQL3GwkMvz74m2WD4hDKFBFo1MmFg6LM/3aDlbgQkTrxLcg9HgmRhBrvAKVCthAsJf7ovPpDH/baMNMZ3qjESOiTmkD9CAnYQJlqt/bjkY8Nc6nk/E+VVihFn+Vi+PFGNMDNlAQYYJIiyBCWE6QZlA/QHAjBomYiFpjAnqlgXFhxIbRjNXx1IuQA6BCQgXjBYZEyOo1Ty3IKRcuieIcM+vEjSeGiwEMRhJ1gpjohZRW0zGVmIIBCZQCmeQMJFegk/JHDtnAhWe6RNzQ/McIFDQ0+XQ50zAY+HxPBPdcwtCVAn9oh9j6/wqQZM96PgASdTs4BPGhOHQGcXGA8eFZwKNM8yLTJghdXNO6sQQJ2kwPU8XVi8yASdLkCnDZXWCV4kTa03Mdp3/0CxIcWfJXWsvDTBOmNg6wMHRgXmGMGK3DXnERuMJYABLQexUmmScGCvHCSLXJCBcTlXKIDHRI4MWHvHjxEp116vAqcRTRFxCJfZeJkeU5lEkTOxgoPBNGCYEJlReLPN//RgCh2lSBOc74dzLoQdu+TSVsjsnj5zTRGpNDj3PBDiuznaX+E5H0XfyuRO5/hx3V88n4hLnyNGErNy00INPEibaZKDY9+gw8SQTqRcLxNJVk4QJ8Mi4bO9NAxaRdnTYt8gj2QlEmhx6gQmYvNtHxJg4iEZt4/B+9J8iV4kTq6+Vi6kE5AjyoO+XMGF4RBh7Okw8m4k4zT7l59iNrL8OiPhX9PAc3gPrG0XITND0MtDafI7N5SNBra/EXaYRupl1TsQlVAIOJEBeAisxTykTLQv1J4imDD6XCcju5pmgA0UWvA9zY6cJydosL5LA5pZaeRSYSPjL152EWu2mEUPO6xOv6z/c6GSYqcTTRJx/q44AErKyYx22DWa0UyZggEzOB+KZ8HbrDIuaxISkE2wt1p6ArHtwKpR5P6JHfvBKBDn0e9TtIm4NqshED+dMDOkKL1frqta79zw8Pvmy33/BX/Zzf6rWi9KtOu1aE0eEWz3/n3yHhTg7M9OL5OSglIkezSWN0sSRbD7hBRnu9xITgcQE20mwPNRHHhyvEW3E/FIjYN/2AULBSSaMpp0xoai1x51zpMbXGcwF3EpVlQORqoR2jOCySi+hEpAtyp2HdM/MU8qEQTOtqDzVc2zq9gpMwFFB1BXO9+zmmI0GbI9uS4cm7iSyJktC3kvJYAomWKZfsmc3Zw1BdVpr03iaCe5Yk+KfgE0DOnTRxDwRlQuohHHvNQLOnZ8Htr2KjSP5J0q/B1QQpmd7sLg9XNkCVkQnIvJPmhE0IgWDsQH72LaX7mNjD2ioI+TBskoI5bn873vbxi1jE9mCTpA2wD72EdtBJt49eXi+j429ZDrp0aWr3grlx3kq8JNfZr2VA5MTldBl/4hEXEAl2sswDLnXj+H70NiT/1OTtQjpd4IwudRbhgKWa6MG/2R6tQnZCjWtKjFBo80AWbaDxptRWhXn/UPBg7FeHgaYa8qUXJ2yf3J3Fe7MzoCtbQZ1J6uVzP263a5uB9AwPouZdVIyaDpKaCYSAhH/8TOpR+2enOlVwDh66ZzgObUmkPanO2JGV6oSrrK2G+HkgUuoxPvCOsLnDiLjIB28K6a++Ukilzr7RyTiAouw7w37gy7O4xyoiBAnyanjpOzuN2K+3f+/SlwY8uGtAhPVE1KWiKh0LuA4fSicsk7Z7rXCdbqRTqdxS5V4JaRDRvnD4Ljg8I48/ZaJqNz+348Sl8aD6MW63E9ccHhHmvIViChHiddDOAqTj5/xuYAOyTEqEFGqxBngV7iuz/fsL0KM0xV3IP73wikF5ShxDtxdJ8nu7i3vOPmSrKvpCOJ/KuZklypxHvy4qnYIfgnz6y+SvN3O9Y/vnx++/ewUibjAVt1Hxefv376Lf4/jrlJMq+t0ZrOO6ki/MtH0gpBV4hRKx+mCUB2hr0U5vb4gSpV4J7hTHgKuhluqxAXxIpUoHafL4SWjRKkSl0Q5SrwT+FdPE1CqxN9AqRLvBL72HPBSJf4uSpV4J/Cfln+uEpcI+yuRoFSJd4IXjRKlSlwQpUq8ExSONitV4o1QqsR7wQtUotyXuCRepBLqv2xd4ix4/rZEqRIXxUtUQvPH3kucBSf/coeIU394q8Rr8aVy9XyUjtNZ8T8dng2vXeoPGgAAAABJRU5ErkJggg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90500" y="-1766888"/>
            <a:ext cx="11353800" cy="3714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data:image/jpeg;base64,/9j/4AAQSkZJRgABAQAAAQABAAD/2wCEAAkGBxAQEBAUEBQWEBQUFBUVERQUGBISFBUSHhUWFxcYGxcaHCkgGBonHRQTLTIiJSktLy4xFx81ODMsNygtLysBCgoKDg0OGxAQGzQlICIsLC83NywtLy80NzUsLCwsLC0sLCw0NCwsNS80LDQ0LDQsLCwsNCwsLCwsLDcsLCwsLP/AABEIAMgA/AMBIgACEQEDEQH/xAAcAAEAAgMBAQEAAAAAAAAAAAAABgcBBAUIAwL/xABEEAABAwIBBwYMBAUDBQAAAAABAAIDBBEFBhIhMUFRYQciUnGBkRMXIzJCU2KCkpOh0hQVVOFDscHR8DNywiRjc6Ky/8QAGQEBAAMBAQAAAAAAAAAAAAAAAAMEBQIB/8QAJhEAAgIBBAICAgMBAAAAAAAAAAECAxEEEiExFFETQSJCYXGBMv/aAAwDAQACEQMRAD8AvFERAEREAREQBERAEREAREQBERAEREAREQBERAEREAREQBERAFgmyyoZyq4q6ChzGGzp3iMkawyxc/vAt7y6hHdJJHM5bYtnKyk5T2xucyiY2W2gzSX8Hf2WggvHG44XGlR+HlOxBrgXCF42tLHDRwIdo+qhaLTjp60sYM2V8285L1yQyzgxC7LeBmAu6JxvcbXMd6Q7ARu2qTrzXQVr6eWOWI2fG4Ob1jYeBFweBK9H0k4kjY9up7Wub1EAj+apailQfHTLmntc1z2j6oiKuWAiIgCIiAIiIAiIgCIiAIiIAiIgCIiAIiIAiIgCIiAIiIAoJyv0LpKOORov4GUF/BjgW37yxTtfOogbIxzHgOa4FrmnSC0ixBXcJbZKRxOO6LR5nRTvKTk1qYnOdR/9REdIYSBKwbucQHjje/DauBDkfiL3WFLJf2gGDvcQFqRtg1nJmOqaeMHFjic9zWsGc5xDWN2lxNmjtJC9JYdTeChijGnwcbGfC0D+ihmQ2QQpHiepLZJh/ptbpZFcWJufOdbbqFzr1qdqjqbVN4X0XdPU4LL+wiIqxZCIiAIiIAiIgCIiAIiIAiIgCIiAIiIAiIgCIiAIiIAiIgCIiAIiIAiIgCIiAIiIAiIgNTFK9lNDLNIbMjaXO3m2oDiTYDrVU+NOu9XAOFpD9c7St/lex27mUjDobaSe2/8AhsP/ANH3VWqv6eiLjmS7KN90lLEX0Trxp13q4Phk+9PGnXerg+GT71BUU/wV+iD57PZOvGnXerg+GT708add6uD4ZPvUFRPgr9D57PZOvGnXerg+GT708add6uD4ZPvUNoaOWeRscLDI93mtbpPXwHE6FMqfktrXNu6SFjujd7rdZDbd11xKFMf+juM7pdDxp13q4Phk+9PGnXerg+GT71HMfyaq6Ej8QyzSbNkac6MndnbDwIC5C6VVTWUjl22p4bJ140671cHwyfenjTrvVwfDJ96gqL34K/R589nsnXjTrvVwfDJ96eNOu9XB8Mn3qConwV+h89nsnXjTrvVwfDJ96y3lRriQBFCSTYANkJJ2ADP0lQuho5J5GxwtMj3GzWt1n+w4nQrjyKyHjogJZrS1FtetkXBm8+13WUVqprXK5JanbN9nYyZmrpI8+tbHEXC7ImBwc0e2S46eA1fQdpEWe3l5L6WEERV/lxl+2DOgoyHy6Q+XWyI7QNjn/Qbb6l1CDm8I5nNQWWdfLHLSGgGYAJpyLiIGwaOk8+iNw1n6qIeNif8ATR/G/wC1V9LK57nOeS5zjdznEkk7SSdZWI2FxDWjOc4hrQNZcTYAdq0IaaCXPJQlqJt8cF15DZVVGIulL4WRRxgDOa5ziZD6IuNg0nrG9S9cjJXBhRUkUI84DOkI9KQ6XHv0DgAuus+xxcnt6L9aait3YREXB2EREAREQBaGN4mykp5ZpPNjbe21ztTWjiSQO1b6qblbx7wkrKWM82Kz5rbZCOa3sab+8Nykqr3ywR2z2RyQOtqnzSSSyHOfI4veeJOzgNQ4AL4Ii1zKCIiHgXRwLBp62YRQNudbnHQxjek47B9TsW5krkxPiElo+ZG0+VlI5reA6T7bO+yu7AsEgoohFA3NGtzjpc93Scdp/wACr3XqHC7LFNDny+jTyUyYgw+PNj58jv8AVlI5zju9lo2D+ZXdRFmttvLNFJJYRr19HHPG+OVoex4LXA7R/Q8V5zxClMM00RNzFJJGTvzXlt+2y9E4riEVNDJLM7NYwXJ2ncANpJsANpK86VtSZpZZXCxkkfI4a7Fzi4j6q7o88+inq8cez4oiK6UgulgGBz1sojgbfa950MY3e4/01ldHJDJGbEH3Hk4Gmz5SNe9rB6TvoNu43Xg+Ew0kTYoGhjRr2ucdrnHaeKrXahQ4XZZpoc+X0aGSuS8GHx2jGfI4eUlcOc7h7LeH8zpXdRFnNtvLNBJJYQX5keGglxDQASSTYADSSTsC18Rr4qeN0szxGxutx+gG0k7ANJVMZaZay17iyO8VODoZ6Um5z7fRuobbm1pKqZWPjojttVa5OvlvygumzoKJxbHqfMLhz94Zta32tZ2WGk16AiLThXGCwjNnNzeWFOuSjAvDVLqh4uyDzNxmI0fCNPWWqERRue5rWDOc4hrQNZcTYDvIXoPJjB20VLFCNJaLyOHpSHS49+rgAodTZtjhfZNpq90s+jrIiLNNEIiIAiIgCIiA5mUeLso6aWZ+nMHNb0nnQ1vaSF56qJ3yPe+Q5z3uLnne4m5PeVOOVjHvDVDaZh5kGmS2ozEf8Wm3W47lA1paavbHL+zO1Nm6WF9BEQlWSsFLcisipa4iSS8VODpdqdJvazhvd3XN7dTIfk/dPmz1oLYtccJuHSbi/a1nDWeA12zGwNADQGgAAAaAANQA2BU79Tj8YlunT5/KR8aCiigjbHC0RsaLNa3UP7njtWwiKgXwubjuNQUURkndmjU0DS57ui0bT/LbYLSysyqgw+O7+fK4eSiBs53E9FnHuudCpLHMZnrZTLO7Odqa0aGMb0WjYPqdt1Ypoc+X0V7r1Dhdm7lXlRPiEl5OZG0+SiBu1vE9J/HutpvwkWWgkgAEkkAAAkknQAANZJ2LSjFRWEZ7bk8swpzkRkE+qzZqoGODWxmlr5Rv3tZx1nZYWK7WQ/J6GZs9c0F2gxwHSG7nSdJ3s6htudVkqndqf1gW6dP9yPnTwMjY1kbQxjQA1rQAABqAC+iIqJdC5WUWPwUMRkndruGMGl8jtzR3adQ2rnZYZYQ4e3N0SzuF2RA6h0nn0W/U7NpFK4tik1VK6Wd5e89jWt2NaPRaN38zcqxTp3Pl9Fe69Q4XZu5T5Sz4hJnSnNY0+TiaTmM4+072j9BoXGRFpKKisIzm23lhEX7hic9zWMGc5zg1jRrLibAd5C9BOuSbAvDVDql45kGiPcZiP+LT3uG5W+uXk1hDaKlihbpLRz3dKQ6Xu7yeyy6iybrN88mpTDZHAREURKEREAREQBc3KLEH09NLJHG6aQNtGxjXSEvOhuhoJsCbngCuki9XZ4+jznLhVa5znPp6lznEucTDPcuJuSebrJJXzOE1X6ef5M32r0git+Y/RU8Rezzd+V1PqJvlS/arNyG5PxDmT1rQ6UWdHDoc2M7HO2Ofw1DibEWIi4s1MpLC4O69NGLy+QiIqxZCiGW+W0dCDHFaWpI0N1tjB1Ofb6N1ngNK2OUDKE0NITGbTSnMh1G3SfY7h9SFRkjy4lziXOcSXOJJJJ0kknWVa09G/wDKXRVvv2/iuz61tZJPI+SZxke83c52s/2G4DQF8EXTwDA566URwNvqz3nQyNu9x77DWe+2g8RRRScmadDRyzyNjhYZHu81rdZ/oBvJ0BXJkVkPHQgSzWlqbedrZFcWIZfbpIztZ4AkLqZLZLwYfHaMZ8jh5WVw57zu9lu5o+puT3Vn3ahz4j0X6dOo8y7CIsOcACSbAaSToACqlkyodlhlVNE10dBDLUy6WuljilliiI0EXa0h0g6OzbuPEyny1kq5m0eGO0yODHTjbfXmbmgXJfuBtvVgYRhzKWCKGPzY2ho3k7XHiTcnrUu3ZhyX+EW7flRf+lBT4TXyPc+Snqnvcbuc6CoLnHeTmr5/kdZ+lqfkT/YvRqKfzH6IfEXs85fkdZ+lqfkT/Yn5HWfpan5E/wBi9GonmP0eeIvZ5y/I6z9LU/In+xTXkuyYl/EOqKiJ8QhFomysfGXSEaXAOAJDW3073cFbCLmeqlKOMHcNMovOQiIqpZCIiAIiIAiIgCIiAIiIAiIgCwsqJcpOO/hKNzWG0s94494bbnu7AbX3uC6jFyaSOZSUVllZ5e47+NrHuabxR3jh3EA853vH6BqjiKb5D5CPq82apBjp9bW6Q+YcNrWcdZ2b1qtxqjz9GWlKyXBy8kckZsQdcXigabPlI72sHpO+g27jdeD4TDSRNigYGNHaXHa5x9Jx3rZpqdkTGsjaGMaLNa0AADcAF9VnW3Ox/wAGhVSoL+QiLm47jcFFEZJ3Zo1NaNL3u6LRtP0Gs2CiSbeEStpLLNutq44Y3SSuEbGi7nONgB/mxU1lrlxJWl0UN4qfaNT5eLtzfZ79w5mVeVM+ISXfzImm8cIPNbxPSdx2bLLQwXDH1dRFBHrkdYnot1ud2AE/RX6aFBbpdlC29ze2JYPJFgNg+skGu8cF91+e/tIsOp29WavhQ0jIYo44xmsjaGtG4AWC+6pWT3ybLtcNkcBERcHYREQBERAEREAREQBERAEXKykxyKhp3TS6bc1jBrfIdTR3HTsAJVKY5lbW1biZJXMZsijJYwDdo0u6zdTVUSs5+iG26NfH2X+srzfRYpUQuzoZpIz7LnAdo1HtCtjk/wAtjWkwVFhOBdrhobK0a9Gxw2jbrG23VmmlBZ7Oa9RGbx0ThERVywEREBgqhMuMd/G1kj2m8bPJw7swHS73jc9VtysvlOx38LSGNhtLUXY22tsdvKO7iB1vG5Uor2kr/dlLVWfqiecmuSLaomoqBnQsdaNh1SPGsnewbtpvu02+AuFkIG/ltFmavAszv99uf/7Zy7yrXTcpvJYpgowWAiKGZb5cx0QdFBaSot1si4u3u3N77beIQcnhHcpqKyzp5W5VwYfHzvKSuHk4gbOPEn0W8e66pLG8YnrJTLUOznamgaGsb0WjYPqdt1rVdVJNI6SVxke43c52kk/5s1BfFadNKr/szbbnP+grZ5JMB8HE6qkHOm5sV9kIOk+84dzW71XWTODuraqKAXAcbyEejEPPPXqA4uC9CQQtY1rWANa0BrQNQaBYAdii1VmFtX2S6WvL3P6PoiIs8vhERAEREAREQBERAEREAREQFT8stU4z0sWnNbG6S2wuc7N7wGfUqu1bHK/gzpIoqlgv4HObKB6t1iHdTSNP+6+xVOtTTNOtYMzUJqx5C38AqnQ1dNI3W2aPuLgHDtBI7VoKR5A4K6rrYtHk4XNlldsAabtHWXAaNwO5SzaUW2RwTckkXyiIsY1wsE2WVC+VLHfw1J4FhtJUXZxEX8Q9oIb73BdQi5SSRzOSjHLKzyzxz8dWSSA3jHMh/wDGCbH3jc9oGxcNEWxGKisIyZNyeWTLIXLY0IMUwMkBJcM3zo3HXYHW067b7narBPKDhmbneH93wcud3ZqoxFDPTQm8ksNROKwWJlNymvkBjommEHQZX28Jb2Wi4b1m54BV4SSSTpJNyTpJO0k7SsIpIVxgsIjnZKbywiLt5HYGa6rjiI8mOfOf+2CLjrcbDtJ2LqUlFZZ5FNvCLI5KsB8BTGd48pUWLb62wjzB72l3UW7lOVhrQAABYDQANQCysec3KTbNaEVGKSCIi5OgiIgCIiAIiIAiIgCIiAIiIDDmgggi4Ogg6QQoBjfJfTyuLqaQ019bC3wkfui4Leq5HUrARdwnKDzFnE4Rn2ir6LknOcPDVN27RGyzj7ziQO4qwcFweCjiEdOwMbrO1zndJx1krfReztnP/pnkKow6QREUZIflzgASTYDSSdQC8/5X42a6rllB5nmQjdE2+ae0kn3uCsrlVx3wFKIGG0lRdp3iEeee24b7x3Km1f0leFvZR1VmXtQREVwphERAEREAV28mmAfhKQPeLSz2e++trLeTZ2Akkb3FVvkBgP42saHi8UVpJtxF+az3iO4OV7qlq7P0Rd0tf7sIiKiXQiIgCIiAIiIAiIgCIiAIiIAiIgCIiAIiIAvzI8NBLjYAEknQABrK/SgnKxjvgaYU7Dz6i4fwhHnfEbDqzty6hBzkoo5nLbFsrXKvGjXVcs3ok5sQOyJt83qJ0kje4rkIi2EklhGQ228sIiL08CIiAIil/JngP4qrEjxeKns919TpP4be8X90b1zOSjFtnUIuTwiycgsB/BUbGuFpZPKTbw4jQ33RYdd96kiIseUnJ5ZrxiorCCIi8PQiIgCIiAIiIAiIgCIiAIiIAiIgCIiAIiIAqoynyMxStq5Zi2MBxzYwZPNiGho1dZPFxRFJXY4PKI7K1NYZy/FriXRi+Z+yeLXEujF8z9lhFL5VhF40DPi1xLoxfM/ZPFriXRi+Z+ywieVYPGgZ8WuJdGL5n7J4tcS6MXzP2WETyrB40B4tcS6MXzP2Vo5H4EKGkji0F558zhtkOvsGgDgAiKOy+U1hnddMYPKO2iIoiYIiIAiIgCIiAIiIAiIgCIiAIiIAiIgP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8100" y="-1812925"/>
            <a:ext cx="4762500" cy="3790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 descr="toyotatsusho_550x30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1" t="42044" r="86341" b="37460"/>
          <a:stretch/>
        </p:blipFill>
        <p:spPr bwMode="auto">
          <a:xfrm>
            <a:off x="483106" y="3102610"/>
            <a:ext cx="705425" cy="7030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941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>
            <p:custDataLst>
              <p:tags r:id="rId1"/>
            </p:custDataLst>
          </p:nvPr>
        </p:nvCxnSpPr>
        <p:spPr>
          <a:xfrm>
            <a:off x="4182164" y="2372990"/>
            <a:ext cx="0" cy="546100"/>
          </a:xfrm>
          <a:prstGeom prst="line">
            <a:avLst/>
          </a:prstGeom>
          <a:ln w="15875">
            <a:solidFill>
              <a:srgbClr val="4F81BD"/>
            </a:solidFill>
            <a:headEnd type="none"/>
            <a:tailEnd type="none"/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>
            <p:custDataLst>
              <p:tags r:id="rId2"/>
            </p:custDataLst>
          </p:nvPr>
        </p:nvCxnSpPr>
        <p:spPr>
          <a:xfrm>
            <a:off x="6705758" y="1406373"/>
            <a:ext cx="0" cy="585621"/>
          </a:xfrm>
          <a:prstGeom prst="line">
            <a:avLst/>
          </a:prstGeom>
          <a:ln w="15875">
            <a:solidFill>
              <a:srgbClr val="4F81BD"/>
            </a:solidFill>
            <a:headEnd type="none"/>
            <a:tailEnd type="none"/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1669633" y="1991989"/>
            <a:ext cx="6766560" cy="381000"/>
          </a:xfrm>
          <a:prstGeom prst="rect">
            <a:avLst/>
          </a:prstGeom>
          <a:gradFill flip="none" rotWithShape="1">
            <a:gsLst>
              <a:gs pos="0">
                <a:srgbClr val="B2B2B2"/>
              </a:gs>
              <a:gs pos="100000">
                <a:srgbClr val="B2B2B2"/>
              </a:gs>
              <a:gs pos="50000">
                <a:srgbClr val="F2F2F2"/>
              </a:gs>
              <a:gs pos="100000">
                <a:srgbClr val="FFFFF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669633" y="1991989"/>
            <a:ext cx="845820" cy="381000"/>
          </a:xfrm>
          <a:prstGeom prst="rect">
            <a:avLst/>
          </a:prstGeom>
          <a:noFill/>
        </p:spPr>
        <p:txBody>
          <a:bodyPr vert="horz" wrap="square" lIns="91429" tIns="45715" rIns="91429" bIns="45715" rtlCol="0" anchor="ctr" anchorCtr="0">
            <a:noAutofit/>
          </a:bodyPr>
          <a:lstStyle/>
          <a:p>
            <a:r>
              <a:rPr lang="en-US" sz="1200">
                <a:latin typeface="Calibri"/>
              </a:rPr>
              <a:t>Jan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2529320" y="1991989"/>
            <a:ext cx="845820" cy="381000"/>
          </a:xfrm>
          <a:prstGeom prst="rect">
            <a:avLst/>
          </a:prstGeom>
          <a:noFill/>
        </p:spPr>
        <p:txBody>
          <a:bodyPr vert="horz" wrap="square" lIns="91429" tIns="45715" rIns="91429" bIns="45715" rtlCol="0" anchor="ctr" anchorCtr="0">
            <a:noAutofit/>
          </a:bodyPr>
          <a:lstStyle>
            <a:defPPr>
              <a:defRPr lang="en-US"/>
            </a:defPPr>
            <a:lvl1pPr defTabSz="457200" fontAlgn="base">
              <a:spcBef>
                <a:spcPct val="0"/>
              </a:spcBef>
              <a:spcAft>
                <a:spcPct val="0"/>
              </a:spcAft>
              <a:defRPr sz="1200">
                <a:latin typeface="Calibri"/>
                <a:ea typeface="ＭＳ Ｐゴシック" pitchFamily="-36" charset="-128"/>
                <a:cs typeface="ＭＳ Ｐゴシック" pitchFamily="-36" charset="-128"/>
              </a:defRPr>
            </a:lvl1pPr>
            <a:lvl2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2pPr>
            <a:lvl3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3pPr>
            <a:lvl4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4pPr>
            <a:lvl5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5pPr>
            <a:lvl6pPr defTabSz="457200">
              <a:defRPr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6pPr>
            <a:lvl7pPr defTabSz="457200">
              <a:defRPr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7pPr>
            <a:lvl8pPr defTabSz="457200">
              <a:defRPr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8pPr>
            <a:lvl9pPr defTabSz="457200">
              <a:defRPr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9pPr>
          </a:lstStyle>
          <a:p>
            <a:r>
              <a:rPr lang="en-US"/>
              <a:t>Feb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3333541" y="1991989"/>
            <a:ext cx="845820" cy="381000"/>
          </a:xfrm>
          <a:prstGeom prst="rect">
            <a:avLst/>
          </a:prstGeom>
          <a:noFill/>
        </p:spPr>
        <p:txBody>
          <a:bodyPr vert="horz" wrap="square" lIns="91429" tIns="45715" rIns="91429" bIns="45715" rtlCol="0" anchor="ctr" anchorCtr="0">
            <a:noAutofit/>
          </a:bodyPr>
          <a:lstStyle/>
          <a:p>
            <a:r>
              <a:rPr lang="en-US" sz="1200">
                <a:latin typeface="Calibri"/>
              </a:rPr>
              <a:t>Mar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4193227" y="1991989"/>
            <a:ext cx="845820" cy="381000"/>
          </a:xfrm>
          <a:prstGeom prst="rect">
            <a:avLst/>
          </a:prstGeom>
          <a:noFill/>
        </p:spPr>
        <p:txBody>
          <a:bodyPr vert="horz" wrap="square" lIns="91429" tIns="45715" rIns="91429" bIns="45715" rtlCol="0" anchor="ctr" anchorCtr="0">
            <a:noAutofit/>
          </a:bodyPr>
          <a:lstStyle/>
          <a:p>
            <a:r>
              <a:rPr lang="en-US" sz="1200">
                <a:latin typeface="Calibri"/>
              </a:rPr>
              <a:t>Apr</a:t>
            </a: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5025183" y="1991989"/>
            <a:ext cx="845820" cy="381000"/>
          </a:xfrm>
          <a:prstGeom prst="rect">
            <a:avLst/>
          </a:prstGeom>
          <a:noFill/>
        </p:spPr>
        <p:txBody>
          <a:bodyPr vert="horz" wrap="square" lIns="91429" tIns="45715" rIns="91429" bIns="45715" rtlCol="0" anchor="ctr" anchorCtr="0">
            <a:noAutofit/>
          </a:bodyPr>
          <a:lstStyle/>
          <a:p>
            <a:r>
              <a:rPr lang="en-US" sz="1200">
                <a:latin typeface="Calibri"/>
              </a:rPr>
              <a:t>May</a:t>
            </a: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5884869" y="1991989"/>
            <a:ext cx="845820" cy="381000"/>
          </a:xfrm>
          <a:prstGeom prst="rect">
            <a:avLst/>
          </a:prstGeom>
          <a:noFill/>
        </p:spPr>
        <p:txBody>
          <a:bodyPr vert="horz" wrap="square" lIns="91429" tIns="45715" rIns="91429" bIns="45715" rtlCol="0" anchor="ctr" anchorCtr="0">
            <a:noAutofit/>
          </a:bodyPr>
          <a:lstStyle/>
          <a:p>
            <a:r>
              <a:rPr lang="en-US" sz="1200">
                <a:latin typeface="Calibri"/>
              </a:rPr>
              <a:t>Jun</a:t>
            </a:r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>
            <a:off x="6716821" y="1991989"/>
            <a:ext cx="845820" cy="381000"/>
          </a:xfrm>
          <a:prstGeom prst="rect">
            <a:avLst/>
          </a:prstGeom>
          <a:noFill/>
        </p:spPr>
        <p:txBody>
          <a:bodyPr vert="horz" wrap="square" lIns="91429" tIns="45715" rIns="91429" bIns="45715" rtlCol="0" anchor="ctr" anchorCtr="0">
            <a:noAutofit/>
          </a:bodyPr>
          <a:lstStyle/>
          <a:p>
            <a:r>
              <a:rPr lang="en-US" sz="1200">
                <a:latin typeface="Calibri"/>
              </a:rPr>
              <a:t>Jul</a:t>
            </a: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7576507" y="1991989"/>
            <a:ext cx="845820" cy="381000"/>
          </a:xfrm>
          <a:prstGeom prst="rect">
            <a:avLst/>
          </a:prstGeom>
          <a:noFill/>
        </p:spPr>
        <p:txBody>
          <a:bodyPr vert="horz" wrap="square" lIns="91429" tIns="45715" rIns="91429" bIns="45715" rtlCol="0" anchor="ctr" anchorCtr="0">
            <a:noAutofit/>
          </a:bodyPr>
          <a:lstStyle>
            <a:defPPr>
              <a:defRPr lang="en-US"/>
            </a:defPPr>
            <a:lvl1pPr defTabSz="457200" fontAlgn="base">
              <a:spcBef>
                <a:spcPct val="0"/>
              </a:spcBef>
              <a:spcAft>
                <a:spcPct val="0"/>
              </a:spcAft>
              <a:defRPr sz="1200">
                <a:latin typeface="Calibri"/>
                <a:ea typeface="ＭＳ Ｐゴシック" pitchFamily="-36" charset="-128"/>
                <a:cs typeface="ＭＳ Ｐゴシック" pitchFamily="-36" charset="-128"/>
              </a:defRPr>
            </a:lvl1pPr>
            <a:lvl2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2pPr>
            <a:lvl3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3pPr>
            <a:lvl4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4pPr>
            <a:lvl5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5pPr>
            <a:lvl6pPr defTabSz="457200">
              <a:defRPr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6pPr>
            <a:lvl7pPr defTabSz="457200">
              <a:defRPr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7pPr>
            <a:lvl8pPr defTabSz="457200">
              <a:defRPr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8pPr>
            <a:lvl9pPr defTabSz="457200">
              <a:defRPr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9pPr>
          </a:lstStyle>
          <a:p>
            <a:r>
              <a:rPr lang="en-US"/>
              <a:t>Aug</a:t>
            </a:r>
          </a:p>
        </p:txBody>
      </p:sp>
      <p:sp>
        <p:nvSpPr>
          <p:cNvPr id="13" name="TextBox 12"/>
          <p:cNvSpPr txBox="1"/>
          <p:nvPr>
            <p:custDataLst>
              <p:tags r:id="rId12"/>
            </p:custDataLst>
          </p:nvPr>
        </p:nvSpPr>
        <p:spPr>
          <a:xfrm>
            <a:off x="8345641" y="2043994"/>
            <a:ext cx="724526" cy="276999"/>
          </a:xfrm>
          <a:prstGeom prst="rect">
            <a:avLst/>
          </a:prstGeom>
          <a:noFill/>
        </p:spPr>
        <p:txBody>
          <a:bodyPr vert="horz" wrap="none" lIns="126984" tIns="0" rIns="126984" bIns="0" rtlCol="0" anchor="ctr">
            <a:spAutoFit/>
          </a:bodyPr>
          <a:lstStyle/>
          <a:p>
            <a:pPr algn="ctr"/>
            <a:r>
              <a:rPr lang="en-US" sz="1800" b="1">
                <a:solidFill>
                  <a:srgbClr val="FF4500"/>
                </a:solidFill>
              </a:rPr>
              <a:t>2012</a:t>
            </a:r>
          </a:p>
        </p:txBody>
      </p:sp>
      <p:sp>
        <p:nvSpPr>
          <p:cNvPr id="14" name="Isosceles Triangle 13"/>
          <p:cNvSpPr/>
          <p:nvPr>
            <p:custDataLst>
              <p:tags r:id="rId13"/>
            </p:custDataLst>
          </p:nvPr>
        </p:nvSpPr>
        <p:spPr>
          <a:xfrm rot="10800000">
            <a:off x="7546246" y="1801489"/>
            <a:ext cx="171450" cy="254000"/>
          </a:xfrm>
          <a:prstGeom prst="triangle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>
            <p:custDataLst>
              <p:tags r:id="rId14"/>
            </p:custDataLst>
          </p:nvPr>
        </p:nvSpPr>
        <p:spPr>
          <a:xfrm>
            <a:off x="7071190" y="1203240"/>
            <a:ext cx="1121569" cy="406265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/>
              <a:t>Footprint Acquires Salem Harbor from Dominion</a:t>
            </a:r>
          </a:p>
        </p:txBody>
      </p:sp>
      <p:sp>
        <p:nvSpPr>
          <p:cNvPr id="16" name="TextBox 15"/>
          <p:cNvSpPr txBox="1"/>
          <p:nvPr>
            <p:custDataLst>
              <p:tags r:id="rId15"/>
            </p:custDataLst>
          </p:nvPr>
        </p:nvSpPr>
        <p:spPr>
          <a:xfrm>
            <a:off x="7446827" y="1634901"/>
            <a:ext cx="493725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1000">
                <a:solidFill>
                  <a:srgbClr val="1F497E"/>
                </a:solidFill>
              </a:rPr>
              <a:t>8/3/2012</a:t>
            </a:r>
          </a:p>
        </p:txBody>
      </p:sp>
      <p:sp>
        <p:nvSpPr>
          <p:cNvPr id="17" name="Isosceles Triangle 16"/>
          <p:cNvSpPr/>
          <p:nvPr>
            <p:custDataLst>
              <p:tags r:id="rId16"/>
            </p:custDataLst>
          </p:nvPr>
        </p:nvSpPr>
        <p:spPr>
          <a:xfrm>
            <a:off x="7546246" y="2309489"/>
            <a:ext cx="171450" cy="254000"/>
          </a:xfrm>
          <a:prstGeom prst="triangle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>
            <p:custDataLst>
              <p:tags r:id="rId17"/>
            </p:custDataLst>
          </p:nvPr>
        </p:nvSpPr>
        <p:spPr>
          <a:xfrm>
            <a:off x="7736094" y="2768178"/>
            <a:ext cx="847985" cy="81253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1100" b="1"/>
            </a:lvl1pPr>
          </a:lstStyle>
          <a:p>
            <a:r>
              <a:rPr lang="en-US" dirty="0"/>
              <a:t>MEPA ENF Filed and EFSB Petition to Construct Filed</a:t>
            </a:r>
          </a:p>
        </p:txBody>
      </p:sp>
      <p:sp>
        <p:nvSpPr>
          <p:cNvPr id="19" name="TextBox 18"/>
          <p:cNvSpPr txBox="1"/>
          <p:nvPr>
            <p:custDataLst>
              <p:tags r:id="rId18"/>
            </p:custDataLst>
          </p:nvPr>
        </p:nvSpPr>
        <p:spPr>
          <a:xfrm>
            <a:off x="7700641" y="2588889"/>
            <a:ext cx="493725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sz="1000" dirty="0">
                <a:solidFill>
                  <a:srgbClr val="1F497E"/>
                </a:solidFill>
              </a:rPr>
              <a:t>8/3/2012</a:t>
            </a:r>
          </a:p>
        </p:txBody>
      </p:sp>
      <p:sp>
        <p:nvSpPr>
          <p:cNvPr id="20" name="Isosceles Triangle 19"/>
          <p:cNvSpPr/>
          <p:nvPr>
            <p:custDataLst>
              <p:tags r:id="rId19"/>
            </p:custDataLst>
          </p:nvPr>
        </p:nvSpPr>
        <p:spPr>
          <a:xfrm>
            <a:off x="7296660" y="2309489"/>
            <a:ext cx="171450" cy="254000"/>
          </a:xfrm>
          <a:prstGeom prst="triangle">
            <a:avLst/>
          </a:prstGeom>
          <a:solidFill>
            <a:srgbClr val="FEBA0A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>
            <p:custDataLst>
              <p:tags r:id="rId20"/>
            </p:custDataLst>
          </p:nvPr>
        </p:nvSpPr>
        <p:spPr>
          <a:xfrm>
            <a:off x="6781350" y="2768178"/>
            <a:ext cx="869673" cy="67710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/>
              <a:t>FERC Approves Salem Harbor Acquisition</a:t>
            </a:r>
          </a:p>
        </p:txBody>
      </p:sp>
      <p:sp>
        <p:nvSpPr>
          <p:cNvPr id="22" name="TextBox 21"/>
          <p:cNvSpPr txBox="1"/>
          <p:nvPr>
            <p:custDataLst>
              <p:tags r:id="rId21"/>
            </p:custDataLst>
          </p:nvPr>
        </p:nvSpPr>
        <p:spPr>
          <a:xfrm>
            <a:off x="6966035" y="2588889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sz="1000" dirty="0">
                <a:solidFill>
                  <a:srgbClr val="1F497E"/>
                </a:solidFill>
              </a:rPr>
              <a:t>7/25/2012</a:t>
            </a:r>
          </a:p>
        </p:txBody>
      </p:sp>
      <p:sp>
        <p:nvSpPr>
          <p:cNvPr id="23" name="Flowchart: Merge 22"/>
          <p:cNvSpPr/>
          <p:nvPr>
            <p:custDataLst>
              <p:tags r:id="rId22"/>
            </p:custDataLst>
          </p:nvPr>
        </p:nvSpPr>
        <p:spPr>
          <a:xfrm rot="5400000" flipH="1">
            <a:off x="6565796" y="1427007"/>
            <a:ext cx="165100" cy="123825"/>
          </a:xfrm>
          <a:prstGeom prst="flowChartMerg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>
            <p:custDataLst>
              <p:tags r:id="rId23"/>
            </p:custDataLst>
          </p:nvPr>
        </p:nvSpPr>
        <p:spPr>
          <a:xfrm>
            <a:off x="5694877" y="1441005"/>
            <a:ext cx="895575" cy="406265"/>
          </a:xfrm>
          <a:prstGeom prst="rect">
            <a:avLst/>
          </a:prstGeom>
          <a:noFill/>
        </p:spPr>
        <p:txBody>
          <a:bodyPr vert="horz" wrap="square" lIns="0" tIns="0" rIns="0" bIns="0" rtlCol="0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b="1" dirty="0"/>
              <a:t>Cumulative Development Costs $400,000</a:t>
            </a:r>
          </a:p>
        </p:txBody>
      </p:sp>
      <p:sp>
        <p:nvSpPr>
          <p:cNvPr id="25" name="TextBox 24"/>
          <p:cNvSpPr txBox="1"/>
          <p:nvPr>
            <p:custDataLst>
              <p:tags r:id="rId24"/>
            </p:custDataLst>
          </p:nvPr>
        </p:nvSpPr>
        <p:spPr>
          <a:xfrm>
            <a:off x="6380661" y="1205936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Ctr="0">
            <a:spAutoFit/>
          </a:bodyPr>
          <a:lstStyle/>
          <a:p>
            <a:r>
              <a:rPr lang="en-US" sz="1000" dirty="0">
                <a:solidFill>
                  <a:srgbClr val="1F497E"/>
                </a:solidFill>
              </a:rPr>
              <a:t>6/30/2012</a:t>
            </a:r>
          </a:p>
        </p:txBody>
      </p:sp>
      <p:sp>
        <p:nvSpPr>
          <p:cNvPr id="26" name="Isosceles Triangle 25"/>
          <p:cNvSpPr/>
          <p:nvPr>
            <p:custDataLst>
              <p:tags r:id="rId25"/>
            </p:custDataLst>
          </p:nvPr>
        </p:nvSpPr>
        <p:spPr>
          <a:xfrm>
            <a:off x="6492438" y="2309489"/>
            <a:ext cx="171450" cy="254000"/>
          </a:xfrm>
          <a:prstGeom prst="triangle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>
            <p:custDataLst>
              <p:tags r:id="rId26"/>
            </p:custDataLst>
          </p:nvPr>
        </p:nvSpPr>
        <p:spPr>
          <a:xfrm>
            <a:off x="5666367" y="2768181"/>
            <a:ext cx="1067151" cy="54168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/>
              <a:t>Agreement to Acquire Salem Harbor Executed</a:t>
            </a:r>
          </a:p>
        </p:txBody>
      </p:sp>
      <p:sp>
        <p:nvSpPr>
          <p:cNvPr id="28" name="TextBox 27"/>
          <p:cNvSpPr txBox="1"/>
          <p:nvPr>
            <p:custDataLst>
              <p:tags r:id="rId27"/>
            </p:custDataLst>
          </p:nvPr>
        </p:nvSpPr>
        <p:spPr>
          <a:xfrm>
            <a:off x="6086207" y="2588889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sz="1000" dirty="0">
                <a:solidFill>
                  <a:srgbClr val="1F497E"/>
                </a:solidFill>
              </a:rPr>
              <a:t>6/26/2012</a:t>
            </a:r>
          </a:p>
        </p:txBody>
      </p:sp>
      <p:sp>
        <p:nvSpPr>
          <p:cNvPr id="29" name="Isosceles Triangle 28"/>
          <p:cNvSpPr/>
          <p:nvPr>
            <p:custDataLst>
              <p:tags r:id="rId28"/>
            </p:custDataLst>
          </p:nvPr>
        </p:nvSpPr>
        <p:spPr>
          <a:xfrm rot="10800000">
            <a:off x="4135234" y="1801489"/>
            <a:ext cx="171450" cy="254000"/>
          </a:xfrm>
          <a:prstGeom prst="triangle">
            <a:avLst/>
          </a:prstGeom>
          <a:solidFill>
            <a:srgbClr val="0070C0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>
            <p:custDataLst>
              <p:tags r:id="rId29"/>
            </p:custDataLst>
          </p:nvPr>
        </p:nvSpPr>
        <p:spPr>
          <a:xfrm>
            <a:off x="3840557" y="1338659"/>
            <a:ext cx="760809" cy="270843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/>
              <a:t>FCA 6 Conducted</a:t>
            </a:r>
          </a:p>
        </p:txBody>
      </p:sp>
      <p:sp>
        <p:nvSpPr>
          <p:cNvPr id="31" name="TextBox 30"/>
          <p:cNvSpPr txBox="1"/>
          <p:nvPr>
            <p:custDataLst>
              <p:tags r:id="rId30"/>
            </p:custDataLst>
          </p:nvPr>
        </p:nvSpPr>
        <p:spPr>
          <a:xfrm>
            <a:off x="4035815" y="1634901"/>
            <a:ext cx="493725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1000">
                <a:solidFill>
                  <a:srgbClr val="1F497E"/>
                </a:solidFill>
              </a:rPr>
              <a:t>4/2/2012</a:t>
            </a:r>
          </a:p>
        </p:txBody>
      </p:sp>
      <p:sp>
        <p:nvSpPr>
          <p:cNvPr id="32" name="Flowchart: Merge 31"/>
          <p:cNvSpPr/>
          <p:nvPr>
            <p:custDataLst>
              <p:tags r:id="rId31"/>
            </p:custDataLst>
          </p:nvPr>
        </p:nvSpPr>
        <p:spPr>
          <a:xfrm rot="16200000">
            <a:off x="4180576" y="2774628"/>
            <a:ext cx="165100" cy="123825"/>
          </a:xfrm>
          <a:prstGeom prst="flowChartMerg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>
            <p:custDataLst>
              <p:tags r:id="rId32"/>
            </p:custDataLst>
          </p:nvPr>
        </p:nvSpPr>
        <p:spPr>
          <a:xfrm>
            <a:off x="4372663" y="2633407"/>
            <a:ext cx="1075429" cy="406265"/>
          </a:xfrm>
          <a:prstGeom prst="rect">
            <a:avLst/>
          </a:prstGeom>
          <a:noFill/>
        </p:spPr>
        <p:txBody>
          <a:bodyPr vert="horz" wrap="square" lIns="0" tIns="0" rIns="0" bIns="0" rtlCol="0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b="1" dirty="0"/>
              <a:t>Cumulative Development Costs $200,000</a:t>
            </a:r>
          </a:p>
        </p:txBody>
      </p:sp>
      <p:sp>
        <p:nvSpPr>
          <p:cNvPr id="34" name="TextBox 33"/>
          <p:cNvSpPr txBox="1"/>
          <p:nvPr>
            <p:custDataLst>
              <p:tags r:id="rId33"/>
            </p:custDataLst>
          </p:nvPr>
        </p:nvSpPr>
        <p:spPr>
          <a:xfrm>
            <a:off x="4372667" y="3106732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r>
              <a:rPr lang="en-US" sz="1000" dirty="0">
                <a:solidFill>
                  <a:srgbClr val="1F497E"/>
                </a:solidFill>
              </a:rPr>
              <a:t>3/31/2012</a:t>
            </a:r>
          </a:p>
        </p:txBody>
      </p:sp>
      <p:sp>
        <p:nvSpPr>
          <p:cNvPr id="35" name="Isosceles Triangle 34"/>
          <p:cNvSpPr/>
          <p:nvPr>
            <p:custDataLst>
              <p:tags r:id="rId34"/>
            </p:custDataLst>
          </p:nvPr>
        </p:nvSpPr>
        <p:spPr>
          <a:xfrm rot="10800000">
            <a:off x="2249472" y="1801489"/>
            <a:ext cx="171450" cy="254000"/>
          </a:xfrm>
          <a:prstGeom prst="triangle">
            <a:avLst/>
          </a:prstGeom>
          <a:solidFill>
            <a:srgbClr val="0070C0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>
            <p:custDataLst>
              <p:tags r:id="rId35"/>
            </p:custDataLst>
          </p:nvPr>
        </p:nvSpPr>
        <p:spPr>
          <a:xfrm>
            <a:off x="2221098" y="1067818"/>
            <a:ext cx="907774" cy="541687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/>
              <a:t>Begin Preparation of Permit Applications</a:t>
            </a:r>
          </a:p>
        </p:txBody>
      </p:sp>
      <p:sp>
        <p:nvSpPr>
          <p:cNvPr id="37" name="TextBox 36"/>
          <p:cNvSpPr txBox="1"/>
          <p:nvPr>
            <p:custDataLst>
              <p:tags r:id="rId36"/>
            </p:custDataLst>
          </p:nvPr>
        </p:nvSpPr>
        <p:spPr>
          <a:xfrm>
            <a:off x="2292890" y="1634901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1000">
                <a:solidFill>
                  <a:srgbClr val="1F497E"/>
                </a:solidFill>
              </a:rPr>
              <a:t>1/25/2012</a:t>
            </a:r>
          </a:p>
        </p:txBody>
      </p:sp>
      <p:sp>
        <p:nvSpPr>
          <p:cNvPr id="38" name="Isosceles Triangle 37"/>
          <p:cNvSpPr/>
          <p:nvPr>
            <p:custDataLst>
              <p:tags r:id="rId37"/>
            </p:custDataLst>
          </p:nvPr>
        </p:nvSpPr>
        <p:spPr>
          <a:xfrm>
            <a:off x="1916691" y="2309489"/>
            <a:ext cx="171450" cy="254000"/>
          </a:xfrm>
          <a:prstGeom prst="triangle">
            <a:avLst/>
          </a:prstGeom>
          <a:solidFill>
            <a:srgbClr val="0070C0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>
            <p:custDataLst>
              <p:tags r:id="rId38"/>
            </p:custDataLst>
          </p:nvPr>
        </p:nvSpPr>
        <p:spPr>
          <a:xfrm>
            <a:off x="1736310" y="2768181"/>
            <a:ext cx="938675" cy="40626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/>
              <a:t>FCA 7 Show of Interest Submitted</a:t>
            </a:r>
          </a:p>
        </p:txBody>
      </p:sp>
      <p:sp>
        <p:nvSpPr>
          <p:cNvPr id="40" name="TextBox 39"/>
          <p:cNvSpPr txBox="1"/>
          <p:nvPr>
            <p:custDataLst>
              <p:tags r:id="rId39"/>
            </p:custDataLst>
          </p:nvPr>
        </p:nvSpPr>
        <p:spPr>
          <a:xfrm>
            <a:off x="1792625" y="2588889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sz="1000">
                <a:solidFill>
                  <a:srgbClr val="1F497E"/>
                </a:solidFill>
              </a:rPr>
              <a:t>1/13/2012</a:t>
            </a:r>
          </a:p>
        </p:txBody>
      </p:sp>
      <p:sp>
        <p:nvSpPr>
          <p:cNvPr id="41" name="Isosceles Triangle 40"/>
          <p:cNvSpPr/>
          <p:nvPr>
            <p:custDataLst>
              <p:tags r:id="rId40"/>
            </p:custDataLst>
          </p:nvPr>
        </p:nvSpPr>
        <p:spPr>
          <a:xfrm rot="10800000">
            <a:off x="1888958" y="1801489"/>
            <a:ext cx="171450" cy="254000"/>
          </a:xfrm>
          <a:prstGeom prst="triangle">
            <a:avLst/>
          </a:prstGeom>
          <a:solidFill>
            <a:srgbClr val="0070C0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>
            <p:custDataLst>
              <p:tags r:id="rId41"/>
            </p:custDataLst>
          </p:nvPr>
        </p:nvSpPr>
        <p:spPr>
          <a:xfrm>
            <a:off x="1030293" y="1203240"/>
            <a:ext cx="1092976" cy="406265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/>
              <a:t>Interconnection Request Submitted</a:t>
            </a:r>
          </a:p>
        </p:txBody>
      </p:sp>
      <p:sp>
        <p:nvSpPr>
          <p:cNvPr id="43" name="TextBox 42"/>
          <p:cNvSpPr txBox="1"/>
          <p:nvPr>
            <p:custDataLst>
              <p:tags r:id="rId42"/>
            </p:custDataLst>
          </p:nvPr>
        </p:nvSpPr>
        <p:spPr>
          <a:xfrm>
            <a:off x="1555100" y="1634901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1000">
                <a:solidFill>
                  <a:srgbClr val="1F497E"/>
                </a:solidFill>
              </a:rPr>
              <a:t>1/12/2012</a:t>
            </a:r>
          </a:p>
        </p:txBody>
      </p:sp>
      <p:cxnSp>
        <p:nvCxnSpPr>
          <p:cNvPr id="44" name="Straight Connector 43"/>
          <p:cNvCxnSpPr/>
          <p:nvPr>
            <p:custDataLst>
              <p:tags r:id="rId43"/>
            </p:custDataLst>
          </p:nvPr>
        </p:nvCxnSpPr>
        <p:spPr>
          <a:xfrm>
            <a:off x="345247" y="4836112"/>
            <a:ext cx="0" cy="546100"/>
          </a:xfrm>
          <a:prstGeom prst="line">
            <a:avLst/>
          </a:prstGeom>
          <a:ln w="15875">
            <a:solidFill>
              <a:srgbClr val="4F81BD"/>
            </a:solidFill>
            <a:headEnd type="none"/>
            <a:tailEnd type="none"/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>
            <p:custDataLst>
              <p:tags r:id="rId44"/>
            </p:custDataLst>
          </p:nvPr>
        </p:nvCxnSpPr>
        <p:spPr>
          <a:xfrm>
            <a:off x="2600767" y="3326078"/>
            <a:ext cx="0" cy="1129034"/>
          </a:xfrm>
          <a:prstGeom prst="line">
            <a:avLst/>
          </a:prstGeom>
          <a:ln w="15875">
            <a:solidFill>
              <a:srgbClr val="4F81BD"/>
            </a:solidFill>
            <a:headEnd type="none"/>
            <a:tailEnd type="none"/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>
            <p:custDataLst>
              <p:tags r:id="rId45"/>
            </p:custDataLst>
          </p:nvPr>
        </p:nvCxnSpPr>
        <p:spPr>
          <a:xfrm>
            <a:off x="4831501" y="4836112"/>
            <a:ext cx="0" cy="546100"/>
          </a:xfrm>
          <a:prstGeom prst="line">
            <a:avLst/>
          </a:prstGeom>
          <a:ln w="15875">
            <a:solidFill>
              <a:srgbClr val="4F81BD"/>
            </a:solidFill>
            <a:headEnd type="none"/>
            <a:tailEnd type="none"/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>
            <p:custDataLst>
              <p:tags r:id="rId46"/>
            </p:custDataLst>
          </p:nvPr>
        </p:nvSpPr>
        <p:spPr>
          <a:xfrm>
            <a:off x="328578" y="4455111"/>
            <a:ext cx="6766560" cy="381000"/>
          </a:xfrm>
          <a:prstGeom prst="rect">
            <a:avLst/>
          </a:prstGeom>
          <a:gradFill flip="none" rotWithShape="1">
            <a:gsLst>
              <a:gs pos="0">
                <a:srgbClr val="B2B2B2"/>
              </a:gs>
              <a:gs pos="100000">
                <a:srgbClr val="B2B2B2"/>
              </a:gs>
              <a:gs pos="50000">
                <a:srgbClr val="F2F2F2"/>
              </a:gs>
              <a:gs pos="100000">
                <a:srgbClr val="FFFFF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>
            <p:custDataLst>
              <p:tags r:id="rId47"/>
            </p:custDataLst>
          </p:nvPr>
        </p:nvSpPr>
        <p:spPr>
          <a:xfrm>
            <a:off x="328581" y="4455111"/>
            <a:ext cx="751840" cy="381000"/>
          </a:xfrm>
          <a:prstGeom prst="rect">
            <a:avLst/>
          </a:prstGeom>
          <a:noFill/>
        </p:spPr>
        <p:txBody>
          <a:bodyPr vert="horz" wrap="square" lIns="91429" tIns="45715" rIns="91429" bIns="45715" rtlCol="0" anchor="ctr" anchorCtr="0">
            <a:noAutofit/>
          </a:bodyPr>
          <a:lstStyle/>
          <a:p>
            <a:r>
              <a:rPr lang="en-US" sz="1200">
                <a:latin typeface="Calibri"/>
              </a:rPr>
              <a:t>Oct</a:t>
            </a:r>
          </a:p>
        </p:txBody>
      </p:sp>
      <p:sp>
        <p:nvSpPr>
          <p:cNvPr id="49" name="TextBox 48"/>
          <p:cNvSpPr txBox="1"/>
          <p:nvPr>
            <p:custDataLst>
              <p:tags r:id="rId48"/>
            </p:custDataLst>
          </p:nvPr>
        </p:nvSpPr>
        <p:spPr>
          <a:xfrm>
            <a:off x="1096944" y="4455111"/>
            <a:ext cx="751840" cy="381000"/>
          </a:xfrm>
          <a:prstGeom prst="rect">
            <a:avLst/>
          </a:prstGeom>
          <a:noFill/>
        </p:spPr>
        <p:txBody>
          <a:bodyPr vert="horz" wrap="square" lIns="91429" tIns="45715" rIns="91429" bIns="45715" rtlCol="0" anchor="ctr" anchorCtr="0">
            <a:noAutofit/>
          </a:bodyPr>
          <a:lstStyle/>
          <a:p>
            <a:r>
              <a:rPr lang="en-US" sz="1200">
                <a:latin typeface="Calibri"/>
              </a:rPr>
              <a:t>Nov</a:t>
            </a:r>
          </a:p>
        </p:txBody>
      </p:sp>
      <p:sp>
        <p:nvSpPr>
          <p:cNvPr id="50" name="TextBox 49"/>
          <p:cNvSpPr txBox="1"/>
          <p:nvPr>
            <p:custDataLst>
              <p:tags r:id="rId49"/>
            </p:custDataLst>
          </p:nvPr>
        </p:nvSpPr>
        <p:spPr>
          <a:xfrm>
            <a:off x="1840521" y="4455111"/>
            <a:ext cx="751840" cy="381000"/>
          </a:xfrm>
          <a:prstGeom prst="rect">
            <a:avLst/>
          </a:prstGeom>
          <a:noFill/>
        </p:spPr>
        <p:txBody>
          <a:bodyPr vert="horz" wrap="square" lIns="91429" tIns="45715" rIns="91429" bIns="45715" rtlCol="0" anchor="ctr" anchorCtr="0">
            <a:noAutofit/>
          </a:bodyPr>
          <a:lstStyle/>
          <a:p>
            <a:r>
              <a:rPr lang="en-US" sz="1200">
                <a:latin typeface="Calibri"/>
              </a:rPr>
              <a:t>Dec</a:t>
            </a:r>
          </a:p>
        </p:txBody>
      </p:sp>
      <p:sp>
        <p:nvSpPr>
          <p:cNvPr id="51" name="TextBox 50"/>
          <p:cNvSpPr txBox="1"/>
          <p:nvPr>
            <p:custDataLst>
              <p:tags r:id="rId50"/>
            </p:custDataLst>
          </p:nvPr>
        </p:nvSpPr>
        <p:spPr>
          <a:xfrm>
            <a:off x="2608887" y="4455111"/>
            <a:ext cx="751840" cy="381000"/>
          </a:xfrm>
          <a:prstGeom prst="rect">
            <a:avLst/>
          </a:prstGeom>
          <a:noFill/>
        </p:spPr>
        <p:txBody>
          <a:bodyPr vert="horz" wrap="square" lIns="91429" tIns="45715" rIns="91429" bIns="45715" rtlCol="0" anchor="ctr" anchorCtr="0">
            <a:noAutofit/>
          </a:bodyPr>
          <a:lstStyle/>
          <a:p>
            <a:r>
              <a:rPr lang="en-US" sz="1200">
                <a:latin typeface="Calibri"/>
              </a:rPr>
              <a:t>Jan
2013</a:t>
            </a:r>
          </a:p>
        </p:txBody>
      </p:sp>
      <p:sp>
        <p:nvSpPr>
          <p:cNvPr id="52" name="TextBox 51"/>
          <p:cNvSpPr txBox="1"/>
          <p:nvPr>
            <p:custDataLst>
              <p:tags r:id="rId51"/>
            </p:custDataLst>
          </p:nvPr>
        </p:nvSpPr>
        <p:spPr>
          <a:xfrm>
            <a:off x="3377250" y="4455111"/>
            <a:ext cx="751840" cy="381000"/>
          </a:xfrm>
          <a:prstGeom prst="rect">
            <a:avLst/>
          </a:prstGeom>
          <a:noFill/>
        </p:spPr>
        <p:txBody>
          <a:bodyPr vert="horz" wrap="square" lIns="91429" tIns="45715" rIns="91429" bIns="45715" rtlCol="0" anchor="ctr" anchorCtr="0">
            <a:noAutofit/>
          </a:bodyPr>
          <a:lstStyle/>
          <a:p>
            <a:r>
              <a:rPr lang="en-US" sz="1200">
                <a:latin typeface="Calibri"/>
              </a:rPr>
              <a:t>Feb</a:t>
            </a:r>
          </a:p>
        </p:txBody>
      </p:sp>
      <p:sp>
        <p:nvSpPr>
          <p:cNvPr id="53" name="TextBox 52"/>
          <p:cNvSpPr txBox="1"/>
          <p:nvPr>
            <p:custDataLst>
              <p:tags r:id="rId52"/>
            </p:custDataLst>
          </p:nvPr>
        </p:nvSpPr>
        <p:spPr>
          <a:xfrm>
            <a:off x="4071255" y="4455111"/>
            <a:ext cx="751840" cy="381000"/>
          </a:xfrm>
          <a:prstGeom prst="rect">
            <a:avLst/>
          </a:prstGeom>
          <a:noFill/>
        </p:spPr>
        <p:txBody>
          <a:bodyPr vert="horz" wrap="square" lIns="91429" tIns="45715" rIns="91429" bIns="45715" rtlCol="0" anchor="ctr" anchorCtr="0">
            <a:noAutofit/>
          </a:bodyPr>
          <a:lstStyle/>
          <a:p>
            <a:r>
              <a:rPr lang="en-US" sz="1200">
                <a:latin typeface="Calibri"/>
              </a:rPr>
              <a:t>Mar</a:t>
            </a:r>
          </a:p>
        </p:txBody>
      </p:sp>
      <p:sp>
        <p:nvSpPr>
          <p:cNvPr id="54" name="TextBox 53"/>
          <p:cNvSpPr txBox="1"/>
          <p:nvPr>
            <p:custDataLst>
              <p:tags r:id="rId53"/>
            </p:custDataLst>
          </p:nvPr>
        </p:nvSpPr>
        <p:spPr>
          <a:xfrm>
            <a:off x="4839621" y="4455111"/>
            <a:ext cx="751840" cy="381000"/>
          </a:xfrm>
          <a:prstGeom prst="rect">
            <a:avLst/>
          </a:prstGeom>
          <a:noFill/>
        </p:spPr>
        <p:txBody>
          <a:bodyPr vert="horz" wrap="square" lIns="91429" tIns="45715" rIns="91429" bIns="45715" rtlCol="0" anchor="ctr" anchorCtr="0">
            <a:noAutofit/>
          </a:bodyPr>
          <a:lstStyle/>
          <a:p>
            <a:r>
              <a:rPr lang="en-US" sz="1200">
                <a:latin typeface="Calibri"/>
              </a:rPr>
              <a:t>Apr</a:t>
            </a:r>
          </a:p>
        </p:txBody>
      </p:sp>
      <p:sp>
        <p:nvSpPr>
          <p:cNvPr id="55" name="TextBox 54"/>
          <p:cNvSpPr txBox="1"/>
          <p:nvPr>
            <p:custDataLst>
              <p:tags r:id="rId54"/>
            </p:custDataLst>
          </p:nvPr>
        </p:nvSpPr>
        <p:spPr>
          <a:xfrm>
            <a:off x="5583198" y="4455111"/>
            <a:ext cx="751840" cy="381000"/>
          </a:xfrm>
          <a:prstGeom prst="rect">
            <a:avLst/>
          </a:prstGeom>
          <a:noFill/>
        </p:spPr>
        <p:txBody>
          <a:bodyPr vert="horz" wrap="square" lIns="91429" tIns="45715" rIns="91429" bIns="45715" rtlCol="0" anchor="ctr" anchorCtr="0">
            <a:noAutofit/>
          </a:bodyPr>
          <a:lstStyle/>
          <a:p>
            <a:r>
              <a:rPr lang="en-US" sz="1200">
                <a:latin typeface="Calibri"/>
              </a:rPr>
              <a:t>May</a:t>
            </a:r>
          </a:p>
        </p:txBody>
      </p:sp>
      <p:sp>
        <p:nvSpPr>
          <p:cNvPr id="56" name="TextBox 55"/>
          <p:cNvSpPr txBox="1"/>
          <p:nvPr>
            <p:custDataLst>
              <p:tags r:id="rId55"/>
            </p:custDataLst>
          </p:nvPr>
        </p:nvSpPr>
        <p:spPr>
          <a:xfrm>
            <a:off x="6351561" y="4455111"/>
            <a:ext cx="751840" cy="381000"/>
          </a:xfrm>
          <a:prstGeom prst="rect">
            <a:avLst/>
          </a:prstGeom>
          <a:noFill/>
        </p:spPr>
        <p:txBody>
          <a:bodyPr vert="horz" wrap="square" lIns="91429" tIns="45715" rIns="91429" bIns="45715" rtlCol="0" anchor="ctr" anchorCtr="0">
            <a:noAutofit/>
          </a:bodyPr>
          <a:lstStyle/>
          <a:p>
            <a:r>
              <a:rPr lang="en-US" sz="1200">
                <a:latin typeface="Calibri"/>
              </a:rPr>
              <a:t>Jun</a:t>
            </a:r>
          </a:p>
        </p:txBody>
      </p:sp>
      <p:sp>
        <p:nvSpPr>
          <p:cNvPr id="57" name="TextBox 56"/>
          <p:cNvSpPr txBox="1"/>
          <p:nvPr>
            <p:custDataLst>
              <p:tags r:id="rId56"/>
            </p:custDataLst>
          </p:nvPr>
        </p:nvSpPr>
        <p:spPr>
          <a:xfrm>
            <a:off x="7004586" y="4507116"/>
            <a:ext cx="724526" cy="276999"/>
          </a:xfrm>
          <a:prstGeom prst="rect">
            <a:avLst/>
          </a:prstGeom>
          <a:noFill/>
        </p:spPr>
        <p:txBody>
          <a:bodyPr vert="horz" wrap="none" lIns="126984" tIns="0" rIns="126984" bIns="0" rtlCol="0" anchor="ctr">
            <a:spAutoFit/>
          </a:bodyPr>
          <a:lstStyle/>
          <a:p>
            <a:pPr algn="ctr"/>
            <a:r>
              <a:rPr lang="en-US" sz="1800" b="1">
                <a:solidFill>
                  <a:srgbClr val="FF4500"/>
                </a:solidFill>
              </a:rPr>
              <a:t>2013</a:t>
            </a:r>
          </a:p>
        </p:txBody>
      </p:sp>
      <p:sp>
        <p:nvSpPr>
          <p:cNvPr id="58" name="Isosceles Triangle 57"/>
          <p:cNvSpPr/>
          <p:nvPr>
            <p:custDataLst>
              <p:tags r:id="rId57"/>
            </p:custDataLst>
          </p:nvPr>
        </p:nvSpPr>
        <p:spPr>
          <a:xfrm>
            <a:off x="6935057" y="4772611"/>
            <a:ext cx="171450" cy="254000"/>
          </a:xfrm>
          <a:prstGeom prst="triangle">
            <a:avLst/>
          </a:prstGeom>
          <a:solidFill>
            <a:srgbClr val="FEBA0A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>
            <p:custDataLst>
              <p:tags r:id="rId58"/>
            </p:custDataLst>
          </p:nvPr>
        </p:nvSpPr>
        <p:spPr>
          <a:xfrm>
            <a:off x="6918753" y="5231303"/>
            <a:ext cx="716404" cy="40626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/>
              <a:t>Salem ZBA Approval Granted</a:t>
            </a:r>
          </a:p>
        </p:txBody>
      </p:sp>
      <p:sp>
        <p:nvSpPr>
          <p:cNvPr id="60" name="TextBox 59"/>
          <p:cNvSpPr txBox="1"/>
          <p:nvPr>
            <p:custDataLst>
              <p:tags r:id="rId59"/>
            </p:custDataLst>
          </p:nvPr>
        </p:nvSpPr>
        <p:spPr>
          <a:xfrm>
            <a:off x="6810991" y="5052011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sz="1000">
                <a:solidFill>
                  <a:srgbClr val="1F497E"/>
                </a:solidFill>
              </a:rPr>
              <a:t>6/28/2013</a:t>
            </a:r>
          </a:p>
        </p:txBody>
      </p:sp>
      <p:sp>
        <p:nvSpPr>
          <p:cNvPr id="61" name="Isosceles Triangle 60"/>
          <p:cNvSpPr/>
          <p:nvPr>
            <p:custDataLst>
              <p:tags r:id="rId60"/>
            </p:custDataLst>
          </p:nvPr>
        </p:nvSpPr>
        <p:spPr>
          <a:xfrm rot="10800000">
            <a:off x="6563267" y="4264611"/>
            <a:ext cx="171450" cy="254000"/>
          </a:xfrm>
          <a:prstGeom prst="triangle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>
            <p:custDataLst>
              <p:tags r:id="rId61"/>
            </p:custDataLst>
          </p:nvPr>
        </p:nvSpPr>
        <p:spPr>
          <a:xfrm>
            <a:off x="6258219" y="3701404"/>
            <a:ext cx="811337" cy="406265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/>
              <a:t>Salem </a:t>
            </a:r>
            <a:r>
              <a:rPr lang="en-US" sz="1100" b="1" dirty="0" smtClean="0"/>
              <a:t>Con </a:t>
            </a:r>
            <a:r>
              <a:rPr lang="en-US" sz="1100" b="1" dirty="0" err="1" smtClean="0"/>
              <a:t>Comm</a:t>
            </a:r>
            <a:r>
              <a:rPr lang="en-US" sz="1100" b="1" dirty="0" smtClean="0"/>
              <a:t> </a:t>
            </a:r>
            <a:r>
              <a:rPr lang="en-US" sz="1100" b="1" dirty="0"/>
              <a:t>Notice Filed</a:t>
            </a:r>
          </a:p>
        </p:txBody>
      </p:sp>
      <p:sp>
        <p:nvSpPr>
          <p:cNvPr id="63" name="TextBox 62"/>
          <p:cNvSpPr txBox="1"/>
          <p:nvPr>
            <p:custDataLst>
              <p:tags r:id="rId62"/>
            </p:custDataLst>
          </p:nvPr>
        </p:nvSpPr>
        <p:spPr>
          <a:xfrm>
            <a:off x="6439201" y="4098023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1000">
                <a:solidFill>
                  <a:srgbClr val="1F497E"/>
                </a:solidFill>
              </a:rPr>
              <a:t>6/13/2013</a:t>
            </a:r>
          </a:p>
        </p:txBody>
      </p:sp>
      <p:sp>
        <p:nvSpPr>
          <p:cNvPr id="64" name="Isosceles Triangle 63"/>
          <p:cNvSpPr/>
          <p:nvPr>
            <p:custDataLst>
              <p:tags r:id="rId63"/>
            </p:custDataLst>
          </p:nvPr>
        </p:nvSpPr>
        <p:spPr>
          <a:xfrm>
            <a:off x="6191478" y="4772611"/>
            <a:ext cx="171450" cy="254000"/>
          </a:xfrm>
          <a:prstGeom prst="triangle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>
            <p:custDataLst>
              <p:tags r:id="rId64"/>
            </p:custDataLst>
          </p:nvPr>
        </p:nvSpPr>
        <p:spPr>
          <a:xfrm>
            <a:off x="5959118" y="5231299"/>
            <a:ext cx="851873" cy="54168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/>
              <a:t>Salem </a:t>
            </a:r>
            <a:r>
              <a:rPr lang="en-US" sz="1100" b="1" dirty="0" smtClean="0"/>
              <a:t>ZBA</a:t>
            </a:r>
            <a:br>
              <a:rPr lang="en-US" sz="1100" b="1" dirty="0" smtClean="0"/>
            </a:br>
            <a:r>
              <a:rPr lang="en-US" sz="1100" b="1" dirty="0" smtClean="0"/>
              <a:t>Variance </a:t>
            </a:r>
            <a:r>
              <a:rPr lang="en-US" sz="1100" b="1" dirty="0"/>
              <a:t>Application Filed</a:t>
            </a:r>
          </a:p>
        </p:txBody>
      </p:sp>
      <p:sp>
        <p:nvSpPr>
          <p:cNvPr id="66" name="TextBox 65"/>
          <p:cNvSpPr txBox="1"/>
          <p:nvPr>
            <p:custDataLst>
              <p:tags r:id="rId65"/>
            </p:custDataLst>
          </p:nvPr>
        </p:nvSpPr>
        <p:spPr>
          <a:xfrm>
            <a:off x="6164182" y="5052011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sz="1000">
                <a:solidFill>
                  <a:srgbClr val="1F497E"/>
                </a:solidFill>
              </a:rPr>
              <a:t>5/29/2013</a:t>
            </a:r>
          </a:p>
        </p:txBody>
      </p:sp>
      <p:sp>
        <p:nvSpPr>
          <p:cNvPr id="67" name="Isosceles Triangle 66"/>
          <p:cNvSpPr/>
          <p:nvPr>
            <p:custDataLst>
              <p:tags r:id="rId66"/>
            </p:custDataLst>
          </p:nvPr>
        </p:nvSpPr>
        <p:spPr>
          <a:xfrm rot="10800000">
            <a:off x="5894046" y="4264611"/>
            <a:ext cx="171450" cy="254000"/>
          </a:xfrm>
          <a:prstGeom prst="triangle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>
            <p:custDataLst>
              <p:tags r:id="rId67"/>
            </p:custDataLst>
          </p:nvPr>
        </p:nvSpPr>
        <p:spPr>
          <a:xfrm>
            <a:off x="5273869" y="3545856"/>
            <a:ext cx="846977" cy="541687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/>
              <a:t>Chapter 91 Variance Application Filed</a:t>
            </a:r>
          </a:p>
        </p:txBody>
      </p:sp>
      <p:sp>
        <p:nvSpPr>
          <p:cNvPr id="69" name="TextBox 68"/>
          <p:cNvSpPr txBox="1"/>
          <p:nvPr>
            <p:custDataLst>
              <p:tags r:id="rId68"/>
            </p:custDataLst>
          </p:nvPr>
        </p:nvSpPr>
        <p:spPr>
          <a:xfrm>
            <a:off x="5561397" y="4098023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1000">
                <a:solidFill>
                  <a:srgbClr val="1F497E"/>
                </a:solidFill>
              </a:rPr>
              <a:t>5/17/2013</a:t>
            </a:r>
          </a:p>
        </p:txBody>
      </p:sp>
      <p:sp>
        <p:nvSpPr>
          <p:cNvPr id="71" name="TextBox 70"/>
          <p:cNvSpPr txBox="1"/>
          <p:nvPr>
            <p:custDataLst>
              <p:tags r:id="rId69"/>
            </p:custDataLst>
          </p:nvPr>
        </p:nvSpPr>
        <p:spPr>
          <a:xfrm>
            <a:off x="5215541" y="5231304"/>
            <a:ext cx="786385" cy="40626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/>
              <a:t>MEPA Certificate Issued</a:t>
            </a:r>
          </a:p>
        </p:txBody>
      </p:sp>
      <p:sp>
        <p:nvSpPr>
          <p:cNvPr id="72" name="TextBox 71"/>
          <p:cNvSpPr txBox="1"/>
          <p:nvPr>
            <p:custDataLst>
              <p:tags r:id="rId70"/>
            </p:custDataLst>
          </p:nvPr>
        </p:nvSpPr>
        <p:spPr>
          <a:xfrm>
            <a:off x="5554009" y="5052011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sz="1000">
                <a:solidFill>
                  <a:srgbClr val="1F497E"/>
                </a:solidFill>
              </a:rPr>
              <a:t>5/17/2013</a:t>
            </a:r>
          </a:p>
        </p:txBody>
      </p:sp>
      <p:sp>
        <p:nvSpPr>
          <p:cNvPr id="73" name="Isosceles Triangle 72"/>
          <p:cNvSpPr/>
          <p:nvPr>
            <p:custDataLst>
              <p:tags r:id="rId71"/>
            </p:custDataLst>
          </p:nvPr>
        </p:nvSpPr>
        <p:spPr>
          <a:xfrm rot="10800000">
            <a:off x="4927395" y="4264611"/>
            <a:ext cx="171450" cy="254000"/>
          </a:xfrm>
          <a:prstGeom prst="triangle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>
            <p:custDataLst>
              <p:tags r:id="rId72"/>
            </p:custDataLst>
          </p:nvPr>
        </p:nvSpPr>
        <p:spPr>
          <a:xfrm>
            <a:off x="4411354" y="3395515"/>
            <a:ext cx="862515" cy="677108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/>
              <a:t>Salem Planning Board Application Filed</a:t>
            </a:r>
          </a:p>
        </p:txBody>
      </p:sp>
      <p:sp>
        <p:nvSpPr>
          <p:cNvPr id="75" name="TextBox 74"/>
          <p:cNvSpPr txBox="1"/>
          <p:nvPr>
            <p:custDataLst>
              <p:tags r:id="rId73"/>
            </p:custDataLst>
          </p:nvPr>
        </p:nvSpPr>
        <p:spPr>
          <a:xfrm>
            <a:off x="4827976" y="4098023"/>
            <a:ext cx="493725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1000">
                <a:solidFill>
                  <a:srgbClr val="1F497E"/>
                </a:solidFill>
              </a:rPr>
              <a:t>4/8/2013</a:t>
            </a:r>
          </a:p>
        </p:txBody>
      </p:sp>
      <p:sp>
        <p:nvSpPr>
          <p:cNvPr id="76" name="Flowchart: Merge 75"/>
          <p:cNvSpPr/>
          <p:nvPr>
            <p:custDataLst>
              <p:tags r:id="rId74"/>
            </p:custDataLst>
          </p:nvPr>
        </p:nvSpPr>
        <p:spPr>
          <a:xfrm rot="16200000">
            <a:off x="4829914" y="5237750"/>
            <a:ext cx="165100" cy="123825"/>
          </a:xfrm>
          <a:prstGeom prst="flowChartMerg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>
            <p:custDataLst>
              <p:tags r:id="rId75"/>
            </p:custDataLst>
          </p:nvPr>
        </p:nvSpPr>
        <p:spPr>
          <a:xfrm>
            <a:off x="3782171" y="4906032"/>
            <a:ext cx="1040925" cy="406265"/>
          </a:xfrm>
          <a:prstGeom prst="rect">
            <a:avLst/>
          </a:prstGeom>
          <a:noFill/>
        </p:spPr>
        <p:txBody>
          <a:bodyPr vert="horz" wrap="square" lIns="0" tIns="0" rIns="0" bIns="0" rtlCol="0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b="1" dirty="0"/>
              <a:t>Cumulative Development Costs $8.5M</a:t>
            </a:r>
          </a:p>
        </p:txBody>
      </p:sp>
      <p:sp>
        <p:nvSpPr>
          <p:cNvPr id="78" name="TextBox 77"/>
          <p:cNvSpPr txBox="1"/>
          <p:nvPr>
            <p:custDataLst>
              <p:tags r:id="rId76"/>
            </p:custDataLst>
          </p:nvPr>
        </p:nvSpPr>
        <p:spPr>
          <a:xfrm>
            <a:off x="4209924" y="5337693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r>
              <a:rPr lang="en-US" sz="1000">
                <a:solidFill>
                  <a:srgbClr val="1F497E"/>
                </a:solidFill>
              </a:rPr>
              <a:t>3/31/2013</a:t>
            </a:r>
          </a:p>
        </p:txBody>
      </p:sp>
      <p:sp>
        <p:nvSpPr>
          <p:cNvPr id="79" name="Isosceles Triangle 78"/>
          <p:cNvSpPr/>
          <p:nvPr>
            <p:custDataLst>
              <p:tags r:id="rId77"/>
            </p:custDataLst>
          </p:nvPr>
        </p:nvSpPr>
        <p:spPr>
          <a:xfrm rot="10800000">
            <a:off x="3390668" y="4264611"/>
            <a:ext cx="171450" cy="254000"/>
          </a:xfrm>
          <a:prstGeom prst="triangle">
            <a:avLst/>
          </a:prstGeom>
          <a:solidFill>
            <a:srgbClr val="0070C0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>
            <p:custDataLst>
              <p:tags r:id="rId78"/>
            </p:custDataLst>
          </p:nvPr>
        </p:nvSpPr>
        <p:spPr>
          <a:xfrm>
            <a:off x="3095990" y="3801781"/>
            <a:ext cx="760809" cy="270843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/>
              <a:t>FCA 7 Conducted</a:t>
            </a:r>
          </a:p>
        </p:txBody>
      </p:sp>
      <p:sp>
        <p:nvSpPr>
          <p:cNvPr id="81" name="TextBox 80"/>
          <p:cNvSpPr txBox="1"/>
          <p:nvPr>
            <p:custDataLst>
              <p:tags r:id="rId79"/>
            </p:custDataLst>
          </p:nvPr>
        </p:nvSpPr>
        <p:spPr>
          <a:xfrm>
            <a:off x="3291248" y="4098023"/>
            <a:ext cx="493725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1000">
                <a:solidFill>
                  <a:srgbClr val="1F497E"/>
                </a:solidFill>
              </a:rPr>
              <a:t>2/5/2013</a:t>
            </a:r>
          </a:p>
        </p:txBody>
      </p:sp>
      <p:sp>
        <p:nvSpPr>
          <p:cNvPr id="82" name="Flowchart: Merge 81"/>
          <p:cNvSpPr/>
          <p:nvPr>
            <p:custDataLst>
              <p:tags r:id="rId80"/>
            </p:custDataLst>
          </p:nvPr>
        </p:nvSpPr>
        <p:spPr>
          <a:xfrm rot="16200000">
            <a:off x="2599179" y="3346716"/>
            <a:ext cx="165100" cy="123825"/>
          </a:xfrm>
          <a:prstGeom prst="flowChartMerg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>
            <p:custDataLst>
              <p:tags r:id="rId81"/>
            </p:custDataLst>
          </p:nvPr>
        </p:nvSpPr>
        <p:spPr>
          <a:xfrm>
            <a:off x="2776815" y="3115853"/>
            <a:ext cx="1079983" cy="406265"/>
          </a:xfrm>
          <a:prstGeom prst="rect">
            <a:avLst/>
          </a:prstGeom>
          <a:noFill/>
        </p:spPr>
        <p:txBody>
          <a:bodyPr vert="horz" wrap="square" lIns="0" tIns="0" rIns="0" bIns="0" rtlCol="0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b="1" dirty="0"/>
              <a:t>Cumulative Development Costs $3.3 M</a:t>
            </a:r>
          </a:p>
        </p:txBody>
      </p:sp>
      <p:sp>
        <p:nvSpPr>
          <p:cNvPr id="84" name="TextBox 83"/>
          <p:cNvSpPr txBox="1"/>
          <p:nvPr>
            <p:custDataLst>
              <p:tags r:id="rId82"/>
            </p:custDataLst>
          </p:nvPr>
        </p:nvSpPr>
        <p:spPr>
          <a:xfrm>
            <a:off x="2791270" y="3547516"/>
            <a:ext cx="625171" cy="153888"/>
          </a:xfrm>
          <a:prstGeom prst="rect">
            <a:avLst/>
          </a:prstGeom>
          <a:noFill/>
        </p:spPr>
        <p:txBody>
          <a:bodyPr vert="horz" wrap="none" lIns="0" tIns="0" rIns="0" bIns="0" rtlCol="0" anchorCtr="0">
            <a:spAutoFit/>
          </a:bodyPr>
          <a:lstStyle/>
          <a:p>
            <a:r>
              <a:rPr lang="en-US" sz="1000">
                <a:solidFill>
                  <a:srgbClr val="1F497E"/>
                </a:solidFill>
              </a:rPr>
              <a:t>12/31/2012</a:t>
            </a:r>
          </a:p>
        </p:txBody>
      </p:sp>
      <p:sp>
        <p:nvSpPr>
          <p:cNvPr id="85" name="Isosceles Triangle 84"/>
          <p:cNvSpPr/>
          <p:nvPr>
            <p:custDataLst>
              <p:tags r:id="rId83"/>
            </p:custDataLst>
          </p:nvPr>
        </p:nvSpPr>
        <p:spPr>
          <a:xfrm>
            <a:off x="2250514" y="4772611"/>
            <a:ext cx="171450" cy="254000"/>
          </a:xfrm>
          <a:prstGeom prst="triangle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>
            <p:custDataLst>
              <p:tags r:id="rId84"/>
            </p:custDataLst>
          </p:nvPr>
        </p:nvSpPr>
        <p:spPr>
          <a:xfrm>
            <a:off x="1910593" y="5231303"/>
            <a:ext cx="1159298" cy="40626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/>
              <a:t>Comprehensive Air Plan &amp; PSD Permit Application Filed</a:t>
            </a:r>
          </a:p>
        </p:txBody>
      </p:sp>
      <p:sp>
        <p:nvSpPr>
          <p:cNvPr id="87" name="TextBox 86"/>
          <p:cNvSpPr txBox="1"/>
          <p:nvPr>
            <p:custDataLst>
              <p:tags r:id="rId85"/>
            </p:custDataLst>
          </p:nvPr>
        </p:nvSpPr>
        <p:spPr>
          <a:xfrm>
            <a:off x="2101802" y="5052011"/>
            <a:ext cx="625171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sz="1000">
                <a:solidFill>
                  <a:srgbClr val="1F497E"/>
                </a:solidFill>
              </a:rPr>
              <a:t>12/21/2012</a:t>
            </a:r>
          </a:p>
        </p:txBody>
      </p:sp>
      <p:sp>
        <p:nvSpPr>
          <p:cNvPr id="88" name="Flowchart: Merge 87"/>
          <p:cNvSpPr/>
          <p:nvPr>
            <p:custDataLst>
              <p:tags r:id="rId86"/>
            </p:custDataLst>
          </p:nvPr>
        </p:nvSpPr>
        <p:spPr>
          <a:xfrm rot="16200000">
            <a:off x="343659" y="5237750"/>
            <a:ext cx="165100" cy="123825"/>
          </a:xfrm>
          <a:prstGeom prst="flowChartMerg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>
            <p:custDataLst>
              <p:tags r:id="rId87"/>
            </p:custDataLst>
          </p:nvPr>
        </p:nvSpPr>
        <p:spPr>
          <a:xfrm>
            <a:off x="542767" y="4975948"/>
            <a:ext cx="1133475" cy="406265"/>
          </a:xfrm>
          <a:prstGeom prst="rect">
            <a:avLst/>
          </a:prstGeom>
          <a:noFill/>
        </p:spPr>
        <p:txBody>
          <a:bodyPr vert="horz" wrap="square" lIns="0" tIns="0" rIns="0" bIns="0" rtlCol="0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b="1" dirty="0"/>
              <a:t>Cumulative Development Costs $1.7 M</a:t>
            </a:r>
          </a:p>
        </p:txBody>
      </p:sp>
      <p:sp>
        <p:nvSpPr>
          <p:cNvPr id="90" name="TextBox 89"/>
          <p:cNvSpPr txBox="1"/>
          <p:nvPr>
            <p:custDataLst>
              <p:tags r:id="rId88"/>
            </p:custDataLst>
          </p:nvPr>
        </p:nvSpPr>
        <p:spPr>
          <a:xfrm>
            <a:off x="535750" y="5370839"/>
            <a:ext cx="625171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r>
              <a:rPr lang="en-US" sz="1000" dirty="0">
                <a:solidFill>
                  <a:srgbClr val="1F497E"/>
                </a:solidFill>
              </a:rPr>
              <a:t>09/30/2012</a:t>
            </a:r>
          </a:p>
        </p:txBody>
      </p:sp>
      <p:cxnSp>
        <p:nvCxnSpPr>
          <p:cNvPr id="91" name="Straight Connector 90"/>
          <p:cNvCxnSpPr/>
          <p:nvPr>
            <p:custDataLst>
              <p:tags r:id="rId89"/>
            </p:custDataLst>
          </p:nvPr>
        </p:nvCxnSpPr>
        <p:spPr>
          <a:xfrm>
            <a:off x="7102391" y="3705437"/>
            <a:ext cx="0" cy="767650"/>
          </a:xfrm>
          <a:prstGeom prst="line">
            <a:avLst/>
          </a:prstGeom>
          <a:ln w="15875">
            <a:solidFill>
              <a:srgbClr val="4F81BD"/>
            </a:solidFill>
            <a:headEnd type="none"/>
            <a:tailEnd type="none"/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>
            <p:custDataLst>
              <p:tags r:id="rId90"/>
            </p:custDataLst>
          </p:nvPr>
        </p:nvSpPr>
        <p:spPr>
          <a:xfrm>
            <a:off x="7216283" y="3940192"/>
            <a:ext cx="1038167" cy="406265"/>
          </a:xfrm>
          <a:prstGeom prst="rect">
            <a:avLst/>
          </a:prstGeom>
          <a:noFill/>
        </p:spPr>
        <p:txBody>
          <a:bodyPr vert="horz" wrap="square" lIns="0" tIns="0" rIns="0" bIns="0" rtlCol="0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b="1" dirty="0"/>
              <a:t>Cumulative Development Costs $10.5 M</a:t>
            </a:r>
          </a:p>
        </p:txBody>
      </p:sp>
      <p:sp>
        <p:nvSpPr>
          <p:cNvPr id="93" name="TextBox 92"/>
          <p:cNvSpPr txBox="1"/>
          <p:nvPr>
            <p:custDataLst>
              <p:tags r:id="rId91"/>
            </p:custDataLst>
          </p:nvPr>
        </p:nvSpPr>
        <p:spPr>
          <a:xfrm>
            <a:off x="7330793" y="3707010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Ctr="0">
            <a:spAutoFit/>
          </a:bodyPr>
          <a:lstStyle/>
          <a:p>
            <a:r>
              <a:rPr lang="en-US" sz="1000" dirty="0">
                <a:solidFill>
                  <a:srgbClr val="1F497E"/>
                </a:solidFill>
              </a:rPr>
              <a:t>6/30/2013</a:t>
            </a:r>
          </a:p>
        </p:txBody>
      </p:sp>
      <p:sp>
        <p:nvSpPr>
          <p:cNvPr id="94" name="Flowchart: Merge 93"/>
          <p:cNvSpPr/>
          <p:nvPr>
            <p:custDataLst>
              <p:tags r:id="rId92"/>
            </p:custDataLst>
          </p:nvPr>
        </p:nvSpPr>
        <p:spPr>
          <a:xfrm rot="16200000">
            <a:off x="7103793" y="3722042"/>
            <a:ext cx="165100" cy="123825"/>
          </a:xfrm>
          <a:prstGeom prst="flowChartMerg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99" name="Isosceles Triangle 98"/>
          <p:cNvSpPr/>
          <p:nvPr>
            <p:custDataLst>
              <p:tags r:id="rId93"/>
            </p:custDataLst>
          </p:nvPr>
        </p:nvSpPr>
        <p:spPr>
          <a:xfrm>
            <a:off x="5894045" y="4772611"/>
            <a:ext cx="171450" cy="254000"/>
          </a:xfrm>
          <a:prstGeom prst="triangle">
            <a:avLst/>
          </a:prstGeom>
          <a:solidFill>
            <a:srgbClr val="FEBA0A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98" name="Title 1"/>
          <p:cNvSpPr txBox="1">
            <a:spLocks/>
          </p:cNvSpPr>
          <p:nvPr/>
        </p:nvSpPr>
        <p:spPr bwMode="auto">
          <a:xfrm>
            <a:off x="300726" y="58163"/>
            <a:ext cx="7924800" cy="10001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" pitchFamily="80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" pitchFamily="80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" pitchFamily="80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" pitchFamily="80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" pitchFamily="8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" pitchFamily="8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" pitchFamily="8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" pitchFamily="80" charset="0"/>
              </a:defRPr>
            </a:lvl9pPr>
          </a:lstStyle>
          <a:p>
            <a:pPr defTabSz="914400"/>
            <a:r>
              <a:rPr lang="en-US" sz="3200" kern="0" dirty="0" smtClean="0"/>
              <a:t>Development Timeline</a:t>
            </a:r>
            <a:endParaRPr lang="en-US" sz="3200" kern="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cxnSp>
        <p:nvCxnSpPr>
          <p:cNvPr id="100" name="Straight Connector 4"/>
          <p:cNvCxnSpPr>
            <a:cxnSpLocks noChangeShapeType="1"/>
          </p:cNvCxnSpPr>
          <p:nvPr/>
        </p:nvCxnSpPr>
        <p:spPr bwMode="auto">
          <a:xfrm>
            <a:off x="228600" y="847725"/>
            <a:ext cx="85344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</p:cxnSp>
    </p:spTree>
    <p:extLst>
      <p:ext uri="{BB962C8B-B14F-4D97-AF65-F5344CB8AC3E}">
        <p14:creationId xmlns="" xmlns:p14="http://schemas.microsoft.com/office/powerpoint/2010/main" val="351118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>
            <p:custDataLst>
              <p:tags r:id="rId1"/>
            </p:custDataLst>
          </p:nvPr>
        </p:nvCxnSpPr>
        <p:spPr>
          <a:xfrm>
            <a:off x="3388532" y="1007879"/>
            <a:ext cx="0" cy="945627"/>
          </a:xfrm>
          <a:prstGeom prst="line">
            <a:avLst/>
          </a:prstGeom>
          <a:ln w="15875">
            <a:solidFill>
              <a:srgbClr val="4F81BD"/>
            </a:solidFill>
            <a:headEnd type="none"/>
            <a:tailEnd type="none"/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>
            <p:custDataLst>
              <p:tags r:id="rId2"/>
            </p:custDataLst>
          </p:nvPr>
        </p:nvCxnSpPr>
        <p:spPr>
          <a:xfrm>
            <a:off x="5660516" y="2334503"/>
            <a:ext cx="0" cy="546100"/>
          </a:xfrm>
          <a:prstGeom prst="line">
            <a:avLst/>
          </a:prstGeom>
          <a:ln w="15875">
            <a:solidFill>
              <a:srgbClr val="4F81BD"/>
            </a:solidFill>
            <a:headEnd type="none"/>
            <a:tailEnd type="none"/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3"/>
            </p:custDataLst>
          </p:nvPr>
        </p:nvCxnSpPr>
        <p:spPr>
          <a:xfrm>
            <a:off x="7879395" y="291523"/>
            <a:ext cx="0" cy="1661980"/>
          </a:xfrm>
          <a:prstGeom prst="line">
            <a:avLst/>
          </a:prstGeom>
          <a:ln w="15875">
            <a:solidFill>
              <a:srgbClr val="4F81BD"/>
            </a:solidFill>
            <a:headEnd type="none"/>
            <a:tailEnd type="none"/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1124575" y="1953502"/>
            <a:ext cx="6766560" cy="381000"/>
          </a:xfrm>
          <a:prstGeom prst="rect">
            <a:avLst/>
          </a:prstGeom>
          <a:gradFill flip="none" rotWithShape="1">
            <a:gsLst>
              <a:gs pos="0">
                <a:srgbClr val="B2B2B2"/>
              </a:gs>
              <a:gs pos="100000">
                <a:srgbClr val="B2B2B2"/>
              </a:gs>
              <a:gs pos="50000">
                <a:srgbClr val="F2F2F2"/>
              </a:gs>
              <a:gs pos="100000">
                <a:srgbClr val="FFFFF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1124578" y="1953502"/>
            <a:ext cx="751840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>
            <a:defPPr>
              <a:defRPr lang="en-US"/>
            </a:defPPr>
            <a:lvl1pPr>
              <a:defRPr sz="1200">
                <a:latin typeface="Calibri"/>
              </a:defRPr>
            </a:lvl1pPr>
          </a:lstStyle>
          <a:p>
            <a:r>
              <a:rPr lang="en-US"/>
              <a:t>Jul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1890136" y="1953502"/>
            <a:ext cx="751840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>
            <a:defPPr>
              <a:defRPr lang="en-US"/>
            </a:defPPr>
            <a:lvl1pPr>
              <a:defRPr sz="1200">
                <a:latin typeface="Calibri"/>
              </a:defRPr>
            </a:lvl1pPr>
          </a:lstStyle>
          <a:p>
            <a:r>
              <a:rPr lang="en-US"/>
              <a:t>Aug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2655697" y="1953502"/>
            <a:ext cx="751840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>
            <a:defPPr>
              <a:defRPr lang="en-US"/>
            </a:defPPr>
            <a:lvl1pPr>
              <a:defRPr sz="1200">
                <a:latin typeface="Calibri"/>
              </a:defRPr>
            </a:lvl1pPr>
          </a:lstStyle>
          <a:p>
            <a:r>
              <a:rPr lang="en-US" dirty="0"/>
              <a:t>Sep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3396561" y="1953502"/>
            <a:ext cx="751840" cy="381000"/>
          </a:xfrm>
          <a:prstGeom prst="rect">
            <a:avLst/>
          </a:prstGeom>
          <a:noFill/>
        </p:spPr>
        <p:txBody>
          <a:bodyPr vert="horz" wrap="square" lIns="91429" tIns="45715" rIns="91429" bIns="45715" rtlCol="0" anchor="ctr" anchorCtr="0">
            <a:noAutofit/>
          </a:bodyPr>
          <a:lstStyle/>
          <a:p>
            <a:r>
              <a:rPr lang="en-US" sz="1200">
                <a:latin typeface="Calibri"/>
              </a:rPr>
              <a:t>Oct</a:t>
            </a: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4162120" y="1953502"/>
            <a:ext cx="751840" cy="381000"/>
          </a:xfrm>
          <a:prstGeom prst="rect">
            <a:avLst/>
          </a:prstGeom>
          <a:noFill/>
        </p:spPr>
        <p:txBody>
          <a:bodyPr vert="horz" wrap="square" lIns="91429" tIns="45715" rIns="91429" bIns="45715" rtlCol="0" anchor="ctr" anchorCtr="0">
            <a:noAutofit/>
          </a:bodyPr>
          <a:lstStyle/>
          <a:p>
            <a:r>
              <a:rPr lang="en-US" sz="1200">
                <a:latin typeface="Calibri"/>
              </a:rPr>
              <a:t>Nov</a:t>
            </a:r>
          </a:p>
        </p:txBody>
      </p:sp>
      <p:sp>
        <p:nvSpPr>
          <p:cNvPr id="12" name="TextBox 11"/>
          <p:cNvSpPr txBox="1"/>
          <p:nvPr>
            <p:custDataLst>
              <p:tags r:id="rId10"/>
            </p:custDataLst>
          </p:nvPr>
        </p:nvSpPr>
        <p:spPr>
          <a:xfrm>
            <a:off x="4902985" y="1953502"/>
            <a:ext cx="751840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>
            <a:defPPr>
              <a:defRPr lang="en-US"/>
            </a:defPPr>
            <a:lvl1pPr>
              <a:defRPr sz="1200">
                <a:latin typeface="Calibri"/>
              </a:defRPr>
            </a:lvl1pPr>
          </a:lstStyle>
          <a:p>
            <a:r>
              <a:rPr lang="en-US"/>
              <a:t>Dec</a:t>
            </a:r>
          </a:p>
        </p:txBody>
      </p:sp>
      <p:sp>
        <p:nvSpPr>
          <p:cNvPr id="13" name="TextBox 12"/>
          <p:cNvSpPr txBox="1"/>
          <p:nvPr>
            <p:custDataLst>
              <p:tags r:id="rId11"/>
            </p:custDataLst>
          </p:nvPr>
        </p:nvSpPr>
        <p:spPr>
          <a:xfrm>
            <a:off x="5668545" y="1953502"/>
            <a:ext cx="751840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>
            <a:defPPr>
              <a:defRPr lang="en-US"/>
            </a:defPPr>
            <a:lvl1pPr>
              <a:defRPr sz="1200">
                <a:latin typeface="Calibri"/>
              </a:defRPr>
            </a:lvl1pPr>
          </a:lstStyle>
          <a:p>
            <a:r>
              <a:rPr lang="en-US"/>
              <a:t>Jan
2014</a:t>
            </a:r>
          </a:p>
        </p:txBody>
      </p:sp>
      <p:sp>
        <p:nvSpPr>
          <p:cNvPr id="14" name="TextBox 13"/>
          <p:cNvSpPr txBox="1"/>
          <p:nvPr>
            <p:custDataLst>
              <p:tags r:id="rId12"/>
            </p:custDataLst>
          </p:nvPr>
        </p:nvSpPr>
        <p:spPr>
          <a:xfrm>
            <a:off x="6434104" y="1953502"/>
            <a:ext cx="751840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>
            <a:defPPr>
              <a:defRPr lang="en-US"/>
            </a:defPPr>
            <a:lvl1pPr>
              <a:defRPr sz="1200">
                <a:latin typeface="Calibri"/>
              </a:defRPr>
            </a:lvl1pPr>
          </a:lstStyle>
          <a:p>
            <a:r>
              <a:rPr lang="en-US"/>
              <a:t>Feb</a:t>
            </a:r>
          </a:p>
        </p:txBody>
      </p:sp>
      <p:sp>
        <p:nvSpPr>
          <p:cNvPr id="15" name="TextBox 14"/>
          <p:cNvSpPr txBox="1"/>
          <p:nvPr>
            <p:custDataLst>
              <p:tags r:id="rId13"/>
            </p:custDataLst>
          </p:nvPr>
        </p:nvSpPr>
        <p:spPr>
          <a:xfrm>
            <a:off x="7125577" y="1953502"/>
            <a:ext cx="751840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>
            <a:defPPr>
              <a:defRPr lang="en-US"/>
            </a:defPPr>
            <a:lvl1pPr>
              <a:defRPr sz="1200">
                <a:latin typeface="Calibri"/>
              </a:defRPr>
            </a:lvl1pPr>
          </a:lstStyle>
          <a:p>
            <a:r>
              <a:rPr lang="en-US"/>
              <a:t>Mar</a:t>
            </a:r>
          </a:p>
        </p:txBody>
      </p:sp>
      <p:sp>
        <p:nvSpPr>
          <p:cNvPr id="16" name="TextBox 15"/>
          <p:cNvSpPr txBox="1"/>
          <p:nvPr>
            <p:custDataLst>
              <p:tags r:id="rId14"/>
            </p:custDataLst>
          </p:nvPr>
        </p:nvSpPr>
        <p:spPr>
          <a:xfrm>
            <a:off x="7800583" y="2005507"/>
            <a:ext cx="724526" cy="276999"/>
          </a:xfrm>
          <a:prstGeom prst="rect">
            <a:avLst/>
          </a:prstGeom>
          <a:noFill/>
        </p:spPr>
        <p:txBody>
          <a:bodyPr vert="horz" wrap="none" lIns="126984" tIns="0" rIns="126984" bIns="0" rtlCol="0" anchor="ctr">
            <a:spAutoFit/>
          </a:bodyPr>
          <a:lstStyle/>
          <a:p>
            <a:pPr algn="ctr"/>
            <a:r>
              <a:rPr lang="en-US" sz="1800" b="1">
                <a:solidFill>
                  <a:srgbClr val="FF4500"/>
                </a:solidFill>
              </a:rPr>
              <a:t>2014</a:t>
            </a:r>
          </a:p>
        </p:txBody>
      </p:sp>
      <p:sp>
        <p:nvSpPr>
          <p:cNvPr id="17" name="Flowchart: Merge 16"/>
          <p:cNvSpPr/>
          <p:nvPr>
            <p:custDataLst>
              <p:tags r:id="rId15"/>
            </p:custDataLst>
          </p:nvPr>
        </p:nvSpPr>
        <p:spPr>
          <a:xfrm rot="16200000" flipV="1">
            <a:off x="7712881" y="321514"/>
            <a:ext cx="182637" cy="118033"/>
          </a:xfrm>
          <a:prstGeom prst="flowChartMerg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>
            <p:custDataLst>
              <p:tags r:id="rId16"/>
            </p:custDataLst>
          </p:nvPr>
        </p:nvSpPr>
        <p:spPr>
          <a:xfrm>
            <a:off x="6704458" y="380530"/>
            <a:ext cx="998356" cy="406265"/>
          </a:xfrm>
          <a:prstGeom prst="rect">
            <a:avLst/>
          </a:prstGeom>
          <a:noFill/>
        </p:spPr>
        <p:txBody>
          <a:bodyPr vert="horz" wrap="square" lIns="0" tIns="0" rIns="0" bIns="0" rtlCol="0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b="1" dirty="0"/>
              <a:t>Cumulative Development Costs $25.8 M</a:t>
            </a:r>
          </a:p>
        </p:txBody>
      </p:sp>
      <p:sp>
        <p:nvSpPr>
          <p:cNvPr id="19" name="TextBox 18"/>
          <p:cNvSpPr txBox="1"/>
          <p:nvPr>
            <p:custDataLst>
              <p:tags r:id="rId17"/>
            </p:custDataLst>
          </p:nvPr>
        </p:nvSpPr>
        <p:spPr>
          <a:xfrm>
            <a:off x="7138342" y="212268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Ctr="0">
            <a:spAutoFit/>
          </a:bodyPr>
          <a:lstStyle/>
          <a:p>
            <a:r>
              <a:rPr lang="en-US" sz="1000" dirty="0" smtClean="0">
                <a:solidFill>
                  <a:srgbClr val="1F497E"/>
                </a:solidFill>
              </a:rPr>
              <a:t>3/30/2014</a:t>
            </a:r>
            <a:endParaRPr lang="en-US" sz="1000" dirty="0">
              <a:solidFill>
                <a:srgbClr val="1F497E"/>
              </a:solidFill>
            </a:endParaRPr>
          </a:p>
        </p:txBody>
      </p:sp>
      <p:sp>
        <p:nvSpPr>
          <p:cNvPr id="20" name="Isosceles Triangle 19"/>
          <p:cNvSpPr/>
          <p:nvPr>
            <p:custDataLst>
              <p:tags r:id="rId18"/>
            </p:custDataLst>
          </p:nvPr>
        </p:nvSpPr>
        <p:spPr>
          <a:xfrm>
            <a:off x="7434978" y="2271002"/>
            <a:ext cx="171450" cy="254000"/>
          </a:xfrm>
          <a:prstGeom prst="triangl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>
            <p:custDataLst>
              <p:tags r:id="rId19"/>
            </p:custDataLst>
          </p:nvPr>
        </p:nvSpPr>
        <p:spPr>
          <a:xfrm>
            <a:off x="7800583" y="2739417"/>
            <a:ext cx="964874" cy="81253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/>
              <a:t>Deadline Passes for Appeal of EFSB Certificate -- All State &amp; Local Permits Final</a:t>
            </a:r>
          </a:p>
        </p:txBody>
      </p:sp>
      <p:sp>
        <p:nvSpPr>
          <p:cNvPr id="22" name="TextBox 21"/>
          <p:cNvSpPr txBox="1"/>
          <p:nvPr>
            <p:custDataLst>
              <p:tags r:id="rId20"/>
            </p:custDataLst>
          </p:nvPr>
        </p:nvSpPr>
        <p:spPr>
          <a:xfrm>
            <a:off x="7581174" y="2559118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sz="1000" dirty="0">
                <a:solidFill>
                  <a:srgbClr val="1F497E"/>
                </a:solidFill>
              </a:rPr>
              <a:t>3/17/2014</a:t>
            </a:r>
          </a:p>
        </p:txBody>
      </p:sp>
      <p:sp>
        <p:nvSpPr>
          <p:cNvPr id="23" name="Isosceles Triangle 22"/>
          <p:cNvSpPr/>
          <p:nvPr>
            <p:custDataLst>
              <p:tags r:id="rId21"/>
            </p:custDataLst>
          </p:nvPr>
        </p:nvSpPr>
        <p:spPr>
          <a:xfrm rot="10800000">
            <a:off x="7089242" y="1763002"/>
            <a:ext cx="171450" cy="254000"/>
          </a:xfrm>
          <a:prstGeom prst="triangl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>
            <p:custDataLst>
              <p:tags r:id="rId22"/>
            </p:custDataLst>
          </p:nvPr>
        </p:nvSpPr>
        <p:spPr>
          <a:xfrm>
            <a:off x="7063720" y="1029331"/>
            <a:ext cx="714958" cy="541687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/>
              <a:t>PSD Permit Appealed to EAB</a:t>
            </a:r>
          </a:p>
        </p:txBody>
      </p:sp>
      <p:sp>
        <p:nvSpPr>
          <p:cNvPr id="25" name="TextBox 24"/>
          <p:cNvSpPr txBox="1"/>
          <p:nvPr>
            <p:custDataLst>
              <p:tags r:id="rId23"/>
            </p:custDataLst>
          </p:nvPr>
        </p:nvSpPr>
        <p:spPr>
          <a:xfrm>
            <a:off x="7199715" y="1596414"/>
            <a:ext cx="493725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1000">
                <a:solidFill>
                  <a:srgbClr val="1F497E"/>
                </a:solidFill>
              </a:rPr>
              <a:t>3/3/2014</a:t>
            </a:r>
          </a:p>
        </p:txBody>
      </p:sp>
      <p:sp>
        <p:nvSpPr>
          <p:cNvPr id="26" name="Isosceles Triangle 25"/>
          <p:cNvSpPr/>
          <p:nvPr>
            <p:custDataLst>
              <p:tags r:id="rId24"/>
            </p:custDataLst>
          </p:nvPr>
        </p:nvSpPr>
        <p:spPr>
          <a:xfrm>
            <a:off x="6817591" y="2271002"/>
            <a:ext cx="171450" cy="254000"/>
          </a:xfrm>
          <a:prstGeom prst="triangl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>
            <p:custDataLst>
              <p:tags r:id="rId25"/>
            </p:custDataLst>
          </p:nvPr>
        </p:nvSpPr>
        <p:spPr>
          <a:xfrm>
            <a:off x="6732932" y="2735993"/>
            <a:ext cx="1067651" cy="54168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/>
              <a:t>Comprehensive Air Plan Approval Appealed</a:t>
            </a:r>
          </a:p>
        </p:txBody>
      </p:sp>
      <p:sp>
        <p:nvSpPr>
          <p:cNvPr id="28" name="TextBox 27"/>
          <p:cNvSpPr txBox="1"/>
          <p:nvPr>
            <p:custDataLst>
              <p:tags r:id="rId26"/>
            </p:custDataLst>
          </p:nvPr>
        </p:nvSpPr>
        <p:spPr>
          <a:xfrm>
            <a:off x="6942048" y="2559118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sz="1000" dirty="0">
                <a:solidFill>
                  <a:srgbClr val="1F497E"/>
                </a:solidFill>
              </a:rPr>
              <a:t>2/20/2014</a:t>
            </a:r>
          </a:p>
        </p:txBody>
      </p:sp>
      <p:sp>
        <p:nvSpPr>
          <p:cNvPr id="29" name="Isosceles Triangle 28"/>
          <p:cNvSpPr/>
          <p:nvPr>
            <p:custDataLst>
              <p:tags r:id="rId27"/>
            </p:custDataLst>
          </p:nvPr>
        </p:nvSpPr>
        <p:spPr>
          <a:xfrm rot="10800000">
            <a:off x="6817591" y="1763002"/>
            <a:ext cx="171450" cy="254000"/>
          </a:xfrm>
          <a:prstGeom prst="triangl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>
            <p:custDataLst>
              <p:tags r:id="rId28"/>
            </p:custDataLst>
          </p:nvPr>
        </p:nvSpPr>
        <p:spPr>
          <a:xfrm>
            <a:off x="6345195" y="1164753"/>
            <a:ext cx="718525" cy="406265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/>
              <a:t>EFSB Certificate Granted</a:t>
            </a:r>
          </a:p>
        </p:txBody>
      </p:sp>
      <p:sp>
        <p:nvSpPr>
          <p:cNvPr id="31" name="TextBox 30"/>
          <p:cNvSpPr txBox="1"/>
          <p:nvPr>
            <p:custDataLst>
              <p:tags r:id="rId29"/>
            </p:custDataLst>
          </p:nvPr>
        </p:nvSpPr>
        <p:spPr>
          <a:xfrm>
            <a:off x="6615803" y="1596414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1000">
                <a:solidFill>
                  <a:srgbClr val="1F497E"/>
                </a:solidFill>
              </a:rPr>
              <a:t>2/20/2014</a:t>
            </a:r>
          </a:p>
        </p:txBody>
      </p:sp>
      <p:sp>
        <p:nvSpPr>
          <p:cNvPr id="32" name="Isosceles Triangle 31"/>
          <p:cNvSpPr/>
          <p:nvPr>
            <p:custDataLst>
              <p:tags r:id="rId30"/>
            </p:custDataLst>
          </p:nvPr>
        </p:nvSpPr>
        <p:spPr>
          <a:xfrm>
            <a:off x="6768201" y="2271002"/>
            <a:ext cx="171450" cy="254000"/>
          </a:xfrm>
          <a:prstGeom prst="triangle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>
            <p:custDataLst>
              <p:tags r:id="rId31"/>
            </p:custDataLst>
          </p:nvPr>
        </p:nvSpPr>
        <p:spPr>
          <a:xfrm>
            <a:off x="5941538" y="2587175"/>
            <a:ext cx="812862" cy="27084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/>
              <a:t>Settlement with CLF</a:t>
            </a:r>
          </a:p>
        </p:txBody>
      </p:sp>
      <p:sp>
        <p:nvSpPr>
          <p:cNvPr id="34" name="TextBox 33"/>
          <p:cNvSpPr txBox="1"/>
          <p:nvPr>
            <p:custDataLst>
              <p:tags r:id="rId32"/>
            </p:custDataLst>
          </p:nvPr>
        </p:nvSpPr>
        <p:spPr>
          <a:xfrm>
            <a:off x="6164929" y="2398002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sz="1000" dirty="0">
                <a:solidFill>
                  <a:srgbClr val="1F497E"/>
                </a:solidFill>
              </a:rPr>
              <a:t>2/18/2014</a:t>
            </a:r>
          </a:p>
        </p:txBody>
      </p:sp>
      <p:sp>
        <p:nvSpPr>
          <p:cNvPr id="35" name="Isosceles Triangle 34"/>
          <p:cNvSpPr/>
          <p:nvPr>
            <p:custDataLst>
              <p:tags r:id="rId33"/>
            </p:custDataLst>
          </p:nvPr>
        </p:nvSpPr>
        <p:spPr>
          <a:xfrm rot="10800000">
            <a:off x="6298986" y="1763002"/>
            <a:ext cx="171450" cy="254000"/>
          </a:xfrm>
          <a:prstGeom prst="triangl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>
            <p:custDataLst>
              <p:tags r:id="rId34"/>
            </p:custDataLst>
          </p:nvPr>
        </p:nvSpPr>
        <p:spPr>
          <a:xfrm>
            <a:off x="5775056" y="1034192"/>
            <a:ext cx="554831" cy="541687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/>
              <a:t>CPA and PSD Permits Issued</a:t>
            </a:r>
          </a:p>
        </p:txBody>
      </p:sp>
      <p:sp>
        <p:nvSpPr>
          <p:cNvPr id="37" name="TextBox 36"/>
          <p:cNvSpPr txBox="1"/>
          <p:nvPr>
            <p:custDataLst>
              <p:tags r:id="rId35"/>
            </p:custDataLst>
          </p:nvPr>
        </p:nvSpPr>
        <p:spPr>
          <a:xfrm>
            <a:off x="5803391" y="1592628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1000" dirty="0">
                <a:solidFill>
                  <a:srgbClr val="1F497E"/>
                </a:solidFill>
              </a:rPr>
              <a:t>1/30/2014</a:t>
            </a:r>
          </a:p>
        </p:txBody>
      </p:sp>
      <p:sp>
        <p:nvSpPr>
          <p:cNvPr id="38" name="Flowchart: Merge 37"/>
          <p:cNvSpPr/>
          <p:nvPr>
            <p:custDataLst>
              <p:tags r:id="rId36"/>
            </p:custDataLst>
          </p:nvPr>
        </p:nvSpPr>
        <p:spPr>
          <a:xfrm rot="16200000">
            <a:off x="5658928" y="2736141"/>
            <a:ext cx="165100" cy="123825"/>
          </a:xfrm>
          <a:prstGeom prst="flowChartMerg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>
            <p:custDataLst>
              <p:tags r:id="rId37"/>
            </p:custDataLst>
          </p:nvPr>
        </p:nvSpPr>
        <p:spPr>
          <a:xfrm>
            <a:off x="5185246" y="3136727"/>
            <a:ext cx="1080797" cy="406265"/>
          </a:xfrm>
          <a:prstGeom prst="rect">
            <a:avLst/>
          </a:prstGeom>
          <a:noFill/>
        </p:spPr>
        <p:txBody>
          <a:bodyPr vert="horz" wrap="square" lIns="0" tIns="0" rIns="0" bIns="0" rtlCol="0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b="1" dirty="0"/>
              <a:t>Cumulative Development Costs $22.3 M</a:t>
            </a:r>
          </a:p>
        </p:txBody>
      </p:sp>
      <p:sp>
        <p:nvSpPr>
          <p:cNvPr id="40" name="TextBox 39"/>
          <p:cNvSpPr txBox="1"/>
          <p:nvPr>
            <p:custDataLst>
              <p:tags r:id="rId38"/>
            </p:custDataLst>
          </p:nvPr>
        </p:nvSpPr>
        <p:spPr>
          <a:xfrm>
            <a:off x="5434106" y="2929893"/>
            <a:ext cx="625171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r>
              <a:rPr lang="en-US" sz="1000" dirty="0">
                <a:solidFill>
                  <a:srgbClr val="1F497E"/>
                </a:solidFill>
              </a:rPr>
              <a:t>12/31/2013</a:t>
            </a:r>
          </a:p>
        </p:txBody>
      </p:sp>
      <p:sp>
        <p:nvSpPr>
          <p:cNvPr id="41" name="Isosceles Triangle 40"/>
          <p:cNvSpPr/>
          <p:nvPr>
            <p:custDataLst>
              <p:tags r:id="rId39"/>
            </p:custDataLst>
          </p:nvPr>
        </p:nvSpPr>
        <p:spPr>
          <a:xfrm>
            <a:off x="4594999" y="2271002"/>
            <a:ext cx="171450" cy="254000"/>
          </a:xfrm>
          <a:prstGeom prst="triangl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>
            <p:custDataLst>
              <p:tags r:id="rId40"/>
            </p:custDataLst>
          </p:nvPr>
        </p:nvSpPr>
        <p:spPr>
          <a:xfrm>
            <a:off x="4430693" y="2729694"/>
            <a:ext cx="640765" cy="40626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/>
              <a:t>Chapter 91 Approval Appealed</a:t>
            </a:r>
          </a:p>
        </p:txBody>
      </p:sp>
      <p:sp>
        <p:nvSpPr>
          <p:cNvPr id="43" name="TextBox 42"/>
          <p:cNvSpPr txBox="1"/>
          <p:nvPr>
            <p:custDataLst>
              <p:tags r:id="rId41"/>
            </p:custDataLst>
          </p:nvPr>
        </p:nvSpPr>
        <p:spPr>
          <a:xfrm>
            <a:off x="4620351" y="2550402"/>
            <a:ext cx="625171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sz="1000" dirty="0">
                <a:solidFill>
                  <a:srgbClr val="1F497E"/>
                </a:solidFill>
              </a:rPr>
              <a:t>11/22/2013</a:t>
            </a:r>
          </a:p>
        </p:txBody>
      </p:sp>
      <p:sp>
        <p:nvSpPr>
          <p:cNvPr id="44" name="Isosceles Triangle 43"/>
          <p:cNvSpPr/>
          <p:nvPr>
            <p:custDataLst>
              <p:tags r:id="rId42"/>
            </p:custDataLst>
          </p:nvPr>
        </p:nvSpPr>
        <p:spPr>
          <a:xfrm rot="10800000">
            <a:off x="4076394" y="1763002"/>
            <a:ext cx="171450" cy="254000"/>
          </a:xfrm>
          <a:prstGeom prst="triangl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>
            <p:custDataLst>
              <p:tags r:id="rId43"/>
            </p:custDataLst>
          </p:nvPr>
        </p:nvSpPr>
        <p:spPr>
          <a:xfrm>
            <a:off x="4215672" y="1174431"/>
            <a:ext cx="758654" cy="406265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/>
              <a:t>Chapter 91 Variance Granted</a:t>
            </a:r>
          </a:p>
        </p:txBody>
      </p:sp>
      <p:sp>
        <p:nvSpPr>
          <p:cNvPr id="46" name="TextBox 45"/>
          <p:cNvSpPr txBox="1"/>
          <p:nvPr>
            <p:custDataLst>
              <p:tags r:id="rId44"/>
            </p:custDataLst>
          </p:nvPr>
        </p:nvSpPr>
        <p:spPr>
          <a:xfrm>
            <a:off x="4048034" y="1596414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1000">
                <a:solidFill>
                  <a:srgbClr val="1F497E"/>
                </a:solidFill>
              </a:rPr>
              <a:t>11/1/2013</a:t>
            </a:r>
          </a:p>
        </p:txBody>
      </p:sp>
      <p:sp>
        <p:nvSpPr>
          <p:cNvPr id="47" name="Isosceles Triangle 46"/>
          <p:cNvSpPr/>
          <p:nvPr>
            <p:custDataLst>
              <p:tags r:id="rId45"/>
            </p:custDataLst>
          </p:nvPr>
        </p:nvSpPr>
        <p:spPr>
          <a:xfrm>
            <a:off x="4027003" y="2271002"/>
            <a:ext cx="171450" cy="254000"/>
          </a:xfrm>
          <a:prstGeom prst="triangl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>
            <p:custDataLst>
              <p:tags r:id="rId46"/>
            </p:custDataLst>
          </p:nvPr>
        </p:nvSpPr>
        <p:spPr>
          <a:xfrm>
            <a:off x="3838289" y="2729694"/>
            <a:ext cx="548879" cy="67710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/>
              <a:t>CLF Appeals EFSB Permit to SJC</a:t>
            </a:r>
          </a:p>
        </p:txBody>
      </p:sp>
      <p:sp>
        <p:nvSpPr>
          <p:cNvPr id="49" name="TextBox 48"/>
          <p:cNvSpPr txBox="1"/>
          <p:nvPr>
            <p:custDataLst>
              <p:tags r:id="rId47"/>
            </p:custDataLst>
          </p:nvPr>
        </p:nvSpPr>
        <p:spPr>
          <a:xfrm>
            <a:off x="3878292" y="2550402"/>
            <a:ext cx="625171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sz="1000">
                <a:solidFill>
                  <a:srgbClr val="1F497E"/>
                </a:solidFill>
              </a:rPr>
              <a:t>10/30/2013</a:t>
            </a:r>
          </a:p>
        </p:txBody>
      </p:sp>
      <p:sp>
        <p:nvSpPr>
          <p:cNvPr id="50" name="Isosceles Triangle 49"/>
          <p:cNvSpPr/>
          <p:nvPr>
            <p:custDataLst>
              <p:tags r:id="rId48"/>
            </p:custDataLst>
          </p:nvPr>
        </p:nvSpPr>
        <p:spPr>
          <a:xfrm rot="10800000">
            <a:off x="3557788" y="1763002"/>
            <a:ext cx="171450" cy="254000"/>
          </a:xfrm>
          <a:prstGeom prst="triangle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>
            <p:custDataLst>
              <p:tags r:id="rId49"/>
            </p:custDataLst>
          </p:nvPr>
        </p:nvSpPr>
        <p:spPr>
          <a:xfrm>
            <a:off x="3414217" y="1029331"/>
            <a:ext cx="776660" cy="541687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/>
              <a:t>EFSB Certificate Application Filed</a:t>
            </a:r>
          </a:p>
        </p:txBody>
      </p:sp>
      <p:sp>
        <p:nvSpPr>
          <p:cNvPr id="52" name="TextBox 51"/>
          <p:cNvSpPr txBox="1"/>
          <p:nvPr>
            <p:custDataLst>
              <p:tags r:id="rId50"/>
            </p:custDataLst>
          </p:nvPr>
        </p:nvSpPr>
        <p:spPr>
          <a:xfrm>
            <a:off x="3409076" y="1596414"/>
            <a:ext cx="625171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1000">
                <a:solidFill>
                  <a:srgbClr val="1F497E"/>
                </a:solidFill>
              </a:rPr>
              <a:t>10/11/2013</a:t>
            </a:r>
          </a:p>
        </p:txBody>
      </p:sp>
      <p:sp>
        <p:nvSpPr>
          <p:cNvPr id="53" name="Isosceles Triangle 52"/>
          <p:cNvSpPr/>
          <p:nvPr>
            <p:custDataLst>
              <p:tags r:id="rId51"/>
            </p:custDataLst>
          </p:nvPr>
        </p:nvSpPr>
        <p:spPr>
          <a:xfrm>
            <a:off x="3533093" y="2271002"/>
            <a:ext cx="171450" cy="254000"/>
          </a:xfrm>
          <a:prstGeom prst="triangl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>
            <p:custDataLst>
              <p:tags r:id="rId52"/>
            </p:custDataLst>
          </p:nvPr>
        </p:nvSpPr>
        <p:spPr>
          <a:xfrm>
            <a:off x="3057292" y="2729693"/>
            <a:ext cx="741906" cy="54168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/>
              <a:t>EFSB Approval of Permit to Construct</a:t>
            </a:r>
          </a:p>
        </p:txBody>
      </p:sp>
      <p:sp>
        <p:nvSpPr>
          <p:cNvPr id="55" name="TextBox 54"/>
          <p:cNvSpPr txBox="1"/>
          <p:nvPr>
            <p:custDataLst>
              <p:tags r:id="rId53"/>
            </p:custDataLst>
          </p:nvPr>
        </p:nvSpPr>
        <p:spPr>
          <a:xfrm>
            <a:off x="3159457" y="2550402"/>
            <a:ext cx="625171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sz="1000" dirty="0">
                <a:solidFill>
                  <a:srgbClr val="1F497E"/>
                </a:solidFill>
              </a:rPr>
              <a:t>10/10/2013</a:t>
            </a:r>
          </a:p>
        </p:txBody>
      </p:sp>
      <p:sp>
        <p:nvSpPr>
          <p:cNvPr id="56" name="Flowchart: Merge 55"/>
          <p:cNvSpPr/>
          <p:nvPr>
            <p:custDataLst>
              <p:tags r:id="rId54"/>
            </p:custDataLst>
          </p:nvPr>
        </p:nvSpPr>
        <p:spPr>
          <a:xfrm rot="5400000" flipH="1">
            <a:off x="3217839" y="1049966"/>
            <a:ext cx="165100" cy="123825"/>
          </a:xfrm>
          <a:prstGeom prst="flowChartMerg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>
            <p:custDataLst>
              <p:tags r:id="rId55"/>
            </p:custDataLst>
          </p:nvPr>
        </p:nvSpPr>
        <p:spPr>
          <a:xfrm>
            <a:off x="2621829" y="380531"/>
            <a:ext cx="1075257" cy="406265"/>
          </a:xfrm>
          <a:prstGeom prst="rect">
            <a:avLst/>
          </a:prstGeom>
          <a:noFill/>
        </p:spPr>
        <p:txBody>
          <a:bodyPr vert="horz" wrap="square" lIns="0" tIns="0" rIns="0" bIns="0" rtlCol="0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b="1" dirty="0"/>
              <a:t>Cumulative Development Costs $13.3 M</a:t>
            </a:r>
          </a:p>
        </p:txBody>
      </p:sp>
      <p:sp>
        <p:nvSpPr>
          <p:cNvPr id="58" name="TextBox 57"/>
          <p:cNvSpPr txBox="1"/>
          <p:nvPr>
            <p:custDataLst>
              <p:tags r:id="rId56"/>
            </p:custDataLst>
          </p:nvPr>
        </p:nvSpPr>
        <p:spPr>
          <a:xfrm>
            <a:off x="3178742" y="853988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Ctr="0">
            <a:spAutoFit/>
          </a:bodyPr>
          <a:lstStyle/>
          <a:p>
            <a:r>
              <a:rPr lang="en-US" sz="1000" dirty="0">
                <a:solidFill>
                  <a:srgbClr val="1F497E"/>
                </a:solidFill>
              </a:rPr>
              <a:t>9/30/2013</a:t>
            </a:r>
          </a:p>
        </p:txBody>
      </p:sp>
      <p:sp>
        <p:nvSpPr>
          <p:cNvPr id="59" name="Isosceles Triangle 58"/>
          <p:cNvSpPr/>
          <p:nvPr>
            <p:custDataLst>
              <p:tags r:id="rId57"/>
            </p:custDataLst>
          </p:nvPr>
        </p:nvSpPr>
        <p:spPr>
          <a:xfrm>
            <a:off x="2273625" y="2271002"/>
            <a:ext cx="171450" cy="254000"/>
          </a:xfrm>
          <a:prstGeom prst="triangl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>
            <p:custDataLst>
              <p:tags r:id="rId58"/>
            </p:custDataLst>
          </p:nvPr>
        </p:nvSpPr>
        <p:spPr>
          <a:xfrm>
            <a:off x="2297834" y="2729691"/>
            <a:ext cx="733784" cy="67710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/>
              <a:t>Salem Planning Board Approval Appealed</a:t>
            </a:r>
          </a:p>
        </p:txBody>
      </p:sp>
      <p:sp>
        <p:nvSpPr>
          <p:cNvPr id="61" name="TextBox 60"/>
          <p:cNvSpPr txBox="1"/>
          <p:nvPr>
            <p:custDataLst>
              <p:tags r:id="rId59"/>
            </p:custDataLst>
          </p:nvPr>
        </p:nvSpPr>
        <p:spPr>
          <a:xfrm>
            <a:off x="2306519" y="2550402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sz="1000">
                <a:solidFill>
                  <a:srgbClr val="1F497E"/>
                </a:solidFill>
              </a:rPr>
              <a:t>8/20/2013</a:t>
            </a:r>
          </a:p>
        </p:txBody>
      </p:sp>
      <p:sp>
        <p:nvSpPr>
          <p:cNvPr id="62" name="Isosceles Triangle 61"/>
          <p:cNvSpPr/>
          <p:nvPr>
            <p:custDataLst>
              <p:tags r:id="rId60"/>
            </p:custDataLst>
          </p:nvPr>
        </p:nvSpPr>
        <p:spPr>
          <a:xfrm rot="10800000">
            <a:off x="1903191" y="1763002"/>
            <a:ext cx="171450" cy="254000"/>
          </a:xfrm>
          <a:prstGeom prst="triangle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>
            <p:custDataLst>
              <p:tags r:id="rId61"/>
            </p:custDataLst>
          </p:nvPr>
        </p:nvSpPr>
        <p:spPr>
          <a:xfrm>
            <a:off x="1862099" y="1164750"/>
            <a:ext cx="885482" cy="406265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/>
              <a:t>EFSB </a:t>
            </a:r>
            <a:r>
              <a:rPr lang="en-US" sz="1100" b="1" dirty="0" smtClean="0"/>
              <a:t>Certificate Petition </a:t>
            </a:r>
            <a:r>
              <a:rPr lang="en-US" sz="1100" b="1" dirty="0"/>
              <a:t>Filed</a:t>
            </a:r>
          </a:p>
        </p:txBody>
      </p:sp>
      <p:sp>
        <p:nvSpPr>
          <p:cNvPr id="64" name="TextBox 63"/>
          <p:cNvSpPr txBox="1"/>
          <p:nvPr>
            <p:custDataLst>
              <p:tags r:id="rId62"/>
            </p:custDataLst>
          </p:nvPr>
        </p:nvSpPr>
        <p:spPr>
          <a:xfrm>
            <a:off x="2009138" y="1596414"/>
            <a:ext cx="493725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1000">
                <a:solidFill>
                  <a:srgbClr val="1F497E"/>
                </a:solidFill>
              </a:rPr>
              <a:t>8/5/2013</a:t>
            </a:r>
          </a:p>
        </p:txBody>
      </p:sp>
      <p:sp>
        <p:nvSpPr>
          <p:cNvPr id="65" name="Isosceles Triangle 64"/>
          <p:cNvSpPr/>
          <p:nvPr>
            <p:custDataLst>
              <p:tags r:id="rId63"/>
            </p:custDataLst>
          </p:nvPr>
        </p:nvSpPr>
        <p:spPr>
          <a:xfrm>
            <a:off x="1804410" y="2271002"/>
            <a:ext cx="171450" cy="254000"/>
          </a:xfrm>
          <a:prstGeom prst="triangl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>
            <p:custDataLst>
              <p:tags r:id="rId64"/>
            </p:custDataLst>
          </p:nvPr>
        </p:nvSpPr>
        <p:spPr>
          <a:xfrm>
            <a:off x="1443191" y="2729691"/>
            <a:ext cx="656494" cy="67710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/>
              <a:t>Salem Planning Board Approval Granted</a:t>
            </a:r>
          </a:p>
        </p:txBody>
      </p:sp>
      <p:sp>
        <p:nvSpPr>
          <p:cNvPr id="67" name="TextBox 66"/>
          <p:cNvSpPr txBox="1"/>
          <p:nvPr>
            <p:custDataLst>
              <p:tags r:id="rId65"/>
            </p:custDataLst>
          </p:nvPr>
        </p:nvSpPr>
        <p:spPr>
          <a:xfrm>
            <a:off x="1704991" y="2550402"/>
            <a:ext cx="493725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sz="1000">
                <a:solidFill>
                  <a:srgbClr val="1F497E"/>
                </a:solidFill>
              </a:rPr>
              <a:t>8/1/2013</a:t>
            </a:r>
          </a:p>
        </p:txBody>
      </p:sp>
      <p:sp>
        <p:nvSpPr>
          <p:cNvPr id="68" name="Isosceles Triangle 67"/>
          <p:cNvSpPr/>
          <p:nvPr>
            <p:custDataLst>
              <p:tags r:id="rId66"/>
            </p:custDataLst>
          </p:nvPr>
        </p:nvSpPr>
        <p:spPr>
          <a:xfrm rot="10800000">
            <a:off x="1779715" y="1763002"/>
            <a:ext cx="171450" cy="254000"/>
          </a:xfrm>
          <a:prstGeom prst="triangl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>
            <p:custDataLst>
              <p:tags r:id="rId67"/>
            </p:custDataLst>
          </p:nvPr>
        </p:nvSpPr>
        <p:spPr>
          <a:xfrm>
            <a:off x="1003921" y="1029331"/>
            <a:ext cx="802884" cy="541687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/>
              <a:t>Salem </a:t>
            </a:r>
            <a:r>
              <a:rPr lang="en-US" sz="1100" b="1" dirty="0" err="1"/>
              <a:t>ConComm</a:t>
            </a:r>
            <a:r>
              <a:rPr lang="en-US" sz="1100" b="1" dirty="0"/>
              <a:t> Approval Granted</a:t>
            </a:r>
          </a:p>
        </p:txBody>
      </p:sp>
      <p:sp>
        <p:nvSpPr>
          <p:cNvPr id="70" name="TextBox 69"/>
          <p:cNvSpPr txBox="1"/>
          <p:nvPr>
            <p:custDataLst>
              <p:tags r:id="rId68"/>
            </p:custDataLst>
          </p:nvPr>
        </p:nvSpPr>
        <p:spPr>
          <a:xfrm>
            <a:off x="1359483" y="1596414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1000">
                <a:solidFill>
                  <a:srgbClr val="1F497E"/>
                </a:solidFill>
              </a:rPr>
              <a:t>7/31/2013</a:t>
            </a:r>
          </a:p>
        </p:txBody>
      </p:sp>
      <p:sp>
        <p:nvSpPr>
          <p:cNvPr id="71" name="Isosceles Triangle 70"/>
          <p:cNvSpPr/>
          <p:nvPr>
            <p:custDataLst>
              <p:tags r:id="rId69"/>
            </p:custDataLst>
          </p:nvPr>
        </p:nvSpPr>
        <p:spPr>
          <a:xfrm>
            <a:off x="1433978" y="2271002"/>
            <a:ext cx="171450" cy="254000"/>
          </a:xfrm>
          <a:prstGeom prst="triangl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>
            <p:custDataLst>
              <p:tags r:id="rId70"/>
            </p:custDataLst>
          </p:nvPr>
        </p:nvSpPr>
        <p:spPr>
          <a:xfrm>
            <a:off x="626829" y="2729694"/>
            <a:ext cx="754185" cy="40626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/>
              <a:t>Salem ZBA Approval Appealed</a:t>
            </a:r>
          </a:p>
        </p:txBody>
      </p:sp>
      <p:sp>
        <p:nvSpPr>
          <p:cNvPr id="73" name="TextBox 72"/>
          <p:cNvSpPr txBox="1"/>
          <p:nvPr>
            <p:custDataLst>
              <p:tags r:id="rId71"/>
            </p:custDataLst>
          </p:nvPr>
        </p:nvSpPr>
        <p:spPr>
          <a:xfrm>
            <a:off x="928932" y="2550402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sz="1000" dirty="0">
                <a:solidFill>
                  <a:srgbClr val="1F497E"/>
                </a:solidFill>
              </a:rPr>
              <a:t>7/17/2013</a:t>
            </a:r>
          </a:p>
        </p:txBody>
      </p:sp>
      <p:cxnSp>
        <p:nvCxnSpPr>
          <p:cNvPr id="74" name="Straight Connector 73"/>
          <p:cNvCxnSpPr/>
          <p:nvPr>
            <p:custDataLst>
              <p:tags r:id="rId72"/>
            </p:custDataLst>
          </p:nvPr>
        </p:nvCxnSpPr>
        <p:spPr>
          <a:xfrm>
            <a:off x="7903147" y="5524500"/>
            <a:ext cx="0" cy="546100"/>
          </a:xfrm>
          <a:prstGeom prst="line">
            <a:avLst/>
          </a:prstGeom>
          <a:ln w="15875">
            <a:solidFill>
              <a:srgbClr val="4F81BD"/>
            </a:solidFill>
            <a:headEnd type="none"/>
            <a:tailEnd type="none"/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>
            <p:custDataLst>
              <p:tags r:id="rId73"/>
            </p:custDataLst>
          </p:nvPr>
        </p:nvSpPr>
        <p:spPr>
          <a:xfrm>
            <a:off x="1188720" y="5143500"/>
            <a:ext cx="6766560" cy="381000"/>
          </a:xfrm>
          <a:prstGeom prst="rect">
            <a:avLst/>
          </a:prstGeom>
          <a:gradFill flip="none" rotWithShape="1">
            <a:gsLst>
              <a:gs pos="0">
                <a:srgbClr val="B2B2B2"/>
              </a:gs>
              <a:gs pos="100000">
                <a:srgbClr val="B2B2B2"/>
              </a:gs>
              <a:gs pos="50000">
                <a:srgbClr val="F2F2F2"/>
              </a:gs>
              <a:gs pos="100000">
                <a:srgbClr val="FFFFF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>
            <p:custDataLst>
              <p:tags r:id="rId74"/>
            </p:custDataLst>
          </p:nvPr>
        </p:nvSpPr>
        <p:spPr>
          <a:xfrm>
            <a:off x="1188720" y="5143500"/>
            <a:ext cx="2255520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1200" smtClean="0">
                <a:latin typeface="Calibri"/>
              </a:rPr>
              <a:t>Apr</a:t>
            </a:r>
            <a:endParaRPr lang="en-US" sz="1200">
              <a:latin typeface="Calibri"/>
            </a:endParaRPr>
          </a:p>
        </p:txBody>
      </p:sp>
      <p:sp>
        <p:nvSpPr>
          <p:cNvPr id="77" name="TextBox 76"/>
          <p:cNvSpPr txBox="1"/>
          <p:nvPr>
            <p:custDataLst>
              <p:tags r:id="rId75"/>
            </p:custDataLst>
          </p:nvPr>
        </p:nvSpPr>
        <p:spPr>
          <a:xfrm>
            <a:off x="3419454" y="5143500"/>
            <a:ext cx="2255520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1200" smtClean="0">
                <a:latin typeface="Calibri"/>
              </a:rPr>
              <a:t>May</a:t>
            </a:r>
            <a:endParaRPr lang="en-US" sz="1200">
              <a:latin typeface="Calibri"/>
            </a:endParaRPr>
          </a:p>
        </p:txBody>
      </p:sp>
      <p:sp>
        <p:nvSpPr>
          <p:cNvPr id="78" name="TextBox 77"/>
          <p:cNvSpPr txBox="1"/>
          <p:nvPr>
            <p:custDataLst>
              <p:tags r:id="rId76"/>
            </p:custDataLst>
          </p:nvPr>
        </p:nvSpPr>
        <p:spPr>
          <a:xfrm>
            <a:off x="5724546" y="5143500"/>
            <a:ext cx="2255520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1200" smtClean="0">
                <a:latin typeface="Calibri"/>
              </a:rPr>
              <a:t>Jun</a:t>
            </a:r>
            <a:endParaRPr lang="en-US" sz="1200">
              <a:latin typeface="Calibri"/>
            </a:endParaRPr>
          </a:p>
        </p:txBody>
      </p:sp>
      <p:sp>
        <p:nvSpPr>
          <p:cNvPr id="79" name="TextBox 78"/>
          <p:cNvSpPr txBox="1"/>
          <p:nvPr>
            <p:custDataLst>
              <p:tags r:id="rId77"/>
            </p:custDataLst>
          </p:nvPr>
        </p:nvSpPr>
        <p:spPr>
          <a:xfrm>
            <a:off x="7955280" y="5143500"/>
            <a:ext cx="724557" cy="381000"/>
          </a:xfrm>
          <a:prstGeom prst="rect">
            <a:avLst/>
          </a:prstGeom>
          <a:noFill/>
        </p:spPr>
        <p:txBody>
          <a:bodyPr vert="horz" wrap="none" lIns="127000" tIns="0" rIns="127000" bIns="0" rtlCol="0" anchor="ctr">
            <a:spAutoFit/>
          </a:bodyPr>
          <a:lstStyle/>
          <a:p>
            <a:pPr algn="ctr"/>
            <a:r>
              <a:rPr lang="en-US" sz="1800" b="1" smtClean="0">
                <a:solidFill>
                  <a:srgbClr val="FF4500"/>
                </a:solidFill>
              </a:rPr>
              <a:t>2014</a:t>
            </a:r>
            <a:endParaRPr lang="en-US" sz="1800" b="1">
              <a:solidFill>
                <a:srgbClr val="FF4500"/>
              </a:solidFill>
            </a:endParaRPr>
          </a:p>
        </p:txBody>
      </p:sp>
      <p:sp>
        <p:nvSpPr>
          <p:cNvPr id="80" name="Flowchart: Merge 79"/>
          <p:cNvSpPr/>
          <p:nvPr>
            <p:custDataLst>
              <p:tags r:id="rId78"/>
            </p:custDataLst>
          </p:nvPr>
        </p:nvSpPr>
        <p:spPr>
          <a:xfrm rot="16200000">
            <a:off x="7928547" y="5905500"/>
            <a:ext cx="165100" cy="165100"/>
          </a:xfrm>
          <a:prstGeom prst="flowChartMerg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>
            <p:custDataLst>
              <p:tags r:id="rId79"/>
            </p:custDataLst>
          </p:nvPr>
        </p:nvSpPr>
        <p:spPr>
          <a:xfrm>
            <a:off x="8074016" y="5537267"/>
            <a:ext cx="902186" cy="406265"/>
          </a:xfrm>
          <a:prstGeom prst="rect">
            <a:avLst/>
          </a:prstGeom>
          <a:noFill/>
        </p:spPr>
        <p:txBody>
          <a:bodyPr vert="horz" wrap="square" lIns="0" tIns="0" rIns="0" bIns="0" rtlCol="0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b="1" dirty="0" smtClean="0"/>
              <a:t>Cumulative Development Costs $29.0M</a:t>
            </a:r>
            <a:endParaRPr lang="en-US" sz="1100" b="1" dirty="0"/>
          </a:p>
        </p:txBody>
      </p:sp>
      <p:sp>
        <p:nvSpPr>
          <p:cNvPr id="82" name="TextBox 81"/>
          <p:cNvSpPr txBox="1"/>
          <p:nvPr>
            <p:custDataLst>
              <p:tags r:id="rId80"/>
            </p:custDataLst>
          </p:nvPr>
        </p:nvSpPr>
        <p:spPr>
          <a:xfrm>
            <a:off x="8215533" y="5922863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r>
              <a:rPr lang="en-US" sz="1000" smtClean="0">
                <a:solidFill>
                  <a:srgbClr val="1F497E"/>
                </a:solidFill>
              </a:rPr>
              <a:t>6/30/2014</a:t>
            </a:r>
            <a:endParaRPr lang="en-US" sz="1000">
              <a:solidFill>
                <a:srgbClr val="1F497E"/>
              </a:solidFill>
            </a:endParaRPr>
          </a:p>
        </p:txBody>
      </p:sp>
      <p:sp>
        <p:nvSpPr>
          <p:cNvPr id="83" name="Isosceles Triangle 82"/>
          <p:cNvSpPr/>
          <p:nvPr>
            <p:custDataLst>
              <p:tags r:id="rId81"/>
            </p:custDataLst>
          </p:nvPr>
        </p:nvSpPr>
        <p:spPr>
          <a:xfrm rot="10800000">
            <a:off x="7469191" y="4953000"/>
            <a:ext cx="228600" cy="254000"/>
          </a:xfrm>
          <a:prstGeom prst="triangle">
            <a:avLst/>
          </a:prstGeom>
          <a:solidFill>
            <a:srgbClr val="0070C0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>
            <p:custDataLst>
              <p:tags r:id="rId82"/>
            </p:custDataLst>
          </p:nvPr>
        </p:nvSpPr>
        <p:spPr>
          <a:xfrm>
            <a:off x="7239798" y="3948482"/>
            <a:ext cx="1077760" cy="81253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/>
              <a:t>NEPOOL Participants Committee Consideration of ISO-NE Proposed Rule</a:t>
            </a:r>
            <a:endParaRPr lang="en-US" sz="1100" b="1" dirty="0"/>
          </a:p>
        </p:txBody>
      </p:sp>
      <p:sp>
        <p:nvSpPr>
          <p:cNvPr id="85" name="TextBox 84"/>
          <p:cNvSpPr txBox="1"/>
          <p:nvPr>
            <p:custDataLst>
              <p:tags r:id="rId83"/>
            </p:custDataLst>
          </p:nvPr>
        </p:nvSpPr>
        <p:spPr>
          <a:xfrm>
            <a:off x="7303767" y="4786412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1000" smtClean="0">
                <a:solidFill>
                  <a:srgbClr val="1F497E"/>
                </a:solidFill>
              </a:rPr>
              <a:t>6/26/2014</a:t>
            </a:r>
            <a:endParaRPr lang="en-US" sz="1000">
              <a:solidFill>
                <a:srgbClr val="1F497E"/>
              </a:solidFill>
            </a:endParaRPr>
          </a:p>
        </p:txBody>
      </p:sp>
      <p:sp>
        <p:nvSpPr>
          <p:cNvPr id="95" name="Isosceles Triangle 94"/>
          <p:cNvSpPr/>
          <p:nvPr>
            <p:custDataLst>
              <p:tags r:id="rId84"/>
            </p:custDataLst>
          </p:nvPr>
        </p:nvSpPr>
        <p:spPr>
          <a:xfrm rot="10800000">
            <a:off x="5684603" y="4953000"/>
            <a:ext cx="228600" cy="254000"/>
          </a:xfrm>
          <a:prstGeom prst="triangl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>
            <p:custDataLst>
              <p:tags r:id="rId85"/>
            </p:custDataLst>
          </p:nvPr>
        </p:nvSpPr>
        <p:spPr>
          <a:xfrm>
            <a:off x="5370465" y="3948482"/>
            <a:ext cx="983358" cy="81253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/>
              <a:t>Mass DEP Commissioner Dismisses of Chapter 91 and State Air Appeals</a:t>
            </a:r>
            <a:endParaRPr lang="en-US" sz="1100" b="1" dirty="0"/>
          </a:p>
        </p:txBody>
      </p:sp>
      <p:sp>
        <p:nvSpPr>
          <p:cNvPr id="97" name="TextBox 96"/>
          <p:cNvSpPr txBox="1"/>
          <p:nvPr>
            <p:custDataLst>
              <p:tags r:id="rId86"/>
            </p:custDataLst>
          </p:nvPr>
        </p:nvSpPr>
        <p:spPr>
          <a:xfrm>
            <a:off x="5552041" y="4786412"/>
            <a:ext cx="493725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1000" smtClean="0">
                <a:solidFill>
                  <a:srgbClr val="1F497E"/>
                </a:solidFill>
              </a:rPr>
              <a:t>6/2/2014</a:t>
            </a:r>
            <a:endParaRPr lang="en-US" sz="1000">
              <a:solidFill>
                <a:srgbClr val="1F497E"/>
              </a:solidFill>
            </a:endParaRPr>
          </a:p>
        </p:txBody>
      </p:sp>
      <p:sp>
        <p:nvSpPr>
          <p:cNvPr id="98" name="Isosceles Triangle 97"/>
          <p:cNvSpPr/>
          <p:nvPr>
            <p:custDataLst>
              <p:tags r:id="rId87"/>
            </p:custDataLst>
          </p:nvPr>
        </p:nvSpPr>
        <p:spPr>
          <a:xfrm>
            <a:off x="5535888" y="5461000"/>
            <a:ext cx="228600" cy="254000"/>
          </a:xfrm>
          <a:prstGeom prst="triangle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>
            <p:custDataLst>
              <p:tags r:id="rId88"/>
            </p:custDataLst>
          </p:nvPr>
        </p:nvSpPr>
        <p:spPr>
          <a:xfrm>
            <a:off x="5928423" y="5623736"/>
            <a:ext cx="1383639" cy="40626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/>
              <a:t>Existing Salem Harbor Station Shuts Down</a:t>
            </a:r>
            <a:endParaRPr lang="en-US" sz="1100" b="1" dirty="0"/>
          </a:p>
        </p:txBody>
      </p:sp>
      <p:sp>
        <p:nvSpPr>
          <p:cNvPr id="100" name="TextBox 99"/>
          <p:cNvSpPr txBox="1"/>
          <p:nvPr>
            <p:custDataLst>
              <p:tags r:id="rId89"/>
            </p:custDataLst>
          </p:nvPr>
        </p:nvSpPr>
        <p:spPr>
          <a:xfrm>
            <a:off x="5370464" y="5740400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sz="1000" smtClean="0">
                <a:solidFill>
                  <a:srgbClr val="1F497E"/>
                </a:solidFill>
              </a:rPr>
              <a:t>5/31/2014</a:t>
            </a:r>
            <a:endParaRPr lang="en-US" sz="1000">
              <a:solidFill>
                <a:srgbClr val="1F497E"/>
              </a:solidFill>
            </a:endParaRPr>
          </a:p>
        </p:txBody>
      </p:sp>
      <p:sp>
        <p:nvSpPr>
          <p:cNvPr id="104" name="Isosceles Triangle 103"/>
          <p:cNvSpPr/>
          <p:nvPr>
            <p:custDataLst>
              <p:tags r:id="rId90"/>
            </p:custDataLst>
          </p:nvPr>
        </p:nvSpPr>
        <p:spPr>
          <a:xfrm rot="10800000">
            <a:off x="4420521" y="4953000"/>
            <a:ext cx="228600" cy="254000"/>
          </a:xfrm>
          <a:prstGeom prst="triangl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>
            <p:custDataLst>
              <p:tags r:id="rId91"/>
            </p:custDataLst>
          </p:nvPr>
        </p:nvSpPr>
        <p:spPr>
          <a:xfrm>
            <a:off x="3557787" y="4083904"/>
            <a:ext cx="1029539" cy="677108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/>
              <a:t>Mass DEP ALJ Recommends Dismissal of State Air Appeal</a:t>
            </a:r>
            <a:endParaRPr lang="en-US" sz="1100" b="1" dirty="0"/>
          </a:p>
        </p:txBody>
      </p:sp>
      <p:sp>
        <p:nvSpPr>
          <p:cNvPr id="106" name="TextBox 105"/>
          <p:cNvSpPr txBox="1"/>
          <p:nvPr>
            <p:custDataLst>
              <p:tags r:id="rId92"/>
            </p:custDataLst>
          </p:nvPr>
        </p:nvSpPr>
        <p:spPr>
          <a:xfrm>
            <a:off x="3880466" y="4786412"/>
            <a:ext cx="621460" cy="153888"/>
          </a:xfrm>
          <a:prstGeom prst="rect">
            <a:avLst/>
          </a:prstGeom>
          <a:noFill/>
        </p:spPr>
        <p:txBody>
          <a:bodyPr vert="horz" wrap="square" lIns="0" tIns="0" rIns="0" bIns="0" rtlCol="0" anchorCtr="1">
            <a:spAutoFit/>
          </a:bodyPr>
          <a:lstStyle/>
          <a:p>
            <a:r>
              <a:rPr lang="en-US" sz="1000" smtClean="0">
                <a:solidFill>
                  <a:srgbClr val="1F497E"/>
                </a:solidFill>
              </a:rPr>
              <a:t>5/16/2014</a:t>
            </a:r>
            <a:endParaRPr lang="en-US" sz="1000">
              <a:solidFill>
                <a:srgbClr val="1F497E"/>
              </a:solidFill>
            </a:endParaRPr>
          </a:p>
        </p:txBody>
      </p:sp>
      <p:sp>
        <p:nvSpPr>
          <p:cNvPr id="107" name="Isosceles Triangle 106"/>
          <p:cNvSpPr/>
          <p:nvPr>
            <p:custDataLst>
              <p:tags r:id="rId93"/>
            </p:custDataLst>
          </p:nvPr>
        </p:nvSpPr>
        <p:spPr>
          <a:xfrm>
            <a:off x="4346163" y="5461000"/>
            <a:ext cx="228600" cy="254000"/>
          </a:xfrm>
          <a:prstGeom prst="triangl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>
            <p:custDataLst>
              <p:tags r:id="rId94"/>
            </p:custDataLst>
          </p:nvPr>
        </p:nvSpPr>
        <p:spPr>
          <a:xfrm>
            <a:off x="3908013" y="5919688"/>
            <a:ext cx="1104900" cy="54168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smtClean="0"/>
              <a:t>Mass DEP ALJ Recommends Dismissal of Chapter 91 Appeal</a:t>
            </a:r>
            <a:endParaRPr lang="en-US" sz="1100" b="1"/>
          </a:p>
        </p:txBody>
      </p:sp>
      <p:sp>
        <p:nvSpPr>
          <p:cNvPr id="109" name="TextBox 108"/>
          <p:cNvSpPr txBox="1"/>
          <p:nvPr>
            <p:custDataLst>
              <p:tags r:id="rId95"/>
            </p:custDataLst>
          </p:nvPr>
        </p:nvSpPr>
        <p:spPr>
          <a:xfrm>
            <a:off x="4180739" y="5740400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sz="1000" smtClean="0">
                <a:solidFill>
                  <a:srgbClr val="1F497E"/>
                </a:solidFill>
              </a:rPr>
              <a:t>5/15/2014</a:t>
            </a:r>
            <a:endParaRPr lang="en-US" sz="1000">
              <a:solidFill>
                <a:srgbClr val="1F497E"/>
              </a:solidFill>
            </a:endParaRPr>
          </a:p>
        </p:txBody>
      </p:sp>
      <p:sp>
        <p:nvSpPr>
          <p:cNvPr id="110" name="Isosceles Triangle 109"/>
          <p:cNvSpPr/>
          <p:nvPr>
            <p:custDataLst>
              <p:tags r:id="rId96"/>
            </p:custDataLst>
          </p:nvPr>
        </p:nvSpPr>
        <p:spPr>
          <a:xfrm rot="10800000">
            <a:off x="2635934" y="4953000"/>
            <a:ext cx="228600" cy="254000"/>
          </a:xfrm>
          <a:prstGeom prst="triangl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>
            <p:custDataLst>
              <p:tags r:id="rId97"/>
            </p:custDataLst>
          </p:nvPr>
        </p:nvSpPr>
        <p:spPr>
          <a:xfrm>
            <a:off x="2185878" y="4219325"/>
            <a:ext cx="1128712" cy="541687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smtClean="0"/>
              <a:t>Footprint Files Motion to Dismiss State Air Appeal as Moot</a:t>
            </a:r>
            <a:endParaRPr lang="en-US" sz="1100" b="1"/>
          </a:p>
        </p:txBody>
      </p:sp>
      <p:sp>
        <p:nvSpPr>
          <p:cNvPr id="112" name="TextBox 111"/>
          <p:cNvSpPr txBox="1"/>
          <p:nvPr>
            <p:custDataLst>
              <p:tags r:id="rId98"/>
            </p:custDataLst>
          </p:nvPr>
        </p:nvSpPr>
        <p:spPr>
          <a:xfrm>
            <a:off x="2470510" y="4786412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1000" smtClean="0">
                <a:solidFill>
                  <a:srgbClr val="1F497E"/>
                </a:solidFill>
              </a:rPr>
              <a:t>4/22/2014</a:t>
            </a:r>
            <a:endParaRPr lang="en-US" sz="1000">
              <a:solidFill>
                <a:srgbClr val="1F497E"/>
              </a:solidFill>
            </a:endParaRPr>
          </a:p>
        </p:txBody>
      </p:sp>
      <p:sp>
        <p:nvSpPr>
          <p:cNvPr id="113" name="Isosceles Triangle 112"/>
          <p:cNvSpPr/>
          <p:nvPr>
            <p:custDataLst>
              <p:tags r:id="rId99"/>
            </p:custDataLst>
          </p:nvPr>
        </p:nvSpPr>
        <p:spPr>
          <a:xfrm>
            <a:off x="1743640" y="5461000"/>
            <a:ext cx="228600" cy="254000"/>
          </a:xfrm>
          <a:prstGeom prst="triangl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>
            <p:custDataLst>
              <p:tags r:id="rId100"/>
            </p:custDataLst>
          </p:nvPr>
        </p:nvSpPr>
        <p:spPr>
          <a:xfrm>
            <a:off x="1760933" y="5919688"/>
            <a:ext cx="825310" cy="81253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/>
              <a:t>Footprint Files Motion to Dismiss Chapter 91 Appeal as Moot</a:t>
            </a:r>
            <a:endParaRPr lang="en-US" sz="1100" b="1" dirty="0"/>
          </a:p>
        </p:txBody>
      </p:sp>
      <p:sp>
        <p:nvSpPr>
          <p:cNvPr id="115" name="TextBox 114"/>
          <p:cNvSpPr txBox="1"/>
          <p:nvPr>
            <p:custDataLst>
              <p:tags r:id="rId101"/>
            </p:custDataLst>
          </p:nvPr>
        </p:nvSpPr>
        <p:spPr>
          <a:xfrm>
            <a:off x="1814584" y="5740400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sz="1000" smtClean="0">
                <a:solidFill>
                  <a:srgbClr val="1F497E"/>
                </a:solidFill>
              </a:rPr>
              <a:t>4/10/2014</a:t>
            </a:r>
            <a:endParaRPr lang="en-US" sz="1000">
              <a:solidFill>
                <a:srgbClr val="1F497E"/>
              </a:solidFill>
            </a:endParaRPr>
          </a:p>
        </p:txBody>
      </p:sp>
      <p:sp>
        <p:nvSpPr>
          <p:cNvPr id="116" name="Isosceles Triangle 115"/>
          <p:cNvSpPr/>
          <p:nvPr>
            <p:custDataLst>
              <p:tags r:id="rId102"/>
            </p:custDataLst>
          </p:nvPr>
        </p:nvSpPr>
        <p:spPr>
          <a:xfrm rot="10800000">
            <a:off x="1594925" y="4953000"/>
            <a:ext cx="228600" cy="254000"/>
          </a:xfrm>
          <a:prstGeom prst="triangl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>
            <p:custDataLst>
              <p:tags r:id="rId103"/>
            </p:custDataLst>
          </p:nvPr>
        </p:nvSpPr>
        <p:spPr>
          <a:xfrm>
            <a:off x="1359182" y="4219325"/>
            <a:ext cx="700087" cy="541687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smtClean="0"/>
              <a:t>Mass DEP Files Reponse to EAB Appeal</a:t>
            </a:r>
            <a:endParaRPr lang="en-US" sz="1100" b="1"/>
          </a:p>
        </p:txBody>
      </p:sp>
      <p:sp>
        <p:nvSpPr>
          <p:cNvPr id="118" name="TextBox 117"/>
          <p:cNvSpPr txBox="1"/>
          <p:nvPr>
            <p:custDataLst>
              <p:tags r:id="rId104"/>
            </p:custDataLst>
          </p:nvPr>
        </p:nvSpPr>
        <p:spPr>
          <a:xfrm>
            <a:off x="1462363" y="4786412"/>
            <a:ext cx="493725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1000" smtClean="0">
                <a:solidFill>
                  <a:srgbClr val="1F497E"/>
                </a:solidFill>
              </a:rPr>
              <a:t>4/8/2014</a:t>
            </a:r>
            <a:endParaRPr lang="en-US" sz="1000">
              <a:solidFill>
                <a:srgbClr val="1F497E"/>
              </a:solidFill>
            </a:endParaRPr>
          </a:p>
        </p:txBody>
      </p:sp>
      <p:sp>
        <p:nvSpPr>
          <p:cNvPr id="119" name="Isosceles Triangle 118"/>
          <p:cNvSpPr/>
          <p:nvPr>
            <p:custDataLst>
              <p:tags r:id="rId105"/>
            </p:custDataLst>
          </p:nvPr>
        </p:nvSpPr>
        <p:spPr>
          <a:xfrm>
            <a:off x="1520567" y="5461000"/>
            <a:ext cx="228600" cy="254000"/>
          </a:xfrm>
          <a:prstGeom prst="triangl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>
            <p:custDataLst>
              <p:tags r:id="rId106"/>
            </p:custDataLst>
          </p:nvPr>
        </p:nvSpPr>
        <p:spPr>
          <a:xfrm>
            <a:off x="922131" y="5919688"/>
            <a:ext cx="773465" cy="67710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/>
              <a:t>Footprint Files Response to EAB Appeal</a:t>
            </a:r>
            <a:endParaRPr lang="en-US" sz="1100" b="1" dirty="0"/>
          </a:p>
        </p:txBody>
      </p:sp>
      <p:sp>
        <p:nvSpPr>
          <p:cNvPr id="121" name="TextBox 120"/>
          <p:cNvSpPr txBox="1"/>
          <p:nvPr>
            <p:custDataLst>
              <p:tags r:id="rId107"/>
            </p:custDataLst>
          </p:nvPr>
        </p:nvSpPr>
        <p:spPr>
          <a:xfrm>
            <a:off x="1141142" y="5740400"/>
            <a:ext cx="493725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sz="1000" dirty="0" smtClean="0">
                <a:solidFill>
                  <a:srgbClr val="1F497E"/>
                </a:solidFill>
              </a:rPr>
              <a:t>4/7/2014</a:t>
            </a:r>
            <a:endParaRPr lang="en-US" sz="1000" dirty="0">
              <a:solidFill>
                <a:srgbClr val="1F497E"/>
              </a:solidFill>
            </a:endParaRPr>
          </a:p>
        </p:txBody>
      </p:sp>
      <p:sp>
        <p:nvSpPr>
          <p:cNvPr id="122" name="Isosceles Triangle 121"/>
          <p:cNvSpPr/>
          <p:nvPr>
            <p:custDataLst>
              <p:tags r:id="rId108"/>
            </p:custDataLst>
          </p:nvPr>
        </p:nvSpPr>
        <p:spPr>
          <a:xfrm rot="10800000">
            <a:off x="1074420" y="4953000"/>
            <a:ext cx="228600" cy="254000"/>
          </a:xfrm>
          <a:prstGeom prst="triangl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>
            <p:custDataLst>
              <p:tags r:id="rId109"/>
            </p:custDataLst>
          </p:nvPr>
        </p:nvSpPr>
        <p:spPr>
          <a:xfrm>
            <a:off x="381000" y="4490169"/>
            <a:ext cx="878841" cy="270843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/>
              <a:t>EAB Status Conference</a:t>
            </a:r>
            <a:endParaRPr lang="en-US" sz="1100" b="1" dirty="0"/>
          </a:p>
        </p:txBody>
      </p:sp>
      <p:sp>
        <p:nvSpPr>
          <p:cNvPr id="124" name="TextBox 123"/>
          <p:cNvSpPr txBox="1"/>
          <p:nvPr>
            <p:custDataLst>
              <p:tags r:id="rId110"/>
            </p:custDataLst>
          </p:nvPr>
        </p:nvSpPr>
        <p:spPr>
          <a:xfrm>
            <a:off x="941857" y="4786412"/>
            <a:ext cx="493725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1000" smtClean="0">
                <a:solidFill>
                  <a:srgbClr val="1F497E"/>
                </a:solidFill>
              </a:rPr>
              <a:t>4/1/2014</a:t>
            </a:r>
            <a:endParaRPr lang="en-US" sz="1000">
              <a:solidFill>
                <a:srgbClr val="1F497E"/>
              </a:solidFill>
            </a:endParaRPr>
          </a:p>
        </p:txBody>
      </p:sp>
      <p:sp>
        <p:nvSpPr>
          <p:cNvPr id="125" name="Isosceles Triangle 124"/>
          <p:cNvSpPr/>
          <p:nvPr>
            <p:custDataLst>
              <p:tags r:id="rId111"/>
            </p:custDataLst>
          </p:nvPr>
        </p:nvSpPr>
        <p:spPr>
          <a:xfrm rot="10800000">
            <a:off x="7617088" y="1759352"/>
            <a:ext cx="171450" cy="254000"/>
          </a:xfrm>
          <a:prstGeom prst="triangl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>
            <p:custDataLst>
              <p:tags r:id="rId112"/>
            </p:custDataLst>
          </p:nvPr>
        </p:nvSpPr>
        <p:spPr>
          <a:xfrm>
            <a:off x="7954004" y="1082244"/>
            <a:ext cx="718525" cy="677108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/>
              <a:t>Planning Board and ZBA Appeals Dismissed</a:t>
            </a:r>
            <a:endParaRPr lang="en-US" sz="1100" b="1" dirty="0"/>
          </a:p>
        </p:txBody>
      </p:sp>
      <p:sp>
        <p:nvSpPr>
          <p:cNvPr id="127" name="TextBox 126"/>
          <p:cNvSpPr txBox="1"/>
          <p:nvPr>
            <p:custDataLst>
              <p:tags r:id="rId113"/>
            </p:custDataLst>
          </p:nvPr>
        </p:nvSpPr>
        <p:spPr>
          <a:xfrm>
            <a:off x="7928547" y="1759352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1000" dirty="0" smtClean="0">
                <a:solidFill>
                  <a:srgbClr val="1F497E"/>
                </a:solidFill>
              </a:rPr>
              <a:t>3/27/2014</a:t>
            </a:r>
            <a:endParaRPr lang="en-US" sz="1000" dirty="0">
              <a:solidFill>
                <a:srgbClr val="1F497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257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1"/>
            </p:custDataLst>
          </p:nvPr>
        </p:nvSpPr>
        <p:spPr>
          <a:xfrm>
            <a:off x="1188720" y="3048000"/>
            <a:ext cx="6766560" cy="381000"/>
          </a:xfrm>
          <a:prstGeom prst="rect">
            <a:avLst/>
          </a:prstGeom>
          <a:gradFill flip="none" rotWithShape="1">
            <a:gsLst>
              <a:gs pos="0">
                <a:srgbClr val="B2B2B2"/>
              </a:gs>
              <a:gs pos="100000">
                <a:srgbClr val="B2B2B2"/>
              </a:gs>
              <a:gs pos="50000">
                <a:srgbClr val="F2F2F2"/>
              </a:gs>
              <a:gs pos="100000">
                <a:srgbClr val="FFFFF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464163" y="3048000"/>
            <a:ext cx="724557" cy="381000"/>
          </a:xfrm>
          <a:prstGeom prst="rect">
            <a:avLst/>
          </a:prstGeom>
          <a:noFill/>
        </p:spPr>
        <p:txBody>
          <a:bodyPr vert="horz" wrap="none" lIns="127000" tIns="0" rIns="127000" bIns="0" rtlCol="0" anchor="ctr">
            <a:spAutoFit/>
          </a:bodyPr>
          <a:lstStyle/>
          <a:p>
            <a:pPr algn="ctr"/>
            <a:r>
              <a:rPr lang="en-US" sz="1800" b="1" smtClean="0">
                <a:solidFill>
                  <a:srgbClr val="FF4500"/>
                </a:solidFill>
              </a:rPr>
              <a:t>2014</a:t>
            </a:r>
            <a:endParaRPr lang="en-US" sz="1800" b="1">
              <a:solidFill>
                <a:srgbClr val="FF4500"/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188720" y="3048000"/>
            <a:ext cx="966651" cy="381000"/>
          </a:xfrm>
          <a:prstGeom prst="rect">
            <a:avLst/>
          </a:prstGeom>
          <a:noFill/>
        </p:spPr>
        <p:txBody>
          <a:bodyPr vert="horz" wrap="square" lIns="91429" tIns="45715" rIns="91429" bIns="45715" rtlCol="0" anchor="ctr" anchorCtr="0">
            <a:noAutofit/>
          </a:bodyPr>
          <a:lstStyle>
            <a:defPPr>
              <a:defRPr lang="en-US"/>
            </a:defPPr>
            <a:lvl1pPr defTabSz="457200" fontAlgn="base">
              <a:spcBef>
                <a:spcPct val="0"/>
              </a:spcBef>
              <a:spcAft>
                <a:spcPct val="0"/>
              </a:spcAft>
              <a:defRPr sz="1200">
                <a:latin typeface="Calibri"/>
                <a:ea typeface="ＭＳ Ｐゴシック" pitchFamily="-36" charset="-128"/>
                <a:cs typeface="ＭＳ Ｐゴシック" pitchFamily="-36" charset="-128"/>
              </a:defRPr>
            </a:lvl1pPr>
            <a:lvl2pPr marL="457200" defTabSz="457200" fontAlgn="base">
              <a:spcBef>
                <a:spcPct val="0"/>
              </a:spcBef>
              <a:spcAft>
                <a:spcPct val="0"/>
              </a:spcAft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2pPr>
            <a:lvl3pPr marL="914400" defTabSz="457200" fontAlgn="base">
              <a:spcBef>
                <a:spcPct val="0"/>
              </a:spcBef>
              <a:spcAft>
                <a:spcPct val="0"/>
              </a:spcAft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3pPr>
            <a:lvl4pPr marL="1371600" defTabSz="457200" fontAlgn="base">
              <a:spcBef>
                <a:spcPct val="0"/>
              </a:spcBef>
              <a:spcAft>
                <a:spcPct val="0"/>
              </a:spcAft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4pPr>
            <a:lvl5pPr marL="1828800" defTabSz="457200" fontAlgn="base">
              <a:spcBef>
                <a:spcPct val="0"/>
              </a:spcBef>
              <a:spcAft>
                <a:spcPct val="0"/>
              </a:spcAft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5pPr>
            <a:lvl6pPr marL="2286000" defTabSz="457200"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6pPr>
            <a:lvl7pPr marL="2743200" defTabSz="457200"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7pPr>
            <a:lvl8pPr marL="3200400" defTabSz="457200"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8pPr>
            <a:lvl9pPr marL="3657600" defTabSz="457200"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9pPr>
          </a:lstStyle>
          <a:p>
            <a:r>
              <a:rPr lang="en-US"/>
              <a:t>Jul</a:t>
            </a:r>
          </a:p>
        </p:txBody>
      </p:sp>
      <p:cxnSp>
        <p:nvCxnSpPr>
          <p:cNvPr id="5" name="Straight Connector 4"/>
          <p:cNvCxnSpPr/>
          <p:nvPr>
            <p:custDataLst>
              <p:tags r:id="rId4"/>
            </p:custDataLst>
          </p:nvPr>
        </p:nvCxnSpPr>
        <p:spPr>
          <a:xfrm>
            <a:off x="2164364" y="31115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2164364" y="3048000"/>
            <a:ext cx="966651" cy="381000"/>
          </a:xfrm>
          <a:prstGeom prst="rect">
            <a:avLst/>
          </a:prstGeom>
          <a:noFill/>
        </p:spPr>
        <p:txBody>
          <a:bodyPr vert="horz" wrap="square" lIns="91429" tIns="45715" rIns="91429" bIns="45715" rtlCol="0" anchor="ctr" anchorCtr="0">
            <a:noAutofit/>
          </a:bodyPr>
          <a:lstStyle>
            <a:defPPr>
              <a:defRPr lang="en-US"/>
            </a:defPPr>
            <a:lvl1pPr defTabSz="457200" fontAlgn="base">
              <a:spcBef>
                <a:spcPct val="0"/>
              </a:spcBef>
              <a:spcAft>
                <a:spcPct val="0"/>
              </a:spcAft>
              <a:defRPr sz="1200">
                <a:latin typeface="Calibri"/>
                <a:ea typeface="ＭＳ Ｐゴシック" pitchFamily="-36" charset="-128"/>
                <a:cs typeface="ＭＳ Ｐゴシック" pitchFamily="-36" charset="-128"/>
              </a:defRPr>
            </a:lvl1pPr>
            <a:lvl2pPr marL="457200" defTabSz="457200" fontAlgn="base">
              <a:spcBef>
                <a:spcPct val="0"/>
              </a:spcBef>
              <a:spcAft>
                <a:spcPct val="0"/>
              </a:spcAft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2pPr>
            <a:lvl3pPr marL="914400" defTabSz="457200" fontAlgn="base">
              <a:spcBef>
                <a:spcPct val="0"/>
              </a:spcBef>
              <a:spcAft>
                <a:spcPct val="0"/>
              </a:spcAft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3pPr>
            <a:lvl4pPr marL="1371600" defTabSz="457200" fontAlgn="base">
              <a:spcBef>
                <a:spcPct val="0"/>
              </a:spcBef>
              <a:spcAft>
                <a:spcPct val="0"/>
              </a:spcAft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4pPr>
            <a:lvl5pPr marL="1828800" defTabSz="457200" fontAlgn="base">
              <a:spcBef>
                <a:spcPct val="0"/>
              </a:spcBef>
              <a:spcAft>
                <a:spcPct val="0"/>
              </a:spcAft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5pPr>
            <a:lvl6pPr marL="2286000" defTabSz="457200"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6pPr>
            <a:lvl7pPr marL="2743200" defTabSz="457200"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7pPr>
            <a:lvl8pPr marL="3200400" defTabSz="457200"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8pPr>
            <a:lvl9pPr marL="3657600" defTabSz="457200"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9pPr>
          </a:lstStyle>
          <a:p>
            <a:r>
              <a:rPr lang="en-US"/>
              <a:t>Aug</a:t>
            </a:r>
          </a:p>
        </p:txBody>
      </p:sp>
      <p:cxnSp>
        <p:nvCxnSpPr>
          <p:cNvPr id="7" name="Straight Connector 6"/>
          <p:cNvCxnSpPr/>
          <p:nvPr>
            <p:custDataLst>
              <p:tags r:id="rId6"/>
            </p:custDataLst>
          </p:nvPr>
        </p:nvCxnSpPr>
        <p:spPr>
          <a:xfrm>
            <a:off x="3140007" y="31115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3140007" y="3048000"/>
            <a:ext cx="966651" cy="381000"/>
          </a:xfrm>
          <a:prstGeom prst="rect">
            <a:avLst/>
          </a:prstGeom>
          <a:noFill/>
        </p:spPr>
        <p:txBody>
          <a:bodyPr vert="horz" wrap="square" lIns="91429" tIns="45715" rIns="91429" bIns="45715" rtlCol="0" anchor="ctr" anchorCtr="0">
            <a:noAutofit/>
          </a:bodyPr>
          <a:lstStyle>
            <a:defPPr>
              <a:defRPr lang="en-US"/>
            </a:defPPr>
            <a:lvl1pPr defTabSz="457200" fontAlgn="base">
              <a:spcBef>
                <a:spcPct val="0"/>
              </a:spcBef>
              <a:spcAft>
                <a:spcPct val="0"/>
              </a:spcAft>
              <a:defRPr sz="1200">
                <a:latin typeface="Calibri"/>
                <a:ea typeface="ＭＳ Ｐゴシック" pitchFamily="-36" charset="-128"/>
                <a:cs typeface="ＭＳ Ｐゴシック" pitchFamily="-36" charset="-128"/>
              </a:defRPr>
            </a:lvl1pPr>
            <a:lvl2pPr marL="457200" defTabSz="457200" fontAlgn="base">
              <a:spcBef>
                <a:spcPct val="0"/>
              </a:spcBef>
              <a:spcAft>
                <a:spcPct val="0"/>
              </a:spcAft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2pPr>
            <a:lvl3pPr marL="914400" defTabSz="457200" fontAlgn="base">
              <a:spcBef>
                <a:spcPct val="0"/>
              </a:spcBef>
              <a:spcAft>
                <a:spcPct val="0"/>
              </a:spcAft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3pPr>
            <a:lvl4pPr marL="1371600" defTabSz="457200" fontAlgn="base">
              <a:spcBef>
                <a:spcPct val="0"/>
              </a:spcBef>
              <a:spcAft>
                <a:spcPct val="0"/>
              </a:spcAft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4pPr>
            <a:lvl5pPr marL="1828800" defTabSz="457200" fontAlgn="base">
              <a:spcBef>
                <a:spcPct val="0"/>
              </a:spcBef>
              <a:spcAft>
                <a:spcPct val="0"/>
              </a:spcAft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5pPr>
            <a:lvl6pPr marL="2286000" defTabSz="457200"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6pPr>
            <a:lvl7pPr marL="2743200" defTabSz="457200"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7pPr>
            <a:lvl8pPr marL="3200400" defTabSz="457200"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8pPr>
            <a:lvl9pPr marL="3657600" defTabSz="457200"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9pPr>
          </a:lstStyle>
          <a:p>
            <a:r>
              <a:rPr lang="en-US" dirty="0"/>
              <a:t>Sep</a:t>
            </a:r>
          </a:p>
        </p:txBody>
      </p:sp>
      <p:cxnSp>
        <p:nvCxnSpPr>
          <p:cNvPr id="9" name="Straight Connector 8"/>
          <p:cNvCxnSpPr/>
          <p:nvPr>
            <p:custDataLst>
              <p:tags r:id="rId8"/>
            </p:custDataLst>
          </p:nvPr>
        </p:nvCxnSpPr>
        <p:spPr>
          <a:xfrm>
            <a:off x="4084178" y="31115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4084178" y="3048000"/>
            <a:ext cx="966651" cy="381000"/>
          </a:xfrm>
          <a:prstGeom prst="rect">
            <a:avLst/>
          </a:prstGeom>
          <a:noFill/>
        </p:spPr>
        <p:txBody>
          <a:bodyPr vert="horz" wrap="square" lIns="91429" tIns="45715" rIns="91429" bIns="45715" rtlCol="0" anchor="ctr" anchorCtr="0">
            <a:noAutofit/>
          </a:bodyPr>
          <a:lstStyle>
            <a:defPPr>
              <a:defRPr lang="en-US"/>
            </a:defPPr>
            <a:lvl1pPr defTabSz="457200" fontAlgn="base">
              <a:spcBef>
                <a:spcPct val="0"/>
              </a:spcBef>
              <a:spcAft>
                <a:spcPct val="0"/>
              </a:spcAft>
              <a:defRPr sz="1200">
                <a:latin typeface="Calibri"/>
                <a:ea typeface="ＭＳ Ｐゴシック" pitchFamily="-36" charset="-128"/>
                <a:cs typeface="ＭＳ Ｐゴシック" pitchFamily="-36" charset="-128"/>
              </a:defRPr>
            </a:lvl1pPr>
            <a:lvl2pPr marL="457200" defTabSz="457200" fontAlgn="base">
              <a:spcBef>
                <a:spcPct val="0"/>
              </a:spcBef>
              <a:spcAft>
                <a:spcPct val="0"/>
              </a:spcAft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2pPr>
            <a:lvl3pPr marL="914400" defTabSz="457200" fontAlgn="base">
              <a:spcBef>
                <a:spcPct val="0"/>
              </a:spcBef>
              <a:spcAft>
                <a:spcPct val="0"/>
              </a:spcAft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3pPr>
            <a:lvl4pPr marL="1371600" defTabSz="457200" fontAlgn="base">
              <a:spcBef>
                <a:spcPct val="0"/>
              </a:spcBef>
              <a:spcAft>
                <a:spcPct val="0"/>
              </a:spcAft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4pPr>
            <a:lvl5pPr marL="1828800" defTabSz="457200" fontAlgn="base">
              <a:spcBef>
                <a:spcPct val="0"/>
              </a:spcBef>
              <a:spcAft>
                <a:spcPct val="0"/>
              </a:spcAft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5pPr>
            <a:lvl6pPr marL="2286000" defTabSz="457200"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6pPr>
            <a:lvl7pPr marL="2743200" defTabSz="457200"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7pPr>
            <a:lvl8pPr marL="3200400" defTabSz="457200"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8pPr>
            <a:lvl9pPr marL="3657600" defTabSz="457200"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9pPr>
          </a:lstStyle>
          <a:p>
            <a:r>
              <a:rPr lang="en-US"/>
              <a:t>Oct</a:t>
            </a:r>
          </a:p>
        </p:txBody>
      </p:sp>
      <p:cxnSp>
        <p:nvCxnSpPr>
          <p:cNvPr id="11" name="Straight Connector 10"/>
          <p:cNvCxnSpPr/>
          <p:nvPr>
            <p:custDataLst>
              <p:tags r:id="rId10"/>
            </p:custDataLst>
          </p:nvPr>
        </p:nvCxnSpPr>
        <p:spPr>
          <a:xfrm>
            <a:off x="5059822" y="31115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5059822" y="3048000"/>
            <a:ext cx="966651" cy="381000"/>
          </a:xfrm>
          <a:prstGeom prst="rect">
            <a:avLst/>
          </a:prstGeom>
          <a:noFill/>
        </p:spPr>
        <p:txBody>
          <a:bodyPr vert="horz" wrap="square" lIns="91429" tIns="45715" rIns="91429" bIns="45715" rtlCol="0" anchor="ctr" anchorCtr="0">
            <a:noAutofit/>
          </a:bodyPr>
          <a:lstStyle>
            <a:defPPr>
              <a:defRPr lang="en-US"/>
            </a:defPPr>
            <a:lvl1pPr defTabSz="457200" fontAlgn="base">
              <a:spcBef>
                <a:spcPct val="0"/>
              </a:spcBef>
              <a:spcAft>
                <a:spcPct val="0"/>
              </a:spcAft>
              <a:defRPr sz="1200">
                <a:latin typeface="Calibri"/>
                <a:ea typeface="ＭＳ Ｐゴシック" pitchFamily="-36" charset="-128"/>
                <a:cs typeface="ＭＳ Ｐゴシック" pitchFamily="-36" charset="-128"/>
              </a:defRPr>
            </a:lvl1pPr>
            <a:lvl2pPr marL="457200" defTabSz="457200" fontAlgn="base">
              <a:spcBef>
                <a:spcPct val="0"/>
              </a:spcBef>
              <a:spcAft>
                <a:spcPct val="0"/>
              </a:spcAft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2pPr>
            <a:lvl3pPr marL="914400" defTabSz="457200" fontAlgn="base">
              <a:spcBef>
                <a:spcPct val="0"/>
              </a:spcBef>
              <a:spcAft>
                <a:spcPct val="0"/>
              </a:spcAft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3pPr>
            <a:lvl4pPr marL="1371600" defTabSz="457200" fontAlgn="base">
              <a:spcBef>
                <a:spcPct val="0"/>
              </a:spcBef>
              <a:spcAft>
                <a:spcPct val="0"/>
              </a:spcAft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4pPr>
            <a:lvl5pPr marL="1828800" defTabSz="457200" fontAlgn="base">
              <a:spcBef>
                <a:spcPct val="0"/>
              </a:spcBef>
              <a:spcAft>
                <a:spcPct val="0"/>
              </a:spcAft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5pPr>
            <a:lvl6pPr marL="2286000" defTabSz="457200"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6pPr>
            <a:lvl7pPr marL="2743200" defTabSz="457200"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7pPr>
            <a:lvl8pPr marL="3200400" defTabSz="457200"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8pPr>
            <a:lvl9pPr marL="3657600" defTabSz="457200"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9pPr>
          </a:lstStyle>
          <a:p>
            <a:r>
              <a:rPr lang="en-US" dirty="0"/>
              <a:t>Nov</a:t>
            </a:r>
          </a:p>
        </p:txBody>
      </p:sp>
      <p:cxnSp>
        <p:nvCxnSpPr>
          <p:cNvPr id="13" name="Straight Connector 12"/>
          <p:cNvCxnSpPr/>
          <p:nvPr>
            <p:custDataLst>
              <p:tags r:id="rId12"/>
            </p:custDataLst>
          </p:nvPr>
        </p:nvCxnSpPr>
        <p:spPr>
          <a:xfrm>
            <a:off x="6003993" y="31115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>
            <p:custDataLst>
              <p:tags r:id="rId13"/>
            </p:custDataLst>
          </p:nvPr>
        </p:nvSpPr>
        <p:spPr>
          <a:xfrm>
            <a:off x="6003993" y="3048000"/>
            <a:ext cx="966651" cy="381000"/>
          </a:xfrm>
          <a:prstGeom prst="rect">
            <a:avLst/>
          </a:prstGeom>
          <a:noFill/>
        </p:spPr>
        <p:txBody>
          <a:bodyPr vert="horz" wrap="square" lIns="91429" tIns="45715" rIns="91429" bIns="45715" rtlCol="0" anchor="ctr" anchorCtr="0">
            <a:noAutofit/>
          </a:bodyPr>
          <a:lstStyle>
            <a:defPPr>
              <a:defRPr lang="en-US"/>
            </a:defPPr>
            <a:lvl1pPr defTabSz="457200" fontAlgn="base">
              <a:spcBef>
                <a:spcPct val="0"/>
              </a:spcBef>
              <a:spcAft>
                <a:spcPct val="0"/>
              </a:spcAft>
              <a:defRPr sz="1200">
                <a:latin typeface="Calibri"/>
                <a:ea typeface="ＭＳ Ｐゴシック" pitchFamily="-36" charset="-128"/>
                <a:cs typeface="ＭＳ Ｐゴシック" pitchFamily="-36" charset="-128"/>
              </a:defRPr>
            </a:lvl1pPr>
            <a:lvl2pPr marL="457200" defTabSz="457200" fontAlgn="base">
              <a:spcBef>
                <a:spcPct val="0"/>
              </a:spcBef>
              <a:spcAft>
                <a:spcPct val="0"/>
              </a:spcAft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2pPr>
            <a:lvl3pPr marL="914400" defTabSz="457200" fontAlgn="base">
              <a:spcBef>
                <a:spcPct val="0"/>
              </a:spcBef>
              <a:spcAft>
                <a:spcPct val="0"/>
              </a:spcAft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3pPr>
            <a:lvl4pPr marL="1371600" defTabSz="457200" fontAlgn="base">
              <a:spcBef>
                <a:spcPct val="0"/>
              </a:spcBef>
              <a:spcAft>
                <a:spcPct val="0"/>
              </a:spcAft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4pPr>
            <a:lvl5pPr marL="1828800" defTabSz="457200" fontAlgn="base">
              <a:spcBef>
                <a:spcPct val="0"/>
              </a:spcBef>
              <a:spcAft>
                <a:spcPct val="0"/>
              </a:spcAft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5pPr>
            <a:lvl6pPr marL="2286000" defTabSz="457200"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6pPr>
            <a:lvl7pPr marL="2743200" defTabSz="457200"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7pPr>
            <a:lvl8pPr marL="3200400" defTabSz="457200"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8pPr>
            <a:lvl9pPr marL="3657600" defTabSz="457200"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9pPr>
          </a:lstStyle>
          <a:p>
            <a:r>
              <a:rPr lang="en-US"/>
              <a:t>Dec</a:t>
            </a:r>
          </a:p>
        </p:txBody>
      </p:sp>
      <p:cxnSp>
        <p:nvCxnSpPr>
          <p:cNvPr id="15" name="Straight Connector 14"/>
          <p:cNvCxnSpPr/>
          <p:nvPr>
            <p:custDataLst>
              <p:tags r:id="rId14"/>
            </p:custDataLst>
          </p:nvPr>
        </p:nvCxnSpPr>
        <p:spPr>
          <a:xfrm>
            <a:off x="6979636" y="31115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>
            <p:custDataLst>
              <p:tags r:id="rId15"/>
            </p:custDataLst>
          </p:nvPr>
        </p:nvSpPr>
        <p:spPr>
          <a:xfrm>
            <a:off x="6967292" y="3048000"/>
            <a:ext cx="966651" cy="381000"/>
          </a:xfrm>
          <a:prstGeom prst="rect">
            <a:avLst/>
          </a:prstGeom>
          <a:noFill/>
        </p:spPr>
        <p:txBody>
          <a:bodyPr vert="horz" wrap="square" lIns="91429" tIns="45715" rIns="91429" bIns="45715" rtlCol="0" anchor="ctr" anchorCtr="0">
            <a:noAutofit/>
          </a:bodyPr>
          <a:lstStyle>
            <a:defPPr>
              <a:defRPr lang="en-US"/>
            </a:defPPr>
            <a:lvl1pPr defTabSz="457200" fontAlgn="base">
              <a:spcBef>
                <a:spcPct val="0"/>
              </a:spcBef>
              <a:spcAft>
                <a:spcPct val="0"/>
              </a:spcAft>
              <a:defRPr sz="1200">
                <a:latin typeface="Calibri"/>
                <a:ea typeface="ＭＳ Ｐゴシック" pitchFamily="-36" charset="-128"/>
                <a:cs typeface="ＭＳ Ｐゴシック" pitchFamily="-36" charset="-128"/>
              </a:defRPr>
            </a:lvl1pPr>
            <a:lvl2pPr marL="457200" defTabSz="457200" fontAlgn="base">
              <a:spcBef>
                <a:spcPct val="0"/>
              </a:spcBef>
              <a:spcAft>
                <a:spcPct val="0"/>
              </a:spcAft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2pPr>
            <a:lvl3pPr marL="914400" defTabSz="457200" fontAlgn="base">
              <a:spcBef>
                <a:spcPct val="0"/>
              </a:spcBef>
              <a:spcAft>
                <a:spcPct val="0"/>
              </a:spcAft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3pPr>
            <a:lvl4pPr marL="1371600" defTabSz="457200" fontAlgn="base">
              <a:spcBef>
                <a:spcPct val="0"/>
              </a:spcBef>
              <a:spcAft>
                <a:spcPct val="0"/>
              </a:spcAft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4pPr>
            <a:lvl5pPr marL="1828800" defTabSz="457200" fontAlgn="base">
              <a:spcBef>
                <a:spcPct val="0"/>
              </a:spcBef>
              <a:spcAft>
                <a:spcPct val="0"/>
              </a:spcAft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5pPr>
            <a:lvl6pPr marL="2286000" defTabSz="457200"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6pPr>
            <a:lvl7pPr marL="2743200" defTabSz="457200"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7pPr>
            <a:lvl8pPr marL="3200400" defTabSz="457200"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8pPr>
            <a:lvl9pPr marL="3657600" defTabSz="457200">
              <a:defRPr sz="1800">
                <a:latin typeface="Arial" pitchFamily="-36" charset="0"/>
                <a:ea typeface="ＭＳ Ｐゴシック" pitchFamily="-36" charset="-128"/>
                <a:cs typeface="ＭＳ Ｐゴシック" pitchFamily="-36" charset="-128"/>
              </a:defRPr>
            </a:lvl9pPr>
          </a:lstStyle>
          <a:p>
            <a:r>
              <a:rPr lang="en-US" dirty="0" smtClean="0"/>
              <a:t>Jan 2015</a:t>
            </a:r>
            <a:endParaRPr lang="en-US" dirty="0"/>
          </a:p>
        </p:txBody>
      </p:sp>
      <p:sp>
        <p:nvSpPr>
          <p:cNvPr id="17" name="TextBox 16"/>
          <p:cNvSpPr txBox="1"/>
          <p:nvPr>
            <p:custDataLst>
              <p:tags r:id="rId16"/>
            </p:custDataLst>
          </p:nvPr>
        </p:nvSpPr>
        <p:spPr>
          <a:xfrm>
            <a:off x="7955280" y="3048000"/>
            <a:ext cx="724557" cy="381000"/>
          </a:xfrm>
          <a:prstGeom prst="rect">
            <a:avLst/>
          </a:prstGeom>
          <a:noFill/>
        </p:spPr>
        <p:txBody>
          <a:bodyPr vert="horz" wrap="none" lIns="127000" tIns="0" rIns="127000" bIns="0" rtlCol="0" anchor="ctr">
            <a:spAutoFit/>
          </a:bodyPr>
          <a:lstStyle/>
          <a:p>
            <a:pPr algn="ctr"/>
            <a:r>
              <a:rPr lang="en-US" sz="1800" b="1" smtClean="0">
                <a:solidFill>
                  <a:srgbClr val="FF4500"/>
                </a:solidFill>
              </a:rPr>
              <a:t>2015</a:t>
            </a:r>
            <a:endParaRPr lang="en-US" sz="1800" b="1">
              <a:solidFill>
                <a:srgbClr val="FF4500"/>
              </a:solidFill>
            </a:endParaRPr>
          </a:p>
        </p:txBody>
      </p:sp>
      <p:sp>
        <p:nvSpPr>
          <p:cNvPr id="18" name="Isosceles Triangle 17"/>
          <p:cNvSpPr/>
          <p:nvPr>
            <p:custDataLst>
              <p:tags r:id="rId17"/>
            </p:custDataLst>
          </p:nvPr>
        </p:nvSpPr>
        <p:spPr>
          <a:xfrm rot="10800000" flipV="1">
            <a:off x="7117115" y="3365500"/>
            <a:ext cx="228600" cy="254000"/>
          </a:xfrm>
          <a:prstGeom prst="triangle">
            <a:avLst/>
          </a:prstGeom>
          <a:solidFill>
            <a:srgbClr val="6F3198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>
            <p:custDataLst>
              <p:tags r:id="rId18"/>
            </p:custDataLst>
          </p:nvPr>
        </p:nvSpPr>
        <p:spPr>
          <a:xfrm>
            <a:off x="6796932" y="3824188"/>
            <a:ext cx="868965" cy="81253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/>
              <a:t>Project Reaches Financial Close with Equity and Debt</a:t>
            </a:r>
            <a:endParaRPr lang="en-US" sz="1100" b="1" dirty="0"/>
          </a:p>
        </p:txBody>
      </p:sp>
      <p:sp>
        <p:nvSpPr>
          <p:cNvPr id="20" name="TextBox 19"/>
          <p:cNvSpPr txBox="1"/>
          <p:nvPr>
            <p:custDataLst>
              <p:tags r:id="rId19"/>
            </p:custDataLst>
          </p:nvPr>
        </p:nvSpPr>
        <p:spPr>
          <a:xfrm>
            <a:off x="6978757" y="3654425"/>
            <a:ext cx="493725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1000" dirty="0" smtClean="0">
                <a:solidFill>
                  <a:srgbClr val="1F497E"/>
                </a:solidFill>
              </a:rPr>
              <a:t>1/9/2015</a:t>
            </a:r>
            <a:endParaRPr lang="en-US" sz="1000" dirty="0">
              <a:solidFill>
                <a:srgbClr val="1F497E"/>
              </a:solidFill>
            </a:endParaRPr>
          </a:p>
        </p:txBody>
      </p:sp>
      <p:sp>
        <p:nvSpPr>
          <p:cNvPr id="21" name="Isosceles Triangle 20"/>
          <p:cNvSpPr/>
          <p:nvPr>
            <p:custDataLst>
              <p:tags r:id="rId20"/>
            </p:custDataLst>
          </p:nvPr>
        </p:nvSpPr>
        <p:spPr>
          <a:xfrm>
            <a:off x="6015582" y="3365500"/>
            <a:ext cx="228600" cy="254000"/>
          </a:xfrm>
          <a:prstGeom prst="triangl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>
            <p:custDataLst>
              <p:tags r:id="rId21"/>
            </p:custDataLst>
          </p:nvPr>
        </p:nvSpPr>
        <p:spPr>
          <a:xfrm>
            <a:off x="5534046" y="3812976"/>
            <a:ext cx="1228445" cy="27084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/>
              <a:t>FERC Approves Footprint Deferral</a:t>
            </a:r>
            <a:endParaRPr lang="en-US" sz="1100" b="1" dirty="0"/>
          </a:p>
        </p:txBody>
      </p:sp>
      <p:sp>
        <p:nvSpPr>
          <p:cNvPr id="23" name="TextBox 22"/>
          <p:cNvSpPr txBox="1"/>
          <p:nvPr>
            <p:custDataLst>
              <p:tags r:id="rId22"/>
            </p:custDataLst>
          </p:nvPr>
        </p:nvSpPr>
        <p:spPr>
          <a:xfrm>
            <a:off x="5850158" y="3644900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sz="1000" smtClean="0">
                <a:solidFill>
                  <a:srgbClr val="1F497E"/>
                </a:solidFill>
              </a:rPr>
              <a:t>12/5/2014</a:t>
            </a:r>
            <a:endParaRPr lang="en-US" sz="1000">
              <a:solidFill>
                <a:srgbClr val="1F497E"/>
              </a:solidFill>
            </a:endParaRPr>
          </a:p>
        </p:txBody>
      </p:sp>
      <p:sp>
        <p:nvSpPr>
          <p:cNvPr id="24" name="Isosceles Triangle 23"/>
          <p:cNvSpPr/>
          <p:nvPr>
            <p:custDataLst>
              <p:tags r:id="rId23"/>
            </p:custDataLst>
          </p:nvPr>
        </p:nvSpPr>
        <p:spPr>
          <a:xfrm rot="10800000">
            <a:off x="5732331" y="2857500"/>
            <a:ext cx="228600" cy="254000"/>
          </a:xfrm>
          <a:prstGeom prst="triangl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>
            <p:custDataLst>
              <p:tags r:id="rId24"/>
            </p:custDataLst>
          </p:nvPr>
        </p:nvSpPr>
        <p:spPr>
          <a:xfrm>
            <a:off x="5552149" y="2123825"/>
            <a:ext cx="588963" cy="541687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smtClean="0"/>
              <a:t>Appeal of EAB Decision Filed</a:t>
            </a:r>
            <a:endParaRPr lang="en-US" sz="1100" b="1"/>
          </a:p>
        </p:txBody>
      </p:sp>
      <p:sp>
        <p:nvSpPr>
          <p:cNvPr id="26" name="TextBox 25"/>
          <p:cNvSpPr txBox="1"/>
          <p:nvPr>
            <p:custDataLst>
              <p:tags r:id="rId25"/>
            </p:custDataLst>
          </p:nvPr>
        </p:nvSpPr>
        <p:spPr>
          <a:xfrm>
            <a:off x="5534046" y="2690912"/>
            <a:ext cx="625171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1000" smtClean="0">
                <a:solidFill>
                  <a:srgbClr val="1F497E"/>
                </a:solidFill>
              </a:rPr>
              <a:t>11/26/2014</a:t>
            </a:r>
            <a:endParaRPr lang="en-US" sz="1000">
              <a:solidFill>
                <a:srgbClr val="1F497E"/>
              </a:solidFill>
            </a:endParaRPr>
          </a:p>
        </p:txBody>
      </p:sp>
      <p:sp>
        <p:nvSpPr>
          <p:cNvPr id="27" name="Isosceles Triangle 26"/>
          <p:cNvSpPr/>
          <p:nvPr>
            <p:custDataLst>
              <p:tags r:id="rId26"/>
            </p:custDataLst>
          </p:nvPr>
        </p:nvSpPr>
        <p:spPr>
          <a:xfrm>
            <a:off x="4158712" y="3365500"/>
            <a:ext cx="228600" cy="254000"/>
          </a:xfrm>
          <a:prstGeom prst="triangle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>
            <p:custDataLst>
              <p:tags r:id="rId27"/>
            </p:custDataLst>
          </p:nvPr>
        </p:nvSpPr>
        <p:spPr>
          <a:xfrm>
            <a:off x="3761837" y="3824188"/>
            <a:ext cx="1022350" cy="27084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smtClean="0"/>
              <a:t>Footprint Files to Defer CSO</a:t>
            </a:r>
            <a:endParaRPr lang="en-US" sz="1100" b="1"/>
          </a:p>
        </p:txBody>
      </p:sp>
      <p:sp>
        <p:nvSpPr>
          <p:cNvPr id="29" name="TextBox 28"/>
          <p:cNvSpPr txBox="1"/>
          <p:nvPr>
            <p:custDataLst>
              <p:tags r:id="rId28"/>
            </p:custDataLst>
          </p:nvPr>
        </p:nvSpPr>
        <p:spPr>
          <a:xfrm>
            <a:off x="3993288" y="3644900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sz="1000" smtClean="0">
                <a:solidFill>
                  <a:srgbClr val="1F497E"/>
                </a:solidFill>
              </a:rPr>
              <a:t>10/7/2014</a:t>
            </a:r>
            <a:endParaRPr lang="en-US" sz="1000">
              <a:solidFill>
                <a:srgbClr val="1F497E"/>
              </a:solidFill>
            </a:endParaRPr>
          </a:p>
        </p:txBody>
      </p:sp>
      <p:sp>
        <p:nvSpPr>
          <p:cNvPr id="30" name="Isosceles Triangle 29"/>
          <p:cNvSpPr/>
          <p:nvPr>
            <p:custDataLst>
              <p:tags r:id="rId29"/>
            </p:custDataLst>
          </p:nvPr>
        </p:nvSpPr>
        <p:spPr>
          <a:xfrm rot="10800000">
            <a:off x="3371903" y="2857500"/>
            <a:ext cx="228600" cy="254000"/>
          </a:xfrm>
          <a:prstGeom prst="triangl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>
            <p:custDataLst>
              <p:tags r:id="rId30"/>
            </p:custDataLst>
          </p:nvPr>
        </p:nvSpPr>
        <p:spPr>
          <a:xfrm>
            <a:off x="3195691" y="1988404"/>
            <a:ext cx="797597" cy="677108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/>
              <a:t>FERC Approves ISO-NE Deferral Rule</a:t>
            </a:r>
            <a:endParaRPr lang="en-US" sz="1100" b="1" dirty="0"/>
          </a:p>
        </p:txBody>
      </p:sp>
      <p:sp>
        <p:nvSpPr>
          <p:cNvPr id="32" name="TextBox 31"/>
          <p:cNvSpPr txBox="1"/>
          <p:nvPr>
            <p:custDataLst>
              <p:tags r:id="rId31"/>
            </p:custDataLst>
          </p:nvPr>
        </p:nvSpPr>
        <p:spPr>
          <a:xfrm>
            <a:off x="3206479" y="2690912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1000" smtClean="0">
                <a:solidFill>
                  <a:srgbClr val="1F497E"/>
                </a:solidFill>
              </a:rPr>
              <a:t>9/12/2014</a:t>
            </a:r>
            <a:endParaRPr lang="en-US" sz="1000">
              <a:solidFill>
                <a:srgbClr val="1F497E"/>
              </a:solidFill>
            </a:endParaRPr>
          </a:p>
        </p:txBody>
      </p:sp>
      <p:sp>
        <p:nvSpPr>
          <p:cNvPr id="33" name="Isosceles Triangle 32"/>
          <p:cNvSpPr/>
          <p:nvPr>
            <p:custDataLst>
              <p:tags r:id="rId32"/>
            </p:custDataLst>
          </p:nvPr>
        </p:nvSpPr>
        <p:spPr>
          <a:xfrm>
            <a:off x="3057179" y="3365500"/>
            <a:ext cx="228600" cy="254000"/>
          </a:xfrm>
          <a:prstGeom prst="triangl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>
            <p:custDataLst>
              <p:tags r:id="rId33"/>
            </p:custDataLst>
          </p:nvPr>
        </p:nvSpPr>
        <p:spPr>
          <a:xfrm>
            <a:off x="2812704" y="3824188"/>
            <a:ext cx="717550" cy="54168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smtClean="0"/>
              <a:t>EAB Denies Petition to Review PSD Permit</a:t>
            </a:r>
            <a:endParaRPr lang="en-US" sz="1100" b="1"/>
          </a:p>
        </p:txBody>
      </p:sp>
      <p:sp>
        <p:nvSpPr>
          <p:cNvPr id="35" name="TextBox 34"/>
          <p:cNvSpPr txBox="1"/>
          <p:nvPr>
            <p:custDataLst>
              <p:tags r:id="rId34"/>
            </p:custDataLst>
          </p:nvPr>
        </p:nvSpPr>
        <p:spPr>
          <a:xfrm>
            <a:off x="2924617" y="3644900"/>
            <a:ext cx="493725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sz="1000" smtClean="0">
                <a:solidFill>
                  <a:srgbClr val="1F497E"/>
                </a:solidFill>
              </a:rPr>
              <a:t>9/2/2014</a:t>
            </a:r>
            <a:endParaRPr lang="en-US" sz="1000">
              <a:solidFill>
                <a:srgbClr val="1F497E"/>
              </a:solidFill>
            </a:endParaRPr>
          </a:p>
        </p:txBody>
      </p:sp>
      <p:sp>
        <p:nvSpPr>
          <p:cNvPr id="36" name="Isosceles Triangle 35"/>
          <p:cNvSpPr/>
          <p:nvPr>
            <p:custDataLst>
              <p:tags r:id="rId35"/>
            </p:custDataLst>
          </p:nvPr>
        </p:nvSpPr>
        <p:spPr>
          <a:xfrm rot="10800000">
            <a:off x="2585094" y="2857500"/>
            <a:ext cx="228600" cy="254000"/>
          </a:xfrm>
          <a:prstGeom prst="triangl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>
            <p:custDataLst>
              <p:tags r:id="rId36"/>
            </p:custDataLst>
          </p:nvPr>
        </p:nvSpPr>
        <p:spPr>
          <a:xfrm>
            <a:off x="2140082" y="2259247"/>
            <a:ext cx="1000637" cy="406265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/>
              <a:t>ISO-NE Issues Reliability Determination</a:t>
            </a:r>
            <a:endParaRPr lang="en-US" sz="1100" b="1" dirty="0"/>
          </a:p>
        </p:txBody>
      </p:sp>
      <p:sp>
        <p:nvSpPr>
          <p:cNvPr id="38" name="TextBox 37"/>
          <p:cNvSpPr txBox="1"/>
          <p:nvPr>
            <p:custDataLst>
              <p:tags r:id="rId37"/>
            </p:custDataLst>
          </p:nvPr>
        </p:nvSpPr>
        <p:spPr>
          <a:xfrm>
            <a:off x="2419669" y="2690912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1000" smtClean="0">
                <a:solidFill>
                  <a:srgbClr val="1F497E"/>
                </a:solidFill>
              </a:rPr>
              <a:t>8/18/2014</a:t>
            </a:r>
            <a:endParaRPr lang="en-US" sz="1000">
              <a:solidFill>
                <a:srgbClr val="1F497E"/>
              </a:solidFill>
            </a:endParaRPr>
          </a:p>
        </p:txBody>
      </p:sp>
      <p:sp>
        <p:nvSpPr>
          <p:cNvPr id="39" name="Isosceles Triangle 38"/>
          <p:cNvSpPr/>
          <p:nvPr>
            <p:custDataLst>
              <p:tags r:id="rId38"/>
            </p:custDataLst>
          </p:nvPr>
        </p:nvSpPr>
        <p:spPr>
          <a:xfrm>
            <a:off x="1546506" y="3365500"/>
            <a:ext cx="228600" cy="254000"/>
          </a:xfrm>
          <a:prstGeom prst="triangle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>
            <p:custDataLst>
              <p:tags r:id="rId39"/>
            </p:custDataLst>
          </p:nvPr>
        </p:nvSpPr>
        <p:spPr>
          <a:xfrm>
            <a:off x="1556351" y="3824188"/>
            <a:ext cx="863317" cy="54168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/>
              <a:t>ISO-NE Files New Deferral Rule With FERC</a:t>
            </a:r>
            <a:endParaRPr lang="en-US" sz="1100" b="1" dirty="0"/>
          </a:p>
        </p:txBody>
      </p:sp>
      <p:sp>
        <p:nvSpPr>
          <p:cNvPr id="41" name="TextBox 40"/>
          <p:cNvSpPr txBox="1"/>
          <p:nvPr>
            <p:custDataLst>
              <p:tags r:id="rId40"/>
            </p:custDataLst>
          </p:nvPr>
        </p:nvSpPr>
        <p:spPr>
          <a:xfrm>
            <a:off x="1580633" y="3644900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sz="1000" smtClean="0">
                <a:solidFill>
                  <a:srgbClr val="1F497E"/>
                </a:solidFill>
              </a:rPr>
              <a:t>7/16/2014</a:t>
            </a:r>
            <a:endParaRPr lang="en-US" sz="1000">
              <a:solidFill>
                <a:srgbClr val="1F497E"/>
              </a:solidFill>
            </a:endParaRPr>
          </a:p>
        </p:txBody>
      </p:sp>
      <p:sp>
        <p:nvSpPr>
          <p:cNvPr id="42" name="Isosceles Triangle 41"/>
          <p:cNvSpPr/>
          <p:nvPr>
            <p:custDataLst>
              <p:tags r:id="rId41"/>
            </p:custDataLst>
          </p:nvPr>
        </p:nvSpPr>
        <p:spPr>
          <a:xfrm rot="10800000">
            <a:off x="1483561" y="2857500"/>
            <a:ext cx="228600" cy="254000"/>
          </a:xfrm>
          <a:prstGeom prst="triangle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>
            <p:custDataLst>
              <p:tags r:id="rId42"/>
            </p:custDataLst>
          </p:nvPr>
        </p:nvSpPr>
        <p:spPr>
          <a:xfrm>
            <a:off x="1047864" y="2123825"/>
            <a:ext cx="969097" cy="541687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/>
              <a:t>EAB Directs EPA to File Supplemental Brief</a:t>
            </a:r>
            <a:endParaRPr lang="en-US" sz="1100" b="1" dirty="0"/>
          </a:p>
        </p:txBody>
      </p:sp>
      <p:sp>
        <p:nvSpPr>
          <p:cNvPr id="44" name="TextBox 43"/>
          <p:cNvSpPr txBox="1"/>
          <p:nvPr>
            <p:custDataLst>
              <p:tags r:id="rId43"/>
            </p:custDataLst>
          </p:nvPr>
        </p:nvSpPr>
        <p:spPr>
          <a:xfrm>
            <a:off x="1318136" y="2690912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1000" smtClean="0">
                <a:solidFill>
                  <a:srgbClr val="1F497E"/>
                </a:solidFill>
              </a:rPr>
              <a:t>7/14/2014</a:t>
            </a:r>
            <a:endParaRPr lang="en-US" sz="1000">
              <a:solidFill>
                <a:srgbClr val="1F497E"/>
              </a:solidFill>
            </a:endParaRPr>
          </a:p>
        </p:txBody>
      </p:sp>
      <p:sp>
        <p:nvSpPr>
          <p:cNvPr id="45" name="Isosceles Triangle 44"/>
          <p:cNvSpPr/>
          <p:nvPr>
            <p:custDataLst>
              <p:tags r:id="rId44"/>
            </p:custDataLst>
          </p:nvPr>
        </p:nvSpPr>
        <p:spPr>
          <a:xfrm>
            <a:off x="1294727" y="3365500"/>
            <a:ext cx="228600" cy="254000"/>
          </a:xfrm>
          <a:prstGeom prst="triangle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>
            <p:custDataLst>
              <p:tags r:id="rId45"/>
            </p:custDataLst>
          </p:nvPr>
        </p:nvSpPr>
        <p:spPr>
          <a:xfrm>
            <a:off x="464163" y="3821443"/>
            <a:ext cx="1025026" cy="67710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/>
              <a:t>Footprint Seeks ISO-NE Reliability Determination for Deferral</a:t>
            </a:r>
            <a:endParaRPr lang="en-US" sz="1100" b="1" dirty="0"/>
          </a:p>
        </p:txBody>
      </p:sp>
      <p:sp>
        <p:nvSpPr>
          <p:cNvPr id="47" name="TextBox 46"/>
          <p:cNvSpPr txBox="1"/>
          <p:nvPr>
            <p:custDataLst>
              <p:tags r:id="rId46"/>
            </p:custDataLst>
          </p:nvPr>
        </p:nvSpPr>
        <p:spPr>
          <a:xfrm>
            <a:off x="801002" y="3642155"/>
            <a:ext cx="493725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en-US" sz="1000" dirty="0" smtClean="0">
                <a:solidFill>
                  <a:srgbClr val="1F497E"/>
                </a:solidFill>
              </a:rPr>
              <a:t>7/8/2014</a:t>
            </a:r>
            <a:endParaRPr lang="en-US" sz="1000" dirty="0">
              <a:solidFill>
                <a:srgbClr val="1F497E"/>
              </a:solidFill>
            </a:endParaRPr>
          </a:p>
        </p:txBody>
      </p:sp>
      <p:sp>
        <p:nvSpPr>
          <p:cNvPr id="48" name="Isosceles Triangle 47"/>
          <p:cNvSpPr/>
          <p:nvPr>
            <p:custDataLst>
              <p:tags r:id="rId47"/>
            </p:custDataLst>
          </p:nvPr>
        </p:nvSpPr>
        <p:spPr>
          <a:xfrm rot="10800000">
            <a:off x="6442467" y="2856012"/>
            <a:ext cx="228600" cy="254000"/>
          </a:xfrm>
          <a:prstGeom prst="triangle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>
            <p:custDataLst>
              <p:tags r:id="rId48"/>
            </p:custDataLst>
          </p:nvPr>
        </p:nvSpPr>
        <p:spPr>
          <a:xfrm>
            <a:off x="6262285" y="2257759"/>
            <a:ext cx="854830" cy="406265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/>
              <a:t>CBA &amp; Tax Agreements Signed</a:t>
            </a:r>
            <a:endParaRPr lang="en-US" sz="1100" b="1" dirty="0"/>
          </a:p>
        </p:txBody>
      </p:sp>
      <p:sp>
        <p:nvSpPr>
          <p:cNvPr id="50" name="TextBox 49"/>
          <p:cNvSpPr txBox="1"/>
          <p:nvPr>
            <p:custDataLst>
              <p:tags r:id="rId49"/>
            </p:custDataLst>
          </p:nvPr>
        </p:nvSpPr>
        <p:spPr>
          <a:xfrm>
            <a:off x="6372305" y="2689424"/>
            <a:ext cx="634789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1000" dirty="0" smtClean="0">
                <a:solidFill>
                  <a:srgbClr val="1F497E"/>
                </a:solidFill>
              </a:rPr>
              <a:t>12/16/2014</a:t>
            </a:r>
            <a:endParaRPr lang="en-US" sz="1000" dirty="0">
              <a:solidFill>
                <a:srgbClr val="1F497E"/>
              </a:solidFill>
            </a:endParaRPr>
          </a:p>
        </p:txBody>
      </p:sp>
      <p:cxnSp>
        <p:nvCxnSpPr>
          <p:cNvPr id="54" name="Straight Connector 53"/>
          <p:cNvCxnSpPr/>
          <p:nvPr>
            <p:custDataLst>
              <p:tags r:id="rId50"/>
            </p:custDataLst>
          </p:nvPr>
        </p:nvCxnSpPr>
        <p:spPr>
          <a:xfrm>
            <a:off x="7252685" y="1386020"/>
            <a:ext cx="0" cy="1661980"/>
          </a:xfrm>
          <a:prstGeom prst="line">
            <a:avLst/>
          </a:prstGeom>
          <a:ln w="15875">
            <a:solidFill>
              <a:srgbClr val="4F81BD"/>
            </a:solidFill>
            <a:headEnd type="none"/>
            <a:tailEnd type="none"/>
          </a:ln>
          <a:effectLst>
            <a:outerShdw blurRad="63500"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Merge 54"/>
          <p:cNvSpPr/>
          <p:nvPr>
            <p:custDataLst>
              <p:tags r:id="rId51"/>
            </p:custDataLst>
          </p:nvPr>
        </p:nvSpPr>
        <p:spPr>
          <a:xfrm rot="5400000" flipH="1" flipV="1">
            <a:off x="7220383" y="1416011"/>
            <a:ext cx="182637" cy="118033"/>
          </a:xfrm>
          <a:prstGeom prst="flowChartMerg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>
            <p:custDataLst>
              <p:tags r:id="rId52"/>
            </p:custDataLst>
          </p:nvPr>
        </p:nvSpPr>
        <p:spPr>
          <a:xfrm>
            <a:off x="7434765" y="1386020"/>
            <a:ext cx="998356" cy="406265"/>
          </a:xfrm>
          <a:prstGeom prst="rect">
            <a:avLst/>
          </a:prstGeom>
          <a:noFill/>
        </p:spPr>
        <p:txBody>
          <a:bodyPr vert="horz" wrap="square" lIns="0" tIns="0" rIns="0" bIns="0" rtlCol="0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b="1" dirty="0"/>
              <a:t>Cumulative Development Costs </a:t>
            </a:r>
            <a:r>
              <a:rPr lang="en-US" sz="1100" b="1" dirty="0" smtClean="0"/>
              <a:t>$72 </a:t>
            </a:r>
            <a:r>
              <a:rPr lang="en-US" sz="1100" b="1" dirty="0"/>
              <a:t>M</a:t>
            </a:r>
          </a:p>
        </p:txBody>
      </p:sp>
      <p:sp>
        <p:nvSpPr>
          <p:cNvPr id="57" name="TextBox 56"/>
          <p:cNvSpPr txBox="1"/>
          <p:nvPr>
            <p:custDataLst>
              <p:tags r:id="rId53"/>
            </p:custDataLst>
          </p:nvPr>
        </p:nvSpPr>
        <p:spPr>
          <a:xfrm>
            <a:off x="7441092" y="1229821"/>
            <a:ext cx="493725" cy="153888"/>
          </a:xfrm>
          <a:prstGeom prst="rect">
            <a:avLst/>
          </a:prstGeom>
          <a:noFill/>
        </p:spPr>
        <p:txBody>
          <a:bodyPr vert="horz" wrap="none" lIns="0" tIns="0" rIns="0" bIns="0" rtlCol="0" anchorCtr="0">
            <a:spAutoFit/>
          </a:bodyPr>
          <a:lstStyle/>
          <a:p>
            <a:r>
              <a:rPr lang="en-US" sz="1000" dirty="0" smtClean="0">
                <a:solidFill>
                  <a:srgbClr val="1F497E"/>
                </a:solidFill>
              </a:rPr>
              <a:t>1/9/2015</a:t>
            </a:r>
            <a:endParaRPr lang="en-US" sz="1000" dirty="0">
              <a:solidFill>
                <a:srgbClr val="1F497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319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9D22D"/>
      </a:accent2>
      <a:accent3>
        <a:srgbClr val="FFFFFF"/>
      </a:accent3>
      <a:accent4>
        <a:srgbClr val="000000"/>
      </a:accent4>
      <a:accent5>
        <a:srgbClr val="DAEDEF"/>
      </a:accent5>
      <a:accent6>
        <a:srgbClr val="33BE28"/>
      </a:accent6>
      <a:hlink>
        <a:srgbClr val="009999"/>
      </a:hlink>
      <a:folHlink>
        <a:srgbClr val="99CC00"/>
      </a:folHlink>
    </a:clrScheme>
    <a:fontScheme name="Blank Presentation">
      <a:majorFont>
        <a:latin typeface="Futura"/>
        <a:ea typeface=""/>
        <a:cs typeface=""/>
      </a:majorFont>
      <a:minorFont>
        <a:latin typeface="Futu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X:Templates:Presentations:Designs:Blank Presentation</Template>
  <TotalTime>22110</TotalTime>
  <Words>1121</Words>
  <Application>Microsoft Office PowerPoint</Application>
  <PresentationFormat>On-screen Show (4:3)</PresentationFormat>
  <Paragraphs>280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Blank Presentation</vt:lpstr>
      <vt:lpstr>Footprint Power</vt:lpstr>
      <vt:lpstr>Salem Harbor Station – Old vs. New</vt:lpstr>
      <vt:lpstr>Footprint Power</vt:lpstr>
      <vt:lpstr>Slide 4</vt:lpstr>
      <vt:lpstr>Salem Harbor Project Details</vt:lpstr>
      <vt:lpstr>Project Progress</vt:lpstr>
      <vt:lpstr>Slide 7</vt:lpstr>
      <vt:lpstr>Slide 8</vt:lpstr>
      <vt:lpstr>Slide 9</vt:lpstr>
      <vt:lpstr>Significant Reduction in Regional Emissions</vt:lpstr>
      <vt:lpstr>Significant Avoided Regional CO2 Emissions</vt:lpstr>
      <vt:lpstr>Significant Avoided Regional CO2 Emissions</vt:lpstr>
      <vt:lpstr>Slide 13</vt:lpstr>
      <vt:lpstr>CLF Settlement – Key Terms</vt:lpstr>
      <vt:lpstr>CLF Settlement – Key Terms</vt:lpstr>
      <vt:lpstr>August 14, 2014</vt:lpstr>
      <vt:lpstr>First Cruise Ship – October 19, 2014</vt:lpstr>
      <vt:lpstr>Salem Harbor -- Site Plan</vt:lpstr>
      <vt:lpstr>December 14, 2014</vt:lpstr>
      <vt:lpstr>Slide 20</vt:lpstr>
      <vt:lpstr>Salem Harbor – Harbor View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INITIAL PRESENTATION</dc:title>
  <dc:creator>Scott</dc:creator>
  <cp:lastModifiedBy> sr</cp:lastModifiedBy>
  <cp:revision>300</cp:revision>
  <cp:lastPrinted>2013-04-02T01:50:31Z</cp:lastPrinted>
  <dcterms:created xsi:type="dcterms:W3CDTF">2014-07-22T18:03:59Z</dcterms:created>
  <dcterms:modified xsi:type="dcterms:W3CDTF">2015-03-12T18:06:31Z</dcterms:modified>
</cp:coreProperties>
</file>