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5" r:id="rId4"/>
    <p:sldId id="266" r:id="rId5"/>
    <p:sldId id="267" r:id="rId6"/>
    <p:sldId id="268" r:id="rId7"/>
    <p:sldId id="260" r:id="rId8"/>
    <p:sldId id="262" r:id="rId9"/>
    <p:sldId id="269" r:id="rId10"/>
    <p:sldId id="270" r:id="rId11"/>
    <p:sldId id="271" r:id="rId12"/>
    <p:sldId id="273" r:id="rId1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80" d="100"/>
          <a:sy n="80" d="100"/>
        </p:scale>
        <p:origin x="-840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F9FC92-E582-47F2-95A9-0E8708BE291A}" type="doc">
      <dgm:prSet loTypeId="urn:microsoft.com/office/officeart/2005/8/layout/funnel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F872450-B5AF-4748-94DD-A904459BE67C}">
      <dgm:prSet phldrT="[Text]"/>
      <dgm:spPr/>
      <dgm:t>
        <a:bodyPr/>
        <a:lstStyle/>
        <a:p>
          <a:r>
            <a:rPr lang="en-US" dirty="0" smtClean="0"/>
            <a:t>Lower Total Cost of Energy</a:t>
          </a:r>
        </a:p>
      </dgm:t>
    </dgm:pt>
    <dgm:pt modelId="{8AF5E9D4-D7B4-41E4-AEEB-C7F5F001AAF1}" type="parTrans" cxnId="{B968454C-3FB0-4384-B675-3E7700D9F49D}">
      <dgm:prSet/>
      <dgm:spPr/>
      <dgm:t>
        <a:bodyPr/>
        <a:lstStyle/>
        <a:p>
          <a:endParaRPr lang="en-US"/>
        </a:p>
      </dgm:t>
    </dgm:pt>
    <dgm:pt modelId="{EECFF3F0-558D-4CA3-8D0B-9256CDFACAB5}" type="sibTrans" cxnId="{B968454C-3FB0-4384-B675-3E7700D9F49D}">
      <dgm:prSet/>
      <dgm:spPr/>
      <dgm:t>
        <a:bodyPr/>
        <a:lstStyle/>
        <a:p>
          <a:endParaRPr lang="en-US"/>
        </a:p>
      </dgm:t>
    </dgm:pt>
    <dgm:pt modelId="{CD8DF6FE-B262-4B56-AB29-300204CF8DFC}">
      <dgm:prSet phldrT="[Text]"/>
      <dgm:spPr/>
      <dgm:t>
        <a:bodyPr/>
        <a:lstStyle/>
        <a:p>
          <a:r>
            <a:rPr lang="en-US" dirty="0" smtClean="0"/>
            <a:t>Increased Resiliency</a:t>
          </a:r>
          <a:endParaRPr lang="en-US" dirty="0"/>
        </a:p>
      </dgm:t>
    </dgm:pt>
    <dgm:pt modelId="{69DB714A-44D6-4958-911C-E4C45E48A0C6}" type="parTrans" cxnId="{37FDA735-C107-4E5C-A757-DF605856BF6A}">
      <dgm:prSet/>
      <dgm:spPr/>
      <dgm:t>
        <a:bodyPr/>
        <a:lstStyle/>
        <a:p>
          <a:endParaRPr lang="en-US"/>
        </a:p>
      </dgm:t>
    </dgm:pt>
    <dgm:pt modelId="{BF072959-681A-410A-BAC3-11B4300CBFCD}" type="sibTrans" cxnId="{37FDA735-C107-4E5C-A757-DF605856BF6A}">
      <dgm:prSet/>
      <dgm:spPr/>
      <dgm:t>
        <a:bodyPr/>
        <a:lstStyle/>
        <a:p>
          <a:endParaRPr lang="en-US"/>
        </a:p>
      </dgm:t>
    </dgm:pt>
    <dgm:pt modelId="{F1B66CFB-73A8-4963-A441-65DFED71846E}">
      <dgm:prSet phldrT="[Text]"/>
      <dgm:spPr/>
      <dgm:t>
        <a:bodyPr/>
        <a:lstStyle/>
        <a:p>
          <a:r>
            <a:rPr lang="en-US" dirty="0" smtClean="0"/>
            <a:t>Lower GHG Emissions</a:t>
          </a:r>
          <a:endParaRPr lang="en-US" dirty="0"/>
        </a:p>
      </dgm:t>
    </dgm:pt>
    <dgm:pt modelId="{3580349A-7EA8-49C1-83D9-38BAA633A593}" type="parTrans" cxnId="{F42D2B7A-0B1B-4C40-9377-90F603F08802}">
      <dgm:prSet/>
      <dgm:spPr/>
      <dgm:t>
        <a:bodyPr/>
        <a:lstStyle/>
        <a:p>
          <a:endParaRPr lang="en-US"/>
        </a:p>
      </dgm:t>
    </dgm:pt>
    <dgm:pt modelId="{2E486E9C-E8F4-4974-910D-FE3DC336D081}" type="sibTrans" cxnId="{F42D2B7A-0B1B-4C40-9377-90F603F08802}">
      <dgm:prSet/>
      <dgm:spPr/>
      <dgm:t>
        <a:bodyPr/>
        <a:lstStyle/>
        <a:p>
          <a:endParaRPr lang="en-US"/>
        </a:p>
      </dgm:t>
    </dgm:pt>
    <dgm:pt modelId="{F9449878-6BBF-455D-B303-197018B9C02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Community Scale</a:t>
          </a:r>
        </a:p>
        <a:p>
          <a:r>
            <a:rPr lang="en-US" dirty="0" smtClean="0">
              <a:solidFill>
                <a:schemeClr val="bg1"/>
              </a:solidFill>
            </a:rPr>
            <a:t>Energy Investments</a:t>
          </a:r>
          <a:endParaRPr lang="en-US" dirty="0">
            <a:solidFill>
              <a:schemeClr val="bg1"/>
            </a:solidFill>
          </a:endParaRPr>
        </a:p>
      </dgm:t>
    </dgm:pt>
    <dgm:pt modelId="{EE380FF9-57BB-45B4-B40C-8234358160C4}" type="parTrans" cxnId="{1DDF2F3D-5181-401D-8BD5-721466ADCBBF}">
      <dgm:prSet/>
      <dgm:spPr/>
      <dgm:t>
        <a:bodyPr/>
        <a:lstStyle/>
        <a:p>
          <a:endParaRPr lang="en-US"/>
        </a:p>
      </dgm:t>
    </dgm:pt>
    <dgm:pt modelId="{B0CC4692-9227-4CF9-8563-BABA1CF2B9C4}" type="sibTrans" cxnId="{1DDF2F3D-5181-401D-8BD5-721466ADCBBF}">
      <dgm:prSet/>
      <dgm:spPr/>
      <dgm:t>
        <a:bodyPr/>
        <a:lstStyle/>
        <a:p>
          <a:endParaRPr lang="en-US"/>
        </a:p>
      </dgm:t>
    </dgm:pt>
    <dgm:pt modelId="{45572DE7-D7EE-4270-B507-CBF75AFD61A6}" type="pres">
      <dgm:prSet presAssocID="{99F9FC92-E582-47F2-95A9-0E8708BE291A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9DAB04-3DE9-4BDE-8FCA-A1A9DC0F8717}" type="pres">
      <dgm:prSet presAssocID="{99F9FC92-E582-47F2-95A9-0E8708BE291A}" presName="ellipse" presStyleLbl="trBgShp" presStyleIdx="0" presStyleCnt="1"/>
      <dgm:spPr/>
    </dgm:pt>
    <dgm:pt modelId="{CE4FDBF5-D59E-4639-9944-E5E9B8BFC056}" type="pres">
      <dgm:prSet presAssocID="{99F9FC92-E582-47F2-95A9-0E8708BE291A}" presName="arrow1" presStyleLbl="fgShp" presStyleIdx="0" presStyleCnt="1"/>
      <dgm:spPr/>
    </dgm:pt>
    <dgm:pt modelId="{F76865C5-19A3-42D3-892D-97F63D353767}" type="pres">
      <dgm:prSet presAssocID="{99F9FC92-E582-47F2-95A9-0E8708BE291A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2BE34-DBE6-4B90-80EE-C5B657FDAA96}" type="pres">
      <dgm:prSet presAssocID="{CD8DF6FE-B262-4B56-AB29-300204CF8DFC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BC7D6-55F8-4A8B-B348-D7CC21C99A0E}" type="pres">
      <dgm:prSet presAssocID="{F1B66CFB-73A8-4963-A441-65DFED71846E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E3A211-678D-4A6C-B200-4B5FC9A4B119}" type="pres">
      <dgm:prSet presAssocID="{F9449878-6BBF-455D-B303-197018B9C021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65455-6328-43BD-A4E5-7DF52EE9AC00}" type="pres">
      <dgm:prSet presAssocID="{99F9FC92-E582-47F2-95A9-0E8708BE291A}" presName="funnel" presStyleLbl="trAlignAcc1" presStyleIdx="0" presStyleCnt="1" custLinFactNeighborX="-29" custLinFactNeighborY="-250"/>
      <dgm:spPr/>
      <dgm:t>
        <a:bodyPr/>
        <a:lstStyle/>
        <a:p>
          <a:endParaRPr lang="en-US"/>
        </a:p>
      </dgm:t>
    </dgm:pt>
  </dgm:ptLst>
  <dgm:cxnLst>
    <dgm:cxn modelId="{CB823663-6A4D-4BD6-9B47-20260211F7C7}" type="presOf" srcId="{0F872450-B5AF-4748-94DD-A904459BE67C}" destId="{A4E3A211-678D-4A6C-B200-4B5FC9A4B119}" srcOrd="0" destOrd="0" presId="urn:microsoft.com/office/officeart/2005/8/layout/funnel1"/>
    <dgm:cxn modelId="{F429F93F-8566-4CD8-9EB6-5AC14FB2D0A2}" type="presOf" srcId="{F1B66CFB-73A8-4963-A441-65DFED71846E}" destId="{0F22BE34-DBE6-4B90-80EE-C5B657FDAA96}" srcOrd="0" destOrd="0" presId="urn:microsoft.com/office/officeart/2005/8/layout/funnel1"/>
    <dgm:cxn modelId="{6EDBBC8B-CD84-4F28-94AC-209122D5B540}" type="presOf" srcId="{99F9FC92-E582-47F2-95A9-0E8708BE291A}" destId="{45572DE7-D7EE-4270-B507-CBF75AFD61A6}" srcOrd="0" destOrd="0" presId="urn:microsoft.com/office/officeart/2005/8/layout/funnel1"/>
    <dgm:cxn modelId="{1DDF2F3D-5181-401D-8BD5-721466ADCBBF}" srcId="{99F9FC92-E582-47F2-95A9-0E8708BE291A}" destId="{F9449878-6BBF-455D-B303-197018B9C021}" srcOrd="3" destOrd="0" parTransId="{EE380FF9-57BB-45B4-B40C-8234358160C4}" sibTransId="{B0CC4692-9227-4CF9-8563-BABA1CF2B9C4}"/>
    <dgm:cxn modelId="{F42D2B7A-0B1B-4C40-9377-90F603F08802}" srcId="{99F9FC92-E582-47F2-95A9-0E8708BE291A}" destId="{F1B66CFB-73A8-4963-A441-65DFED71846E}" srcOrd="2" destOrd="0" parTransId="{3580349A-7EA8-49C1-83D9-38BAA633A593}" sibTransId="{2E486E9C-E8F4-4974-910D-FE3DC336D081}"/>
    <dgm:cxn modelId="{FC9A066F-765F-4890-BAF5-A090E4386308}" type="presOf" srcId="{F9449878-6BBF-455D-B303-197018B9C021}" destId="{F76865C5-19A3-42D3-892D-97F63D353767}" srcOrd="0" destOrd="0" presId="urn:microsoft.com/office/officeart/2005/8/layout/funnel1"/>
    <dgm:cxn modelId="{37FDA735-C107-4E5C-A757-DF605856BF6A}" srcId="{99F9FC92-E582-47F2-95A9-0E8708BE291A}" destId="{CD8DF6FE-B262-4B56-AB29-300204CF8DFC}" srcOrd="1" destOrd="0" parTransId="{69DB714A-44D6-4958-911C-E4C45E48A0C6}" sibTransId="{BF072959-681A-410A-BAC3-11B4300CBFCD}"/>
    <dgm:cxn modelId="{B968454C-3FB0-4384-B675-3E7700D9F49D}" srcId="{99F9FC92-E582-47F2-95A9-0E8708BE291A}" destId="{0F872450-B5AF-4748-94DD-A904459BE67C}" srcOrd="0" destOrd="0" parTransId="{8AF5E9D4-D7B4-41E4-AEEB-C7F5F001AAF1}" sibTransId="{EECFF3F0-558D-4CA3-8D0B-9256CDFACAB5}"/>
    <dgm:cxn modelId="{4900DEA7-3053-4BBE-8981-0A812B111D8C}" type="presOf" srcId="{CD8DF6FE-B262-4B56-AB29-300204CF8DFC}" destId="{F26BC7D6-55F8-4A8B-B348-D7CC21C99A0E}" srcOrd="0" destOrd="0" presId="urn:microsoft.com/office/officeart/2005/8/layout/funnel1"/>
    <dgm:cxn modelId="{D121AD4B-A3B5-4459-9756-2263582BA2A0}" type="presParOf" srcId="{45572DE7-D7EE-4270-B507-CBF75AFD61A6}" destId="{349DAB04-3DE9-4BDE-8FCA-A1A9DC0F8717}" srcOrd="0" destOrd="0" presId="urn:microsoft.com/office/officeart/2005/8/layout/funnel1"/>
    <dgm:cxn modelId="{D814B6CE-DDED-438C-A398-CEDCCCBA9D3F}" type="presParOf" srcId="{45572DE7-D7EE-4270-B507-CBF75AFD61A6}" destId="{CE4FDBF5-D59E-4639-9944-E5E9B8BFC056}" srcOrd="1" destOrd="0" presId="urn:microsoft.com/office/officeart/2005/8/layout/funnel1"/>
    <dgm:cxn modelId="{97AC5BEA-8602-41C7-B8CE-C4F261DEAA69}" type="presParOf" srcId="{45572DE7-D7EE-4270-B507-CBF75AFD61A6}" destId="{F76865C5-19A3-42D3-892D-97F63D353767}" srcOrd="2" destOrd="0" presId="urn:microsoft.com/office/officeart/2005/8/layout/funnel1"/>
    <dgm:cxn modelId="{26D1510E-9CB9-4A1F-9745-ABBFADB24A04}" type="presParOf" srcId="{45572DE7-D7EE-4270-B507-CBF75AFD61A6}" destId="{0F22BE34-DBE6-4B90-80EE-C5B657FDAA96}" srcOrd="3" destOrd="0" presId="urn:microsoft.com/office/officeart/2005/8/layout/funnel1"/>
    <dgm:cxn modelId="{D7D8DB25-A90A-42AE-8BA0-0B147D3B78B7}" type="presParOf" srcId="{45572DE7-D7EE-4270-B507-CBF75AFD61A6}" destId="{F26BC7D6-55F8-4A8B-B348-D7CC21C99A0E}" srcOrd="4" destOrd="0" presId="urn:microsoft.com/office/officeart/2005/8/layout/funnel1"/>
    <dgm:cxn modelId="{42FE0662-77C2-4765-AC3D-3716689B00CC}" type="presParOf" srcId="{45572DE7-D7EE-4270-B507-CBF75AFD61A6}" destId="{A4E3A211-678D-4A6C-B200-4B5FC9A4B119}" srcOrd="5" destOrd="0" presId="urn:microsoft.com/office/officeart/2005/8/layout/funnel1"/>
    <dgm:cxn modelId="{2C6881F0-3C05-4316-9E3D-B27E48048492}" type="presParOf" srcId="{45572DE7-D7EE-4270-B507-CBF75AFD61A6}" destId="{53065455-6328-43BD-A4E5-7DF52EE9AC00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B6B5EA-F42E-4C78-AC22-83CE0C394578}" type="doc">
      <dgm:prSet loTypeId="urn:microsoft.com/office/officeart/2005/8/layout/venn1" loCatId="relationship" qsTypeId="urn:microsoft.com/office/officeart/2005/8/quickstyle/3d3" qsCatId="3D" csTypeId="urn:microsoft.com/office/officeart/2005/8/colors/accent2_2" csCatId="accent2" phldr="1"/>
      <dgm:spPr/>
    </dgm:pt>
    <dgm:pt modelId="{17CD6959-D8D8-4F89-BBF3-E5ACD8660760}">
      <dgm:prSet phldrT="[Text]" custT="1"/>
      <dgm:spPr/>
      <dgm:t>
        <a:bodyPr/>
        <a:lstStyle/>
        <a:p>
          <a:pPr algn="l"/>
          <a:r>
            <a:rPr lang="en-US" sz="1800" dirty="0" smtClean="0">
              <a:solidFill>
                <a:schemeClr val="bg1"/>
              </a:solidFill>
            </a:rPr>
            <a:t>Smart Grid:</a:t>
          </a:r>
        </a:p>
        <a:p>
          <a:pPr algn="l"/>
          <a:r>
            <a:rPr lang="en-US" sz="1800" dirty="0" smtClean="0">
              <a:solidFill>
                <a:schemeClr val="bg1"/>
              </a:solidFill>
            </a:rPr>
            <a:t>DG (CHP)</a:t>
          </a:r>
        </a:p>
        <a:p>
          <a:pPr algn="l"/>
          <a:r>
            <a:rPr lang="en-US" sz="1800" dirty="0" smtClean="0">
              <a:solidFill>
                <a:schemeClr val="bg1"/>
              </a:solidFill>
            </a:rPr>
            <a:t>DG (Renewable)</a:t>
          </a:r>
        </a:p>
        <a:p>
          <a:pPr algn="l"/>
          <a:r>
            <a:rPr lang="en-US" sz="1800" dirty="0" smtClean="0">
              <a:solidFill>
                <a:schemeClr val="bg1"/>
              </a:solidFill>
            </a:rPr>
            <a:t>Storage</a:t>
          </a:r>
        </a:p>
        <a:p>
          <a:pPr algn="l"/>
          <a:r>
            <a:rPr lang="en-US" sz="1800" dirty="0" smtClean="0">
              <a:solidFill>
                <a:schemeClr val="bg1"/>
              </a:solidFill>
            </a:rPr>
            <a:t>Islanding</a:t>
          </a:r>
          <a:endParaRPr lang="en-US" sz="1800" dirty="0">
            <a:solidFill>
              <a:schemeClr val="bg1"/>
            </a:solidFill>
          </a:endParaRPr>
        </a:p>
      </dgm:t>
    </dgm:pt>
    <dgm:pt modelId="{0B0C88AF-CEEC-4C6C-89A6-463CB08891E8}" type="parTrans" cxnId="{AD6BEE45-6453-4E69-8203-BE51410A9107}">
      <dgm:prSet/>
      <dgm:spPr/>
      <dgm:t>
        <a:bodyPr/>
        <a:lstStyle/>
        <a:p>
          <a:endParaRPr lang="en-US" sz="1050"/>
        </a:p>
      </dgm:t>
    </dgm:pt>
    <dgm:pt modelId="{126D3EDB-41D9-423D-812E-03C686CE742F}" type="sibTrans" cxnId="{AD6BEE45-6453-4E69-8203-BE51410A9107}">
      <dgm:prSet/>
      <dgm:spPr/>
      <dgm:t>
        <a:bodyPr/>
        <a:lstStyle/>
        <a:p>
          <a:endParaRPr lang="en-US" sz="1050"/>
        </a:p>
      </dgm:t>
    </dgm:pt>
    <dgm:pt modelId="{E4116154-0554-497D-A958-6F0D5859600E}">
      <dgm:prSet phldrT="[Text]" custT="1"/>
      <dgm:spPr/>
      <dgm:t>
        <a:bodyPr/>
        <a:lstStyle/>
        <a:p>
          <a:pPr algn="r"/>
          <a:r>
            <a:rPr lang="en-US" sz="1800" dirty="0" smtClean="0">
              <a:solidFill>
                <a:schemeClr val="bg1"/>
              </a:solidFill>
            </a:rPr>
            <a:t>District Heating </a:t>
          </a:r>
        </a:p>
        <a:p>
          <a:pPr algn="r"/>
          <a:r>
            <a:rPr lang="en-US" sz="1800" dirty="0" smtClean="0">
              <a:solidFill>
                <a:schemeClr val="bg1"/>
              </a:solidFill>
            </a:rPr>
            <a:t>and Cooling</a:t>
          </a:r>
          <a:endParaRPr lang="en-US" sz="1800" dirty="0">
            <a:solidFill>
              <a:schemeClr val="bg1"/>
            </a:solidFill>
          </a:endParaRPr>
        </a:p>
      </dgm:t>
    </dgm:pt>
    <dgm:pt modelId="{01CA36A9-A1FF-4B64-9CEC-D44595689BE8}" type="parTrans" cxnId="{74810B2B-2003-4C52-A765-37575C9715C4}">
      <dgm:prSet/>
      <dgm:spPr/>
      <dgm:t>
        <a:bodyPr/>
        <a:lstStyle/>
        <a:p>
          <a:endParaRPr lang="en-US" sz="1050"/>
        </a:p>
      </dgm:t>
    </dgm:pt>
    <dgm:pt modelId="{99A9F582-E39A-419F-945C-CEA6A5DAE61C}" type="sibTrans" cxnId="{74810B2B-2003-4C52-A765-37575C9715C4}">
      <dgm:prSet/>
      <dgm:spPr/>
      <dgm:t>
        <a:bodyPr/>
        <a:lstStyle/>
        <a:p>
          <a:endParaRPr lang="en-US" sz="1050"/>
        </a:p>
      </dgm:t>
    </dgm:pt>
    <dgm:pt modelId="{C929AF1F-5A34-4166-849C-BCA2A1BFF8E4}" type="pres">
      <dgm:prSet presAssocID="{2FB6B5EA-F42E-4C78-AC22-83CE0C394578}" presName="compositeShape" presStyleCnt="0">
        <dgm:presLayoutVars>
          <dgm:chMax val="7"/>
          <dgm:dir/>
          <dgm:resizeHandles val="exact"/>
        </dgm:presLayoutVars>
      </dgm:prSet>
      <dgm:spPr/>
    </dgm:pt>
    <dgm:pt modelId="{675C4089-78FB-4F0A-9B0A-6DC5C2DE8797}" type="pres">
      <dgm:prSet presAssocID="{17CD6959-D8D8-4F89-BBF3-E5ACD8660760}" presName="circ1" presStyleLbl="vennNode1" presStyleIdx="0" presStyleCnt="2"/>
      <dgm:spPr/>
      <dgm:t>
        <a:bodyPr/>
        <a:lstStyle/>
        <a:p>
          <a:endParaRPr lang="en-US"/>
        </a:p>
      </dgm:t>
    </dgm:pt>
    <dgm:pt modelId="{B0A1C78D-9639-480B-AB20-E5A97E1F7743}" type="pres">
      <dgm:prSet presAssocID="{17CD6959-D8D8-4F89-BBF3-E5ACD866076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37A97-CCD1-41AF-9B13-B1A524255694}" type="pres">
      <dgm:prSet presAssocID="{E4116154-0554-497D-A958-6F0D5859600E}" presName="circ2" presStyleLbl="vennNode1" presStyleIdx="1" presStyleCnt="2" custLinFactNeighborX="-19026"/>
      <dgm:spPr/>
      <dgm:t>
        <a:bodyPr/>
        <a:lstStyle/>
        <a:p>
          <a:endParaRPr lang="en-US"/>
        </a:p>
      </dgm:t>
    </dgm:pt>
    <dgm:pt modelId="{42D50223-F76C-483D-B53A-FDE841D43C9D}" type="pres">
      <dgm:prSet presAssocID="{E4116154-0554-497D-A958-6F0D5859600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B95CE8-4A98-4629-ADFE-184D320A935A}" type="presOf" srcId="{17CD6959-D8D8-4F89-BBF3-E5ACD8660760}" destId="{675C4089-78FB-4F0A-9B0A-6DC5C2DE8797}" srcOrd="0" destOrd="0" presId="urn:microsoft.com/office/officeart/2005/8/layout/venn1"/>
    <dgm:cxn modelId="{552A2598-5806-4C0F-97B8-11A2C4BA600F}" type="presOf" srcId="{2FB6B5EA-F42E-4C78-AC22-83CE0C394578}" destId="{C929AF1F-5A34-4166-849C-BCA2A1BFF8E4}" srcOrd="0" destOrd="0" presId="urn:microsoft.com/office/officeart/2005/8/layout/venn1"/>
    <dgm:cxn modelId="{AD6BEE45-6453-4E69-8203-BE51410A9107}" srcId="{2FB6B5EA-F42E-4C78-AC22-83CE0C394578}" destId="{17CD6959-D8D8-4F89-BBF3-E5ACD8660760}" srcOrd="0" destOrd="0" parTransId="{0B0C88AF-CEEC-4C6C-89A6-463CB08891E8}" sibTransId="{126D3EDB-41D9-423D-812E-03C686CE742F}"/>
    <dgm:cxn modelId="{B28C7C41-ECA3-400D-9753-824FEF9C1119}" type="presOf" srcId="{E4116154-0554-497D-A958-6F0D5859600E}" destId="{7A737A97-CCD1-41AF-9B13-B1A524255694}" srcOrd="0" destOrd="0" presId="urn:microsoft.com/office/officeart/2005/8/layout/venn1"/>
    <dgm:cxn modelId="{9AB3F535-1173-4F7F-94B6-6648538CAE31}" type="presOf" srcId="{17CD6959-D8D8-4F89-BBF3-E5ACD8660760}" destId="{B0A1C78D-9639-480B-AB20-E5A97E1F7743}" srcOrd="1" destOrd="0" presId="urn:microsoft.com/office/officeart/2005/8/layout/venn1"/>
    <dgm:cxn modelId="{74810B2B-2003-4C52-A765-37575C9715C4}" srcId="{2FB6B5EA-F42E-4C78-AC22-83CE0C394578}" destId="{E4116154-0554-497D-A958-6F0D5859600E}" srcOrd="1" destOrd="0" parTransId="{01CA36A9-A1FF-4B64-9CEC-D44595689BE8}" sibTransId="{99A9F582-E39A-419F-945C-CEA6A5DAE61C}"/>
    <dgm:cxn modelId="{985C47AA-4589-4627-8096-49C5F034AEFA}" type="presOf" srcId="{E4116154-0554-497D-A958-6F0D5859600E}" destId="{42D50223-F76C-483D-B53A-FDE841D43C9D}" srcOrd="1" destOrd="0" presId="urn:microsoft.com/office/officeart/2005/8/layout/venn1"/>
    <dgm:cxn modelId="{67C5D157-18AF-4A4D-9E3C-F846687309BB}" type="presParOf" srcId="{C929AF1F-5A34-4166-849C-BCA2A1BFF8E4}" destId="{675C4089-78FB-4F0A-9B0A-6DC5C2DE8797}" srcOrd="0" destOrd="0" presId="urn:microsoft.com/office/officeart/2005/8/layout/venn1"/>
    <dgm:cxn modelId="{5B7205D2-8C8E-4720-910D-908441CFF746}" type="presParOf" srcId="{C929AF1F-5A34-4166-849C-BCA2A1BFF8E4}" destId="{B0A1C78D-9639-480B-AB20-E5A97E1F7743}" srcOrd="1" destOrd="0" presId="urn:microsoft.com/office/officeart/2005/8/layout/venn1"/>
    <dgm:cxn modelId="{3B2CCBDA-8D48-47E4-B758-B80130378650}" type="presParOf" srcId="{C929AF1F-5A34-4166-849C-BCA2A1BFF8E4}" destId="{7A737A97-CCD1-41AF-9B13-B1A524255694}" srcOrd="2" destOrd="0" presId="urn:microsoft.com/office/officeart/2005/8/layout/venn1"/>
    <dgm:cxn modelId="{092E74AB-2A91-4CCF-B712-C89D7166E0EA}" type="presParOf" srcId="{C929AF1F-5A34-4166-849C-BCA2A1BFF8E4}" destId="{42D50223-F76C-483D-B53A-FDE841D43C9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DAB04-3DE9-4BDE-8FCA-A1A9DC0F8717}">
      <dsp:nvSpPr>
        <dsp:cNvPr id="0" name=""/>
        <dsp:cNvSpPr/>
      </dsp:nvSpPr>
      <dsp:spPr>
        <a:xfrm>
          <a:off x="919913" y="194596"/>
          <a:ext cx="3361722" cy="1167481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4FDBF5-D59E-4639-9944-E5E9B8BFC056}">
      <dsp:nvSpPr>
        <dsp:cNvPr id="0" name=""/>
        <dsp:cNvSpPr/>
      </dsp:nvSpPr>
      <dsp:spPr>
        <a:xfrm>
          <a:off x="2280238" y="3053363"/>
          <a:ext cx="651496" cy="416957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6865C5-19A3-42D3-892D-97F63D353767}">
      <dsp:nvSpPr>
        <dsp:cNvPr id="0" name=""/>
        <dsp:cNvSpPr/>
      </dsp:nvSpPr>
      <dsp:spPr>
        <a:xfrm>
          <a:off x="1042394" y="3386929"/>
          <a:ext cx="3127183" cy="781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Community Scale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Energy Investments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1042394" y="3386929"/>
        <a:ext cx="3127183" cy="781795"/>
      </dsp:txXfrm>
    </dsp:sp>
    <dsp:sp modelId="{0F22BE34-DBE6-4B90-80EE-C5B657FDAA96}">
      <dsp:nvSpPr>
        <dsp:cNvPr id="0" name=""/>
        <dsp:cNvSpPr/>
      </dsp:nvSpPr>
      <dsp:spPr>
        <a:xfrm>
          <a:off x="2142120" y="1452245"/>
          <a:ext cx="1172693" cy="117269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Lower GHG Emissions</a:t>
          </a:r>
          <a:endParaRPr lang="en-US" sz="1500" kern="1200" dirty="0"/>
        </a:p>
      </dsp:txBody>
      <dsp:txXfrm>
        <a:off x="2313857" y="1623982"/>
        <a:ext cx="829219" cy="829219"/>
      </dsp:txXfrm>
    </dsp:sp>
    <dsp:sp modelId="{F26BC7D6-55F8-4A8B-B348-D7CC21C99A0E}">
      <dsp:nvSpPr>
        <dsp:cNvPr id="0" name=""/>
        <dsp:cNvSpPr/>
      </dsp:nvSpPr>
      <dsp:spPr>
        <a:xfrm>
          <a:off x="1302993" y="572464"/>
          <a:ext cx="1172693" cy="1172693"/>
        </a:xfrm>
        <a:prstGeom prst="ellips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Increased Resiliency</a:t>
          </a:r>
          <a:endParaRPr lang="en-US" sz="1500" kern="1200" dirty="0"/>
        </a:p>
      </dsp:txBody>
      <dsp:txXfrm>
        <a:off x="1474730" y="744201"/>
        <a:ext cx="829219" cy="829219"/>
      </dsp:txXfrm>
    </dsp:sp>
    <dsp:sp modelId="{A4E3A211-678D-4A6C-B200-4B5FC9A4B119}">
      <dsp:nvSpPr>
        <dsp:cNvPr id="0" name=""/>
        <dsp:cNvSpPr/>
      </dsp:nvSpPr>
      <dsp:spPr>
        <a:xfrm>
          <a:off x="2501747" y="288933"/>
          <a:ext cx="1172693" cy="1172693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Lower Total Cost of Energy</a:t>
          </a:r>
        </a:p>
      </dsp:txBody>
      <dsp:txXfrm>
        <a:off x="2673484" y="460670"/>
        <a:ext cx="829219" cy="829219"/>
      </dsp:txXfrm>
    </dsp:sp>
    <dsp:sp modelId="{53065455-6328-43BD-A4E5-7DF52EE9AC00}">
      <dsp:nvSpPr>
        <dsp:cNvPr id="0" name=""/>
        <dsp:cNvSpPr/>
      </dsp:nvSpPr>
      <dsp:spPr>
        <a:xfrm>
          <a:off x="780737" y="43970"/>
          <a:ext cx="3648381" cy="291870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C4089-78FB-4F0A-9B0A-6DC5C2DE8797}">
      <dsp:nvSpPr>
        <dsp:cNvPr id="0" name=""/>
        <dsp:cNvSpPr/>
      </dsp:nvSpPr>
      <dsp:spPr>
        <a:xfrm>
          <a:off x="110179" y="1122195"/>
          <a:ext cx="2717752" cy="271775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Smart Grid: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DG (CHP)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DG (Renewable)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Storage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Islanding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89685" y="1442677"/>
        <a:ext cx="1566992" cy="2076789"/>
      </dsp:txXfrm>
    </dsp:sp>
    <dsp:sp modelId="{7A737A97-CCD1-41AF-9B13-B1A524255694}">
      <dsp:nvSpPr>
        <dsp:cNvPr id="0" name=""/>
        <dsp:cNvSpPr/>
      </dsp:nvSpPr>
      <dsp:spPr>
        <a:xfrm>
          <a:off x="1551839" y="1122195"/>
          <a:ext cx="2717752" cy="271775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District Heating 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and Cooling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323094" y="1442677"/>
        <a:ext cx="1566992" cy="2076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893AE-2F6E-426E-BFE9-8A9C14479F08}" type="datetimeFigureOut">
              <a:rPr lang="en-US" smtClean="0"/>
              <a:t>6/25/15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DEF86-B7F2-4352-8A2B-B5A82402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82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DEF86-B7F2-4352-8A2B-B5A824025E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56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1318-DBDE-4AF4-A3AE-74E401CE82FE}" type="datetime1">
              <a:rPr lang="en-US" smtClean="0"/>
              <a:t>6/25/15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USDN Microgrids Workshops |Hynes Convention Center, Boston | June 29, 2015 | Presentation by Travis Sheehan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020-3998-4E4D-98D9-4B3348E10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1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D7326-A52C-473A-9FF6-CA77AED341EB}" type="datetime1">
              <a:rPr lang="en-US" smtClean="0"/>
              <a:t>6/25/15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USDN Microgrids Workshops |Hynes Convention Center, Boston | June 29, 2015 | Presentation by Travis Sheehan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020-3998-4E4D-98D9-4B3348E10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4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D8C1-D7F9-4F32-ABCA-B9D16C44AF70}" type="datetime1">
              <a:rPr lang="en-US" smtClean="0"/>
              <a:t>6/25/15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USDN Microgrids Workshops |Hynes Convention Center, Boston | June 29, 2015 | Presentation by Travis Sheehan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020-3998-4E4D-98D9-4B3348E10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77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76200"/>
            <a:ext cx="11988800" cy="381000"/>
          </a:xfrm>
        </p:spPr>
        <p:txBody>
          <a:bodyPr/>
          <a:lstStyle>
            <a:lvl1pPr algn="ctr">
              <a:defRPr sz="1400" b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066800"/>
            <a:ext cx="6096000" cy="5410200"/>
          </a:xfrm>
        </p:spPr>
        <p:txBody>
          <a:bodyPr/>
          <a:lstStyle>
            <a:lvl1pPr>
              <a:spcAft>
                <a:spcPts val="600"/>
              </a:spcAft>
              <a:buFont typeface="Arial" pitchFamily="34" charset="0"/>
              <a:buChar char="•"/>
              <a:defRPr sz="1300" u="sng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742950" indent="-285750">
              <a:spcAft>
                <a:spcPts val="600"/>
              </a:spcAft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>
              <a:spcAft>
                <a:spcPts val="60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itchFamily="34" charset="0"/>
              </a:defRPr>
            </a:lvl3pPr>
            <a:lvl4pPr marL="1600200" indent="-228600">
              <a:spcAft>
                <a:spcPts val="600"/>
              </a:spcAft>
              <a:buFont typeface="Courier New" pitchFamily="49" charset="0"/>
              <a:buChar char="o"/>
              <a:defRPr sz="1200">
                <a:solidFill>
                  <a:schemeClr val="tx1"/>
                </a:solidFill>
                <a:latin typeface="+mn-lt"/>
                <a:cs typeface="Arial" pitchFamily="34" charset="0"/>
              </a:defRPr>
            </a:lvl4pPr>
            <a:lvl5pPr>
              <a:buFont typeface="Calibri" pitchFamily="34" charset="0"/>
              <a:buChar char="‒"/>
              <a:defRPr sz="11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Third level</a:t>
            </a:r>
          </a:p>
          <a:p>
            <a:pPr lvl="2"/>
            <a:r>
              <a:rPr lang="en-US" dirty="0" smtClean="0"/>
              <a:t>Fourth level</a:t>
            </a:r>
          </a:p>
          <a:p>
            <a:pPr lvl="3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553201"/>
            <a:ext cx="2844800" cy="24447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CA9819B-5233-48BF-94A3-072C5304BA25}" type="datetime1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USDN Microgrids Workshops |Hynes Convention Center, Boston | June 29, 2015 | Presentation by Travis Sheehan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50400" y="6705600"/>
            <a:ext cx="2336800" cy="15240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Page </a:t>
            </a:r>
            <a:fld id="{24F4D306-D85C-46E6-ACD2-D854B7C52F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689600" y="1066800"/>
            <a:ext cx="6197600" cy="5410200"/>
          </a:xfrm>
        </p:spPr>
        <p:txBody>
          <a:bodyPr/>
          <a:lstStyle>
            <a:lvl1pPr>
              <a:spcAft>
                <a:spcPts val="600"/>
              </a:spcAft>
              <a:buFont typeface="Arial" pitchFamily="34" charset="0"/>
              <a:buChar char="•"/>
              <a:defRPr sz="1300" u="sng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742950" indent="-285750">
              <a:spcAft>
                <a:spcPts val="600"/>
              </a:spcAft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>
              <a:spcAft>
                <a:spcPts val="60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itchFamily="34" charset="0"/>
              </a:defRPr>
            </a:lvl3pPr>
            <a:lvl4pPr marL="1600200" indent="-228600">
              <a:spcAft>
                <a:spcPts val="600"/>
              </a:spcAft>
              <a:buFont typeface="Courier New" pitchFamily="49" charset="0"/>
              <a:buChar char="o"/>
              <a:defRPr sz="1200">
                <a:solidFill>
                  <a:schemeClr val="tx1"/>
                </a:solidFill>
                <a:latin typeface="+mn-lt"/>
                <a:cs typeface="Arial" pitchFamily="34" charset="0"/>
              </a:defRPr>
            </a:lvl4pPr>
            <a:lvl5pPr>
              <a:buFont typeface="Calibri" pitchFamily="34" charset="0"/>
              <a:buChar char="‒"/>
              <a:defRPr sz="11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Third level</a:t>
            </a:r>
          </a:p>
          <a:p>
            <a:pPr lvl="2"/>
            <a:r>
              <a:rPr lang="en-US" dirty="0" smtClean="0"/>
              <a:t>Fourth level</a:t>
            </a:r>
          </a:p>
          <a:p>
            <a:pPr lvl="3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09600" y="533400"/>
            <a:ext cx="10871200" cy="381000"/>
          </a:xfrm>
        </p:spPr>
        <p:txBody>
          <a:bodyPr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sz="1200" i="1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2pPr>
            <a:lvl3pPr marL="1143000" indent="-228600">
              <a:buFont typeface="Arial" pitchFamily="34" charset="0"/>
              <a:buChar char="•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3pPr>
            <a:lvl4pPr marL="1600200" indent="-228600">
              <a:buFont typeface="Courier New" pitchFamily="49" charset="0"/>
              <a:buChar char="o"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4pPr>
            <a:lvl5pPr>
              <a:buFont typeface="Calibri" pitchFamily="34" charset="0"/>
              <a:buChar char="‒"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5607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CAD5-7959-4335-BC39-03C8B52F7902}" type="datetime1">
              <a:rPr lang="en-US" smtClean="0"/>
              <a:t>6/25/15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USDN Microgrids Workshops |Hynes Convention Center, Boston | June 29, 2015 | Presentation by Travis Sheehan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020-3998-4E4D-98D9-4B3348E10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2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11F4-CC5A-44FC-BD48-6A833B3B30FC}" type="datetime1">
              <a:rPr lang="en-US" smtClean="0"/>
              <a:t>6/25/15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USDN Microgrids Workshops |Hynes Convention Center, Boston | June 29, 2015 | Presentation by Travis Sheehan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020-3998-4E4D-98D9-4B3348E10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7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D137-4FD6-47FC-941D-6A787E6B7471}" type="datetime1">
              <a:rPr lang="en-US" smtClean="0"/>
              <a:t>6/25/15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USDN Microgrids Workshops |Hynes Convention Center, Boston | June 29, 2015 | Presentation by Travis Sheehan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020-3998-4E4D-98D9-4B3348E10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3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F450-E109-4665-96F5-C3066B0D7DE5}" type="datetime1">
              <a:rPr lang="en-US" smtClean="0"/>
              <a:t>6/25/15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USDN Microgrids Workshops |Hynes Convention Center, Boston | June 29, 2015 | Presentation by Travis Sheehan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020-3998-4E4D-98D9-4B3348E10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C2F60-A519-45B8-9B61-38778BA5843F}" type="datetime1">
              <a:rPr lang="en-US" smtClean="0"/>
              <a:t>6/25/15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USDN Microgrids Workshops |Hynes Convention Center, Boston | June 29, 2015 | Presentation by Travis Sheehan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020-3998-4E4D-98D9-4B3348E10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08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7320-7A66-477F-8C1E-31910715A39D}" type="datetime1">
              <a:rPr lang="en-US" smtClean="0"/>
              <a:t>6/25/15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USDN Microgrids Workshops |Hynes Convention Center, Boston | June 29, 2015 | Presentation by Travis Sheehan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020-3998-4E4D-98D9-4B3348E10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0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DE4B-DE1B-4EA2-9200-45CB6D8388DB}" type="datetime1">
              <a:rPr lang="en-US" smtClean="0"/>
              <a:t>6/25/15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USDN Microgrids Workshops |Hynes Convention Center, Boston | June 29, 2015 | Presentation by Travis Sheehan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020-3998-4E4D-98D9-4B3348E10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45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8280-C7F4-43A5-A6EC-42A3CB77DB92}" type="datetime1">
              <a:rPr lang="en-US" smtClean="0"/>
              <a:t>6/25/15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USDN Microgrids Workshops |Hynes Convention Center, Boston | June 29, 2015 | Presentation by Travis Sheehan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020-3998-4E4D-98D9-4B3348E10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BED02-9E17-40B5-9133-1E919CE72B17}" type="datetime1">
              <a:rPr lang="en-US" smtClean="0"/>
              <a:t>6/25/15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USDN Microgrids Workshops |Hynes Convention Center, Boston | June 29, 2015 | Presentation by Travis Sheehan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D020-3998-4E4D-98D9-4B3348E10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8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631" y="1362995"/>
            <a:ext cx="10278980" cy="2387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</a:rPr>
              <a:t>USDN </a:t>
            </a:r>
            <a:r>
              <a:rPr lang="en-US" sz="3600" dirty="0" err="1" smtClean="0">
                <a:solidFill>
                  <a:schemeClr val="bg1"/>
                </a:solidFill>
              </a:rPr>
              <a:t>Microgrids</a:t>
            </a:r>
            <a:r>
              <a:rPr lang="en-US" sz="3600" dirty="0" smtClean="0">
                <a:solidFill>
                  <a:schemeClr val="bg1"/>
                </a:solidFill>
              </a:rPr>
              <a:t> and District Energy Workshop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Description of Straw Proposal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4178" y="4432217"/>
            <a:ext cx="9144000" cy="1655762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Travis Sheehan 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Fellow in Energy Planning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Boston Redevelopment Authority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June 29, 2015</a:t>
            </a:r>
            <a:endParaRPr lang="en-US" dirty="0">
              <a:solidFill>
                <a:schemeClr val="bg1"/>
              </a:solidFill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4039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675427"/>
              </p:ext>
            </p:extLst>
          </p:nvPr>
        </p:nvGraphicFramePr>
        <p:xfrm>
          <a:off x="1106495" y="955207"/>
          <a:ext cx="9782780" cy="575841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22502"/>
                <a:gridCol w="1448528"/>
                <a:gridCol w="579410"/>
                <a:gridCol w="1448528"/>
                <a:gridCol w="6083812"/>
              </a:tblGrid>
              <a:tr h="1198329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Distribution Company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 Customers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DISCO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owned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wires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used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delivery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electric power and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DISCO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charges customers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pursuant to conventional tariffs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 ‘Microgrid as a Service’ Fee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 transmission &amp; distribution charges may not apply to power generated within the MG</a:t>
                      </a:r>
                    </a:p>
                  </a:txBody>
                  <a:tcPr marL="85725" marR="9525" marT="9525" marB="0" anchor="ctr">
                    <a:solidFill>
                      <a:schemeClr val="bg1"/>
                    </a:solidFill>
                  </a:tcPr>
                </a:tc>
              </a:tr>
              <a:tr h="1198329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Distribution Company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Operator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MG Operator provides some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T&amp;D-related services to DC (e.g., voltage &amp; frequency control, distribution capacity deferral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special contract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 used to (a) define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innovative services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charges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(b)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formalize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communication &amp; control protocols, including for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islanding © (c) power export to the macrogrid</a:t>
                      </a:r>
                    </a:p>
                  </a:txBody>
                  <a:tcPr marL="85725" marR="9525" marT="9525" marB="0" anchor="ctr"/>
                </a:tc>
              </a:tr>
              <a:tr h="110032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 Operator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 Customers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MG Operator enters into thermal PPA agreement with MG Customers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MG Operator 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ells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thermal energy to MG Customers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marL="171450" lvl="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Includes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protocols to optimize the market value of generation, storage &amp; load management resources dispatched by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MG Operator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110032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Competitive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Supplier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 Customers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Competitive Suppler can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provide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electric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energy supply for MG Customers through competitive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supply contract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/>
                </a:tc>
              </a:tr>
              <a:tr h="110032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Local Gas Supplier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 Operator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Local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Gas Supplier and Microgrid Operator enter into firm gas supply contract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1416730" y="1951118"/>
            <a:ext cx="2667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16730" y="3075068"/>
            <a:ext cx="2667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416730" y="4275218"/>
            <a:ext cx="2667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416730" y="5361068"/>
            <a:ext cx="26670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416730" y="6504068"/>
            <a:ext cx="2667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1" y="227749"/>
            <a:ext cx="11938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Contract Paths: 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Scenario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1 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- 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3</a:t>
            </a:r>
            <a:r>
              <a:rPr lang="en-US" sz="2400" baseline="30000" dirty="0" smtClean="0">
                <a:solidFill>
                  <a:schemeClr val="bg1"/>
                </a:solidFill>
                <a:latin typeface="+mj-lt"/>
              </a:rPr>
              <a:t>rd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Party is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Microgrid Operator</a:t>
            </a:r>
          </a:p>
        </p:txBody>
      </p:sp>
    </p:spTree>
    <p:extLst>
      <p:ext uri="{BB962C8B-B14F-4D97-AF65-F5344CB8AC3E}">
        <p14:creationId xmlns:p14="http://schemas.microsoft.com/office/powerpoint/2010/main" val="1961570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165596"/>
              </p:ext>
            </p:extLst>
          </p:nvPr>
        </p:nvGraphicFramePr>
        <p:xfrm>
          <a:off x="57151" y="979490"/>
          <a:ext cx="10043120" cy="58421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82842"/>
                <a:gridCol w="1448528"/>
                <a:gridCol w="579410"/>
                <a:gridCol w="1448528"/>
                <a:gridCol w="6083812"/>
              </a:tblGrid>
              <a:tr h="112823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Distribution Company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 Customers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DISCO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owned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wires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used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delivery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electric power and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DISCO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charges customers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pursuant to conventional tariffs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 ‘Microgrid as a Service’ Fee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 transmission &amp; distribution charges may not apply to power generated within the MG</a:t>
                      </a:r>
                    </a:p>
                  </a:txBody>
                  <a:tcPr marL="85725" marR="9525" marT="9525" marB="0" anchor="ctr">
                    <a:solidFill>
                      <a:schemeClr val="bg1"/>
                    </a:solidFill>
                  </a:tcPr>
                </a:tc>
              </a:tr>
              <a:tr h="1156039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Distribution Company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Operator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MG Operator provides some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T&amp;D-related services to DC (e.g., voltage &amp; frequency control, distribution capacity deferral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special contract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 used to (a) define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innovative services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charges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(b)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formalize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communication &amp; control protocols, including for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islanding (c) power export to the macrogrid</a:t>
                      </a:r>
                    </a:p>
                  </a:txBody>
                  <a:tcPr marL="85725" marR="9525" marT="9525" marB="0" anchor="ctr"/>
                </a:tc>
              </a:tr>
              <a:tr h="112823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 Operator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 Customers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MG Operator enters into thermal PPA agreement with MG Customers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MG Operator 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ells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thermal energy to MG Customers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marL="171450" lvl="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Includes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protocols to optimize the market value of generation, storage &amp; load management resources dispatched by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MG Operator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112823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Competitive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Supplier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 Customers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Competitive Suppler can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provide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electric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energy supply for MG Customers through competitive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supply contract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/>
                </a:tc>
              </a:tr>
              <a:tr h="112823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Local Gas Supplier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 Operator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Local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Gas Supplier and Microgrid Operator enter into firm gas supply contract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742950" y="2095500"/>
            <a:ext cx="2667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42950" y="3219450"/>
            <a:ext cx="2667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42950" y="4419600"/>
            <a:ext cx="2667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42950" y="5505450"/>
            <a:ext cx="26670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2950" y="6648450"/>
            <a:ext cx="2667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74181" y="140554"/>
            <a:ext cx="9357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Group Exercise Part 1—Deal Makers/Deal Breakers 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239435"/>
              </p:ext>
            </p:extLst>
          </p:nvPr>
        </p:nvGraphicFramePr>
        <p:xfrm>
          <a:off x="10161885" y="971551"/>
          <a:ext cx="1964730" cy="58300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2365"/>
                <a:gridCol w="982365"/>
              </a:tblGrid>
              <a:tr h="12689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23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828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50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309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0176470" y="419100"/>
            <a:ext cx="967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Deal Makers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224220" y="419100"/>
            <a:ext cx="967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Deal Breakers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Down Arrow 2"/>
          <p:cNvSpPr/>
          <p:nvPr/>
        </p:nvSpPr>
        <p:spPr>
          <a:xfrm rot="13009660">
            <a:off x="11011661" y="2817319"/>
            <a:ext cx="457200" cy="950495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Alternate Process 3"/>
          <p:cNvSpPr/>
          <p:nvPr/>
        </p:nvSpPr>
        <p:spPr>
          <a:xfrm>
            <a:off x="4951495" y="2995706"/>
            <a:ext cx="3402692" cy="593720"/>
          </a:xfrm>
          <a:prstGeom prst="flowChartAlternateProcess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24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4639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Group Exercise Part 2: Multi-User Microgrid Straw Proposal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1115"/>
            <a:ext cx="10515600" cy="3162011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Is the multi-user </a:t>
            </a:r>
            <a:r>
              <a:rPr lang="en-US" sz="3600" dirty="0" err="1" smtClean="0">
                <a:solidFill>
                  <a:schemeClr val="bg1"/>
                </a:solidFill>
              </a:rPr>
              <a:t>microgrid</a:t>
            </a:r>
            <a:r>
              <a:rPr lang="en-US" sz="3600" dirty="0" smtClean="0">
                <a:solidFill>
                  <a:schemeClr val="bg1"/>
                </a:solidFill>
              </a:rPr>
              <a:t> straw proposal workable (in your state/city), and how can it be improved?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Please propose at least 2 refinements to improve the </a:t>
            </a:r>
            <a:r>
              <a:rPr lang="en-US" sz="3600" dirty="0" err="1" smtClean="0">
                <a:solidFill>
                  <a:schemeClr val="bg1"/>
                </a:solidFill>
              </a:rPr>
              <a:t>microgrid</a:t>
            </a:r>
            <a:r>
              <a:rPr lang="en-US" sz="3600" dirty="0" smtClean="0">
                <a:solidFill>
                  <a:schemeClr val="bg1"/>
                </a:solidFill>
              </a:rPr>
              <a:t> straw proposal (to be workable in your state/city).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231" y="6307221"/>
            <a:ext cx="118230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Euphemia" panose="020B0503040102020104" pitchFamily="34" charset="0"/>
              </a:rPr>
              <a:t>USDN </a:t>
            </a:r>
            <a:r>
              <a:rPr lang="en-US" sz="1200" b="1" dirty="0" err="1">
                <a:latin typeface="Euphemia" panose="020B0503040102020104" pitchFamily="34" charset="0"/>
              </a:rPr>
              <a:t>Microgrids</a:t>
            </a:r>
            <a:r>
              <a:rPr lang="en-US" sz="1200" b="1" dirty="0">
                <a:latin typeface="Euphemia" panose="020B0503040102020104" pitchFamily="34" charset="0"/>
              </a:rPr>
              <a:t> </a:t>
            </a:r>
            <a:r>
              <a:rPr lang="en-US" sz="1200" b="1" dirty="0" smtClean="0">
                <a:latin typeface="Euphemia" panose="020B0503040102020104" pitchFamily="34" charset="0"/>
              </a:rPr>
              <a:t>and District Energy Workshops </a:t>
            </a:r>
          </a:p>
          <a:p>
            <a:r>
              <a:rPr lang="en-US" sz="1200" dirty="0" smtClean="0">
                <a:latin typeface="Euphemia" panose="020B0503040102020104" pitchFamily="34" charset="0"/>
              </a:rPr>
              <a:t>Hynes </a:t>
            </a:r>
            <a:r>
              <a:rPr lang="en-US" sz="1200" dirty="0">
                <a:latin typeface="Euphemia" panose="020B0503040102020104" pitchFamily="34" charset="0"/>
              </a:rPr>
              <a:t>Convention Center, Boston | June 29, 2015 | Presentation by Travis Sheehan</a:t>
            </a:r>
          </a:p>
        </p:txBody>
      </p:sp>
    </p:spTree>
    <p:extLst>
      <p:ext uri="{BB962C8B-B14F-4D97-AF65-F5344CB8AC3E}">
        <p14:creationId xmlns:p14="http://schemas.microsoft.com/office/powerpoint/2010/main" val="653859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Why create a Straw Proposal?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85284" cy="435133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To </a:t>
            </a:r>
            <a:r>
              <a:rPr lang="en-US" dirty="0">
                <a:solidFill>
                  <a:schemeClr val="bg1"/>
                </a:solidFill>
              </a:rPr>
              <a:t>develop a straw proposal business model which enables multiple owners of commercial real </a:t>
            </a:r>
            <a:r>
              <a:rPr lang="en-US" dirty="0" smtClean="0">
                <a:solidFill>
                  <a:schemeClr val="bg1"/>
                </a:solidFill>
              </a:rPr>
              <a:t>estate and/or </a:t>
            </a:r>
            <a:r>
              <a:rPr lang="en-US" dirty="0">
                <a:solidFill>
                  <a:schemeClr val="bg1"/>
                </a:solidFill>
              </a:rPr>
              <a:t>institutional buildings to achieve greater resiliency, reduce GHG emissions, and lower total </a:t>
            </a:r>
            <a:r>
              <a:rPr lang="en-US" dirty="0" smtClean="0">
                <a:solidFill>
                  <a:schemeClr val="bg1"/>
                </a:solidFill>
              </a:rPr>
              <a:t>cost of </a:t>
            </a:r>
            <a:r>
              <a:rPr lang="en-US" dirty="0">
                <a:solidFill>
                  <a:schemeClr val="bg1"/>
                </a:solidFill>
              </a:rPr>
              <a:t>energy through energy services from a “</a:t>
            </a:r>
            <a:r>
              <a:rPr lang="en-US" dirty="0" err="1">
                <a:solidFill>
                  <a:schemeClr val="bg1"/>
                </a:solidFill>
              </a:rPr>
              <a:t>microgrid</a:t>
            </a:r>
            <a:r>
              <a:rPr lang="en-US" dirty="0">
                <a:solidFill>
                  <a:schemeClr val="bg1"/>
                </a:solidFill>
              </a:rPr>
              <a:t>”‐ defined here as a local energy system </a:t>
            </a:r>
            <a:r>
              <a:rPr lang="en-US" dirty="0" smtClean="0">
                <a:solidFill>
                  <a:schemeClr val="bg1"/>
                </a:solidFill>
              </a:rPr>
              <a:t>producing and </a:t>
            </a:r>
            <a:r>
              <a:rPr lang="en-US" dirty="0">
                <a:solidFill>
                  <a:schemeClr val="bg1"/>
                </a:solidFill>
              </a:rPr>
              <a:t>distributing electric and thermal energy.</a:t>
            </a:r>
          </a:p>
        </p:txBody>
      </p:sp>
      <p:sp>
        <p:nvSpPr>
          <p:cNvPr id="5" name="Rectangle 4"/>
          <p:cNvSpPr/>
          <p:nvPr/>
        </p:nvSpPr>
        <p:spPr>
          <a:xfrm>
            <a:off x="88231" y="6307221"/>
            <a:ext cx="118230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Euphemia" panose="020B0503040102020104" pitchFamily="34" charset="0"/>
              </a:rPr>
              <a:t>USDN </a:t>
            </a:r>
            <a:r>
              <a:rPr lang="en-US" sz="1200" b="1" dirty="0" err="1">
                <a:latin typeface="Euphemia" panose="020B0503040102020104" pitchFamily="34" charset="0"/>
              </a:rPr>
              <a:t>Microgrids</a:t>
            </a:r>
            <a:r>
              <a:rPr lang="en-US" sz="1200" b="1" dirty="0">
                <a:latin typeface="Euphemia" panose="020B0503040102020104" pitchFamily="34" charset="0"/>
              </a:rPr>
              <a:t> </a:t>
            </a:r>
            <a:r>
              <a:rPr lang="en-US" sz="1200" b="1" dirty="0" smtClean="0">
                <a:latin typeface="Euphemia" panose="020B0503040102020104" pitchFamily="34" charset="0"/>
              </a:rPr>
              <a:t>and District Energy Workshops </a:t>
            </a:r>
          </a:p>
          <a:p>
            <a:r>
              <a:rPr lang="en-US" sz="1200" dirty="0" smtClean="0">
                <a:latin typeface="Euphemia" panose="020B0503040102020104" pitchFamily="34" charset="0"/>
              </a:rPr>
              <a:t>Hynes </a:t>
            </a:r>
            <a:r>
              <a:rPr lang="en-US" sz="1200" dirty="0">
                <a:latin typeface="Euphemia" panose="020B0503040102020104" pitchFamily="34" charset="0"/>
              </a:rPr>
              <a:t>Convention Center, Boston | June 29, 2015 | Presentation by Travis Sheehan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80910175"/>
              </p:ext>
            </p:extLst>
          </p:nvPr>
        </p:nvGraphicFramePr>
        <p:xfrm>
          <a:off x="7134726" y="1690688"/>
          <a:ext cx="5211973" cy="4219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56716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 key component of technology transfer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80747" cy="373296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 general, the straw proposal outlines the technology transfer of </a:t>
            </a:r>
            <a:r>
              <a:rPr lang="en-US" dirty="0" err="1">
                <a:solidFill>
                  <a:schemeClr val="bg1"/>
                </a:solidFill>
              </a:rPr>
              <a:t>microgrid</a:t>
            </a:r>
            <a:r>
              <a:rPr lang="en-US" dirty="0">
                <a:solidFill>
                  <a:schemeClr val="bg1"/>
                </a:solidFill>
              </a:rPr>
              <a:t> solutions from </a:t>
            </a:r>
            <a:r>
              <a:rPr lang="en-US" dirty="0" smtClean="0">
                <a:solidFill>
                  <a:schemeClr val="bg1"/>
                </a:solidFill>
              </a:rPr>
              <a:t>campus energy </a:t>
            </a:r>
            <a:r>
              <a:rPr lang="en-US" dirty="0">
                <a:solidFill>
                  <a:schemeClr val="bg1"/>
                </a:solidFill>
              </a:rPr>
              <a:t>services into districts with mixed types of end users—including commercial real estate </a:t>
            </a:r>
            <a:r>
              <a:rPr lang="en-US" dirty="0" smtClean="0">
                <a:solidFill>
                  <a:schemeClr val="bg1"/>
                </a:solidFill>
              </a:rPr>
              <a:t>and institutional </a:t>
            </a:r>
            <a:r>
              <a:rPr lang="en-US" dirty="0">
                <a:solidFill>
                  <a:schemeClr val="bg1"/>
                </a:solidFill>
              </a:rPr>
              <a:t>buildings—referred to here as a “multi‐user </a:t>
            </a:r>
            <a:r>
              <a:rPr lang="en-US" dirty="0" err="1">
                <a:solidFill>
                  <a:schemeClr val="bg1"/>
                </a:solidFill>
              </a:rPr>
              <a:t>microgrid</a:t>
            </a:r>
            <a:r>
              <a:rPr lang="en-US" dirty="0">
                <a:solidFill>
                  <a:schemeClr val="bg1"/>
                </a:solidFill>
              </a:rPr>
              <a:t>”.</a:t>
            </a:r>
          </a:p>
        </p:txBody>
      </p:sp>
      <p:sp>
        <p:nvSpPr>
          <p:cNvPr id="5" name="Rectangle 4"/>
          <p:cNvSpPr/>
          <p:nvPr/>
        </p:nvSpPr>
        <p:spPr>
          <a:xfrm>
            <a:off x="88231" y="6307221"/>
            <a:ext cx="118230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Euphemia" panose="020B0503040102020104" pitchFamily="34" charset="0"/>
              </a:rPr>
              <a:t>USDN </a:t>
            </a:r>
            <a:r>
              <a:rPr lang="en-US" sz="1200" b="1" dirty="0" err="1">
                <a:latin typeface="Euphemia" panose="020B0503040102020104" pitchFamily="34" charset="0"/>
              </a:rPr>
              <a:t>Microgrids</a:t>
            </a:r>
            <a:r>
              <a:rPr lang="en-US" sz="1200" b="1" dirty="0">
                <a:latin typeface="Euphemia" panose="020B0503040102020104" pitchFamily="34" charset="0"/>
              </a:rPr>
              <a:t> </a:t>
            </a:r>
            <a:r>
              <a:rPr lang="en-US" sz="1200" b="1" dirty="0" smtClean="0">
                <a:latin typeface="Euphemia" panose="020B0503040102020104" pitchFamily="34" charset="0"/>
              </a:rPr>
              <a:t>and District Energy Workshops </a:t>
            </a:r>
          </a:p>
          <a:p>
            <a:r>
              <a:rPr lang="en-US" sz="1200" dirty="0" smtClean="0">
                <a:latin typeface="Euphemia" panose="020B0503040102020104" pitchFamily="34" charset="0"/>
              </a:rPr>
              <a:t>Hynes </a:t>
            </a:r>
            <a:r>
              <a:rPr lang="en-US" sz="1200" dirty="0">
                <a:latin typeface="Euphemia" panose="020B0503040102020104" pitchFamily="34" charset="0"/>
              </a:rPr>
              <a:t>Convention Center, Boston | June 29, 2015 | Presentation by Travis Sheehan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3964436"/>
              </p:ext>
            </p:extLst>
          </p:nvPr>
        </p:nvGraphicFramePr>
        <p:xfrm>
          <a:off x="7327233" y="1481788"/>
          <a:ext cx="4896851" cy="4962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55093" y="1859136"/>
            <a:ext cx="37177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Multi-User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Microgrid</a:t>
            </a:r>
            <a:endParaRPr lang="en-US" sz="20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(MUM)</a:t>
            </a:r>
            <a:endParaRPr lang="en-US" sz="20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9330491" y="2550694"/>
            <a:ext cx="366962" cy="49329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15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History of the Straw </a:t>
            </a:r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roposal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series of Boston </a:t>
            </a:r>
            <a:r>
              <a:rPr lang="en-US" dirty="0" err="1">
                <a:solidFill>
                  <a:schemeClr val="bg1"/>
                </a:solidFill>
              </a:rPr>
              <a:t>Microgrids</a:t>
            </a:r>
            <a:r>
              <a:rPr lang="en-US" dirty="0">
                <a:solidFill>
                  <a:schemeClr val="bg1"/>
                </a:solidFill>
              </a:rPr>
              <a:t> Workshops, held between March and July of 2014, explored </a:t>
            </a:r>
            <a:r>
              <a:rPr lang="en-US" dirty="0" smtClean="0">
                <a:solidFill>
                  <a:schemeClr val="bg1"/>
                </a:solidFill>
              </a:rPr>
              <a:t>these opportunities </a:t>
            </a:r>
            <a:r>
              <a:rPr lang="en-US" dirty="0">
                <a:solidFill>
                  <a:schemeClr val="bg1"/>
                </a:solidFill>
              </a:rPr>
              <a:t>and challenges of a multi‐user </a:t>
            </a:r>
            <a:r>
              <a:rPr lang="en-US" dirty="0" err="1">
                <a:solidFill>
                  <a:schemeClr val="bg1"/>
                </a:solidFill>
              </a:rPr>
              <a:t>microgrid</a:t>
            </a:r>
            <a:r>
              <a:rPr lang="en-US" dirty="0">
                <a:solidFill>
                  <a:schemeClr val="bg1"/>
                </a:solidFill>
              </a:rPr>
              <a:t> through a multi‐stakeholder process. This </a:t>
            </a:r>
            <a:r>
              <a:rPr lang="en-US" dirty="0" smtClean="0">
                <a:solidFill>
                  <a:schemeClr val="bg1"/>
                </a:solidFill>
              </a:rPr>
              <a:t>straw proposal </a:t>
            </a:r>
            <a:r>
              <a:rPr lang="en-US" dirty="0">
                <a:solidFill>
                  <a:schemeClr val="bg1"/>
                </a:solidFill>
              </a:rPr>
              <a:t>is a product of those workshops, and will be further refined based on the input from </a:t>
            </a:r>
            <a:r>
              <a:rPr lang="en-US" dirty="0" smtClean="0">
                <a:solidFill>
                  <a:schemeClr val="bg1"/>
                </a:solidFill>
              </a:rPr>
              <a:t>this USDN </a:t>
            </a:r>
            <a:r>
              <a:rPr lang="en-US" dirty="0">
                <a:solidFill>
                  <a:schemeClr val="bg1"/>
                </a:solidFill>
              </a:rPr>
              <a:t>multi‐city multi‐stakeholder </a:t>
            </a:r>
            <a:r>
              <a:rPr lang="en-US" dirty="0" smtClean="0">
                <a:solidFill>
                  <a:schemeClr val="bg1"/>
                </a:solidFill>
              </a:rPr>
              <a:t>6/29/15 workshop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88231" y="6307221"/>
            <a:ext cx="118230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Euphemia" panose="020B0503040102020104" pitchFamily="34" charset="0"/>
              </a:rPr>
              <a:t>USDN </a:t>
            </a:r>
            <a:r>
              <a:rPr lang="en-US" sz="1200" b="1" dirty="0" err="1">
                <a:latin typeface="Euphemia" panose="020B0503040102020104" pitchFamily="34" charset="0"/>
              </a:rPr>
              <a:t>Microgrids</a:t>
            </a:r>
            <a:r>
              <a:rPr lang="en-US" sz="1200" b="1" dirty="0">
                <a:latin typeface="Euphemia" panose="020B0503040102020104" pitchFamily="34" charset="0"/>
              </a:rPr>
              <a:t> </a:t>
            </a:r>
            <a:r>
              <a:rPr lang="en-US" sz="1200" b="1" dirty="0" smtClean="0">
                <a:latin typeface="Euphemia" panose="020B0503040102020104" pitchFamily="34" charset="0"/>
              </a:rPr>
              <a:t>and District Energy Workshops </a:t>
            </a:r>
          </a:p>
          <a:p>
            <a:r>
              <a:rPr lang="en-US" sz="1200" dirty="0" smtClean="0">
                <a:latin typeface="Euphemia" panose="020B0503040102020104" pitchFamily="34" charset="0"/>
              </a:rPr>
              <a:t>Hynes </a:t>
            </a:r>
            <a:r>
              <a:rPr lang="en-US" sz="1200" dirty="0">
                <a:latin typeface="Euphemia" panose="020B0503040102020104" pitchFamily="34" charset="0"/>
              </a:rPr>
              <a:t>Convention Center, Boston | June 29, 2015 | Presentation by Travis Sheehan</a:t>
            </a:r>
          </a:p>
        </p:txBody>
      </p:sp>
    </p:spTree>
    <p:extLst>
      <p:ext uri="{BB962C8B-B14F-4D97-AF65-F5344CB8AC3E}">
        <p14:creationId xmlns:p14="http://schemas.microsoft.com/office/powerpoint/2010/main" val="2273028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16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proposal is intended to enable a technology package which achieves three objectives: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81337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smtClean="0">
                <a:solidFill>
                  <a:schemeClr val="bg1"/>
                </a:solidFill>
              </a:rPr>
              <a:t>Enhanced resiliency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2. </a:t>
            </a:r>
            <a:r>
              <a:rPr lang="en-US" dirty="0" smtClean="0">
                <a:solidFill>
                  <a:schemeClr val="bg1"/>
                </a:solidFill>
              </a:rPr>
              <a:t>Reduced </a:t>
            </a:r>
            <a:r>
              <a:rPr lang="en-US" dirty="0">
                <a:solidFill>
                  <a:schemeClr val="bg1"/>
                </a:solidFill>
              </a:rPr>
              <a:t>GHG </a:t>
            </a:r>
            <a:r>
              <a:rPr lang="en-US" dirty="0" smtClean="0">
                <a:solidFill>
                  <a:schemeClr val="bg1"/>
                </a:solidFill>
              </a:rPr>
              <a:t>emissions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3. L</a:t>
            </a:r>
            <a:r>
              <a:rPr lang="en-US" dirty="0" smtClean="0">
                <a:solidFill>
                  <a:schemeClr val="bg1"/>
                </a:solidFill>
              </a:rPr>
              <a:t>ower </a:t>
            </a:r>
            <a:r>
              <a:rPr lang="en-US" dirty="0">
                <a:solidFill>
                  <a:schemeClr val="bg1"/>
                </a:solidFill>
              </a:rPr>
              <a:t>total cost of energy for end </a:t>
            </a:r>
            <a:r>
              <a:rPr lang="en-US" dirty="0" smtClean="0">
                <a:solidFill>
                  <a:schemeClr val="bg1"/>
                </a:solidFill>
              </a:rPr>
              <a:t>users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That technology package includes: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Distribution assets, generation assets, and communications assets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231" y="6307221"/>
            <a:ext cx="118230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Euphemia" panose="020B0503040102020104" pitchFamily="34" charset="0"/>
              </a:rPr>
              <a:t>USDN </a:t>
            </a:r>
            <a:r>
              <a:rPr lang="en-US" sz="1200" b="1" dirty="0" err="1">
                <a:latin typeface="Euphemia" panose="020B0503040102020104" pitchFamily="34" charset="0"/>
              </a:rPr>
              <a:t>Microgrids</a:t>
            </a:r>
            <a:r>
              <a:rPr lang="en-US" sz="1200" b="1" dirty="0">
                <a:latin typeface="Euphemia" panose="020B0503040102020104" pitchFamily="34" charset="0"/>
              </a:rPr>
              <a:t> </a:t>
            </a:r>
            <a:r>
              <a:rPr lang="en-US" sz="1200" b="1" dirty="0" smtClean="0">
                <a:latin typeface="Euphemia" panose="020B0503040102020104" pitchFamily="34" charset="0"/>
              </a:rPr>
              <a:t>and District Energy Workshops </a:t>
            </a:r>
          </a:p>
          <a:p>
            <a:r>
              <a:rPr lang="en-US" sz="1200" dirty="0" smtClean="0">
                <a:latin typeface="Euphemia" panose="020B0503040102020104" pitchFamily="34" charset="0"/>
              </a:rPr>
              <a:t>Hynes </a:t>
            </a:r>
            <a:r>
              <a:rPr lang="en-US" sz="1200" dirty="0">
                <a:latin typeface="Euphemia" panose="020B0503040102020104" pitchFamily="34" charset="0"/>
              </a:rPr>
              <a:t>Convention Center, Boston | June 29, 2015 | Presentation by Travis Sheehan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461506"/>
              </p:ext>
            </p:extLst>
          </p:nvPr>
        </p:nvGraphicFramePr>
        <p:xfrm>
          <a:off x="6677191" y="2117561"/>
          <a:ext cx="4965367" cy="3640974"/>
        </p:xfrm>
        <a:graphic>
          <a:graphicData uri="http://schemas.openxmlformats.org/drawingml/2006/table">
            <a:tbl>
              <a:tblPr/>
              <a:tblGrid>
                <a:gridCol w="1647766"/>
                <a:gridCol w="1092380"/>
                <a:gridCol w="1136518"/>
                <a:gridCol w="1088703"/>
              </a:tblGrid>
              <a:tr h="917664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Lower Energy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Increased Resiliency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Environmental Benefit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3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DG/Storage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3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Central CHP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3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Thermal Distribution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3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Smart Grid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3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Islanding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3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 Time Pricing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6672590" y="2183986"/>
            <a:ext cx="4934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dirty="0">
                <a:solidFill>
                  <a:schemeClr val="accent2"/>
                </a:solidFill>
                <a:latin typeface="Calibri" panose="020F0502020204030204" pitchFamily="34" charset="0"/>
              </a:rPr>
              <a:t>Benefits to </a:t>
            </a:r>
            <a:r>
              <a:rPr lang="en-US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Customers from Multi User </a:t>
            </a:r>
            <a:r>
              <a:rPr lang="en-US" b="1" dirty="0" err="1" smtClean="0">
                <a:solidFill>
                  <a:schemeClr val="accent2"/>
                </a:solidFill>
                <a:latin typeface="Calibri" panose="020F0502020204030204" pitchFamily="34" charset="0"/>
              </a:rPr>
              <a:t>Microgrids</a:t>
            </a:r>
            <a:endParaRPr lang="en-US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645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8928244" y="2967683"/>
            <a:ext cx="1246833" cy="2543161"/>
          </a:xfrm>
          <a:prstGeom prst="roundRect">
            <a:avLst>
              <a:gd name="adj" fmla="val 1477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Deal Makers and Deal Breakers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0175077" y="2967683"/>
            <a:ext cx="1246833" cy="2543162"/>
          </a:xfrm>
          <a:prstGeom prst="roundRect">
            <a:avLst>
              <a:gd name="adj" fmla="val 1477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Business Case revisions for use in pilot projects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928244" y="2453360"/>
            <a:ext cx="2493666" cy="681045"/>
          </a:xfrm>
          <a:prstGeom prst="roundRect">
            <a:avLst>
              <a:gd name="adj" fmla="val 1477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Group Exercise</a:t>
            </a:r>
          </a:p>
        </p:txBody>
      </p:sp>
      <p:sp>
        <p:nvSpPr>
          <p:cNvPr id="14" name="Pentagon 13"/>
          <p:cNvSpPr/>
          <p:nvPr/>
        </p:nvSpPr>
        <p:spPr>
          <a:xfrm>
            <a:off x="8433665" y="2584759"/>
            <a:ext cx="676275" cy="453487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entagon 12"/>
          <p:cNvSpPr/>
          <p:nvPr/>
        </p:nvSpPr>
        <p:spPr>
          <a:xfrm>
            <a:off x="6066943" y="3436564"/>
            <a:ext cx="676275" cy="923925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229205" y="2425618"/>
            <a:ext cx="2008717" cy="3085226"/>
          </a:xfrm>
          <a:prstGeom prst="roundRect">
            <a:avLst>
              <a:gd name="adj" fmla="val 1477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Basic transactional principles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8430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the Workshop team arrived at the contractual scenarios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Pentagon 3"/>
          <p:cNvSpPr/>
          <p:nvPr/>
        </p:nvSpPr>
        <p:spPr>
          <a:xfrm>
            <a:off x="3801821" y="3436564"/>
            <a:ext cx="676275" cy="923925"/>
          </a:xfrm>
          <a:prstGeom prst="homePlat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800100" y="3974461"/>
            <a:ext cx="3078830" cy="1543345"/>
          </a:xfrm>
          <a:prstGeom prst="roundRect">
            <a:avLst>
              <a:gd name="adj" fmla="val 1477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Jurisdictional</a:t>
            </a:r>
          </a:p>
          <a:p>
            <a:pPr algn="ctr"/>
            <a:r>
              <a:rPr lang="en-US" b="1" dirty="0" smtClean="0"/>
              <a:t>Legal </a:t>
            </a:r>
          </a:p>
          <a:p>
            <a:pPr algn="ctr"/>
            <a:r>
              <a:rPr lang="en-US" b="1" dirty="0" smtClean="0"/>
              <a:t>Issues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00100" y="2425618"/>
            <a:ext cx="3078829" cy="1765382"/>
          </a:xfrm>
          <a:prstGeom prst="roundRect">
            <a:avLst>
              <a:gd name="adj" fmla="val 1477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Design and Value Proposition of </a:t>
            </a:r>
            <a:r>
              <a:rPr lang="en-US" b="1" dirty="0" err="1" smtClean="0"/>
              <a:t>Microgrids</a:t>
            </a:r>
            <a:endParaRPr lang="en-US" b="1" dirty="0" smtClean="0"/>
          </a:p>
        </p:txBody>
      </p:sp>
      <p:sp>
        <p:nvSpPr>
          <p:cNvPr id="9" name="Rounded Rectangle 8"/>
          <p:cNvSpPr/>
          <p:nvPr/>
        </p:nvSpPr>
        <p:spPr>
          <a:xfrm>
            <a:off x="6572239" y="2413701"/>
            <a:ext cx="1960255" cy="681045"/>
          </a:xfrm>
          <a:prstGeom prst="roundRect">
            <a:avLst>
              <a:gd name="adj" fmla="val 1477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Business Case 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568188" y="3201686"/>
            <a:ext cx="1960255" cy="681045"/>
          </a:xfrm>
          <a:prstGeom prst="roundRect">
            <a:avLst>
              <a:gd name="adj" fmla="val 1477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Business Case B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578420" y="4030142"/>
            <a:ext cx="1960255" cy="681045"/>
          </a:xfrm>
          <a:prstGeom prst="roundRect">
            <a:avLst>
              <a:gd name="adj" fmla="val 1477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Business Case C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6568188" y="4840622"/>
            <a:ext cx="1960255" cy="681045"/>
          </a:xfrm>
          <a:prstGeom prst="roundRect">
            <a:avLst>
              <a:gd name="adj" fmla="val 1477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Business Case D</a:t>
            </a:r>
          </a:p>
        </p:txBody>
      </p:sp>
      <p:sp>
        <p:nvSpPr>
          <p:cNvPr id="21" name="Left Brace 20"/>
          <p:cNvSpPr/>
          <p:nvPr/>
        </p:nvSpPr>
        <p:spPr>
          <a:xfrm rot="16200000">
            <a:off x="6266995" y="3730119"/>
            <a:ext cx="233890" cy="4309470"/>
          </a:xfrm>
          <a:prstGeom prst="leftBrace">
            <a:avLst>
              <a:gd name="adj1" fmla="val 8333"/>
              <a:gd name="adj2" fmla="val 49388"/>
            </a:avLst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5080" y="6001799"/>
            <a:ext cx="16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Straw Proposal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8231" y="6307221"/>
            <a:ext cx="118230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Euphemia" panose="020B0503040102020104" pitchFamily="34" charset="0"/>
              </a:rPr>
              <a:t>USDN </a:t>
            </a:r>
            <a:r>
              <a:rPr lang="en-US" sz="1200" b="1" dirty="0" err="1">
                <a:latin typeface="Euphemia" panose="020B0503040102020104" pitchFamily="34" charset="0"/>
              </a:rPr>
              <a:t>Microgrids</a:t>
            </a:r>
            <a:r>
              <a:rPr lang="en-US" sz="1200" b="1" dirty="0">
                <a:latin typeface="Euphemia" panose="020B0503040102020104" pitchFamily="34" charset="0"/>
              </a:rPr>
              <a:t> </a:t>
            </a:r>
            <a:r>
              <a:rPr lang="en-US" sz="1200" b="1" dirty="0" smtClean="0">
                <a:latin typeface="Euphemia" panose="020B0503040102020104" pitchFamily="34" charset="0"/>
              </a:rPr>
              <a:t>and District Energy Workshops </a:t>
            </a:r>
          </a:p>
          <a:p>
            <a:r>
              <a:rPr lang="en-US" sz="1200" dirty="0" smtClean="0">
                <a:latin typeface="Euphemia" panose="020B0503040102020104" pitchFamily="34" charset="0"/>
              </a:rPr>
              <a:t>Hynes </a:t>
            </a:r>
            <a:r>
              <a:rPr lang="en-US" sz="1200" dirty="0">
                <a:latin typeface="Euphemia" panose="020B0503040102020104" pitchFamily="34" charset="0"/>
              </a:rPr>
              <a:t>Convention Center, Boston | June 29, 2015 | Presentation by Travis Sheehan</a:t>
            </a:r>
          </a:p>
        </p:txBody>
      </p:sp>
    </p:spTree>
    <p:extLst>
      <p:ext uri="{BB962C8B-B14F-4D97-AF65-F5344CB8AC3E}">
        <p14:creationId xmlns:p14="http://schemas.microsoft.com/office/powerpoint/2010/main" val="985048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383765" y="4122982"/>
            <a:ext cx="5519071" cy="1475714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6426" y="5718049"/>
            <a:ext cx="9067800" cy="381000"/>
          </a:xfrm>
        </p:spPr>
        <p:txBody>
          <a:bodyPr/>
          <a:lstStyle/>
          <a:p>
            <a:r>
              <a:rPr lang="en-US" sz="1800" dirty="0">
                <a:solidFill>
                  <a:schemeClr val="bg1"/>
                </a:solidFill>
              </a:rPr>
              <a:t>Multi-User Microgrid with Distribution Company-Owned Wires</a:t>
            </a:r>
          </a:p>
        </p:txBody>
      </p:sp>
      <p:sp>
        <p:nvSpPr>
          <p:cNvPr id="11" name="Rectangle 56"/>
          <p:cNvSpPr>
            <a:spLocks noChangeArrowheads="1"/>
          </p:cNvSpPr>
          <p:nvPr/>
        </p:nvSpPr>
        <p:spPr bwMode="auto">
          <a:xfrm>
            <a:off x="7951274" y="2071168"/>
            <a:ext cx="2301396" cy="1175646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Local Gas Supplier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5" name="Rectangle 56"/>
          <p:cNvSpPr>
            <a:spLocks noChangeArrowheads="1"/>
          </p:cNvSpPr>
          <p:nvPr/>
        </p:nvSpPr>
        <p:spPr bwMode="auto">
          <a:xfrm>
            <a:off x="1383765" y="2069432"/>
            <a:ext cx="2289877" cy="117834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Competitive </a:t>
            </a:r>
            <a:r>
              <a:rPr lang="en-US" sz="2000" b="1" dirty="0" smtClean="0">
                <a:solidFill>
                  <a:schemeClr val="tx1"/>
                </a:solidFill>
              </a:rPr>
              <a:t>Supplier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Rectangle 50"/>
          <p:cNvSpPr>
            <a:spLocks noChangeArrowheads="1"/>
          </p:cNvSpPr>
          <p:nvPr/>
        </p:nvSpPr>
        <p:spPr bwMode="auto">
          <a:xfrm>
            <a:off x="4757376" y="2075039"/>
            <a:ext cx="2234402" cy="1169639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/>
          <a:lstStyle/>
          <a:p>
            <a:pPr algn="ctr"/>
            <a:r>
              <a:rPr lang="en-US" sz="2000" b="1" dirty="0"/>
              <a:t>Microgrid </a:t>
            </a:r>
            <a:r>
              <a:rPr lang="en-US" sz="2000" b="1" dirty="0" smtClean="0"/>
              <a:t>Customers</a:t>
            </a:r>
            <a:endParaRPr lang="en-US" sz="2000" dirty="0"/>
          </a:p>
        </p:txBody>
      </p:sp>
      <p:sp>
        <p:nvSpPr>
          <p:cNvPr id="28" name="Rectangle 56"/>
          <p:cNvSpPr>
            <a:spLocks noChangeArrowheads="1"/>
          </p:cNvSpPr>
          <p:nvPr/>
        </p:nvSpPr>
        <p:spPr bwMode="auto">
          <a:xfrm>
            <a:off x="7962793" y="3963897"/>
            <a:ext cx="2289877" cy="117834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Generation Owner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>
            <a:stCxn id="25" idx="3"/>
            <a:endCxn id="19" idx="1"/>
          </p:cNvCxnSpPr>
          <p:nvPr/>
        </p:nvCxnSpPr>
        <p:spPr>
          <a:xfrm>
            <a:off x="3673642" y="2658603"/>
            <a:ext cx="1083734" cy="1256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56"/>
          <p:cNvSpPr>
            <a:spLocks noChangeArrowheads="1"/>
          </p:cNvSpPr>
          <p:nvPr/>
        </p:nvSpPr>
        <p:spPr bwMode="auto">
          <a:xfrm>
            <a:off x="4757375" y="3963897"/>
            <a:ext cx="2234403" cy="117834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Electricity Distribution Company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>
            <a:stCxn id="11" idx="2"/>
            <a:endCxn id="28" idx="0"/>
          </p:cNvCxnSpPr>
          <p:nvPr/>
        </p:nvCxnSpPr>
        <p:spPr>
          <a:xfrm>
            <a:off x="9101972" y="3246814"/>
            <a:ext cx="5760" cy="717083"/>
          </a:xfrm>
          <a:prstGeom prst="line">
            <a:avLst/>
          </a:prstGeom>
          <a:ln w="1047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46" idx="0"/>
            <a:endCxn id="19" idx="2"/>
          </p:cNvCxnSpPr>
          <p:nvPr/>
        </p:nvCxnSpPr>
        <p:spPr>
          <a:xfrm flipV="1">
            <a:off x="5874577" y="3244678"/>
            <a:ext cx="0" cy="719219"/>
          </a:xfrm>
          <a:prstGeom prst="line">
            <a:avLst/>
          </a:prstGeom>
          <a:ln w="1016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6" idx="3"/>
            <a:endCxn id="28" idx="1"/>
          </p:cNvCxnSpPr>
          <p:nvPr/>
        </p:nvCxnSpPr>
        <p:spPr>
          <a:xfrm>
            <a:off x="6991778" y="4553068"/>
            <a:ext cx="971015" cy="0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94328" y="2306469"/>
            <a:ext cx="32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970326" y="3387987"/>
            <a:ext cx="32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351703" y="4183736"/>
            <a:ext cx="32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188880" y="3420689"/>
            <a:ext cx="32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6" name="Rectangle 56"/>
          <p:cNvSpPr>
            <a:spLocks noChangeArrowheads="1"/>
          </p:cNvSpPr>
          <p:nvPr/>
        </p:nvSpPr>
        <p:spPr bwMode="auto">
          <a:xfrm>
            <a:off x="3193470" y="4152895"/>
            <a:ext cx="1219200" cy="65341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Thermal Dist. Owner</a:t>
            </a:r>
          </a:p>
        </p:txBody>
      </p:sp>
      <p:sp>
        <p:nvSpPr>
          <p:cNvPr id="37" name="Rectangle 56"/>
          <p:cNvSpPr>
            <a:spLocks noChangeArrowheads="1"/>
          </p:cNvSpPr>
          <p:nvPr/>
        </p:nvSpPr>
        <p:spPr bwMode="auto">
          <a:xfrm>
            <a:off x="3193470" y="4930636"/>
            <a:ext cx="1219200" cy="65341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MG 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Controls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8" name="Rectangle 56"/>
          <p:cNvSpPr>
            <a:spLocks noChangeArrowheads="1"/>
          </p:cNvSpPr>
          <p:nvPr/>
        </p:nvSpPr>
        <p:spPr bwMode="auto">
          <a:xfrm>
            <a:off x="1845866" y="4557579"/>
            <a:ext cx="1219200" cy="65341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Billing Services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890338" y="697143"/>
            <a:ext cx="10491536" cy="1012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kern="1200">
                <a:solidFill>
                  <a:schemeClr val="tx1"/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Contract Paths: Scenario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2 –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Distribution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Company is Microgrid Operator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8231" y="6307221"/>
            <a:ext cx="118230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Euphemia" panose="020B0503040102020104" pitchFamily="34" charset="0"/>
              </a:rPr>
              <a:t>USDN </a:t>
            </a:r>
            <a:r>
              <a:rPr lang="en-US" sz="1200" b="1" dirty="0" err="1">
                <a:latin typeface="Euphemia" panose="020B0503040102020104" pitchFamily="34" charset="0"/>
              </a:rPr>
              <a:t>Microgrids</a:t>
            </a:r>
            <a:r>
              <a:rPr lang="en-US" sz="1200" b="1" dirty="0">
                <a:latin typeface="Euphemia" panose="020B0503040102020104" pitchFamily="34" charset="0"/>
              </a:rPr>
              <a:t> </a:t>
            </a:r>
            <a:r>
              <a:rPr lang="en-US" sz="1200" b="1" dirty="0" smtClean="0">
                <a:latin typeface="Euphemia" panose="020B0503040102020104" pitchFamily="34" charset="0"/>
              </a:rPr>
              <a:t>and District Energy Workshops </a:t>
            </a:r>
          </a:p>
          <a:p>
            <a:r>
              <a:rPr lang="en-US" sz="1200" dirty="0" smtClean="0">
                <a:latin typeface="Euphemia" panose="020B0503040102020104" pitchFamily="34" charset="0"/>
              </a:rPr>
              <a:t>Hynes </a:t>
            </a:r>
            <a:r>
              <a:rPr lang="en-US" sz="1200" dirty="0">
                <a:latin typeface="Euphemia" panose="020B0503040102020104" pitchFamily="34" charset="0"/>
              </a:rPr>
              <a:t>Convention Center, Boston | June 29, 2015 | Presentation by Travis Sheehan</a:t>
            </a:r>
          </a:p>
        </p:txBody>
      </p:sp>
    </p:spTree>
    <p:extLst>
      <p:ext uri="{BB962C8B-B14F-4D97-AF65-F5344CB8AC3E}">
        <p14:creationId xmlns:p14="http://schemas.microsoft.com/office/powerpoint/2010/main" val="616474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217594"/>
              </p:ext>
            </p:extLst>
          </p:nvPr>
        </p:nvGraphicFramePr>
        <p:xfrm>
          <a:off x="243421" y="1491913"/>
          <a:ext cx="11723964" cy="530547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266577"/>
                <a:gridCol w="1583221"/>
                <a:gridCol w="208280"/>
                <a:gridCol w="1453328"/>
                <a:gridCol w="7212558"/>
              </a:tblGrid>
              <a:tr h="15315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Distribution Company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</a:t>
                      </a:r>
                    </a:p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Customers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DISCO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owned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wires used in delivery of electric power and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DISCO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charges customers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pursuant to conventional tariffs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 ‘Microgrid as a Service’ Fee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enters into thermal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energy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PPA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agreement with MG Customers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DISCO bills customers for delivery of electric and thermal energy, 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ome transmission &amp; distribution charges may not apply to power generated within the MG</a:t>
                      </a:r>
                    </a:p>
                  </a:txBody>
                  <a:tcPr marL="85725" marR="9525" marT="9525" marB="0" anchor="ctr">
                    <a:solidFill>
                      <a:schemeClr val="bg1"/>
                    </a:solidFill>
                  </a:tcPr>
                </a:tc>
              </a:tr>
              <a:tr h="127848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Distribution Company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Generation Owner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Generation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Owner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provides some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T&amp;D-related services to DC (e.g., voltage &amp; frequency control, distribution capacity deferral).  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special contract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 used to (a) define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innovative services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charges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(b)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formalize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communication &amp; control protocols, including for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islanding (c) power export to the macrogrid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for electricity and thermal energy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124772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Competitive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Supplier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Microgrid  Customers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Competitive Suppler can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provide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electric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energy supply for MG Customers through competitive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supply contract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/>
                </a:tc>
              </a:tr>
              <a:tr h="1247726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Local Gas Supplier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Generation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Owner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Local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Gas Supplier and Generation Owner enter into “firm gas supply” contract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914400" y="2743200"/>
            <a:ext cx="352661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4400" y="4076700"/>
            <a:ext cx="35266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14400" y="5448300"/>
            <a:ext cx="3526612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14400" y="6572250"/>
            <a:ext cx="3526612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890338" y="697143"/>
            <a:ext cx="10491536" cy="8268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kern="1200">
                <a:solidFill>
                  <a:schemeClr val="tx1"/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Contract Paths: Scenario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2 –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Distribution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Company is Microgrid Operator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25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5813454"/>
            <a:ext cx="9067800" cy="381000"/>
          </a:xfrm>
        </p:spPr>
        <p:txBody>
          <a:bodyPr/>
          <a:lstStyle/>
          <a:p>
            <a:r>
              <a:rPr lang="en-US" sz="1800" dirty="0">
                <a:solidFill>
                  <a:schemeClr val="bg1"/>
                </a:solidFill>
              </a:rPr>
              <a:t>Multi-User Microgrid with Distribution Company-Owned Wires</a:t>
            </a:r>
          </a:p>
        </p:txBody>
      </p:sp>
      <p:sp>
        <p:nvSpPr>
          <p:cNvPr id="25" name="Rectangle 56"/>
          <p:cNvSpPr>
            <a:spLocks noChangeArrowheads="1"/>
          </p:cNvSpPr>
          <p:nvPr/>
        </p:nvSpPr>
        <p:spPr bwMode="auto">
          <a:xfrm>
            <a:off x="1383765" y="2069432"/>
            <a:ext cx="2289877" cy="117834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Competitive </a:t>
            </a:r>
            <a:r>
              <a:rPr lang="en-US" sz="2000" b="1" dirty="0" smtClean="0">
                <a:solidFill>
                  <a:schemeClr val="tx1"/>
                </a:solidFill>
              </a:rPr>
              <a:t>Supplier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Rectangle 50"/>
          <p:cNvSpPr>
            <a:spLocks noChangeArrowheads="1"/>
          </p:cNvSpPr>
          <p:nvPr/>
        </p:nvSpPr>
        <p:spPr bwMode="auto">
          <a:xfrm>
            <a:off x="4757376" y="2075039"/>
            <a:ext cx="2234402" cy="1169639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/>
          <a:lstStyle/>
          <a:p>
            <a:pPr algn="ctr"/>
            <a:r>
              <a:rPr lang="en-US" sz="2000" b="1" dirty="0"/>
              <a:t>Microgrid </a:t>
            </a:r>
            <a:r>
              <a:rPr lang="en-US" sz="2000" b="1" dirty="0" smtClean="0"/>
              <a:t>Customers</a:t>
            </a:r>
            <a:endParaRPr lang="en-US" sz="2000" dirty="0"/>
          </a:p>
        </p:txBody>
      </p:sp>
      <p:sp>
        <p:nvSpPr>
          <p:cNvPr id="28" name="Rectangle 56"/>
          <p:cNvSpPr>
            <a:spLocks noChangeArrowheads="1"/>
          </p:cNvSpPr>
          <p:nvPr/>
        </p:nvSpPr>
        <p:spPr bwMode="auto">
          <a:xfrm>
            <a:off x="7962793" y="3963897"/>
            <a:ext cx="2289877" cy="117834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Local Gas Supplier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383765" y="4122982"/>
            <a:ext cx="5519071" cy="1475714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56"/>
          <p:cNvSpPr>
            <a:spLocks noChangeArrowheads="1"/>
          </p:cNvSpPr>
          <p:nvPr/>
        </p:nvSpPr>
        <p:spPr bwMode="auto">
          <a:xfrm>
            <a:off x="1818570" y="4152895"/>
            <a:ext cx="1219200" cy="65341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Generation Owner</a:t>
            </a:r>
          </a:p>
        </p:txBody>
      </p:sp>
      <p:sp>
        <p:nvSpPr>
          <p:cNvPr id="21" name="Rectangle 56"/>
          <p:cNvSpPr>
            <a:spLocks noChangeArrowheads="1"/>
          </p:cNvSpPr>
          <p:nvPr/>
        </p:nvSpPr>
        <p:spPr bwMode="auto">
          <a:xfrm>
            <a:off x="3193470" y="4152895"/>
            <a:ext cx="1219200" cy="65341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Thermal Dist. Owner</a:t>
            </a:r>
          </a:p>
        </p:txBody>
      </p:sp>
      <p:sp>
        <p:nvSpPr>
          <p:cNvPr id="24" name="Rectangle 56"/>
          <p:cNvSpPr>
            <a:spLocks noChangeArrowheads="1"/>
          </p:cNvSpPr>
          <p:nvPr/>
        </p:nvSpPr>
        <p:spPr bwMode="auto">
          <a:xfrm>
            <a:off x="3193470" y="4930636"/>
            <a:ext cx="1219200" cy="65341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MG 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</a:rPr>
              <a:t>Controls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1818570" y="4912420"/>
            <a:ext cx="1219200" cy="65341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Billing Services</a:t>
            </a:r>
          </a:p>
        </p:txBody>
      </p:sp>
      <p:cxnSp>
        <p:nvCxnSpPr>
          <p:cNvPr id="22" name="Straight Connector 21"/>
          <p:cNvCxnSpPr>
            <a:stCxn id="25" idx="3"/>
            <a:endCxn id="19" idx="1"/>
          </p:cNvCxnSpPr>
          <p:nvPr/>
        </p:nvCxnSpPr>
        <p:spPr>
          <a:xfrm>
            <a:off x="3673642" y="2658603"/>
            <a:ext cx="1083734" cy="1256"/>
          </a:xfrm>
          <a:prstGeom prst="lin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9" idx="3"/>
            <a:endCxn id="11" idx="1"/>
          </p:cNvCxnSpPr>
          <p:nvPr/>
        </p:nvCxnSpPr>
        <p:spPr>
          <a:xfrm flipV="1">
            <a:off x="6991778" y="2658991"/>
            <a:ext cx="959496" cy="868"/>
          </a:xfrm>
          <a:prstGeom prst="line">
            <a:avLst/>
          </a:prstGeom>
          <a:ln w="1047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6" idx="3"/>
            <a:endCxn id="28" idx="1"/>
          </p:cNvCxnSpPr>
          <p:nvPr/>
        </p:nvCxnSpPr>
        <p:spPr>
          <a:xfrm>
            <a:off x="6991778" y="4553068"/>
            <a:ext cx="971015" cy="0"/>
          </a:xfrm>
          <a:prstGeom prst="line">
            <a:avLst/>
          </a:prstGeom>
          <a:ln w="1016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46" idx="0"/>
            <a:endCxn id="19" idx="2"/>
          </p:cNvCxnSpPr>
          <p:nvPr/>
        </p:nvCxnSpPr>
        <p:spPr>
          <a:xfrm flipV="1">
            <a:off x="5874577" y="3244678"/>
            <a:ext cx="0" cy="719219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330665" y="4214458"/>
            <a:ext cx="32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084112" y="2314184"/>
            <a:ext cx="32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7337495" y="2258938"/>
            <a:ext cx="32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932226" y="3419621"/>
            <a:ext cx="32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6564354" y="3160688"/>
            <a:ext cx="2628359" cy="962294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635246" y="3312709"/>
            <a:ext cx="32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1" name="Rectangle 56"/>
          <p:cNvSpPr>
            <a:spLocks noChangeArrowheads="1"/>
          </p:cNvSpPr>
          <p:nvPr/>
        </p:nvSpPr>
        <p:spPr bwMode="auto">
          <a:xfrm>
            <a:off x="7951274" y="2071168"/>
            <a:ext cx="2301396" cy="1175646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Electricity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Distribution </a:t>
            </a:r>
            <a:r>
              <a:rPr lang="en-US" sz="2000" b="1" dirty="0">
                <a:solidFill>
                  <a:schemeClr val="tx1"/>
                </a:solidFill>
              </a:rPr>
              <a:t>Company </a:t>
            </a:r>
          </a:p>
        </p:txBody>
      </p:sp>
      <p:sp>
        <p:nvSpPr>
          <p:cNvPr id="46" name="Rectangle 56"/>
          <p:cNvSpPr>
            <a:spLocks noChangeArrowheads="1"/>
          </p:cNvSpPr>
          <p:nvPr/>
        </p:nvSpPr>
        <p:spPr bwMode="auto">
          <a:xfrm>
            <a:off x="4757375" y="3963897"/>
            <a:ext cx="2234403" cy="117834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Microgrid Operator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36251" y="1004140"/>
            <a:ext cx="9357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+mj-lt"/>
              </a:rPr>
              <a:t>Contract Paths: 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Scenario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1 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- 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+mj-lt"/>
              </a:rPr>
              <a:t>3</a:t>
            </a:r>
            <a:r>
              <a:rPr lang="en-US" sz="2800" baseline="30000" dirty="0" smtClean="0">
                <a:solidFill>
                  <a:schemeClr val="bg1"/>
                </a:solidFill>
                <a:latin typeface="+mj-lt"/>
              </a:rPr>
              <a:t>rd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Party is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Microgrid Operator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8231" y="6307221"/>
            <a:ext cx="118230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Euphemia" panose="020B0503040102020104" pitchFamily="34" charset="0"/>
              </a:rPr>
              <a:t>USDN </a:t>
            </a:r>
            <a:r>
              <a:rPr lang="en-US" sz="1200" b="1" dirty="0" err="1">
                <a:latin typeface="Euphemia" panose="020B0503040102020104" pitchFamily="34" charset="0"/>
              </a:rPr>
              <a:t>Microgrids</a:t>
            </a:r>
            <a:r>
              <a:rPr lang="en-US" sz="1200" b="1" dirty="0">
                <a:latin typeface="Euphemia" panose="020B0503040102020104" pitchFamily="34" charset="0"/>
              </a:rPr>
              <a:t> </a:t>
            </a:r>
            <a:r>
              <a:rPr lang="en-US" sz="1200" b="1" dirty="0" smtClean="0">
                <a:latin typeface="Euphemia" panose="020B0503040102020104" pitchFamily="34" charset="0"/>
              </a:rPr>
              <a:t>and District Energy Workshops </a:t>
            </a:r>
          </a:p>
          <a:p>
            <a:r>
              <a:rPr lang="en-US" sz="1200" dirty="0" smtClean="0">
                <a:latin typeface="Euphemia" panose="020B0503040102020104" pitchFamily="34" charset="0"/>
              </a:rPr>
              <a:t>Hynes </a:t>
            </a:r>
            <a:r>
              <a:rPr lang="en-US" sz="1200" dirty="0">
                <a:latin typeface="Euphemia" panose="020B0503040102020104" pitchFamily="34" charset="0"/>
              </a:rPr>
              <a:t>Convention Center, Boston | June 29, 2015 | Presentation by Travis Sheehan</a:t>
            </a:r>
          </a:p>
        </p:txBody>
      </p:sp>
    </p:spTree>
    <p:extLst>
      <p:ext uri="{BB962C8B-B14F-4D97-AF65-F5344CB8AC3E}">
        <p14:creationId xmlns:p14="http://schemas.microsoft.com/office/powerpoint/2010/main" val="1733474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8318</TotalTime>
  <Words>1288</Words>
  <Application>Microsoft Macintosh PowerPoint</Application>
  <PresentationFormat>Custom</PresentationFormat>
  <Paragraphs>202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USDN Microgrids and District Energy Workshop  Description of Straw Proposal </vt:lpstr>
      <vt:lpstr>Why create a Straw Proposal?</vt:lpstr>
      <vt:lpstr>A key component of technology transfer</vt:lpstr>
      <vt:lpstr>History of the Straw Proposal</vt:lpstr>
      <vt:lpstr>The proposal is intended to enable a technology package which achieves three objectives:</vt:lpstr>
      <vt:lpstr>How the Workshop team arrived at the contractual scenarios</vt:lpstr>
      <vt:lpstr>Multi-User Microgrid with Distribution Company-Owned Wires</vt:lpstr>
      <vt:lpstr>PowerPoint Presentation</vt:lpstr>
      <vt:lpstr>Multi-User Microgrid with Distribution Company-Owned Wires</vt:lpstr>
      <vt:lpstr>PowerPoint Presentation</vt:lpstr>
      <vt:lpstr>PowerPoint Presentation</vt:lpstr>
      <vt:lpstr>Group Exercise Part 2: Multi-User Microgrid Straw Proposal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MUMG Contract Structure</dc:title>
  <dc:creator>Sheehan, Travis</dc:creator>
  <cp:lastModifiedBy>Jonathan Raab</cp:lastModifiedBy>
  <cp:revision>20</cp:revision>
  <cp:lastPrinted>2015-06-24T21:32:41Z</cp:lastPrinted>
  <dcterms:created xsi:type="dcterms:W3CDTF">2015-05-20T20:40:13Z</dcterms:created>
  <dcterms:modified xsi:type="dcterms:W3CDTF">2015-06-25T18:52:31Z</dcterms:modified>
</cp:coreProperties>
</file>