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5139" r:id="rId1"/>
    <p:sldMasterId id="2147485140" r:id="rId2"/>
  </p:sldMasterIdLst>
  <p:notesMasterIdLst>
    <p:notesMasterId r:id="rId12"/>
  </p:notesMasterIdLst>
  <p:handoutMasterIdLst>
    <p:handoutMasterId r:id="rId13"/>
  </p:handoutMasterIdLst>
  <p:sldIdLst>
    <p:sldId id="614" r:id="rId3"/>
    <p:sldId id="615" r:id="rId4"/>
    <p:sldId id="616" r:id="rId5"/>
    <p:sldId id="618" r:id="rId6"/>
    <p:sldId id="625" r:id="rId7"/>
    <p:sldId id="620" r:id="rId8"/>
    <p:sldId id="626" r:id="rId9"/>
    <p:sldId id="624" r:id="rId10"/>
    <p:sldId id="622" r:id="rId1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BC0FB"/>
    <a:srgbClr val="CCECFF"/>
    <a:srgbClr val="FFFF00"/>
    <a:srgbClr val="FFFFCC"/>
    <a:srgbClr val="99CCFF"/>
    <a:srgbClr val="CC0000"/>
    <a:srgbClr val="BDD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838" autoAdjust="0"/>
    <p:restoredTop sz="96092" autoAdjust="0"/>
  </p:normalViewPr>
  <p:slideViewPr>
    <p:cSldViewPr snapToGrid="0" snapToObjects="1">
      <p:cViewPr>
        <p:scale>
          <a:sx n="77" d="100"/>
          <a:sy n="77" d="100"/>
        </p:scale>
        <p:origin x="-1728" y="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4" d="100"/>
          <a:sy n="54" d="100"/>
        </p:scale>
        <p:origin x="-2598" y="-96"/>
      </p:cViewPr>
      <p:guideLst>
        <p:guide orient="horz" pos="2927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fld id="{A2E3A8F5-31FF-4BEF-9F07-502F1837242B}" type="datetime1">
              <a:rPr lang="en-US"/>
              <a:pPr>
                <a:defRPr/>
              </a:pPr>
              <a:t>09/21/2015</a:t>
            </a:fld>
            <a:endParaRPr lang="en-US"/>
          </a:p>
        </p:txBody>
      </p:sp>
      <p:sp>
        <p:nvSpPr>
          <p:cNvPr id="293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3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fld id="{76C20993-93F8-4ABE-9738-D6BDC0EB1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57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0" tIns="45696" rIns="91390" bIns="45696" numCol="1" anchor="t" anchorCtr="0" compatLnSpc="1">
            <a:prstTxWarp prst="textNoShape">
              <a:avLst/>
            </a:prstTxWarp>
          </a:bodyPr>
          <a:lstStyle>
            <a:lvl1pPr defTabSz="458788">
              <a:spcBef>
                <a:spcPct val="0"/>
              </a:spcBef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87313"/>
            <a:ext cx="3937000" cy="2951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89" tIns="45595" rIns="91189" bIns="45595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266700" y="3038475"/>
            <a:ext cx="649605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0" tIns="45696" rIns="91390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0" tIns="45696" rIns="91390" bIns="45696" numCol="1" anchor="b" anchorCtr="0" compatLnSpc="1">
            <a:prstTxWarp prst="textNoShape">
              <a:avLst/>
            </a:prstTxWarp>
          </a:bodyPr>
          <a:lstStyle>
            <a:lvl1pPr defTabSz="458788">
              <a:spcBef>
                <a:spcPct val="0"/>
              </a:spcBef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0" tIns="45696" rIns="91390" bIns="45696" numCol="1" anchor="b" anchorCtr="0" compatLnSpc="1">
            <a:prstTxWarp prst="textNoShape">
              <a:avLst/>
            </a:prstTxWarp>
          </a:bodyPr>
          <a:lstStyle>
            <a:lvl1pPr algn="r" defTabSz="458788">
              <a:spcBef>
                <a:spcPct val="0"/>
              </a:spcBef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fld id="{A0A88A9E-8860-4BCC-A3B2-D7A182AF9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6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355600" indent="-355600" algn="l" rtl="0" eaLnBrk="0" fontAlgn="base" hangingPunct="0">
      <a:spcBef>
        <a:spcPct val="30000"/>
      </a:spcBef>
      <a:spcAft>
        <a:spcPct val="0"/>
      </a:spcAft>
      <a:buAutoNum type="arabicPeriod"/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812800" indent="-355600" algn="l" rtl="0" eaLnBrk="0" fontAlgn="base" hangingPunct="0">
      <a:spcBef>
        <a:spcPct val="30000"/>
      </a:spcBef>
      <a:spcAft>
        <a:spcPct val="0"/>
      </a:spcAft>
      <a:buFont typeface="Calibri" pitchFamily="34" charset="0"/>
      <a:buAutoNum type="alphaUcPeriod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270000" indent="-355600" algn="l" rtl="0" eaLnBrk="0" fontAlgn="base" hangingPunct="0">
      <a:spcBef>
        <a:spcPct val="30000"/>
      </a:spcBef>
      <a:spcAft>
        <a:spcPct val="0"/>
      </a:spcAft>
      <a:buAutoNum type="arabicPeriod"/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727200" indent="-355600" algn="l" rtl="0" eaLnBrk="0" fontAlgn="base" hangingPunct="0">
      <a:spcBef>
        <a:spcPct val="30000"/>
      </a:spcBef>
      <a:spcAft>
        <a:spcPct val="0"/>
      </a:spcAft>
      <a:buAutoNum type="alphaUcPeriod"/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84400" indent="-355600" algn="l" rtl="0" eaLnBrk="0" fontAlgn="base" hangingPunct="0">
      <a:spcBef>
        <a:spcPct val="30000"/>
      </a:spcBef>
      <a:spcAft>
        <a:spcPct val="0"/>
      </a:spcAft>
      <a:buAutoNum type="romanUcPeriod"/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6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2" rIns="91363" bIns="45682" anchor="b"/>
          <a:lstStyle>
            <a:lvl1pPr defTabSz="458788" eaLnBrk="0" hangingPunct="0">
              <a:defRPr b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458788" eaLnBrk="0" hangingPunct="0">
              <a:defRPr b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458788" eaLnBrk="0" hangingPunct="0">
              <a:defRPr b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458788" eaLnBrk="0" hangingPunct="0">
              <a:defRPr b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458788" eaLnBrk="0" hangingPunct="0">
              <a:defRPr b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87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87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87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87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fld id="{A8CF475C-8DEE-4A1E-BBA9-CF6675EF8C28}" type="slidenum">
              <a:rPr lang="en-US" sz="1200" b="0">
                <a:latin typeface="Calibri" pitchFamily="34" charset="0"/>
              </a:rPr>
              <a:pPr algn="r" eaLnBrk="1" hangingPunct="1"/>
              <a:t>0</a:t>
            </a:fld>
            <a:endParaRPr lang="en-US" sz="1200" b="0" dirty="0">
              <a:latin typeface="Calibri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79513" y="87313"/>
            <a:ext cx="3933825" cy="2951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363" tIns="45682" rIns="91363" bIns="45682"/>
          <a:lstStyle/>
          <a:p>
            <a:pPr marL="228600" indent="-228600"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0" descr="slide title eversource green circle ar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4001" cy="215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1"/>
          <p:cNvSpPr>
            <a:spLocks noChangeShapeType="1"/>
          </p:cNvSpPr>
          <p:nvPr userDrawn="1"/>
        </p:nvSpPr>
        <p:spPr bwMode="auto">
          <a:xfrm flipH="1">
            <a:off x="0" y="2157413"/>
            <a:ext cx="9144000" cy="0"/>
          </a:xfrm>
          <a:prstGeom prst="line">
            <a:avLst/>
          </a:prstGeom>
          <a:noFill/>
          <a:ln w="38100">
            <a:solidFill>
              <a:srgbClr val="00AEE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6" name="Picture 32" descr="slide_Eversource_energy_whit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400" y="908050"/>
            <a:ext cx="2438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3"/>
          <p:cNvSpPr>
            <a:spLocks noChangeArrowheads="1"/>
          </p:cNvSpPr>
          <p:nvPr userDrawn="1"/>
        </p:nvSpPr>
        <p:spPr bwMode="auto">
          <a:xfrm>
            <a:off x="6708775" y="138113"/>
            <a:ext cx="2435225" cy="152400"/>
          </a:xfrm>
          <a:prstGeom prst="rect">
            <a:avLst/>
          </a:prstGeom>
          <a:solidFill>
            <a:srgbClr val="00AEE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" name="Line 34"/>
          <p:cNvSpPr>
            <a:spLocks noChangeShapeType="1"/>
          </p:cNvSpPr>
          <p:nvPr userDrawn="1"/>
        </p:nvSpPr>
        <p:spPr bwMode="auto">
          <a:xfrm flipH="1">
            <a:off x="328613" y="138113"/>
            <a:ext cx="8815387" cy="0"/>
          </a:xfrm>
          <a:prstGeom prst="line">
            <a:avLst/>
          </a:prstGeom>
          <a:noFill/>
          <a:ln w="15875">
            <a:solidFill>
              <a:srgbClr val="00AEE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816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465388"/>
            <a:ext cx="7772400" cy="2171700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816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45050"/>
            <a:ext cx="6400800" cy="14001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latin typeface="Verdana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C590F-BB49-470F-A6A4-0B338552BD32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EF6BF-F648-4AD1-8FB3-9E02DAE35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792152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019BE-5A40-4BC4-BC90-D5E83C4CF2C5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E62C5-5BC4-4DBD-82A0-B66DE3B7B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37130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9050" y="277813"/>
            <a:ext cx="2012950" cy="5818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277813"/>
            <a:ext cx="5888037" cy="5818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7E43F-8683-4E04-8877-3A8422E3E735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71B1C-0CC4-49B5-92EA-7CCE28FCC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90619"/>
      </p:ext>
    </p:extLst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39CBE-894B-43C0-8C74-064EFA0B4999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28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6EC0E-09B8-406A-B828-F2A6B069EDD1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17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2DF6C-6DAE-4002-BB25-D72111A5A5F0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97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50BBF-6AFE-49C6-88EC-FD7AB56F99DE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10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78030-E0B4-4B0E-BA49-E7F27263C961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00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CBEF4-6E78-4BEC-96B9-5EDA2A16AF4D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96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D8C43-50D9-4AC9-B310-65ADAB111EE8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053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79BBD-CDD2-4D81-9192-2F984C3D2C93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4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B631E-DE9E-4BCF-A9B5-3787854A3141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6500D-D7A1-4A89-8946-D8370B225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44473"/>
      </p:ext>
    </p:extLst>
  </p:cSld>
  <p:clrMapOvr>
    <a:masterClrMapping/>
  </p:clrMapOvr>
  <p:transition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BC39A-87A5-4162-B5DB-C1D67F54C64C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516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7F8B4-1626-476D-862D-395F04D55809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41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6B5CC-FFC8-423E-9EC8-1F5D1D379F39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44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9A64D-88DB-4B93-AC6A-C09FB4DEC5D0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39592-45BD-4AF4-A388-900D09E35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61243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733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733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739D0-C1F7-44A5-8982-5636C3301786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9AF02-F6FE-431A-B7D9-6DF45EC2E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16580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8850A-2E92-49BF-9389-E49FFB110479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C99A4-B679-4D01-AF97-55DD9D248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154654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55FEE-F9EF-4887-8101-D35F29E44217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C000A-4F2C-4103-AE87-06EF4AF52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52067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322C7-A7B3-4E78-BC8F-19E5F0CBE256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2AE46-10B5-4D0C-978A-B318FCA54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40353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861F7-9C67-4909-B599-05CCE1F70456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04DF8-EA36-4A84-A83F-EA0DC084D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98363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104E6-4536-447B-873E-5E75B210B950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C50C2-F9BA-4434-8A8B-EBD921152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8082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4" descr="revised slide top eversource circle art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5" descr="slide_Eversource_energy_whit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338" y="434975"/>
            <a:ext cx="1608137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31"/>
          <p:cNvSpPr>
            <a:spLocks noChangeArrowheads="1"/>
          </p:cNvSpPr>
          <p:nvPr userDrawn="1"/>
        </p:nvSpPr>
        <p:spPr bwMode="auto">
          <a:xfrm>
            <a:off x="6200775" y="138113"/>
            <a:ext cx="2943225" cy="139700"/>
          </a:xfrm>
          <a:prstGeom prst="rect">
            <a:avLst/>
          </a:prstGeom>
          <a:solidFill>
            <a:srgbClr val="00AEE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9" name="Line 32"/>
          <p:cNvSpPr>
            <a:spLocks noChangeShapeType="1"/>
          </p:cNvSpPr>
          <p:nvPr userDrawn="1"/>
        </p:nvSpPr>
        <p:spPr bwMode="auto">
          <a:xfrm flipH="1">
            <a:off x="328613" y="138113"/>
            <a:ext cx="8815387" cy="0"/>
          </a:xfrm>
          <a:prstGeom prst="line">
            <a:avLst/>
          </a:prstGeom>
          <a:noFill/>
          <a:ln w="15875">
            <a:solidFill>
              <a:srgbClr val="00AEE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28613" y="141288"/>
            <a:ext cx="6969125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620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324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fld id="{1A2E3BFD-F43F-41B0-96F4-26BFB6A17792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2324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24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77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fld id="{BDCCD137-5BF1-470C-A175-8883D2574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86" r:id="rId1"/>
    <p:sldLayoutId id="2147485165" r:id="rId2"/>
    <p:sldLayoutId id="2147485166" r:id="rId3"/>
    <p:sldLayoutId id="2147485167" r:id="rId4"/>
    <p:sldLayoutId id="2147485168" r:id="rId5"/>
    <p:sldLayoutId id="2147485169" r:id="rId6"/>
    <p:sldLayoutId id="2147485170" r:id="rId7"/>
    <p:sldLayoutId id="2147485171" r:id="rId8"/>
    <p:sldLayoutId id="2147485172" r:id="rId9"/>
    <p:sldLayoutId id="2147485173" r:id="rId10"/>
    <p:sldLayoutId id="2147485174" r:id="rId11"/>
  </p:sldLayoutIdLst>
  <p:transition>
    <p:zoom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0066CC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0066CC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0066CC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0066CC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95000"/>
        </a:lnSpc>
        <a:spcBef>
          <a:spcPct val="15000"/>
        </a:spcBef>
        <a:spcAft>
          <a:spcPct val="10000"/>
        </a:spcAft>
        <a:buClr>
          <a:srgbClr val="0066FF"/>
        </a:buClr>
        <a:buSzPct val="135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5000"/>
        </a:lnSpc>
        <a:spcBef>
          <a:spcPct val="15000"/>
        </a:spcBef>
        <a:spcAft>
          <a:spcPct val="10000"/>
        </a:spcAft>
        <a:buClr>
          <a:srgbClr val="0066FF"/>
        </a:buClr>
        <a:buSzPct val="135000"/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5000"/>
        </a:lnSpc>
        <a:spcBef>
          <a:spcPct val="15000"/>
        </a:spcBef>
        <a:spcAft>
          <a:spcPct val="10000"/>
        </a:spcAft>
        <a:buClr>
          <a:srgbClr val="0066FF"/>
        </a:buClr>
        <a:buSzPct val="135000"/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rgbClr val="0066FF"/>
        </a:buClr>
        <a:buSzPct val="13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rgbClr val="0066FF"/>
        </a:buClr>
        <a:buSzPct val="13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rgbClr val="0066FF"/>
        </a:buClr>
        <a:buSzPct val="13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rgbClr val="0066FF"/>
        </a:buClr>
        <a:buSzPct val="13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rgbClr val="0066FF"/>
        </a:buClr>
        <a:buSzPct val="13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rgbClr val="0066FF"/>
        </a:buClr>
        <a:buSzPct val="13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400" b="0">
                <a:latin typeface="+mj-lt"/>
              </a:defRPr>
            </a:lvl1pPr>
          </a:lstStyle>
          <a:p>
            <a:pPr>
              <a:defRPr/>
            </a:pPr>
            <a:fld id="{92A70E5A-BF85-4E87-AA59-4D5332104191}" type="datetime8">
              <a:rPr lang="en-US"/>
              <a:pPr>
                <a:defRPr/>
              </a:pPr>
              <a:t>09/21/2015 3:32 PM</a:t>
            </a:fld>
            <a:endParaRPr lang="en-US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400" b="0"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75" r:id="rId1"/>
    <p:sldLayoutId id="2147485176" r:id="rId2"/>
    <p:sldLayoutId id="2147485177" r:id="rId3"/>
    <p:sldLayoutId id="2147485178" r:id="rId4"/>
    <p:sldLayoutId id="2147485179" r:id="rId5"/>
    <p:sldLayoutId id="2147485180" r:id="rId6"/>
    <p:sldLayoutId id="2147485181" r:id="rId7"/>
    <p:sldLayoutId id="2147485182" r:id="rId8"/>
    <p:sldLayoutId id="2147485183" r:id="rId9"/>
    <p:sldLayoutId id="2147485184" r:id="rId10"/>
    <p:sldLayoutId id="214748518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4588"/>
            <a:ext cx="6400800" cy="1290637"/>
          </a:xfrm>
        </p:spPr>
        <p:txBody>
          <a:bodyPr/>
          <a:lstStyle/>
          <a:p>
            <a:pPr eaLnBrk="1" hangingPunct="1"/>
            <a:endParaRPr lang="en-US" dirty="0" smtClean="0">
              <a:solidFill>
                <a:srgbClr val="0070C0"/>
              </a:solidFill>
            </a:endParaRPr>
          </a:p>
          <a:p>
            <a:pPr eaLnBrk="1" hangingPunct="1"/>
            <a:endParaRPr lang="en-US" dirty="0" smtClean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56261" y="2566285"/>
            <a:ext cx="8597734" cy="203886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2000"/>
              </a:spcBef>
              <a:spcAft>
                <a:spcPts val="2000"/>
              </a:spcAft>
            </a:pPr>
            <a:r>
              <a:rPr lang="en-US" sz="2400" b="1" i="1" dirty="0">
                <a:solidFill>
                  <a:srgbClr val="003300"/>
                </a:solidFill>
              </a:rPr>
              <a:t>Restructuring Roundtable</a:t>
            </a:r>
            <a:r>
              <a:rPr lang="en-US" b="1" dirty="0">
                <a:solidFill>
                  <a:srgbClr val="003300"/>
                </a:solidFill>
              </a:rPr>
              <a:t/>
            </a:r>
            <a:br>
              <a:rPr lang="en-US" b="1" dirty="0">
                <a:solidFill>
                  <a:srgbClr val="003300"/>
                </a:solidFill>
              </a:rPr>
            </a:br>
            <a:r>
              <a:rPr lang="en-US" b="1" dirty="0">
                <a:solidFill>
                  <a:srgbClr val="003300"/>
                </a:solidFill>
              </a:rPr>
              <a:t/>
            </a:r>
            <a:br>
              <a:rPr lang="en-US" b="1" dirty="0">
                <a:solidFill>
                  <a:srgbClr val="003300"/>
                </a:solidFill>
              </a:rPr>
            </a:br>
            <a:r>
              <a:rPr lang="en-US" b="1" dirty="0" smtClean="0">
                <a:solidFill>
                  <a:srgbClr val="003300"/>
                </a:solidFill>
              </a:rPr>
              <a:t>Eversource’s </a:t>
            </a:r>
            <a:br>
              <a:rPr lang="en-US" b="1" dirty="0" smtClean="0">
                <a:solidFill>
                  <a:srgbClr val="003300"/>
                </a:solidFill>
              </a:rPr>
            </a:br>
            <a:r>
              <a:rPr lang="en-US" b="1" dirty="0" smtClean="0">
                <a:solidFill>
                  <a:srgbClr val="003300"/>
                </a:solidFill>
              </a:rPr>
              <a:t>Grid Modernization Plan</a:t>
            </a:r>
            <a:endParaRPr lang="en-US" sz="2200" i="1" dirty="0">
              <a:solidFill>
                <a:srgbClr val="003300"/>
              </a:solidFill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1371600" y="5079829"/>
            <a:ext cx="64008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lnSpc>
                <a:spcPct val="95000"/>
              </a:lnSpc>
              <a:spcBef>
                <a:spcPct val="15000"/>
              </a:spcBef>
              <a:spcAft>
                <a:spcPct val="10000"/>
              </a:spcAft>
              <a:buClr>
                <a:srgbClr val="0066FF"/>
              </a:buClr>
              <a:buSzPct val="135000"/>
              <a:buFont typeface="Wingdings" pitchFamily="2" charset="2"/>
              <a:buNone/>
              <a:defRPr sz="2400">
                <a:latin typeface="Verdana" pitchFamily="34" charset="0"/>
                <a:ea typeface="+mn-ea"/>
              </a:defRPr>
            </a:lvl1pPr>
            <a:lvl2pPr marL="742950" indent="-285750">
              <a:lnSpc>
                <a:spcPct val="95000"/>
              </a:lnSpc>
              <a:spcBef>
                <a:spcPct val="15000"/>
              </a:spcBef>
              <a:spcAft>
                <a:spcPct val="10000"/>
              </a:spcAft>
              <a:buClr>
                <a:srgbClr val="0066FF"/>
              </a:buClr>
              <a:buSzPct val="135000"/>
              <a:buFont typeface="Arial" pitchFamily="34" charset="0"/>
              <a:buChar char="–"/>
              <a:defRPr sz="2000">
                <a:latin typeface="+mn-lt"/>
              </a:defRPr>
            </a:lvl2pPr>
            <a:lvl3pPr marL="1143000" indent="-228600">
              <a:lnSpc>
                <a:spcPct val="95000"/>
              </a:lnSpc>
              <a:spcBef>
                <a:spcPct val="15000"/>
              </a:spcBef>
              <a:spcAft>
                <a:spcPct val="10000"/>
              </a:spcAft>
              <a:buClr>
                <a:srgbClr val="0066FF"/>
              </a:buClr>
              <a:buSzPct val="135000"/>
              <a:buChar char="•"/>
              <a:defRPr>
                <a:latin typeface="+mn-lt"/>
              </a:defRPr>
            </a:lvl3pPr>
            <a:lvl4pPr marL="1600200" indent="-228600">
              <a:spcBef>
                <a:spcPct val="40000"/>
              </a:spcBef>
              <a:buClr>
                <a:srgbClr val="0066FF"/>
              </a:buClr>
              <a:buSzPct val="135000"/>
              <a:buFont typeface="Wingdings" pitchFamily="2" charset="2"/>
              <a:buChar char="§"/>
              <a:defRPr>
                <a:latin typeface="+mn-lt"/>
              </a:defRPr>
            </a:lvl4pPr>
            <a:lvl5pPr marL="2057400" indent="-228600">
              <a:spcBef>
                <a:spcPct val="40000"/>
              </a:spcBef>
              <a:buClr>
                <a:srgbClr val="0066FF"/>
              </a:buClr>
              <a:buSzPct val="135000"/>
              <a:buFont typeface="Wingdings" pitchFamily="2" charset="2"/>
              <a:buChar char="§"/>
              <a:defRPr>
                <a:latin typeface="+mn-lt"/>
              </a:defRPr>
            </a:lvl5pPr>
            <a:lvl6pPr marL="2514600" indent="-228600" fontAlgn="base">
              <a:spcBef>
                <a:spcPct val="40000"/>
              </a:spcBef>
              <a:spcAft>
                <a:spcPct val="0"/>
              </a:spcAft>
              <a:buClr>
                <a:srgbClr val="0066FF"/>
              </a:buClr>
              <a:buSzPct val="135000"/>
              <a:buFont typeface="Wingdings" pitchFamily="2" charset="2"/>
              <a:buChar char="§"/>
              <a:defRPr>
                <a:latin typeface="+mn-lt"/>
              </a:defRPr>
            </a:lvl6pPr>
            <a:lvl7pPr marL="2971800" indent="-228600" fontAlgn="base">
              <a:spcBef>
                <a:spcPct val="40000"/>
              </a:spcBef>
              <a:spcAft>
                <a:spcPct val="0"/>
              </a:spcAft>
              <a:buClr>
                <a:srgbClr val="0066FF"/>
              </a:buClr>
              <a:buSzPct val="135000"/>
              <a:buFont typeface="Wingdings" pitchFamily="2" charset="2"/>
              <a:buChar char="§"/>
              <a:defRPr>
                <a:latin typeface="+mn-lt"/>
              </a:defRPr>
            </a:lvl7pPr>
            <a:lvl8pPr marL="3429000" indent="-228600" fontAlgn="base">
              <a:spcBef>
                <a:spcPct val="40000"/>
              </a:spcBef>
              <a:spcAft>
                <a:spcPct val="0"/>
              </a:spcAft>
              <a:buClr>
                <a:srgbClr val="0066FF"/>
              </a:buClr>
              <a:buSzPct val="135000"/>
              <a:buFont typeface="Wingdings" pitchFamily="2" charset="2"/>
              <a:buChar char="§"/>
              <a:defRPr>
                <a:latin typeface="+mn-lt"/>
              </a:defRPr>
            </a:lvl8pPr>
            <a:lvl9pPr marL="3886200" indent="-228600" fontAlgn="base">
              <a:spcBef>
                <a:spcPct val="40000"/>
              </a:spcBef>
              <a:spcAft>
                <a:spcPct val="0"/>
              </a:spcAft>
              <a:buClr>
                <a:srgbClr val="0066FF"/>
              </a:buClr>
              <a:buSzPct val="135000"/>
              <a:buFont typeface="Wingdings" pitchFamily="2" charset="2"/>
              <a:buChar char="§"/>
              <a:defRPr>
                <a:latin typeface="+mn-lt"/>
              </a:defRPr>
            </a:lvl9pPr>
          </a:lstStyle>
          <a:p>
            <a:endParaRPr lang="en-US" sz="1800" dirty="0" smtClean="0"/>
          </a:p>
          <a:p>
            <a:r>
              <a:rPr lang="en-US" sz="1800" dirty="0" smtClean="0"/>
              <a:t>September 25, 2015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1248721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Guiding Principles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59106"/>
            <a:ext cx="7620000" cy="4572000"/>
          </a:xfrm>
        </p:spPr>
        <p:txBody>
          <a:bodyPr/>
          <a:lstStyle/>
          <a:p>
            <a:r>
              <a:rPr lang="en-US" sz="1800" dirty="0" smtClean="0"/>
              <a:t>Achieve </a:t>
            </a:r>
            <a:r>
              <a:rPr lang="en-US" sz="1800" dirty="0"/>
              <a:t>the Department’s Grid Modernization </a:t>
            </a:r>
            <a:r>
              <a:rPr lang="en-US" sz="1800" dirty="0" smtClean="0"/>
              <a:t>Objectives</a:t>
            </a:r>
            <a:br>
              <a:rPr lang="en-US" sz="1800" dirty="0" smtClean="0"/>
            </a:br>
            <a:r>
              <a:rPr lang="en-US" sz="1800" dirty="0"/>
              <a:t>	</a:t>
            </a:r>
          </a:p>
          <a:p>
            <a:r>
              <a:rPr lang="en-US" sz="1800" dirty="0" smtClean="0"/>
              <a:t>Focus </a:t>
            </a:r>
            <a:r>
              <a:rPr lang="en-US" sz="1800" dirty="0"/>
              <a:t>on Customers and Advancement in Customer </a:t>
            </a:r>
            <a:r>
              <a:rPr lang="en-US" sz="1800" dirty="0" smtClean="0"/>
              <a:t>Education</a:t>
            </a:r>
            <a:br>
              <a:rPr lang="en-US" sz="1800" dirty="0" smtClean="0"/>
            </a:br>
            <a:endParaRPr lang="en-US" sz="1800" dirty="0"/>
          </a:p>
          <a:p>
            <a:r>
              <a:rPr lang="en-US" sz="1800" dirty="0" smtClean="0"/>
              <a:t>Implement </a:t>
            </a:r>
            <a:r>
              <a:rPr lang="en-US" sz="1800" dirty="0"/>
              <a:t>Cost-Effective Investments Supported by a Sound Business Case	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  <a:p>
            <a:r>
              <a:rPr lang="en-US" sz="1800" dirty="0" smtClean="0"/>
              <a:t>Advance </a:t>
            </a:r>
            <a:r>
              <a:rPr lang="en-US" sz="1800" dirty="0"/>
              <a:t>State Policy </a:t>
            </a:r>
            <a:r>
              <a:rPr lang="en-US" sz="1800" dirty="0" smtClean="0"/>
              <a:t>Goals</a:t>
            </a:r>
            <a:br>
              <a:rPr lang="en-US" sz="1800" dirty="0" smtClean="0"/>
            </a:br>
            <a:endParaRPr lang="en-US" sz="1800" dirty="0"/>
          </a:p>
          <a:p>
            <a:r>
              <a:rPr lang="en-US" sz="1800" dirty="0" smtClean="0"/>
              <a:t>Leverage </a:t>
            </a:r>
            <a:r>
              <a:rPr lang="en-US" sz="1800" dirty="0"/>
              <a:t>Grid Modernization </a:t>
            </a:r>
            <a:r>
              <a:rPr lang="en-US" sz="1800" dirty="0" smtClean="0"/>
              <a:t>Experience</a:t>
            </a:r>
            <a:br>
              <a:rPr lang="en-US" sz="1800" dirty="0" smtClean="0"/>
            </a:br>
            <a:endParaRPr lang="en-US" sz="1800" dirty="0"/>
          </a:p>
          <a:p>
            <a:r>
              <a:rPr lang="en-US" sz="1800" dirty="0" smtClean="0"/>
              <a:t>Adopt </a:t>
            </a:r>
            <a:r>
              <a:rPr lang="en-US" sz="1800" dirty="0"/>
              <a:t>Transformational </a:t>
            </a:r>
            <a:r>
              <a:rPr lang="en-US" sz="1800" dirty="0" smtClean="0"/>
              <a:t>Technologies</a:t>
            </a:r>
            <a:br>
              <a:rPr lang="en-US" sz="1800" dirty="0" smtClean="0"/>
            </a:br>
            <a:endParaRPr lang="en-US" sz="1800" dirty="0"/>
          </a:p>
          <a:p>
            <a:r>
              <a:rPr lang="en-US" sz="1800" dirty="0" smtClean="0"/>
              <a:t>Establish </a:t>
            </a:r>
            <a:r>
              <a:rPr lang="en-US" sz="1800" dirty="0"/>
              <a:t>a Flexible Foundation for the </a:t>
            </a:r>
            <a:r>
              <a:rPr lang="en-US" sz="1800" dirty="0" smtClean="0"/>
              <a:t>Future</a:t>
            </a:r>
            <a:endParaRPr lang="en-US" sz="18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09600" y="1024964"/>
            <a:ext cx="7924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9900"/>
                </a:solidFill>
                <a:latin typeface="Times"/>
              </a:defRPr>
            </a:lvl1pPr>
            <a:lvl2pPr marL="742950" indent="-285750">
              <a:defRPr sz="2400">
                <a:solidFill>
                  <a:srgbClr val="009900"/>
                </a:solidFill>
                <a:latin typeface="Times"/>
              </a:defRPr>
            </a:lvl2pPr>
            <a:lvl3pPr marL="1143000" indent="-228600">
              <a:defRPr sz="2400">
                <a:solidFill>
                  <a:srgbClr val="009900"/>
                </a:solidFill>
                <a:latin typeface="Times"/>
              </a:defRPr>
            </a:lvl3pPr>
            <a:lvl4pPr marL="1600200" indent="-228600">
              <a:defRPr sz="2400">
                <a:solidFill>
                  <a:srgbClr val="009900"/>
                </a:solidFill>
                <a:latin typeface="Times"/>
              </a:defRPr>
            </a:lvl4pPr>
            <a:lvl5pPr marL="2057400" indent="-228600">
              <a:defRPr sz="2400">
                <a:solidFill>
                  <a:srgbClr val="009900"/>
                </a:solidFill>
                <a:latin typeface="Times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9pPr>
          </a:lstStyle>
          <a:p>
            <a:pPr algn="ctr"/>
            <a:r>
              <a:rPr lang="en-US" altLang="en-US" sz="2200" b="1" dirty="0" smtClean="0">
                <a:solidFill>
                  <a:srgbClr val="000000"/>
                </a:solidFill>
                <a:latin typeface="Calibri" pitchFamily="34" charset="0"/>
              </a:rPr>
              <a:t>We developed our Plan around the following key guiding principles.</a:t>
            </a:r>
            <a:endParaRPr lang="en-US" altLang="en-US" sz="2200" b="1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359972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Outcomes and Attributes</a:t>
            </a:r>
            <a:endParaRPr lang="en-US" b="1" dirty="0"/>
          </a:p>
        </p:txBody>
      </p:sp>
      <p:sp>
        <p:nvSpPr>
          <p:cNvPr id="28" name="Pentagon 27"/>
          <p:cNvSpPr/>
          <p:nvPr/>
        </p:nvSpPr>
        <p:spPr>
          <a:xfrm>
            <a:off x="71717" y="2226824"/>
            <a:ext cx="1743636" cy="886835"/>
          </a:xfrm>
          <a:prstGeom prst="homePlate">
            <a:avLst>
              <a:gd name="adj" fmla="val 26206"/>
            </a:avLst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>
              <a:solidFill>
                <a:srgbClr val="FFFFFF"/>
              </a:solidFill>
            </a:endParaRPr>
          </a:p>
        </p:txBody>
      </p:sp>
      <p:sp>
        <p:nvSpPr>
          <p:cNvPr id="29" name="TextBox 7"/>
          <p:cNvSpPr txBox="1">
            <a:spLocks noChangeArrowheads="1"/>
          </p:cNvSpPr>
          <p:nvPr/>
        </p:nvSpPr>
        <p:spPr bwMode="auto">
          <a:xfrm>
            <a:off x="80682" y="2424019"/>
            <a:ext cx="151951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300" b="1" dirty="0" smtClean="0">
                <a:solidFill>
                  <a:srgbClr val="000000"/>
                </a:solidFill>
                <a:latin typeface="+mn-lt"/>
              </a:rPr>
              <a:t>Characteristics of a Modern Grid</a:t>
            </a:r>
            <a:endParaRPr lang="en-US" sz="13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014844" y="2226824"/>
            <a:ext cx="1093298" cy="88683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1300" b="1" smtClean="0">
                <a:solidFill>
                  <a:srgbClr val="FFFFFF"/>
                </a:solidFill>
              </a:rPr>
              <a:t>Customer Engage-</a:t>
            </a:r>
            <a:r>
              <a:rPr lang="en-US" sz="1300" b="1" dirty="0" err="1" smtClean="0">
                <a:solidFill>
                  <a:srgbClr val="FFFFFF"/>
                </a:solidFill>
              </a:rPr>
              <a:t>ment</a:t>
            </a:r>
            <a:endParaRPr lang="en-US" sz="1300" b="1" dirty="0">
              <a:solidFill>
                <a:srgbClr val="FFFFFF"/>
              </a:solidFill>
            </a:endParaRPr>
          </a:p>
        </p:txBody>
      </p:sp>
      <p:sp>
        <p:nvSpPr>
          <p:cNvPr id="31" name="Pentagon 30"/>
          <p:cNvSpPr/>
          <p:nvPr/>
        </p:nvSpPr>
        <p:spPr>
          <a:xfrm>
            <a:off x="67235" y="3426036"/>
            <a:ext cx="1775012" cy="1343464"/>
          </a:xfrm>
          <a:prstGeom prst="homePlate">
            <a:avLst>
              <a:gd name="adj" fmla="val 21728"/>
            </a:avLst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>
              <a:solidFill>
                <a:srgbClr val="FFFFFF"/>
              </a:solidFill>
            </a:endParaRPr>
          </a:p>
        </p:txBody>
      </p:sp>
      <p:sp>
        <p:nvSpPr>
          <p:cNvPr id="32" name="TextBox 7"/>
          <p:cNvSpPr txBox="1">
            <a:spLocks noChangeArrowheads="1"/>
          </p:cNvSpPr>
          <p:nvPr/>
        </p:nvSpPr>
        <p:spPr bwMode="auto">
          <a:xfrm>
            <a:off x="76200" y="3897546"/>
            <a:ext cx="15240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300" b="1" dirty="0" smtClean="0">
                <a:solidFill>
                  <a:srgbClr val="000000"/>
                </a:solidFill>
                <a:latin typeface="+mn-lt"/>
              </a:rPr>
              <a:t>Desired </a:t>
            </a:r>
            <a:br>
              <a:rPr lang="en-US" sz="1300" b="1" dirty="0" smtClean="0">
                <a:solidFill>
                  <a:srgbClr val="000000"/>
                </a:solidFill>
                <a:latin typeface="+mn-lt"/>
              </a:rPr>
            </a:br>
            <a:r>
              <a:rPr lang="en-US" sz="1300" b="1" dirty="0" smtClean="0">
                <a:solidFill>
                  <a:srgbClr val="000000"/>
                </a:solidFill>
                <a:latin typeface="+mn-lt"/>
              </a:rPr>
              <a:t>Outcomes</a:t>
            </a:r>
            <a:endParaRPr lang="en-US" sz="1300" b="1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909481" y="3471066"/>
            <a:ext cx="7194177" cy="1311881"/>
            <a:chOff x="2022984" y="3124200"/>
            <a:chExt cx="6967176" cy="1311881"/>
          </a:xfrm>
        </p:grpSpPr>
        <p:sp>
          <p:nvSpPr>
            <p:cNvPr id="34" name="Rectangle 33"/>
            <p:cNvSpPr/>
            <p:nvPr/>
          </p:nvSpPr>
          <p:spPr>
            <a:xfrm>
              <a:off x="2022984" y="3124200"/>
              <a:ext cx="6967176" cy="282389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/>
              <a:r>
                <a:rPr lang="en-US" sz="1400" b="0" dirty="0">
                  <a:solidFill>
                    <a:srgbClr val="000000"/>
                  </a:solidFill>
                </a:rPr>
                <a:t>R e d u c e  t h e  I m p a c t  o f  O u t a g e s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022984" y="3472375"/>
              <a:ext cx="6967176" cy="282389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/>
              <a:r>
                <a:rPr lang="en-US" sz="1400" b="0" dirty="0">
                  <a:solidFill>
                    <a:srgbClr val="000000"/>
                  </a:solidFill>
                </a:rPr>
                <a:t>O p t </a:t>
              </a:r>
              <a:r>
                <a:rPr lang="en-US" sz="1400" b="0" dirty="0" err="1">
                  <a:solidFill>
                    <a:srgbClr val="000000"/>
                  </a:solidFill>
                </a:rPr>
                <a:t>i</a:t>
              </a:r>
              <a:r>
                <a:rPr lang="en-US" sz="1400" b="0" dirty="0">
                  <a:solidFill>
                    <a:srgbClr val="000000"/>
                  </a:solidFill>
                </a:rPr>
                <a:t> m </a:t>
              </a:r>
              <a:r>
                <a:rPr lang="en-US" sz="1400" b="0" dirty="0" err="1">
                  <a:solidFill>
                    <a:srgbClr val="000000"/>
                  </a:solidFill>
                </a:rPr>
                <a:t>i</a:t>
              </a:r>
              <a:r>
                <a:rPr lang="en-US" sz="1400" b="0" dirty="0">
                  <a:solidFill>
                    <a:srgbClr val="000000"/>
                  </a:solidFill>
                </a:rPr>
                <a:t> z e  D e m a n d 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022984" y="3810000"/>
              <a:ext cx="6967176" cy="282389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/>
              <a:r>
                <a:rPr lang="en-US" sz="1400" b="0" dirty="0">
                  <a:solidFill>
                    <a:srgbClr val="000000"/>
                  </a:solidFill>
                </a:rPr>
                <a:t>I n t e g r a t e  D </a:t>
              </a:r>
              <a:r>
                <a:rPr lang="en-US" sz="1400" b="0" dirty="0" err="1">
                  <a:solidFill>
                    <a:srgbClr val="000000"/>
                  </a:solidFill>
                </a:rPr>
                <a:t>i</a:t>
              </a:r>
              <a:r>
                <a:rPr lang="en-US" sz="1400" b="0" dirty="0">
                  <a:solidFill>
                    <a:srgbClr val="000000"/>
                  </a:solidFill>
                </a:rPr>
                <a:t> s t r </a:t>
              </a:r>
              <a:r>
                <a:rPr lang="en-US" sz="1400" b="0" dirty="0" err="1">
                  <a:solidFill>
                    <a:srgbClr val="000000"/>
                  </a:solidFill>
                </a:rPr>
                <a:t>i</a:t>
              </a:r>
              <a:r>
                <a:rPr lang="en-US" sz="1400" b="0" dirty="0">
                  <a:solidFill>
                    <a:srgbClr val="000000"/>
                  </a:solidFill>
                </a:rPr>
                <a:t> b u t e d   E n e r g y   R e s o u r c e s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022984" y="4153692"/>
              <a:ext cx="6967176" cy="282389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/>
              <a:r>
                <a:rPr lang="en-US" sz="1400" b="0" dirty="0">
                  <a:solidFill>
                    <a:srgbClr val="000000"/>
                  </a:solidFill>
                </a:rPr>
                <a:t>W o r k f o r c e  a n d  A s </a:t>
              </a:r>
              <a:r>
                <a:rPr lang="en-US" sz="1400" b="0" dirty="0" err="1">
                  <a:solidFill>
                    <a:srgbClr val="000000"/>
                  </a:solidFill>
                </a:rPr>
                <a:t>s</a:t>
              </a:r>
              <a:r>
                <a:rPr lang="en-US" sz="1400" b="0" dirty="0">
                  <a:solidFill>
                    <a:srgbClr val="000000"/>
                  </a:solidFill>
                </a:rPr>
                <a:t> e t   M a n a g e m e n t</a:t>
              </a:r>
            </a:p>
          </p:txBody>
        </p:sp>
      </p:grpSp>
      <p:sp>
        <p:nvSpPr>
          <p:cNvPr id="38" name="Rectangle 37"/>
          <p:cNvSpPr/>
          <p:nvPr/>
        </p:nvSpPr>
        <p:spPr>
          <a:xfrm>
            <a:off x="6794234" y="2226824"/>
            <a:ext cx="1093298" cy="88683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1300" b="1" dirty="0" smtClean="0">
                <a:solidFill>
                  <a:srgbClr val="FFFFFF"/>
                </a:solidFill>
              </a:rPr>
              <a:t>Resilient Grid</a:t>
            </a:r>
            <a:endParaRPr lang="en-US" sz="1300" b="1" dirty="0">
              <a:solidFill>
                <a:srgbClr val="FFFFFF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904764" y="2226825"/>
            <a:ext cx="4762159" cy="886834"/>
            <a:chOff x="1904764" y="1350884"/>
            <a:chExt cx="4762159" cy="886834"/>
          </a:xfrm>
        </p:grpSpPr>
        <p:sp>
          <p:nvSpPr>
            <p:cNvPr id="40" name="Rectangle 39"/>
            <p:cNvSpPr/>
            <p:nvPr/>
          </p:nvSpPr>
          <p:spPr>
            <a:xfrm>
              <a:off x="5573625" y="1616433"/>
              <a:ext cx="1093298" cy="62128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/>
              <a:r>
                <a:rPr lang="en-US" sz="1300" dirty="0">
                  <a:solidFill>
                    <a:srgbClr val="FFFFFF"/>
                  </a:solidFill>
                </a:rPr>
                <a:t>Dynamic DER Integration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345982" y="1616433"/>
              <a:ext cx="1093298" cy="62128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/>
              <a:r>
                <a:rPr lang="en-US" sz="1300" dirty="0">
                  <a:solidFill>
                    <a:srgbClr val="FFFFFF"/>
                  </a:solidFill>
                </a:rPr>
                <a:t>Real Time Flexible Grid Action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118340" y="1608559"/>
              <a:ext cx="1093298" cy="62128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/>
              <a:r>
                <a:rPr lang="en-US" sz="1300" dirty="0">
                  <a:solidFill>
                    <a:srgbClr val="FFFFFF"/>
                  </a:solidFill>
                </a:rPr>
                <a:t>Advanced Analytics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904765" y="1616433"/>
              <a:ext cx="1093298" cy="62128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/>
              <a:r>
                <a:rPr lang="en-US" sz="1300" dirty="0">
                  <a:solidFill>
                    <a:srgbClr val="FFFFFF"/>
                  </a:solidFill>
                </a:rPr>
                <a:t>Grid-Wide Situational Awareness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904764" y="1350884"/>
              <a:ext cx="4762159" cy="25767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/>
              <a:r>
                <a:rPr lang="en-US" sz="1300" b="1" dirty="0" smtClean="0">
                  <a:solidFill>
                    <a:srgbClr val="FFFFFF"/>
                  </a:solidFill>
                </a:rPr>
                <a:t>Smart &amp; Integrated Grid</a:t>
              </a:r>
              <a:endParaRPr lang="en-US" sz="13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52" name="Title 1"/>
          <p:cNvSpPr txBox="1">
            <a:spLocks/>
          </p:cNvSpPr>
          <p:nvPr/>
        </p:nvSpPr>
        <p:spPr bwMode="auto">
          <a:xfrm>
            <a:off x="609600" y="1024964"/>
            <a:ext cx="7924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9900"/>
                </a:solidFill>
                <a:latin typeface="Times"/>
              </a:defRPr>
            </a:lvl1pPr>
            <a:lvl2pPr marL="742950" indent="-285750">
              <a:defRPr sz="2400">
                <a:solidFill>
                  <a:srgbClr val="009900"/>
                </a:solidFill>
                <a:latin typeface="Times"/>
              </a:defRPr>
            </a:lvl2pPr>
            <a:lvl3pPr marL="1143000" indent="-228600">
              <a:defRPr sz="2400">
                <a:solidFill>
                  <a:srgbClr val="009900"/>
                </a:solidFill>
                <a:latin typeface="Times"/>
              </a:defRPr>
            </a:lvl3pPr>
            <a:lvl4pPr marL="1600200" indent="-228600">
              <a:defRPr sz="2400">
                <a:solidFill>
                  <a:srgbClr val="009900"/>
                </a:solidFill>
                <a:latin typeface="Times"/>
              </a:defRPr>
            </a:lvl4pPr>
            <a:lvl5pPr marL="2057400" indent="-228600">
              <a:defRPr sz="2400">
                <a:solidFill>
                  <a:srgbClr val="009900"/>
                </a:solidFill>
                <a:latin typeface="Times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9pPr>
          </a:lstStyle>
          <a:p>
            <a:pPr algn="ctr"/>
            <a:r>
              <a:rPr lang="en-US" altLang="en-US" sz="2200" b="1" dirty="0" smtClean="0">
                <a:solidFill>
                  <a:srgbClr val="000000"/>
                </a:solidFill>
                <a:latin typeface="Calibri" pitchFamily="34" charset="0"/>
              </a:rPr>
              <a:t>Plan was focused on desired outcomes and key grid modernization characteristics.</a:t>
            </a:r>
            <a:endParaRPr lang="en-US" altLang="en-US" sz="2200" b="1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41353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Smart and Integrated Grid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288009"/>
              </p:ext>
            </p:extLst>
          </p:nvPr>
        </p:nvGraphicFramePr>
        <p:xfrm>
          <a:off x="1150018" y="2081149"/>
          <a:ext cx="7746847" cy="40725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53824"/>
                <a:gridCol w="4393023"/>
              </a:tblGrid>
              <a:tr h="73407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Investment Program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Description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28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1. Advanced Sensing 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smtClean="0"/>
                        <a:t>Substation to line and urban network SCADA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868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 Next Generation Remote Fault Indication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smtClean="0"/>
                        <a:t>Detection of overhead and underground faults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28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3. Distribution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Management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IT</a:t>
                      </a:r>
                      <a:r>
                        <a:rPr lang="en-US" sz="1200" baseline="0" dirty="0" smtClean="0"/>
                        <a:t> system to enable real time grid reconfiguration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2894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4. Network</a:t>
                      </a:r>
                      <a:r>
                        <a:rPr lang="en-US" sz="1200" baseline="0" dirty="0" smtClean="0"/>
                        <a:t> Load Flow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Model of power flows</a:t>
                      </a:r>
                      <a:r>
                        <a:rPr lang="en-US" sz="1200" baseline="0" dirty="0" smtClean="0"/>
                        <a:t> on urban networks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2894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5. Predictive Outage Detection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Data analysis to identify potential</a:t>
                      </a:r>
                      <a:r>
                        <a:rPr lang="en-US" sz="1200" baseline="0" dirty="0" smtClean="0"/>
                        <a:t> faults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2894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6. Automated Feeder Reconfiguration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Fault</a:t>
                      </a:r>
                      <a:r>
                        <a:rPr lang="en-US" sz="1200" baseline="0" dirty="0" smtClean="0"/>
                        <a:t> isolation and restoration (OH, UG)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2894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7. Volt VAR Optimization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smtClean="0"/>
                        <a:t>Voltage regulation to minimize system losses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2894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Integrated</a:t>
                      </a:r>
                      <a:r>
                        <a:rPr lang="en-US" sz="1200" baseline="0" dirty="0" smtClean="0"/>
                        <a:t> Planning and Tracking for DER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Advanced </a:t>
                      </a:r>
                      <a:r>
                        <a:rPr lang="en-US" sz="1200" baseline="0" dirty="0" smtClean="0"/>
                        <a:t>load flow modeling and DER tracking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28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9. Energy Storage</a:t>
                      </a:r>
                      <a:endParaRPr lang="en-US" sz="12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Substation </a:t>
                      </a:r>
                      <a:r>
                        <a:rPr lang="en-US" sz="1200" baseline="0" dirty="0" smtClean="0"/>
                        <a:t>storage to manage DER intermittency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3818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10. Adaptive Protection</a:t>
                      </a:r>
                      <a:r>
                        <a:rPr lang="en-US" sz="1200" baseline="0" dirty="0" smtClean="0"/>
                        <a:t>/Two-way Power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Protection</a:t>
                      </a:r>
                      <a:r>
                        <a:rPr lang="en-US" sz="1200" baseline="0" dirty="0" smtClean="0"/>
                        <a:t> technology to increase DER penetration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 bwMode="auto">
          <a:xfrm>
            <a:off x="609600" y="1024964"/>
            <a:ext cx="7924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9900"/>
                </a:solidFill>
                <a:latin typeface="Times"/>
              </a:defRPr>
            </a:lvl1pPr>
            <a:lvl2pPr marL="742950" indent="-285750">
              <a:defRPr sz="2400">
                <a:solidFill>
                  <a:srgbClr val="009900"/>
                </a:solidFill>
                <a:latin typeface="Times"/>
              </a:defRPr>
            </a:lvl2pPr>
            <a:lvl3pPr marL="1143000" indent="-228600">
              <a:defRPr sz="2400">
                <a:solidFill>
                  <a:srgbClr val="009900"/>
                </a:solidFill>
                <a:latin typeface="Times"/>
              </a:defRPr>
            </a:lvl3pPr>
            <a:lvl4pPr marL="1600200" indent="-228600">
              <a:defRPr sz="2400">
                <a:solidFill>
                  <a:srgbClr val="009900"/>
                </a:solidFill>
                <a:latin typeface="Times"/>
              </a:defRPr>
            </a:lvl4pPr>
            <a:lvl5pPr marL="2057400" indent="-228600">
              <a:defRPr sz="2400">
                <a:solidFill>
                  <a:srgbClr val="009900"/>
                </a:solidFill>
                <a:latin typeface="Times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9pPr>
          </a:lstStyle>
          <a:p>
            <a:pPr algn="ctr"/>
            <a:r>
              <a:rPr lang="en-US" altLang="en-US" sz="2200" b="1" dirty="0"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rPr>
              <a:t>Smart and Integrated Grid plan focuses on 10 different investment programs.</a:t>
            </a:r>
            <a:endParaRPr lang="en-US" altLang="en-US" sz="2200" b="1" dirty="0">
              <a:solidFill>
                <a:srgbClr val="000000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1274" y="2819401"/>
            <a:ext cx="1138744" cy="69791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dirty="0">
                <a:solidFill>
                  <a:srgbClr val="FFFFFF"/>
                </a:solidFill>
                <a:latin typeface="+mn-lt"/>
                <a:ea typeface="+mn-ea"/>
              </a:rPr>
              <a:t>Grid-Wide Situational Awareness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1274" y="3517314"/>
            <a:ext cx="1138744" cy="99290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dirty="0">
                <a:solidFill>
                  <a:srgbClr val="FFFFFF"/>
                </a:solidFill>
                <a:latin typeface="+mn-lt"/>
                <a:ea typeface="+mn-ea"/>
              </a:rPr>
              <a:t>Advanced Analytics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1274" y="4510216"/>
            <a:ext cx="1138744" cy="64255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dirty="0">
                <a:solidFill>
                  <a:srgbClr val="FFFFFF"/>
                </a:solidFill>
                <a:latin typeface="+mn-lt"/>
                <a:ea typeface="+mn-ea"/>
              </a:rPr>
              <a:t>Real Time Flexible Grid Action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1274" y="5152769"/>
            <a:ext cx="1138744" cy="10008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dirty="0">
                <a:solidFill>
                  <a:srgbClr val="FFFFFF"/>
                </a:solidFill>
                <a:latin typeface="+mn-lt"/>
                <a:ea typeface="+mn-ea"/>
              </a:rPr>
              <a:t>Dynamic DER Integration</a:t>
            </a:r>
          </a:p>
        </p:txBody>
      </p:sp>
    </p:spTree>
    <p:extLst>
      <p:ext uri="{BB962C8B-B14F-4D97-AF65-F5344CB8AC3E}">
        <p14:creationId xmlns:p14="http://schemas.microsoft.com/office/powerpoint/2010/main" val="2430440553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Resilient Grid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94703"/>
            <a:ext cx="76200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Two-part </a:t>
            </a:r>
            <a:r>
              <a:rPr lang="en-US" sz="1600" dirty="0"/>
              <a:t>system resiliency </a:t>
            </a:r>
            <a:r>
              <a:rPr lang="en-US" sz="1600" dirty="0" smtClean="0"/>
              <a:t>proposal: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  <a:p>
            <a:r>
              <a:rPr lang="en-US" sz="1600" dirty="0"/>
              <a:t>Underground Electrical Safety and Resiliency Program - Supports inspections and reinforcement of the underground distribution system. Includes:</a:t>
            </a:r>
          </a:p>
          <a:p>
            <a:pPr lvl="1"/>
            <a:r>
              <a:rPr lang="en-US" sz="1600" dirty="0"/>
              <a:t>Manhole inspections</a:t>
            </a:r>
          </a:p>
          <a:p>
            <a:pPr lvl="1"/>
            <a:r>
              <a:rPr lang="en-US" sz="1600" dirty="0"/>
              <a:t>Damage and voltage-indication testing for underground infrastructure </a:t>
            </a:r>
          </a:p>
          <a:p>
            <a:pPr lvl="1"/>
            <a:r>
              <a:rPr lang="en-US" sz="1600" dirty="0"/>
              <a:t>Monitoring and tracking </a:t>
            </a:r>
            <a:r>
              <a:rPr lang="en-US" sz="1600" dirty="0" smtClean="0"/>
              <a:t>systems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  <a:p>
            <a:r>
              <a:rPr lang="en-US" sz="1600" dirty="0"/>
              <a:t>Overhead Reliability and Resiliency Program - Upgrade and replace the overhead utility poles and associated infrastructure</a:t>
            </a:r>
          </a:p>
          <a:p>
            <a:pPr lvl="1"/>
            <a:r>
              <a:rPr lang="en-US" sz="1600" dirty="0"/>
              <a:t>Pole inspections and replacements</a:t>
            </a:r>
          </a:p>
          <a:p>
            <a:pPr lvl="1"/>
            <a:r>
              <a:rPr lang="en-US" sz="1600" dirty="0"/>
              <a:t>Double-pole transfers and removals</a:t>
            </a:r>
          </a:p>
          <a:p>
            <a:pPr lvl="1"/>
            <a:r>
              <a:rPr lang="en-US" sz="1600" dirty="0"/>
              <a:t>Vegetation-related resiliency initiatives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09600" y="1024964"/>
            <a:ext cx="79248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9900"/>
                </a:solidFill>
                <a:latin typeface="Times"/>
              </a:defRPr>
            </a:lvl1pPr>
            <a:lvl2pPr marL="742950" indent="-285750">
              <a:defRPr sz="2400">
                <a:solidFill>
                  <a:srgbClr val="009900"/>
                </a:solidFill>
                <a:latin typeface="Times"/>
              </a:defRPr>
            </a:lvl2pPr>
            <a:lvl3pPr marL="1143000" indent="-228600">
              <a:defRPr sz="2400">
                <a:solidFill>
                  <a:srgbClr val="009900"/>
                </a:solidFill>
                <a:latin typeface="Times"/>
              </a:defRPr>
            </a:lvl3pPr>
            <a:lvl4pPr marL="1600200" indent="-228600">
              <a:defRPr sz="2400">
                <a:solidFill>
                  <a:srgbClr val="009900"/>
                </a:solidFill>
                <a:latin typeface="Times"/>
              </a:defRPr>
            </a:lvl4pPr>
            <a:lvl5pPr marL="2057400" indent="-228600">
              <a:defRPr sz="2400">
                <a:solidFill>
                  <a:srgbClr val="009900"/>
                </a:solidFill>
                <a:latin typeface="Times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9pPr>
          </a:lstStyle>
          <a:p>
            <a:pPr algn="ctr"/>
            <a:r>
              <a:rPr lang="en-US" altLang="en-US" sz="2200" b="1" dirty="0"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rPr>
              <a:t>A resilient grid is a prerequisite to support grid modernization. </a:t>
            </a:r>
            <a:endParaRPr lang="en-US" altLang="en-US" sz="2200" b="1" dirty="0">
              <a:solidFill>
                <a:srgbClr val="000000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4891131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7497" y="2063457"/>
            <a:ext cx="3647048" cy="68798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</a:rPr>
              <a:t>TOU + Critical Peak Pricing</a:t>
            </a:r>
            <a:br>
              <a:rPr lang="en-US" sz="1600" dirty="0">
                <a:solidFill>
                  <a:srgbClr val="FFFFFF"/>
                </a:solidFill>
              </a:rPr>
            </a:br>
            <a:r>
              <a:rPr lang="en-US" sz="1600" dirty="0">
                <a:solidFill>
                  <a:srgbClr val="FFFFFF"/>
                </a:solidFill>
              </a:rPr>
              <a:t>(Residential)</a:t>
            </a:r>
          </a:p>
        </p:txBody>
      </p:sp>
      <p:sp>
        <p:nvSpPr>
          <p:cNvPr id="7" name="Rectangle 6"/>
          <p:cNvSpPr/>
          <p:nvPr/>
        </p:nvSpPr>
        <p:spPr>
          <a:xfrm>
            <a:off x="4658497" y="2063457"/>
            <a:ext cx="3647048" cy="68798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</a:rPr>
              <a:t>Targeted TOU</a:t>
            </a:r>
            <a:br>
              <a:rPr lang="en-US" sz="1600" dirty="0">
                <a:solidFill>
                  <a:srgbClr val="FFFFFF"/>
                </a:solidFill>
              </a:rPr>
            </a:br>
            <a:r>
              <a:rPr lang="en-US" sz="1600" dirty="0">
                <a:solidFill>
                  <a:srgbClr val="FFFFFF"/>
                </a:solidFill>
              </a:rPr>
              <a:t>(Residential and small C&amp;I)</a:t>
            </a:r>
          </a:p>
        </p:txBody>
      </p:sp>
      <p:sp>
        <p:nvSpPr>
          <p:cNvPr id="8" name="Content Placeholder 1"/>
          <p:cNvSpPr>
            <a:spLocks/>
          </p:cNvSpPr>
          <p:nvPr/>
        </p:nvSpPr>
        <p:spPr bwMode="auto">
          <a:xfrm>
            <a:off x="467497" y="2751439"/>
            <a:ext cx="3647048" cy="3115962"/>
          </a:xfrm>
          <a:prstGeom prst="rect">
            <a:avLst/>
          </a:prstGeom>
          <a:solidFill>
            <a:schemeClr val="bg1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5425" indent="-225425">
              <a:spcBef>
                <a:spcPts val="1000"/>
              </a:spcBef>
              <a:buClr>
                <a:srgbClr val="0066FF"/>
              </a:buClr>
              <a:buSzPct val="135000"/>
              <a:buFont typeface="Wingdings" pitchFamily="2" charset="2"/>
              <a:buChar char="§"/>
            </a:pPr>
            <a:r>
              <a:rPr lang="en-US" altLang="en-US" sz="1400" b="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Peak period 12 PM to 6 PM weekdays</a:t>
            </a:r>
          </a:p>
          <a:p>
            <a:pPr marL="225425" indent="-225425">
              <a:spcBef>
                <a:spcPts val="1000"/>
              </a:spcBef>
              <a:buClr>
                <a:srgbClr val="0066FF"/>
              </a:buClr>
              <a:buSzPct val="135000"/>
              <a:buFont typeface="Wingdings" pitchFamily="2" charset="2"/>
              <a:buChar char="§"/>
            </a:pPr>
            <a:r>
              <a:rPr lang="en-US" altLang="en-US" sz="1400" b="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All other hours are off peak plus holidays</a:t>
            </a:r>
          </a:p>
          <a:p>
            <a:pPr marL="225425" indent="-225425">
              <a:spcBef>
                <a:spcPts val="1000"/>
              </a:spcBef>
              <a:buClr>
                <a:srgbClr val="0066FF"/>
              </a:buClr>
              <a:buSzPct val="135000"/>
              <a:buFont typeface="Wingdings" pitchFamily="2" charset="2"/>
              <a:buChar char="§"/>
            </a:pPr>
            <a:r>
              <a:rPr lang="en-US" altLang="en-US" sz="1400" b="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Critical peak day (CPP) events called day ahead based on MW threshold at ISO</a:t>
            </a:r>
          </a:p>
          <a:p>
            <a:pPr marL="225425" indent="-225425">
              <a:spcBef>
                <a:spcPts val="1000"/>
              </a:spcBef>
              <a:buClr>
                <a:srgbClr val="0066FF"/>
              </a:buClr>
              <a:buSzPct val="135000"/>
              <a:buFont typeface="Wingdings" pitchFamily="2" charset="2"/>
              <a:buChar char="§"/>
            </a:pPr>
            <a:r>
              <a:rPr lang="en-US" altLang="en-US" sz="1400" b="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Event duration depends on forecast</a:t>
            </a:r>
          </a:p>
          <a:p>
            <a:pPr marL="225425" indent="-225425">
              <a:spcBef>
                <a:spcPts val="1000"/>
              </a:spcBef>
              <a:buClr>
                <a:srgbClr val="0066FF"/>
              </a:buClr>
              <a:buSzPct val="135000"/>
              <a:buFont typeface="Wingdings" pitchFamily="2" charset="2"/>
              <a:buChar char="§"/>
            </a:pPr>
            <a:r>
              <a:rPr lang="en-US" altLang="en-US" sz="1400" b="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Illustrative Prices (July to December)</a:t>
            </a:r>
          </a:p>
          <a:p>
            <a:pPr marL="682625" lvl="1" indent="-225425">
              <a:spcBef>
                <a:spcPts val="1000"/>
              </a:spcBef>
              <a:buClr>
                <a:srgbClr val="0066FF"/>
              </a:buClr>
              <a:buSzPct val="135000"/>
              <a:buFont typeface="Arial" panose="020B0604020202020204" pitchFamily="34" charset="0"/>
              <a:buChar char="‒"/>
            </a:pPr>
            <a:r>
              <a:rPr lang="en-US" altLang="en-US" sz="1400" b="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Off-peak	$0.05/kWh</a:t>
            </a:r>
          </a:p>
          <a:p>
            <a:pPr marL="682625" lvl="1" indent="-225425">
              <a:spcBef>
                <a:spcPts val="1000"/>
              </a:spcBef>
              <a:buClr>
                <a:srgbClr val="0066FF"/>
              </a:buClr>
              <a:buSzPct val="135000"/>
              <a:buFont typeface="Arial" panose="020B0604020202020204" pitchFamily="34" charset="0"/>
              <a:buChar char="‒"/>
            </a:pPr>
            <a:r>
              <a:rPr lang="en-US" altLang="en-US" sz="1400" b="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Peak	$0.27/kWh</a:t>
            </a:r>
          </a:p>
          <a:p>
            <a:pPr marL="682625" lvl="1" indent="-225425">
              <a:spcBef>
                <a:spcPts val="1000"/>
              </a:spcBef>
              <a:buClr>
                <a:srgbClr val="0066FF"/>
              </a:buClr>
              <a:buSzPct val="135000"/>
              <a:buFont typeface="Arial" panose="020B0604020202020204" pitchFamily="34" charset="0"/>
              <a:buChar char="‒"/>
            </a:pPr>
            <a:r>
              <a:rPr lang="en-US" altLang="en-US" sz="1400" b="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CPP	$0.87/kWh</a:t>
            </a:r>
          </a:p>
        </p:txBody>
      </p:sp>
      <p:sp>
        <p:nvSpPr>
          <p:cNvPr id="9" name="Content Placeholder 1"/>
          <p:cNvSpPr>
            <a:spLocks/>
          </p:cNvSpPr>
          <p:nvPr/>
        </p:nvSpPr>
        <p:spPr bwMode="auto">
          <a:xfrm>
            <a:off x="4658497" y="2751439"/>
            <a:ext cx="3647048" cy="3115962"/>
          </a:xfrm>
          <a:prstGeom prst="rect">
            <a:avLst/>
          </a:prstGeom>
          <a:solidFill>
            <a:schemeClr val="bg1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5425" indent="-225425">
              <a:spcBef>
                <a:spcPts val="1000"/>
              </a:spcBef>
              <a:buClr>
                <a:srgbClr val="0066FF"/>
              </a:buClr>
              <a:buSzPct val="135000"/>
              <a:buFont typeface="Wingdings" pitchFamily="2" charset="2"/>
              <a:buChar char="§"/>
            </a:pPr>
            <a:r>
              <a:rPr lang="en-US" altLang="en-US" sz="1400" b="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Peak </a:t>
            </a:r>
            <a:r>
              <a:rPr lang="en-US" altLang="en-US" sz="1400" b="0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period in effect weekdays and divided into </a:t>
            </a:r>
            <a:r>
              <a:rPr lang="en-US" altLang="en-US" sz="1400" b="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three 2 hour tranches in the 2 to 6PM time period</a:t>
            </a:r>
            <a:endParaRPr lang="en-US" altLang="en-US" sz="1400" b="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marL="225425" indent="-225425">
              <a:spcBef>
                <a:spcPts val="1000"/>
              </a:spcBef>
              <a:buClr>
                <a:srgbClr val="0066FF"/>
              </a:buClr>
              <a:buSzPct val="135000"/>
              <a:buFont typeface="Wingdings" pitchFamily="2" charset="2"/>
              <a:buChar char="§"/>
            </a:pPr>
            <a:r>
              <a:rPr lang="en-US" altLang="en-US" sz="1400" b="0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All other hours are off peak plus </a:t>
            </a:r>
            <a:r>
              <a:rPr lang="en-US" altLang="en-US" sz="1400" b="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holidays</a:t>
            </a:r>
          </a:p>
          <a:p>
            <a:pPr marL="225425" indent="-225425">
              <a:spcBef>
                <a:spcPts val="1000"/>
              </a:spcBef>
              <a:buClr>
                <a:srgbClr val="0066FF"/>
              </a:buClr>
              <a:buSzPct val="135000"/>
              <a:buFont typeface="Wingdings" pitchFamily="2" charset="2"/>
              <a:buChar char="§"/>
            </a:pPr>
            <a:r>
              <a:rPr lang="en-US" altLang="en-US" sz="1400" b="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No </a:t>
            </a:r>
            <a:r>
              <a:rPr lang="en-US" altLang="en-US" sz="1400" b="0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CPP </a:t>
            </a:r>
            <a:r>
              <a:rPr lang="en-US" altLang="en-US" sz="1400" b="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events</a:t>
            </a:r>
          </a:p>
          <a:p>
            <a:pPr marL="225425" indent="-225425">
              <a:spcBef>
                <a:spcPts val="1000"/>
              </a:spcBef>
              <a:buClr>
                <a:srgbClr val="0066FF"/>
              </a:buClr>
              <a:buSzPct val="135000"/>
              <a:buFont typeface="Wingdings" pitchFamily="2" charset="2"/>
              <a:buChar char="§"/>
            </a:pPr>
            <a:r>
              <a:rPr lang="en-US" altLang="en-US" sz="1400" b="0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Illustrative Prices (July to December)</a:t>
            </a:r>
          </a:p>
          <a:p>
            <a:pPr marL="682625" lvl="1" indent="-225425">
              <a:spcBef>
                <a:spcPts val="1000"/>
              </a:spcBef>
              <a:buClr>
                <a:srgbClr val="0066FF"/>
              </a:buClr>
              <a:buSzPct val="135000"/>
              <a:buFont typeface="Arial" panose="020B0604020202020204" pitchFamily="34" charset="0"/>
              <a:buChar char="‒"/>
            </a:pPr>
            <a:r>
              <a:rPr lang="en-US" altLang="en-US" sz="1400" b="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Off-peak	</a:t>
            </a:r>
            <a:r>
              <a:rPr lang="en-US" altLang="en-US" sz="1400" b="0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	$</a:t>
            </a:r>
            <a:r>
              <a:rPr lang="en-US" altLang="en-US" sz="1400" b="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0.09/kWh</a:t>
            </a:r>
            <a:endParaRPr lang="en-US" altLang="en-US" sz="1400" b="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marL="682625" lvl="1" indent="-225425">
              <a:spcBef>
                <a:spcPts val="1000"/>
              </a:spcBef>
              <a:buClr>
                <a:srgbClr val="0066FF"/>
              </a:buClr>
              <a:buSzPct val="135000"/>
              <a:buFont typeface="Arial" panose="020B0604020202020204" pitchFamily="34" charset="0"/>
              <a:buChar char="‒"/>
            </a:pPr>
            <a:r>
              <a:rPr lang="en-US" altLang="en-US" sz="1400" b="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Target Peak</a:t>
            </a:r>
            <a:r>
              <a:rPr lang="en-US" altLang="en-US" sz="1400" b="0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	$</a:t>
            </a:r>
            <a:r>
              <a:rPr lang="en-US" altLang="en-US" sz="1400" b="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0.29/kWh</a:t>
            </a:r>
            <a:endParaRPr lang="en-US" altLang="en-US" sz="1400" b="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Customer Engagement - Opt-in TVR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609600" y="1024964"/>
            <a:ext cx="7924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9900"/>
                </a:solidFill>
                <a:latin typeface="Times"/>
              </a:defRPr>
            </a:lvl1pPr>
            <a:lvl2pPr marL="742950" indent="-285750">
              <a:defRPr sz="2400">
                <a:solidFill>
                  <a:srgbClr val="009900"/>
                </a:solidFill>
                <a:latin typeface="Times"/>
              </a:defRPr>
            </a:lvl2pPr>
            <a:lvl3pPr marL="1143000" indent="-228600">
              <a:defRPr sz="2400">
                <a:solidFill>
                  <a:srgbClr val="009900"/>
                </a:solidFill>
                <a:latin typeface="Times"/>
              </a:defRPr>
            </a:lvl3pPr>
            <a:lvl4pPr marL="1600200" indent="-228600">
              <a:defRPr sz="2400">
                <a:solidFill>
                  <a:srgbClr val="009900"/>
                </a:solidFill>
                <a:latin typeface="Times"/>
              </a:defRPr>
            </a:lvl4pPr>
            <a:lvl5pPr marL="2057400" indent="-228600">
              <a:defRPr sz="2400">
                <a:solidFill>
                  <a:srgbClr val="009900"/>
                </a:solidFill>
                <a:latin typeface="Times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9pPr>
          </a:lstStyle>
          <a:p>
            <a:pPr algn="ctr"/>
            <a:r>
              <a:rPr lang="en-US" altLang="en-US" sz="2200" b="1" dirty="0"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rPr>
              <a:t>In the Plan we outline an opt-in TVR program with two customer-friendly options:</a:t>
            </a:r>
            <a:endParaRPr lang="en-US" altLang="en-US" sz="2200" b="1" dirty="0">
              <a:solidFill>
                <a:srgbClr val="000000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977754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Enabling Investments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09600" y="1024964"/>
            <a:ext cx="7924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9900"/>
                </a:solidFill>
                <a:latin typeface="Times"/>
              </a:defRPr>
            </a:lvl1pPr>
            <a:lvl2pPr marL="742950" indent="-285750">
              <a:defRPr sz="2400">
                <a:solidFill>
                  <a:srgbClr val="009900"/>
                </a:solidFill>
                <a:latin typeface="Times"/>
              </a:defRPr>
            </a:lvl2pPr>
            <a:lvl3pPr marL="1143000" indent="-228600">
              <a:defRPr sz="2400">
                <a:solidFill>
                  <a:srgbClr val="009900"/>
                </a:solidFill>
                <a:latin typeface="Times"/>
              </a:defRPr>
            </a:lvl3pPr>
            <a:lvl4pPr marL="1600200" indent="-228600">
              <a:defRPr sz="2400">
                <a:solidFill>
                  <a:srgbClr val="009900"/>
                </a:solidFill>
                <a:latin typeface="Times"/>
              </a:defRPr>
            </a:lvl4pPr>
            <a:lvl5pPr marL="2057400" indent="-228600">
              <a:defRPr sz="2400">
                <a:solidFill>
                  <a:srgbClr val="009900"/>
                </a:solidFill>
                <a:latin typeface="Times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9pPr>
          </a:lstStyle>
          <a:p>
            <a:pPr algn="ctr"/>
            <a:r>
              <a:rPr lang="en-US" altLang="en-US" sz="2200" b="1" dirty="0"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rPr>
              <a:t>In order to enable a modern grid, certain enabling investments are needed to serve as a platform on which to build.</a:t>
            </a:r>
            <a:endParaRPr lang="en-US" altLang="en-US" sz="2200" b="1" dirty="0">
              <a:solidFill>
                <a:srgbClr val="000000"/>
              </a:solidFill>
              <a:latin typeface="Calibri" pitchFamily="34" charset="0"/>
              <a:ea typeface="MS PGothic" pitchFamily="34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0" y="2667000"/>
            <a:ext cx="9066734" cy="1841128"/>
            <a:chOff x="77266" y="2108858"/>
            <a:chExt cx="7133895" cy="1029758"/>
          </a:xfrm>
        </p:grpSpPr>
        <p:sp>
          <p:nvSpPr>
            <p:cNvPr id="8" name="Rectangle 7"/>
            <p:cNvSpPr/>
            <p:nvPr/>
          </p:nvSpPr>
          <p:spPr>
            <a:xfrm>
              <a:off x="77266" y="2108858"/>
              <a:ext cx="2258161" cy="102975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/>
              <a:r>
                <a:rPr lang="en-US" sz="1600" dirty="0" smtClean="0">
                  <a:solidFill>
                    <a:srgbClr val="000000"/>
                  </a:solidFill>
                </a:rPr>
                <a:t>C U S T O M E R  </a:t>
              </a:r>
              <a:br>
                <a:rPr lang="en-US" sz="1600" dirty="0" smtClean="0">
                  <a:solidFill>
                    <a:srgbClr val="000000"/>
                  </a:solidFill>
                </a:rPr>
              </a:br>
              <a:r>
                <a:rPr lang="en-US" sz="1600" dirty="0" smtClean="0">
                  <a:solidFill>
                    <a:srgbClr val="000000"/>
                  </a:solidFill>
                </a:rPr>
                <a:t>E D U C A T I O N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15133" y="2108858"/>
              <a:ext cx="2258161" cy="102975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/>
              <a:r>
                <a:rPr lang="pt-BR" sz="1600" dirty="0">
                  <a:solidFill>
                    <a:srgbClr val="000000"/>
                  </a:solidFill>
                </a:rPr>
                <a:t>C O M M U N I C A T I O N </a:t>
              </a:r>
              <a:r>
                <a:rPr lang="pt-BR" sz="1600" dirty="0" smtClean="0">
                  <a:solidFill>
                    <a:srgbClr val="000000"/>
                  </a:solidFill>
                </a:rPr>
                <a:t>S</a:t>
              </a:r>
              <a:endParaRPr lang="pt-BR" sz="1600" dirty="0">
                <a:solidFill>
                  <a:srgbClr val="00000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53000" y="2108858"/>
              <a:ext cx="2258161" cy="102975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/>
              <a:r>
                <a:rPr lang="en-US" sz="1600" dirty="0">
                  <a:solidFill>
                    <a:srgbClr val="000000"/>
                  </a:solidFill>
                </a:rPr>
                <a:t>C Y B E R S E C U R I T </a:t>
              </a:r>
              <a:r>
                <a:rPr lang="en-US" sz="1600" dirty="0" smtClean="0">
                  <a:solidFill>
                    <a:srgbClr val="000000"/>
                  </a:solidFill>
                </a:rPr>
                <a:t>Y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2465980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Overall Summary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3208" y="2923946"/>
            <a:ext cx="1365425" cy="152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spcAft>
                <a:spcPts val="700"/>
              </a:spcAft>
              <a:buFont typeface="Wingdings" panose="05000000000000000000" pitchFamily="2" charset="2"/>
              <a:buChar char="§"/>
            </a:pPr>
            <a:r>
              <a:rPr lang="en-US" sz="1200" b="0" dirty="0" smtClean="0">
                <a:solidFill>
                  <a:srgbClr val="000000"/>
                </a:solidFill>
                <a:latin typeface="+mn-lt"/>
                <a:ea typeface="MS PGothic" pitchFamily="34" charset="-128"/>
              </a:rPr>
              <a:t>Advanced Sensing Technology</a:t>
            </a:r>
          </a:p>
          <a:p>
            <a:pPr marL="112713" indent="-112713">
              <a:spcAft>
                <a:spcPts val="700"/>
              </a:spcAft>
              <a:buFont typeface="Wingdings" panose="05000000000000000000" pitchFamily="2" charset="2"/>
              <a:buChar char="§"/>
            </a:pPr>
            <a:r>
              <a:rPr lang="en-US" sz="1200" b="0" dirty="0" smtClean="0">
                <a:solidFill>
                  <a:srgbClr val="000000"/>
                </a:solidFill>
                <a:latin typeface="+mn-lt"/>
                <a:ea typeface="MS PGothic" pitchFamily="34" charset="-128"/>
              </a:rPr>
              <a:t>Next Generation Remote Fault Indication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94506" y="2923946"/>
            <a:ext cx="1397434" cy="1810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spcAft>
                <a:spcPts val="700"/>
              </a:spcAft>
              <a:buFont typeface="Wingdings" panose="05000000000000000000" pitchFamily="2" charset="2"/>
              <a:buChar char="§"/>
            </a:pPr>
            <a:r>
              <a:rPr lang="en-US" sz="1200" b="0" dirty="0">
                <a:solidFill>
                  <a:srgbClr val="000000"/>
                </a:solidFill>
                <a:latin typeface="+mn-lt"/>
                <a:ea typeface="MS PGothic" pitchFamily="34" charset="-128"/>
              </a:rPr>
              <a:t>Distribution 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MS PGothic" pitchFamily="34" charset="-128"/>
              </a:rPr>
              <a:t>Management System</a:t>
            </a:r>
          </a:p>
          <a:p>
            <a:pPr marL="112713" indent="-112713">
              <a:spcAft>
                <a:spcPts val="700"/>
              </a:spcAft>
              <a:buFont typeface="Wingdings" panose="05000000000000000000" pitchFamily="2" charset="2"/>
              <a:buChar char="§"/>
            </a:pPr>
            <a:r>
              <a:rPr lang="en-US" sz="1200" b="0" dirty="0">
                <a:solidFill>
                  <a:srgbClr val="000000"/>
                </a:solidFill>
                <a:latin typeface="+mn-lt"/>
                <a:ea typeface="MS PGothic" pitchFamily="34" charset="-128"/>
              </a:rPr>
              <a:t>Network 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MS PGothic" pitchFamily="34" charset="-128"/>
              </a:rPr>
              <a:t> Load Flow</a:t>
            </a:r>
            <a:endParaRPr lang="en-US" sz="1200" b="0" dirty="0">
              <a:solidFill>
                <a:srgbClr val="000000"/>
              </a:solidFill>
              <a:latin typeface="+mn-lt"/>
              <a:ea typeface="MS PGothic" pitchFamily="34" charset="-128"/>
            </a:endParaRPr>
          </a:p>
          <a:p>
            <a:pPr marL="112713" indent="-112713">
              <a:spcAft>
                <a:spcPts val="700"/>
              </a:spcAft>
              <a:buFont typeface="Wingdings" panose="05000000000000000000" pitchFamily="2" charset="2"/>
              <a:buChar char="§"/>
            </a:pPr>
            <a:r>
              <a:rPr lang="en-US" sz="1200" b="0" dirty="0" smtClean="0">
                <a:solidFill>
                  <a:srgbClr val="000000"/>
                </a:solidFill>
                <a:latin typeface="+mn-lt"/>
                <a:ea typeface="MS PGothic" pitchFamily="34" charset="-128"/>
              </a:rPr>
              <a:t>Predictive Outage Detection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19742" y="2923946"/>
            <a:ext cx="1422467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spcAft>
                <a:spcPts val="700"/>
              </a:spcAft>
              <a:buFont typeface="Wingdings" panose="05000000000000000000" pitchFamily="2" charset="2"/>
              <a:buChar char="§"/>
            </a:pPr>
            <a:r>
              <a:rPr lang="en-US" sz="1200" b="0" dirty="0" smtClean="0">
                <a:solidFill>
                  <a:srgbClr val="000000"/>
                </a:solidFill>
                <a:latin typeface="+mn-lt"/>
                <a:ea typeface="MS PGothic" pitchFamily="34" charset="-128"/>
              </a:rPr>
              <a:t>Automated    Feeder Reconfiguration</a:t>
            </a:r>
          </a:p>
          <a:p>
            <a:pPr marL="112713" indent="-112713">
              <a:spcAft>
                <a:spcPts val="700"/>
              </a:spcAft>
              <a:buFont typeface="Wingdings" panose="05000000000000000000" pitchFamily="2" charset="2"/>
              <a:buChar char="§"/>
            </a:pPr>
            <a:r>
              <a:rPr lang="en-US" sz="1200" b="0" dirty="0">
                <a:solidFill>
                  <a:srgbClr val="000000"/>
                </a:solidFill>
                <a:latin typeface="+mn-lt"/>
                <a:ea typeface="MS PGothic" pitchFamily="34" charset="-128"/>
              </a:rPr>
              <a:t>Volt VAR 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MS PGothic" pitchFamily="34" charset="-128"/>
              </a:rPr>
              <a:t>Optimization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870623" y="2923946"/>
            <a:ext cx="11859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spcAft>
                <a:spcPts val="700"/>
              </a:spcAft>
              <a:buFont typeface="Wingdings" panose="05000000000000000000" pitchFamily="2" charset="2"/>
              <a:buChar char="§"/>
            </a:pPr>
            <a:r>
              <a:rPr lang="en-US" sz="1200" b="0" dirty="0" smtClean="0">
                <a:solidFill>
                  <a:srgbClr val="000000"/>
                </a:solidFill>
              </a:rPr>
              <a:t>Opt-in TVR (Systems and Metering)</a:t>
            </a:r>
            <a:endParaRPr lang="en-US" sz="1200" b="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61020" y="2923946"/>
            <a:ext cx="1444210" cy="1749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spcAft>
                <a:spcPts val="700"/>
              </a:spcAft>
              <a:buFont typeface="Wingdings" panose="05000000000000000000" pitchFamily="2" charset="2"/>
              <a:buChar char="§"/>
            </a:pPr>
            <a:r>
              <a:rPr lang="en-US" sz="1200" b="0" dirty="0">
                <a:solidFill>
                  <a:srgbClr val="000000"/>
                </a:solidFill>
              </a:rPr>
              <a:t>Integrated </a:t>
            </a:r>
            <a:r>
              <a:rPr lang="en-US" sz="1200" b="0" dirty="0" smtClean="0">
                <a:solidFill>
                  <a:srgbClr val="000000"/>
                </a:solidFill>
              </a:rPr>
              <a:t>Tracking and Planning </a:t>
            </a:r>
            <a:r>
              <a:rPr lang="en-US" sz="1200" b="0" dirty="0">
                <a:solidFill>
                  <a:srgbClr val="000000"/>
                </a:solidFill>
              </a:rPr>
              <a:t>for DER </a:t>
            </a:r>
          </a:p>
          <a:p>
            <a:pPr marL="112713" indent="-112713">
              <a:spcAft>
                <a:spcPts val="700"/>
              </a:spcAft>
              <a:buFont typeface="Wingdings" panose="05000000000000000000" pitchFamily="2" charset="2"/>
              <a:buChar char="§"/>
            </a:pPr>
            <a:r>
              <a:rPr lang="en-US" sz="1200" b="0" dirty="0">
                <a:solidFill>
                  <a:srgbClr val="000000"/>
                </a:solidFill>
              </a:rPr>
              <a:t>Energy Storage</a:t>
            </a:r>
          </a:p>
          <a:p>
            <a:pPr marL="112713" indent="-112713">
              <a:spcAft>
                <a:spcPts val="700"/>
              </a:spcAft>
              <a:buFont typeface="Wingdings" panose="05000000000000000000" pitchFamily="2" charset="2"/>
              <a:buChar char="§"/>
            </a:pPr>
            <a:r>
              <a:rPr lang="en-US" sz="1200" b="0" dirty="0">
                <a:solidFill>
                  <a:srgbClr val="000000"/>
                </a:solidFill>
              </a:rPr>
              <a:t>Adaptive Protection </a:t>
            </a:r>
            <a:r>
              <a:rPr lang="en-US" sz="1200" b="0" dirty="0" smtClean="0">
                <a:solidFill>
                  <a:srgbClr val="000000"/>
                </a:solidFill>
              </a:rPr>
              <a:t>/Two </a:t>
            </a:r>
            <a:r>
              <a:rPr lang="en-US" sz="1200" b="0" dirty="0">
                <a:solidFill>
                  <a:srgbClr val="000000"/>
                </a:solidFill>
              </a:rPr>
              <a:t>Way Power Flow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47290" y="2923946"/>
            <a:ext cx="1393321" cy="1336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spcAft>
                <a:spcPts val="700"/>
              </a:spcAft>
              <a:buFont typeface="Wingdings" panose="05000000000000000000" pitchFamily="2" charset="2"/>
              <a:buChar char="§"/>
            </a:pPr>
            <a:r>
              <a:rPr lang="en-US" sz="1200" b="0" dirty="0" smtClean="0">
                <a:solidFill>
                  <a:srgbClr val="000000"/>
                </a:solidFill>
              </a:rPr>
              <a:t>Underground Safety and Resiliency</a:t>
            </a:r>
          </a:p>
          <a:p>
            <a:pPr marL="174625" indent="-174625">
              <a:spcAft>
                <a:spcPts val="700"/>
              </a:spcAft>
              <a:buFont typeface="Wingdings" panose="05000000000000000000" pitchFamily="2" charset="2"/>
              <a:buChar char="§"/>
            </a:pPr>
            <a:r>
              <a:rPr lang="en-US" sz="1200" b="0" dirty="0" smtClean="0">
                <a:solidFill>
                  <a:srgbClr val="000000"/>
                </a:solidFill>
              </a:rPr>
              <a:t>Overhead Safety and Resiliency</a:t>
            </a:r>
          </a:p>
        </p:txBody>
      </p:sp>
      <p:sp>
        <p:nvSpPr>
          <p:cNvPr id="40" name="Title 1"/>
          <p:cNvSpPr txBox="1">
            <a:spLocks/>
          </p:cNvSpPr>
          <p:nvPr/>
        </p:nvSpPr>
        <p:spPr bwMode="auto">
          <a:xfrm>
            <a:off x="609600" y="1024964"/>
            <a:ext cx="7924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9900"/>
                </a:solidFill>
                <a:latin typeface="Times"/>
              </a:defRPr>
            </a:lvl1pPr>
            <a:lvl2pPr marL="742950" indent="-285750">
              <a:defRPr sz="2400">
                <a:solidFill>
                  <a:srgbClr val="009900"/>
                </a:solidFill>
                <a:latin typeface="Times"/>
              </a:defRPr>
            </a:lvl2pPr>
            <a:lvl3pPr marL="1143000" indent="-228600">
              <a:defRPr sz="2400">
                <a:solidFill>
                  <a:srgbClr val="009900"/>
                </a:solidFill>
                <a:latin typeface="Times"/>
              </a:defRPr>
            </a:lvl3pPr>
            <a:lvl4pPr marL="1600200" indent="-228600">
              <a:defRPr sz="2400">
                <a:solidFill>
                  <a:srgbClr val="009900"/>
                </a:solidFill>
                <a:latin typeface="Times"/>
              </a:defRPr>
            </a:lvl4pPr>
            <a:lvl5pPr marL="2057400" indent="-228600">
              <a:defRPr sz="2400">
                <a:solidFill>
                  <a:srgbClr val="009900"/>
                </a:solidFill>
                <a:latin typeface="Times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9pPr>
          </a:lstStyle>
          <a:p>
            <a:pPr algn="ctr"/>
            <a:r>
              <a:rPr lang="en-US" altLang="en-US" sz="2200" b="1" dirty="0"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rPr>
              <a:t>Short-Term Investment Plan (STIP) request represents $</a:t>
            </a:r>
            <a:r>
              <a:rPr lang="en-US" altLang="en-US" sz="2200" b="1" dirty="0"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rPr>
              <a:t>431 million </a:t>
            </a:r>
            <a:r>
              <a:rPr lang="en-US" altLang="en-US" sz="2200" b="1" dirty="0"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rPr>
              <a:t>over a period of five years.</a:t>
            </a:r>
            <a:endParaRPr lang="en-US" altLang="en-US" sz="2200" b="1" dirty="0">
              <a:solidFill>
                <a:srgbClr val="000000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824885" y="2001726"/>
            <a:ext cx="1251879" cy="88683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1300" b="1" dirty="0" smtClean="0">
                <a:solidFill>
                  <a:srgbClr val="FFFFFF"/>
                </a:solidFill>
              </a:rPr>
              <a:t>Customer Engagement</a:t>
            </a:r>
            <a:br>
              <a:rPr lang="en-US" sz="1300" b="1" dirty="0" smtClean="0">
                <a:solidFill>
                  <a:srgbClr val="FFFFFF"/>
                </a:solidFill>
              </a:rPr>
            </a:br>
            <a:r>
              <a:rPr lang="en-US" sz="1300" b="1" dirty="0" smtClean="0">
                <a:solidFill>
                  <a:srgbClr val="FFFFFF"/>
                </a:solidFill>
              </a:rPr>
              <a:t>$</a:t>
            </a:r>
            <a:r>
              <a:rPr lang="en-US" sz="1300" b="1" dirty="0" smtClean="0">
                <a:solidFill>
                  <a:srgbClr val="FFFFFF"/>
                </a:solidFill>
              </a:rPr>
              <a:t>108M</a:t>
            </a:r>
            <a:endParaRPr lang="en-US" sz="1300" b="1" dirty="0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347290" y="2001726"/>
            <a:ext cx="1251879" cy="88683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1300" b="1" dirty="0" smtClean="0">
                <a:solidFill>
                  <a:srgbClr val="FFFFFF"/>
                </a:solidFill>
              </a:rPr>
              <a:t>Resilient Grid</a:t>
            </a:r>
          </a:p>
          <a:p>
            <a:pPr algn="ctr" eaLnBrk="1" hangingPunct="1"/>
            <a:r>
              <a:rPr lang="en-US" sz="1300" b="1" dirty="0" smtClean="0">
                <a:solidFill>
                  <a:srgbClr val="FFFFFF"/>
                </a:solidFill>
              </a:rPr>
              <a:t>$</a:t>
            </a:r>
            <a:r>
              <a:rPr lang="en-US" sz="1300" b="1" dirty="0" smtClean="0">
                <a:solidFill>
                  <a:srgbClr val="FFFFFF"/>
                </a:solidFill>
              </a:rPr>
              <a:t>150M</a:t>
            </a:r>
            <a:endParaRPr lang="en-US" sz="1300" b="1" dirty="0">
              <a:solidFill>
                <a:srgbClr val="FFFFFF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733034" y="2267276"/>
            <a:ext cx="1388540" cy="62128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1300" dirty="0">
                <a:solidFill>
                  <a:srgbClr val="FFFFFF"/>
                </a:solidFill>
              </a:rPr>
              <a:t>Dynamic DER Integration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173870" y="2267276"/>
            <a:ext cx="1388540" cy="62128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1300" dirty="0">
                <a:solidFill>
                  <a:srgbClr val="FFFFFF"/>
                </a:solidFill>
              </a:rPr>
              <a:t>Real Time Flexible Grid Action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614707" y="2259402"/>
            <a:ext cx="1388540" cy="62128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1300" dirty="0">
                <a:solidFill>
                  <a:srgbClr val="FFFFFF"/>
                </a:solidFill>
              </a:rPr>
              <a:t>Advanced Analytics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3410" y="2267276"/>
            <a:ext cx="1388540" cy="62128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1300" dirty="0">
                <a:solidFill>
                  <a:srgbClr val="FFFFFF"/>
                </a:solidFill>
              </a:rPr>
              <a:t>Grid-Wide Situational Awareness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3409" y="2001727"/>
            <a:ext cx="6048165" cy="2576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1300" b="1" dirty="0" smtClean="0">
                <a:solidFill>
                  <a:srgbClr val="FFFFFF"/>
                </a:solidFill>
              </a:rPr>
              <a:t>Smart &amp; Integrated Grid - $</a:t>
            </a:r>
            <a:r>
              <a:rPr lang="en-US" sz="1300" b="1" dirty="0" smtClean="0">
                <a:solidFill>
                  <a:srgbClr val="FFFFFF"/>
                </a:solidFill>
              </a:rPr>
              <a:t>172M</a:t>
            </a:r>
            <a:endParaRPr lang="en-US" sz="1300" b="1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59445" y="6096678"/>
            <a:ext cx="766544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defTabSz="4572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Total = $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496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 million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,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less baseline capital of $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65 million</a:t>
            </a:r>
            <a:r>
              <a:rPr kumimoji="0" lang="en-US" sz="12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, for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an incremental request of $</a:t>
            </a:r>
            <a:r>
              <a:rPr kumimoji="0" lang="en-US" sz="12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431 million.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3409" y="5137573"/>
            <a:ext cx="8918190" cy="27466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1300" b="1" dirty="0" smtClean="0">
                <a:solidFill>
                  <a:srgbClr val="FFFFFF"/>
                </a:solidFill>
              </a:rPr>
              <a:t>Enabling Investments - $</a:t>
            </a:r>
            <a:r>
              <a:rPr lang="en-US" sz="1300" b="1" dirty="0" smtClean="0">
                <a:solidFill>
                  <a:srgbClr val="FFFFFF"/>
                </a:solidFill>
              </a:rPr>
              <a:t>66M</a:t>
            </a:r>
            <a:endParaRPr lang="en-US" sz="1300" b="1" dirty="0">
              <a:solidFill>
                <a:srgbClr val="FFFF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409" y="5442373"/>
            <a:ext cx="3024082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spcAft>
                <a:spcPts val="700"/>
              </a:spcAft>
              <a:buFont typeface="Wingdings" panose="05000000000000000000" pitchFamily="2" charset="2"/>
              <a:buChar char="§"/>
            </a:pPr>
            <a:r>
              <a:rPr lang="en-US" sz="1200" b="0" dirty="0" smtClean="0">
                <a:solidFill>
                  <a:srgbClr val="000000"/>
                </a:solidFill>
                <a:latin typeface="+mn-lt"/>
                <a:ea typeface="MS PGothic" pitchFamily="34" charset="-128"/>
              </a:rPr>
              <a:t>Customer Education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24200" y="5442373"/>
            <a:ext cx="3024082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spcAft>
                <a:spcPts val="700"/>
              </a:spcAft>
              <a:buFont typeface="Wingdings" panose="05000000000000000000" pitchFamily="2" charset="2"/>
              <a:buChar char="§"/>
            </a:pPr>
            <a:r>
              <a:rPr lang="en-US" sz="1200" b="0" dirty="0" smtClean="0">
                <a:solidFill>
                  <a:srgbClr val="000000"/>
                </a:solidFill>
                <a:latin typeface="+mn-lt"/>
                <a:ea typeface="MS PGothic" pitchFamily="34" charset="-128"/>
              </a:rPr>
              <a:t>Communications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096000" y="5442373"/>
            <a:ext cx="3024082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spcAft>
                <a:spcPts val="700"/>
              </a:spcAft>
              <a:buFont typeface="Wingdings" panose="05000000000000000000" pitchFamily="2" charset="2"/>
              <a:buChar char="§"/>
            </a:pPr>
            <a:r>
              <a:rPr lang="en-US" sz="1200" b="0" dirty="0" smtClean="0">
                <a:solidFill>
                  <a:srgbClr val="000000"/>
                </a:solidFill>
                <a:latin typeface="+mn-lt"/>
                <a:ea typeface="MS PGothic" pitchFamily="34" charset="-128"/>
              </a:rPr>
              <a:t>Cyber-Security</a:t>
            </a:r>
          </a:p>
        </p:txBody>
      </p:sp>
    </p:spTree>
    <p:extLst>
      <p:ext uri="{BB962C8B-B14F-4D97-AF65-F5344CB8AC3E}">
        <p14:creationId xmlns:p14="http://schemas.microsoft.com/office/powerpoint/2010/main" val="4034697084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Key </a:t>
            </a:r>
            <a:r>
              <a:rPr lang="en-US" b="1" dirty="0" smtClean="0"/>
              <a:t>Benefits</a:t>
            </a:r>
            <a:endParaRPr lang="en-US" b="1" dirty="0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609600" y="1024964"/>
            <a:ext cx="79248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9900"/>
                </a:solidFill>
                <a:latin typeface="Times"/>
              </a:defRPr>
            </a:lvl1pPr>
            <a:lvl2pPr marL="742950" indent="-285750">
              <a:defRPr sz="2400">
                <a:solidFill>
                  <a:srgbClr val="009900"/>
                </a:solidFill>
                <a:latin typeface="Times"/>
              </a:defRPr>
            </a:lvl2pPr>
            <a:lvl3pPr marL="1143000" indent="-228600">
              <a:defRPr sz="2400">
                <a:solidFill>
                  <a:srgbClr val="009900"/>
                </a:solidFill>
                <a:latin typeface="Times"/>
              </a:defRPr>
            </a:lvl3pPr>
            <a:lvl4pPr marL="1600200" indent="-228600">
              <a:defRPr sz="2400">
                <a:solidFill>
                  <a:srgbClr val="009900"/>
                </a:solidFill>
                <a:latin typeface="Times"/>
              </a:defRPr>
            </a:lvl4pPr>
            <a:lvl5pPr marL="2057400" indent="-228600">
              <a:defRPr sz="2400">
                <a:solidFill>
                  <a:srgbClr val="009900"/>
                </a:solidFill>
                <a:latin typeface="Times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00"/>
                </a:solidFill>
                <a:latin typeface="Times"/>
              </a:defRPr>
            </a:lvl9pPr>
          </a:lstStyle>
          <a:p>
            <a:pPr algn="ctr"/>
            <a:r>
              <a:rPr lang="en-US" altLang="en-US" sz="2200" b="1" dirty="0"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rPr>
              <a:t>Core Investment Plan will provide the following benefits:</a:t>
            </a:r>
            <a:endParaRPr lang="en-US" altLang="en-US" sz="2200" b="1" dirty="0">
              <a:solidFill>
                <a:srgbClr val="000000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546845" y="1692970"/>
            <a:ext cx="7835156" cy="4572000"/>
          </a:xfrm>
        </p:spPr>
        <p:txBody>
          <a:bodyPr/>
          <a:lstStyle/>
          <a:p>
            <a:r>
              <a:rPr lang="en-US" sz="1800" dirty="0" smtClean="0"/>
              <a:t>Improved </a:t>
            </a:r>
            <a:r>
              <a:rPr lang="en-US" sz="1800" dirty="0"/>
              <a:t>reliability and reduced restoration times</a:t>
            </a:r>
            <a:r>
              <a:rPr lang="en-US" sz="1800" dirty="0" smtClean="0"/>
              <a:t>;</a:t>
            </a:r>
            <a:br>
              <a:rPr lang="en-US" sz="1800" dirty="0" smtClean="0"/>
            </a:br>
            <a:endParaRPr lang="en-US" sz="1800" dirty="0"/>
          </a:p>
          <a:p>
            <a:r>
              <a:rPr lang="en-US" sz="1800" dirty="0" smtClean="0"/>
              <a:t>Improved </a:t>
            </a:r>
            <a:r>
              <a:rPr lang="en-US" sz="1800" dirty="0"/>
              <a:t>customer </a:t>
            </a:r>
            <a:r>
              <a:rPr lang="en-US" sz="1800" dirty="0" smtClean="0"/>
              <a:t>service;</a:t>
            </a:r>
            <a:br>
              <a:rPr lang="en-US" sz="1800" dirty="0" smtClean="0"/>
            </a:br>
            <a:endParaRPr lang="en-US" sz="1800" dirty="0"/>
          </a:p>
          <a:p>
            <a:r>
              <a:rPr lang="en-US" sz="1800" dirty="0" smtClean="0"/>
              <a:t>Reduced </a:t>
            </a:r>
            <a:r>
              <a:rPr lang="en-US" sz="1800" dirty="0"/>
              <a:t>end-user consumption and line losses</a:t>
            </a:r>
            <a:r>
              <a:rPr lang="en-US" sz="1800" dirty="0" smtClean="0"/>
              <a:t>;</a:t>
            </a:r>
            <a:br>
              <a:rPr lang="en-US" sz="1800" dirty="0" smtClean="0"/>
            </a:br>
            <a:endParaRPr lang="en-US" sz="1800" dirty="0"/>
          </a:p>
          <a:p>
            <a:r>
              <a:rPr lang="en-US" sz="1800" dirty="0" smtClean="0"/>
              <a:t>Reduced </a:t>
            </a:r>
            <a:r>
              <a:rPr lang="en-US" sz="1800" dirty="0"/>
              <a:t>peak demand</a:t>
            </a:r>
            <a:r>
              <a:rPr lang="en-US" sz="1800" dirty="0" smtClean="0"/>
              <a:t>;</a:t>
            </a:r>
            <a:br>
              <a:rPr lang="en-US" sz="1800" dirty="0" smtClean="0"/>
            </a:br>
            <a:endParaRPr lang="en-US" sz="1800" dirty="0"/>
          </a:p>
          <a:p>
            <a:r>
              <a:rPr lang="en-US" sz="1800" dirty="0" smtClean="0"/>
              <a:t>Improved </a:t>
            </a:r>
            <a:r>
              <a:rPr lang="en-US" sz="1800" dirty="0"/>
              <a:t>asset management and workforce utilization</a:t>
            </a:r>
            <a:r>
              <a:rPr lang="en-US" sz="1800" dirty="0" smtClean="0"/>
              <a:t>;</a:t>
            </a:r>
            <a:br>
              <a:rPr lang="en-US" sz="1800" dirty="0" smtClean="0"/>
            </a:br>
            <a:endParaRPr lang="en-US" sz="1800" dirty="0"/>
          </a:p>
          <a:p>
            <a:r>
              <a:rPr lang="en-US" sz="1800" dirty="0" smtClean="0"/>
              <a:t>Reduced </a:t>
            </a:r>
            <a:r>
              <a:rPr lang="en-US" sz="1800" dirty="0"/>
              <a:t>costs to integrate DER; </a:t>
            </a:r>
            <a:r>
              <a:rPr lang="en-US" sz="1800" dirty="0" smtClean="0"/>
              <a:t>and</a:t>
            </a:r>
            <a:br>
              <a:rPr lang="en-US" sz="1800" dirty="0" smtClean="0"/>
            </a:br>
            <a:endParaRPr lang="en-US" sz="1800" dirty="0"/>
          </a:p>
          <a:p>
            <a:r>
              <a:rPr lang="en-US" sz="1800" dirty="0" smtClean="0"/>
              <a:t>Support </a:t>
            </a:r>
            <a:r>
              <a:rPr lang="en-US" sz="1800" dirty="0"/>
              <a:t>for emerging technologies and energy policies</a:t>
            </a:r>
            <a:endParaRPr lang="en-US" sz="18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325394" y="5941804"/>
            <a:ext cx="8666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/>
              <a:t>Our plan results in a more satisfied, educated and engaged customer to positively interact with a modern grid.</a:t>
            </a:r>
          </a:p>
        </p:txBody>
      </p:sp>
    </p:spTree>
    <p:extLst>
      <p:ext uri="{BB962C8B-B14F-4D97-AF65-F5344CB8AC3E}">
        <p14:creationId xmlns:p14="http://schemas.microsoft.com/office/powerpoint/2010/main" val="285099752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NSTAR_Top_Blue-Red">
  <a:themeElements>
    <a:clrScheme name="4_NSTAR_Top_Blue-Red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NSTAR_Top_Blue-Red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</a:defRPr>
        </a:defPPr>
      </a:lstStyle>
    </a:spDef>
    <a:ln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4_NSTAR_Top_Blue-Re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STAR_Top_Blue-Re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STAR_Top_Blue-Re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STAR_Top_Blue-Re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STAR_Top_Blue-Re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STAR_Top_Blue-Re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STAR_Top_Blue-Re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15050</TotalTime>
  <Words>679</Words>
  <Application>Microsoft Office PowerPoint</Application>
  <PresentationFormat>On-screen Show (4:3)</PresentationFormat>
  <Paragraphs>128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4_NSTAR_Top_Blue-Red</vt:lpstr>
      <vt:lpstr>Custom Design</vt:lpstr>
      <vt:lpstr>Restructuring Roundtable  Eversource’s  Grid Modernization Plan</vt:lpstr>
      <vt:lpstr>Key Guiding Principles</vt:lpstr>
      <vt:lpstr>Outcomes and Attributes</vt:lpstr>
      <vt:lpstr>Smart and Integrated Grid</vt:lpstr>
      <vt:lpstr>Resilient Grid</vt:lpstr>
      <vt:lpstr>Customer Engagement - Opt-in TVR</vt:lpstr>
      <vt:lpstr>Enabling Investments</vt:lpstr>
      <vt:lpstr>Overall Summary</vt:lpstr>
      <vt:lpstr>Key Benefits</vt:lpstr>
    </vt:vector>
  </TitlesOfParts>
  <Company>NSTAR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Connelly</dc:creator>
  <cp:lastModifiedBy>Camilo Serna</cp:lastModifiedBy>
  <cp:revision>1121</cp:revision>
  <cp:lastPrinted>2015-03-30T12:56:57Z</cp:lastPrinted>
  <dcterms:created xsi:type="dcterms:W3CDTF">2012-08-30T13:13:39Z</dcterms:created>
  <dcterms:modified xsi:type="dcterms:W3CDTF">2015-09-21T19:38:07Z</dcterms:modified>
</cp:coreProperties>
</file>