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45"/>
  </p:notesMasterIdLst>
  <p:handoutMasterIdLst>
    <p:handoutMasterId r:id="rId46"/>
  </p:handoutMasterIdLst>
  <p:sldIdLst>
    <p:sldId id="256" r:id="rId7"/>
    <p:sldId id="277" r:id="rId8"/>
    <p:sldId id="334" r:id="rId9"/>
    <p:sldId id="284" r:id="rId10"/>
    <p:sldId id="285" r:id="rId11"/>
    <p:sldId id="283" r:id="rId12"/>
    <p:sldId id="286" r:id="rId13"/>
    <p:sldId id="287" r:id="rId14"/>
    <p:sldId id="289" r:id="rId15"/>
    <p:sldId id="291" r:id="rId16"/>
    <p:sldId id="292" r:id="rId17"/>
    <p:sldId id="293" r:id="rId18"/>
    <p:sldId id="295" r:id="rId19"/>
    <p:sldId id="297" r:id="rId20"/>
    <p:sldId id="333" r:id="rId21"/>
    <p:sldId id="335" r:id="rId22"/>
    <p:sldId id="336" r:id="rId23"/>
    <p:sldId id="332" r:id="rId24"/>
    <p:sldId id="298" r:id="rId25"/>
    <p:sldId id="299" r:id="rId26"/>
    <p:sldId id="300" r:id="rId27"/>
    <p:sldId id="301" r:id="rId28"/>
    <p:sldId id="302" r:id="rId29"/>
    <p:sldId id="303" r:id="rId30"/>
    <p:sldId id="306" r:id="rId31"/>
    <p:sldId id="304" r:id="rId32"/>
    <p:sldId id="305" r:id="rId33"/>
    <p:sldId id="337" r:id="rId34"/>
    <p:sldId id="311" r:id="rId35"/>
    <p:sldId id="312" r:id="rId36"/>
    <p:sldId id="313" r:id="rId37"/>
    <p:sldId id="323" r:id="rId38"/>
    <p:sldId id="326" r:id="rId39"/>
    <p:sldId id="327" r:id="rId40"/>
    <p:sldId id="328" r:id="rId41"/>
    <p:sldId id="329" r:id="rId42"/>
    <p:sldId id="330" r:id="rId43"/>
    <p:sldId id="264" r:id="rId44"/>
  </p:sldIdLst>
  <p:sldSz cx="9144000" cy="6858000" type="screen4x3"/>
  <p:notesSz cx="6858000" cy="9144000"/>
  <p:custDataLst>
    <p:tags r:id="rId48"/>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96"/>
    <a:srgbClr val="A9B5DA"/>
    <a:srgbClr val="A0ACCE"/>
    <a:srgbClr val="8E9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1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tags" Target="tags/tag1.xml"/><Relationship Id="rId49" Type="http://schemas.openxmlformats.org/officeDocument/2006/relationships/presProps" Target="presProp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customXml" Target="../customXml/item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1.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ataFiles\AAACurrent%20Projects\BURBANK\2015\Qry_Riverside_MFR.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ataFiles\AAACurrent%20Projects\RAP\Rate%20Design\Rate%20Design%20Paper%202014\Drafts\table%20of%20rate%20designs.xls"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http://www.eia.gov/electricity/annual/xls/epa_04_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'Individual Demand'!$A$34</c:f>
              <c:strCache>
                <c:ptCount val="1"/>
                <c:pt idx="0">
                  <c:v>Individual Demand Total</c:v>
                </c:pt>
              </c:strCache>
            </c:strRef>
          </c:tx>
          <c:invertIfNegative val="0"/>
          <c:cat>
            <c:numRef>
              <c:f>'Individual Demand'!$B$33:$M$33</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'Individual Demand'!$B$34:$M$34</c:f>
              <c:numCache>
                <c:formatCode>#,##0.00</c:formatCode>
                <c:ptCount val="12"/>
                <c:pt idx="0">
                  <c:v>66.4545</c:v>
                </c:pt>
                <c:pt idx="1">
                  <c:v>71.35199999999998</c:v>
                </c:pt>
                <c:pt idx="2">
                  <c:v>78.8405</c:v>
                </c:pt>
                <c:pt idx="3">
                  <c:v>108.3155</c:v>
                </c:pt>
                <c:pt idx="4">
                  <c:v>129.9835</c:v>
                </c:pt>
                <c:pt idx="5">
                  <c:v>118.5405</c:v>
                </c:pt>
                <c:pt idx="6">
                  <c:v>132.4195</c:v>
                </c:pt>
                <c:pt idx="7">
                  <c:v>133.505</c:v>
                </c:pt>
                <c:pt idx="8">
                  <c:v>148.3715</c:v>
                </c:pt>
                <c:pt idx="9">
                  <c:v>123.0845</c:v>
                </c:pt>
                <c:pt idx="10">
                  <c:v>77.77750000000003</c:v>
                </c:pt>
                <c:pt idx="11">
                  <c:v>66.88974999999998</c:v>
                </c:pt>
              </c:numCache>
            </c:numRef>
          </c:val>
        </c:ser>
        <c:ser>
          <c:idx val="1"/>
          <c:order val="1"/>
          <c:tx>
            <c:strRef>
              <c:f>'Individual Demand'!$A$35</c:f>
              <c:strCache>
                <c:ptCount val="1"/>
                <c:pt idx="0">
                  <c:v>Grouped Demand Total</c:v>
                </c:pt>
              </c:strCache>
            </c:strRef>
          </c:tx>
          <c:invertIfNegative val="0"/>
          <c:cat>
            <c:numRef>
              <c:f>'Individual Demand'!$B$33:$M$33</c:f>
              <c:numCache>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Cache>
            </c:numRef>
          </c:cat>
          <c:val>
            <c:numRef>
              <c:f>'Individual Demand'!$B$35:$M$35</c:f>
              <c:numCache>
                <c:formatCode>#,##0.00</c:formatCode>
                <c:ptCount val="12"/>
                <c:pt idx="0">
                  <c:v>34.4515</c:v>
                </c:pt>
                <c:pt idx="1">
                  <c:v>33.8615</c:v>
                </c:pt>
                <c:pt idx="2">
                  <c:v>36.1995</c:v>
                </c:pt>
                <c:pt idx="3">
                  <c:v>69.7135</c:v>
                </c:pt>
                <c:pt idx="4">
                  <c:v>91.693</c:v>
                </c:pt>
                <c:pt idx="5">
                  <c:v>80.519</c:v>
                </c:pt>
                <c:pt idx="6">
                  <c:v>87.07049999999998</c:v>
                </c:pt>
                <c:pt idx="7">
                  <c:v>91.68499999999998</c:v>
                </c:pt>
                <c:pt idx="8">
                  <c:v>108.7895</c:v>
                </c:pt>
                <c:pt idx="9">
                  <c:v>77.9195</c:v>
                </c:pt>
                <c:pt idx="10">
                  <c:v>35.138</c:v>
                </c:pt>
                <c:pt idx="11">
                  <c:v>31.9035</c:v>
                </c:pt>
              </c:numCache>
            </c:numRef>
          </c:val>
        </c:ser>
        <c:dLbls>
          <c:showLegendKey val="0"/>
          <c:showVal val="0"/>
          <c:showCatName val="0"/>
          <c:showSerName val="0"/>
          <c:showPercent val="0"/>
          <c:showBubbleSize val="0"/>
        </c:dLbls>
        <c:gapWidth val="150"/>
        <c:axId val="-2129950568"/>
        <c:axId val="-2129947528"/>
      </c:barChart>
      <c:catAx>
        <c:axId val="-2129950568"/>
        <c:scaling>
          <c:orientation val="minMax"/>
        </c:scaling>
        <c:delete val="0"/>
        <c:axPos val="b"/>
        <c:numFmt formatCode="General" sourceLinked="1"/>
        <c:majorTickMark val="out"/>
        <c:minorTickMark val="none"/>
        <c:tickLblPos val="nextTo"/>
        <c:crossAx val="-2129947528"/>
        <c:crosses val="autoZero"/>
        <c:auto val="1"/>
        <c:lblAlgn val="ctr"/>
        <c:lblOffset val="100"/>
        <c:noMultiLvlLbl val="0"/>
      </c:catAx>
      <c:valAx>
        <c:axId val="-2129947528"/>
        <c:scaling>
          <c:orientation val="minMax"/>
        </c:scaling>
        <c:delete val="0"/>
        <c:axPos val="l"/>
        <c:majorGridlines/>
        <c:numFmt formatCode="#,##0" sourceLinked="0"/>
        <c:majorTickMark val="out"/>
        <c:minorTickMark val="none"/>
        <c:tickLblPos val="nextTo"/>
        <c:crossAx val="-2129950568"/>
        <c:crosses val="autoZero"/>
        <c:crossBetween val="between"/>
      </c:valAx>
    </c:plotArea>
    <c:legend>
      <c:legendPos val="b"/>
      <c:layout/>
      <c:overlay val="0"/>
      <c:txPr>
        <a:bodyPr/>
        <a:lstStyle/>
        <a:p>
          <a:pPr>
            <a:defRPr sz="2000" baseline="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Customer 3:  38% Load Factor</a:t>
            </a:r>
          </a:p>
        </c:rich>
      </c:tx>
      <c:layout>
        <c:manualLayout>
          <c:xMode val="edge"/>
          <c:yMode val="edge"/>
          <c:x val="0.166811445387573"/>
          <c:y val="0.0375346418066923"/>
        </c:manualLayout>
      </c:layout>
      <c:overlay val="0"/>
      <c:spPr>
        <a:noFill/>
        <a:ln>
          <a:noFill/>
        </a:ln>
        <a:effectLst/>
      </c:spPr>
    </c:title>
    <c:autoTitleDeleted val="0"/>
    <c:plotArea>
      <c:layout>
        <c:manualLayout>
          <c:layoutTarget val="inner"/>
          <c:xMode val="edge"/>
          <c:yMode val="edge"/>
          <c:x val="0.0649388293691253"/>
          <c:y val="0.221311945243684"/>
          <c:w val="0.886141036842013"/>
          <c:h val="0.503773235632951"/>
        </c:manualLayout>
      </c:layout>
      <c:lineChart>
        <c:grouping val="standard"/>
        <c:varyColors val="0"/>
        <c:ser>
          <c:idx val="1"/>
          <c:order val="0"/>
          <c:tx>
            <c:v>Customer 3</c:v>
          </c:tx>
          <c:spPr>
            <a:ln w="28575" cap="rnd">
              <a:solidFill>
                <a:srgbClr val="00B050"/>
              </a:solidFill>
              <a:round/>
            </a:ln>
            <a:effectLst/>
          </c:spPr>
          <c:marker>
            <c:symbol val="none"/>
          </c:marker>
          <c:cat>
            <c:numRef>
              <c:f>Diversity!$A$2:$A$25</c:f>
              <c:numCache>
                <c:formatCode>General</c:formatCode>
                <c:ptCount val="24"/>
                <c:pt idx="0">
                  <c:v>12.0</c:v>
                </c:pt>
                <c:pt idx="1">
                  <c:v>1.0</c:v>
                </c:pt>
                <c:pt idx="2">
                  <c:v>2.0</c:v>
                </c:pt>
                <c:pt idx="3">
                  <c:v>3.0</c:v>
                </c:pt>
                <c:pt idx="4">
                  <c:v>4.0</c:v>
                </c:pt>
                <c:pt idx="5">
                  <c:v>5.0</c:v>
                </c:pt>
                <c:pt idx="6">
                  <c:v>6.0</c:v>
                </c:pt>
                <c:pt idx="7">
                  <c:v>7.0</c:v>
                </c:pt>
                <c:pt idx="8">
                  <c:v>8.0</c:v>
                </c:pt>
                <c:pt idx="9">
                  <c:v>9.0</c:v>
                </c:pt>
                <c:pt idx="10">
                  <c:v>10.0</c:v>
                </c:pt>
                <c:pt idx="11">
                  <c:v>11.0</c:v>
                </c:pt>
                <c:pt idx="12">
                  <c:v>12.0</c:v>
                </c:pt>
                <c:pt idx="13">
                  <c:v>1.0</c:v>
                </c:pt>
                <c:pt idx="14">
                  <c:v>2.0</c:v>
                </c:pt>
                <c:pt idx="15">
                  <c:v>3.0</c:v>
                </c:pt>
                <c:pt idx="16">
                  <c:v>4.0</c:v>
                </c:pt>
                <c:pt idx="17">
                  <c:v>5.0</c:v>
                </c:pt>
                <c:pt idx="18">
                  <c:v>6.0</c:v>
                </c:pt>
                <c:pt idx="19">
                  <c:v>7.0</c:v>
                </c:pt>
                <c:pt idx="20">
                  <c:v>8.0</c:v>
                </c:pt>
                <c:pt idx="21">
                  <c:v>9.0</c:v>
                </c:pt>
                <c:pt idx="22">
                  <c:v>10.0</c:v>
                </c:pt>
                <c:pt idx="23">
                  <c:v>11.0</c:v>
                </c:pt>
              </c:numCache>
            </c:numRef>
          </c:cat>
          <c:val>
            <c:numRef>
              <c:f>Diversity!$D$2:$D$25</c:f>
              <c:numCache>
                <c:formatCode>General</c:formatCode>
                <c:ptCount val="24"/>
                <c:pt idx="0">
                  <c:v>0.3</c:v>
                </c:pt>
                <c:pt idx="1">
                  <c:v>0.3</c:v>
                </c:pt>
                <c:pt idx="2">
                  <c:v>0.3</c:v>
                </c:pt>
                <c:pt idx="3">
                  <c:v>0.3</c:v>
                </c:pt>
                <c:pt idx="4">
                  <c:v>0.3</c:v>
                </c:pt>
                <c:pt idx="5">
                  <c:v>0.3</c:v>
                </c:pt>
                <c:pt idx="6">
                  <c:v>0.3</c:v>
                </c:pt>
                <c:pt idx="7">
                  <c:v>0.5</c:v>
                </c:pt>
                <c:pt idx="8">
                  <c:v>0.7</c:v>
                </c:pt>
                <c:pt idx="9">
                  <c:v>0.8</c:v>
                </c:pt>
                <c:pt idx="10">
                  <c:v>1.0</c:v>
                </c:pt>
                <c:pt idx="11">
                  <c:v>2.0</c:v>
                </c:pt>
                <c:pt idx="12">
                  <c:v>2.0</c:v>
                </c:pt>
                <c:pt idx="13">
                  <c:v>2.5</c:v>
                </c:pt>
                <c:pt idx="14">
                  <c:v>2.0</c:v>
                </c:pt>
                <c:pt idx="15">
                  <c:v>2.0</c:v>
                </c:pt>
                <c:pt idx="16">
                  <c:v>1.5</c:v>
                </c:pt>
                <c:pt idx="17">
                  <c:v>1.0</c:v>
                </c:pt>
                <c:pt idx="18">
                  <c:v>1.0</c:v>
                </c:pt>
                <c:pt idx="19">
                  <c:v>0.7</c:v>
                </c:pt>
                <c:pt idx="20">
                  <c:v>0.7</c:v>
                </c:pt>
                <c:pt idx="21">
                  <c:v>0.7</c:v>
                </c:pt>
                <c:pt idx="22">
                  <c:v>0.7</c:v>
                </c:pt>
                <c:pt idx="23">
                  <c:v>0.7</c:v>
                </c:pt>
              </c:numCache>
            </c:numRef>
          </c:val>
          <c:smooth val="0"/>
        </c:ser>
        <c:dLbls>
          <c:showLegendKey val="0"/>
          <c:showVal val="0"/>
          <c:showCatName val="0"/>
          <c:showSerName val="0"/>
          <c:showPercent val="0"/>
          <c:showBubbleSize val="0"/>
        </c:dLbls>
        <c:marker val="1"/>
        <c:smooth val="0"/>
        <c:axId val="-2142012648"/>
        <c:axId val="-2142016472"/>
      </c:lineChart>
      <c:catAx>
        <c:axId val="-2142012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016472"/>
        <c:crosses val="autoZero"/>
        <c:auto val="1"/>
        <c:lblAlgn val="ctr"/>
        <c:lblOffset val="100"/>
        <c:noMultiLvlLbl val="0"/>
      </c:catAx>
      <c:valAx>
        <c:axId val="-2142016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012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invertIfNegative val="0"/>
          <c:cat>
            <c:numRef>
              <c:f>'[epa_04_10.xlsx]EPA 4.10'!$A$2:$A$10</c:f>
              <c:numCache>
                <c:formatCode>General</c:formatCode>
                <c:ptCount val="9"/>
                <c:pt idx="0">
                  <c:v>2003.0</c:v>
                </c:pt>
                <c:pt idx="1">
                  <c:v>2004.0</c:v>
                </c:pt>
                <c:pt idx="2">
                  <c:v>2005.0</c:v>
                </c:pt>
                <c:pt idx="3">
                  <c:v>2006.0</c:v>
                </c:pt>
                <c:pt idx="4">
                  <c:v>2007.0</c:v>
                </c:pt>
                <c:pt idx="5">
                  <c:v>2008.0</c:v>
                </c:pt>
                <c:pt idx="6">
                  <c:v>2009.0</c:v>
                </c:pt>
                <c:pt idx="7">
                  <c:v>2010.0</c:v>
                </c:pt>
                <c:pt idx="8">
                  <c:v>2011.0</c:v>
                </c:pt>
              </c:numCache>
            </c:numRef>
          </c:cat>
          <c:val>
            <c:numRef>
              <c:f>'[epa_04_10.xlsx]EPA 4.10'!$B$2:$B$10</c:f>
              <c:numCache>
                <c:formatCode>#,###</c:formatCode>
                <c:ptCount val="9"/>
                <c:pt idx="0">
                  <c:v>6813.0</c:v>
                </c:pt>
                <c:pt idx="1">
                  <c:v>15826.0</c:v>
                </c:pt>
                <c:pt idx="2">
                  <c:v>21146.0</c:v>
                </c:pt>
                <c:pt idx="3">
                  <c:v>33618.0</c:v>
                </c:pt>
                <c:pt idx="4">
                  <c:v>48354.0</c:v>
                </c:pt>
                <c:pt idx="5">
                  <c:v>70009.0</c:v>
                </c:pt>
                <c:pt idx="6">
                  <c:v>96489.0</c:v>
                </c:pt>
                <c:pt idx="7">
                  <c:v>155921.0</c:v>
                </c:pt>
                <c:pt idx="8">
                  <c:v>225578.0</c:v>
                </c:pt>
              </c:numCache>
            </c:numRef>
          </c:val>
        </c:ser>
        <c:dLbls>
          <c:showLegendKey val="0"/>
          <c:showVal val="0"/>
          <c:showCatName val="0"/>
          <c:showSerName val="0"/>
          <c:showPercent val="0"/>
          <c:showBubbleSize val="0"/>
        </c:dLbls>
        <c:gapWidth val="150"/>
        <c:overlap val="100"/>
        <c:axId val="-2140997400"/>
        <c:axId val="-2141000424"/>
      </c:barChart>
      <c:catAx>
        <c:axId val="-2140997400"/>
        <c:scaling>
          <c:orientation val="minMax"/>
        </c:scaling>
        <c:delete val="0"/>
        <c:axPos val="b"/>
        <c:numFmt formatCode="General" sourceLinked="1"/>
        <c:majorTickMark val="out"/>
        <c:minorTickMark val="none"/>
        <c:tickLblPos val="nextTo"/>
        <c:crossAx val="-2141000424"/>
        <c:crosses val="autoZero"/>
        <c:auto val="1"/>
        <c:lblAlgn val="ctr"/>
        <c:lblOffset val="100"/>
        <c:noMultiLvlLbl val="0"/>
      </c:catAx>
      <c:valAx>
        <c:axId val="-2141000424"/>
        <c:scaling>
          <c:orientation val="minMax"/>
        </c:scaling>
        <c:delete val="0"/>
        <c:axPos val="l"/>
        <c:majorGridlines/>
        <c:title>
          <c:tx>
            <c:rich>
              <a:bodyPr rot="-5400000" vert="horz"/>
              <a:lstStyle/>
              <a:p>
                <a:pPr>
                  <a:defRPr/>
                </a:pPr>
                <a:r>
                  <a:rPr lang="en-US"/>
                  <a:t>Number of net metered customrs in the U.S.</a:t>
                </a:r>
              </a:p>
            </c:rich>
          </c:tx>
          <c:layout/>
          <c:overlay val="0"/>
        </c:title>
        <c:numFmt formatCode="#,###" sourceLinked="1"/>
        <c:majorTickMark val="out"/>
        <c:minorTickMark val="none"/>
        <c:tickLblPos val="nextTo"/>
        <c:crossAx val="-2140997400"/>
        <c:crosses val="autoZero"/>
        <c:crossBetween val="between"/>
        <c:minorUnit val="25000.0"/>
      </c:valAx>
    </c:plotArea>
    <c:plotVisOnly val="1"/>
    <c:dispBlanksAs val="gap"/>
    <c:showDLblsOverMax val="0"/>
  </c:chart>
  <c:spPr>
    <a:noFill/>
    <a:ln>
      <a:solidFill>
        <a:schemeClr val="bg1"/>
      </a:solid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r>
              <a:rPr lang="en-US"/>
              <a:t>12/27/10</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12" charset="0"/>
              </a:defRPr>
            </a:lvl1pPr>
          </a:lstStyle>
          <a:p>
            <a:pPr>
              <a:defRPr/>
            </a:pPr>
            <a:fld id="{D74F8161-9661-487F-803B-5B30D8CC6853}" type="slidenum">
              <a:rPr lang="en-US"/>
              <a:pPr>
                <a:defRPr/>
              </a:pPr>
              <a:t>‹#›</a:t>
            </a:fld>
            <a:endParaRPr lang="en-US" dirty="0"/>
          </a:p>
        </p:txBody>
      </p:sp>
    </p:spTree>
    <p:extLst>
      <p:ext uri="{BB962C8B-B14F-4D97-AF65-F5344CB8AC3E}">
        <p14:creationId xmlns:p14="http://schemas.microsoft.com/office/powerpoint/2010/main" val="6167282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r>
              <a:rPr lang="en-US"/>
              <a:t>12/27/10</a:t>
            </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12" charset="0"/>
              </a:defRPr>
            </a:lvl1pPr>
          </a:lstStyle>
          <a:p>
            <a:pPr>
              <a:defRPr/>
            </a:pPr>
            <a:fld id="{D56D7F30-C449-42A8-9F58-08A89C68342F}" type="slidenum">
              <a:rPr lang="en-US"/>
              <a:pPr>
                <a:defRPr/>
              </a:pPr>
              <a:t>‹#›</a:t>
            </a:fld>
            <a:endParaRPr lang="en-US" dirty="0"/>
          </a:p>
        </p:txBody>
      </p:sp>
    </p:spTree>
    <p:extLst>
      <p:ext uri="{BB962C8B-B14F-4D97-AF65-F5344CB8AC3E}">
        <p14:creationId xmlns:p14="http://schemas.microsoft.com/office/powerpoint/2010/main" val="2743871876"/>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Rich and Rick at NECPUC</a:t>
            </a:r>
          </a:p>
          <a:p>
            <a:r>
              <a:rPr lang="en-US" dirty="0" smtClean="0"/>
              <a:t>And </a:t>
            </a:r>
            <a:r>
              <a:rPr lang="en-US" dirty="0" err="1" smtClean="0"/>
              <a:t>Dlittell</a:t>
            </a:r>
            <a:r>
              <a:rPr lang="en-US" baseline="0" dirty="0" smtClean="0"/>
              <a:t> joining RAP</a:t>
            </a:r>
          </a:p>
          <a:p>
            <a:r>
              <a:rPr lang="en-US" baseline="0" dirty="0" smtClean="0"/>
              <a:t>I have been on the New England scene for 30 years</a:t>
            </a:r>
            <a:endParaRPr lang="en-US" dirty="0" smtClean="0"/>
          </a:p>
          <a:p>
            <a:endParaRPr lang="en-US" dirty="0"/>
          </a:p>
        </p:txBody>
      </p:sp>
      <p:sp>
        <p:nvSpPr>
          <p:cNvPr id="4" name="Date Placeholder 3"/>
          <p:cNvSpPr>
            <a:spLocks noGrp="1"/>
          </p:cNvSpPr>
          <p:nvPr>
            <p:ph type="dt" idx="10"/>
          </p:nvPr>
        </p:nvSpPr>
        <p:spPr/>
        <p:txBody>
          <a:bodyPr/>
          <a:lstStyle/>
          <a:p>
            <a:pPr>
              <a:defRPr/>
            </a:pPr>
            <a:r>
              <a:rPr lang="en-US" smtClean="0"/>
              <a:t>12/27/10</a:t>
            </a:r>
            <a:endParaRPr lang="en-US"/>
          </a:p>
        </p:txBody>
      </p:sp>
      <p:sp>
        <p:nvSpPr>
          <p:cNvPr id="5" name="Slide Number Placeholder 4"/>
          <p:cNvSpPr>
            <a:spLocks noGrp="1"/>
          </p:cNvSpPr>
          <p:nvPr>
            <p:ph type="sldNum" sz="quarter" idx="11"/>
          </p:nvPr>
        </p:nvSpPr>
        <p:spPr/>
        <p:txBody>
          <a:bodyPr/>
          <a:lstStyle/>
          <a:p>
            <a:pPr>
              <a:defRPr/>
            </a:pPr>
            <a:fld id="{D56D7F30-C449-42A8-9F58-08A89C68342F}" type="slidenum">
              <a:rPr lang="en-US" smtClean="0"/>
              <a:pPr>
                <a:defRPr/>
              </a:pPr>
              <a:t>2</a:t>
            </a:fld>
            <a:endParaRPr lang="en-US" dirty="0"/>
          </a:p>
        </p:txBody>
      </p:sp>
    </p:spTree>
    <p:extLst>
      <p:ext uri="{BB962C8B-B14F-4D97-AF65-F5344CB8AC3E}">
        <p14:creationId xmlns:p14="http://schemas.microsoft.com/office/powerpoint/2010/main" val="2824484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all the positives</a:t>
            </a:r>
            <a:r>
              <a:rPr lang="en-US" baseline="0" dirty="0" smtClean="0"/>
              <a:t> about net metering, </a:t>
            </a:r>
          </a:p>
          <a:p>
            <a:r>
              <a:rPr lang="en-US" baseline="0" dirty="0" smtClean="0"/>
              <a:t>Important to talk about its limitations</a:t>
            </a:r>
          </a:p>
          <a:p>
            <a:r>
              <a:rPr lang="en-US" baseline="0" dirty="0" smtClean="0"/>
              <a:t>Value is important in rate design and can be better represented in DG compensation</a:t>
            </a:r>
          </a:p>
          <a:p>
            <a:r>
              <a:rPr lang="en-US" baseline="0" dirty="0" smtClean="0"/>
              <a:t>When its numbers get large enough to make a difference – a matter for evidence</a:t>
            </a:r>
          </a:p>
          <a:p>
            <a:r>
              <a:rPr lang="en-US" baseline="0" dirty="0" smtClean="0"/>
              <a:t>No need to do this preemptively as that can stifle growth in a state,</a:t>
            </a:r>
          </a:p>
          <a:p>
            <a:r>
              <a:rPr lang="en-US" baseline="0" dirty="0" smtClean="0"/>
              <a:t> so states at less than 1% penetration in residential markets are far away from this</a:t>
            </a:r>
            <a:endParaRPr lang="en-US" dirty="0" smtClean="0"/>
          </a:p>
          <a:p>
            <a:endParaRPr lang="en-US" dirty="0"/>
          </a:p>
        </p:txBody>
      </p:sp>
      <p:sp>
        <p:nvSpPr>
          <p:cNvPr id="4" name="Date Placeholder 3"/>
          <p:cNvSpPr>
            <a:spLocks noGrp="1"/>
          </p:cNvSpPr>
          <p:nvPr>
            <p:ph type="dt" idx="10"/>
          </p:nvPr>
        </p:nvSpPr>
        <p:spPr/>
        <p:txBody>
          <a:bodyPr/>
          <a:lstStyle/>
          <a:p>
            <a:pPr>
              <a:defRPr/>
            </a:pPr>
            <a:r>
              <a:rPr lang="en-US" smtClean="0"/>
              <a:t>12/27/10</a:t>
            </a:r>
            <a:endParaRPr lang="en-US"/>
          </a:p>
        </p:txBody>
      </p:sp>
      <p:sp>
        <p:nvSpPr>
          <p:cNvPr id="5" name="Slide Number Placeholder 4"/>
          <p:cNvSpPr>
            <a:spLocks noGrp="1"/>
          </p:cNvSpPr>
          <p:nvPr>
            <p:ph type="sldNum" sz="quarter" idx="11"/>
          </p:nvPr>
        </p:nvSpPr>
        <p:spPr/>
        <p:txBody>
          <a:bodyPr/>
          <a:lstStyle/>
          <a:p>
            <a:pPr>
              <a:defRPr/>
            </a:pPr>
            <a:fld id="{D56D7F30-C449-42A8-9F58-08A89C68342F}" type="slidenum">
              <a:rPr lang="en-US" smtClean="0"/>
              <a:pPr>
                <a:defRPr/>
              </a:pPr>
              <a:t>22</a:t>
            </a:fld>
            <a:endParaRPr lang="en-US" dirty="0"/>
          </a:p>
        </p:txBody>
      </p:sp>
    </p:spTree>
    <p:extLst>
      <p:ext uri="{BB962C8B-B14F-4D97-AF65-F5344CB8AC3E}">
        <p14:creationId xmlns:p14="http://schemas.microsoft.com/office/powerpoint/2010/main" val="3588450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Lowering usage rates raises consumption</a:t>
            </a:r>
          </a:p>
          <a:p>
            <a:r>
              <a:rPr lang="en-US" dirty="0" smtClean="0"/>
              <a:t>Room</a:t>
            </a:r>
            <a:r>
              <a:rPr lang="en-US" baseline="0" dirty="0" smtClean="0"/>
              <a:t> for debate on how much</a:t>
            </a:r>
          </a:p>
          <a:p>
            <a:r>
              <a:rPr lang="en-US" baseline="0" dirty="0" smtClean="0"/>
              <a:t>But if consumption leads to pollution and increasing capital and risk, that is a problem</a:t>
            </a:r>
            <a:endParaRPr lang="en-US" dirty="0"/>
          </a:p>
        </p:txBody>
      </p:sp>
      <p:sp>
        <p:nvSpPr>
          <p:cNvPr id="4" name="Date Placeholder 3"/>
          <p:cNvSpPr>
            <a:spLocks noGrp="1"/>
          </p:cNvSpPr>
          <p:nvPr>
            <p:ph type="dt" idx="10"/>
          </p:nvPr>
        </p:nvSpPr>
        <p:spPr/>
        <p:txBody>
          <a:bodyPr/>
          <a:lstStyle/>
          <a:p>
            <a:pPr>
              <a:defRPr/>
            </a:pPr>
            <a:r>
              <a:rPr lang="en-US" smtClean="0"/>
              <a:t>12/27/10</a:t>
            </a:r>
            <a:endParaRPr lang="en-US"/>
          </a:p>
        </p:txBody>
      </p:sp>
      <p:sp>
        <p:nvSpPr>
          <p:cNvPr id="5" name="Slide Number Placeholder 4"/>
          <p:cNvSpPr>
            <a:spLocks noGrp="1"/>
          </p:cNvSpPr>
          <p:nvPr>
            <p:ph type="sldNum" sz="quarter" idx="11"/>
          </p:nvPr>
        </p:nvSpPr>
        <p:spPr/>
        <p:txBody>
          <a:bodyPr/>
          <a:lstStyle/>
          <a:p>
            <a:pPr>
              <a:defRPr/>
            </a:pPr>
            <a:fld id="{D56D7F30-C449-42A8-9F58-08A89C68342F}" type="slidenum">
              <a:rPr lang="en-US" smtClean="0"/>
              <a:pPr>
                <a:defRPr/>
              </a:pPr>
              <a:t>26</a:t>
            </a:fld>
            <a:endParaRPr lang="en-US" dirty="0"/>
          </a:p>
        </p:txBody>
      </p:sp>
    </p:spTree>
    <p:extLst>
      <p:ext uri="{BB962C8B-B14F-4D97-AF65-F5344CB8AC3E}">
        <p14:creationId xmlns:p14="http://schemas.microsoft.com/office/powerpoint/2010/main" val="502808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12/27/10</a:t>
            </a:r>
            <a:endParaRPr lang="en-US"/>
          </a:p>
        </p:txBody>
      </p:sp>
      <p:sp>
        <p:nvSpPr>
          <p:cNvPr id="5" name="Slide Number Placeholder 4"/>
          <p:cNvSpPr>
            <a:spLocks noGrp="1"/>
          </p:cNvSpPr>
          <p:nvPr>
            <p:ph type="sldNum" sz="quarter" idx="11"/>
          </p:nvPr>
        </p:nvSpPr>
        <p:spPr/>
        <p:txBody>
          <a:bodyPr/>
          <a:lstStyle/>
          <a:p>
            <a:pPr>
              <a:defRPr/>
            </a:pPr>
            <a:fld id="{D56D7F30-C449-42A8-9F58-08A89C68342F}" type="slidenum">
              <a:rPr lang="en-US" smtClean="0"/>
              <a:pPr>
                <a:defRPr/>
              </a:pPr>
              <a:t>28</a:t>
            </a:fld>
            <a:endParaRPr lang="en-US" dirty="0"/>
          </a:p>
        </p:txBody>
      </p:sp>
    </p:spTree>
    <p:extLst>
      <p:ext uri="{BB962C8B-B14F-4D97-AF65-F5344CB8AC3E}">
        <p14:creationId xmlns:p14="http://schemas.microsoft.com/office/powerpoint/2010/main" val="1496754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Automation in end uses</a:t>
            </a:r>
          </a:p>
          <a:p>
            <a:r>
              <a:rPr lang="en-US" dirty="0" smtClean="0"/>
              <a:t>On utility side </a:t>
            </a:r>
          </a:p>
          <a:p>
            <a:r>
              <a:rPr lang="en-US" dirty="0" smtClean="0"/>
              <a:t>to manage the system and include customers</a:t>
            </a:r>
          </a:p>
          <a:p>
            <a:r>
              <a:rPr lang="en-US" dirty="0" smtClean="0"/>
              <a:t>Customers who will have</a:t>
            </a:r>
            <a:r>
              <a:rPr lang="en-US" baseline="0" dirty="0" smtClean="0"/>
              <a:t> more choices</a:t>
            </a:r>
          </a:p>
          <a:p>
            <a:r>
              <a:rPr lang="en-US" baseline="0" dirty="0" smtClean="0"/>
              <a:t>Choices that can help the system</a:t>
            </a:r>
          </a:p>
          <a:p>
            <a:r>
              <a:rPr lang="en-US" baseline="0" dirty="0" smtClean="0"/>
              <a:t>Or enable the customer to bypass the system, or defect from it, if the system is not meeting needs, or is more expensive than it can be</a:t>
            </a:r>
          </a:p>
          <a:p>
            <a:endParaRPr lang="en-US" dirty="0"/>
          </a:p>
        </p:txBody>
      </p:sp>
      <p:sp>
        <p:nvSpPr>
          <p:cNvPr id="4" name="Date Placeholder 3"/>
          <p:cNvSpPr>
            <a:spLocks noGrp="1"/>
          </p:cNvSpPr>
          <p:nvPr>
            <p:ph type="dt" idx="10"/>
          </p:nvPr>
        </p:nvSpPr>
        <p:spPr/>
        <p:txBody>
          <a:bodyPr/>
          <a:lstStyle/>
          <a:p>
            <a:pPr>
              <a:defRPr/>
            </a:pPr>
            <a:r>
              <a:rPr lang="en-US" smtClean="0"/>
              <a:t>12/27/10</a:t>
            </a:r>
            <a:endParaRPr lang="en-US"/>
          </a:p>
        </p:txBody>
      </p:sp>
      <p:sp>
        <p:nvSpPr>
          <p:cNvPr id="5" name="Slide Number Placeholder 4"/>
          <p:cNvSpPr>
            <a:spLocks noGrp="1"/>
          </p:cNvSpPr>
          <p:nvPr>
            <p:ph type="sldNum" sz="quarter" idx="11"/>
          </p:nvPr>
        </p:nvSpPr>
        <p:spPr/>
        <p:txBody>
          <a:bodyPr/>
          <a:lstStyle/>
          <a:p>
            <a:pPr>
              <a:defRPr/>
            </a:pPr>
            <a:fld id="{D56D7F30-C449-42A8-9F58-08A89C68342F}" type="slidenum">
              <a:rPr lang="en-US" smtClean="0"/>
              <a:pPr>
                <a:defRPr/>
              </a:pPr>
              <a:t>37</a:t>
            </a:fld>
            <a:endParaRPr lang="en-US" dirty="0"/>
          </a:p>
        </p:txBody>
      </p:sp>
    </p:spTree>
    <p:extLst>
      <p:ext uri="{BB962C8B-B14F-4D97-AF65-F5344CB8AC3E}">
        <p14:creationId xmlns:p14="http://schemas.microsoft.com/office/powerpoint/2010/main" val="357741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efficient prices can be the result of all the lessons we have accumulated to date</a:t>
            </a:r>
          </a:p>
          <a:p>
            <a:r>
              <a:rPr lang="en-US" dirty="0" smtClean="0"/>
              <a:t>And we can avoid a rate design regime that too heavily weighted to address the concerns of the utility companies</a:t>
            </a:r>
          </a:p>
          <a:p>
            <a:r>
              <a:rPr lang="en-US" dirty="0" smtClean="0"/>
              <a:t> and are not sufficiently considerate</a:t>
            </a:r>
            <a:r>
              <a:rPr lang="en-US" baseline="0" dirty="0" smtClean="0"/>
              <a:t> of customers, their needs and their options</a:t>
            </a:r>
            <a:endParaRPr lang="en-US" dirty="0" smtClean="0"/>
          </a:p>
          <a:p>
            <a:endParaRPr lang="en-US" dirty="0"/>
          </a:p>
        </p:txBody>
      </p:sp>
      <p:sp>
        <p:nvSpPr>
          <p:cNvPr id="4" name="Date Placeholder 3"/>
          <p:cNvSpPr>
            <a:spLocks noGrp="1"/>
          </p:cNvSpPr>
          <p:nvPr>
            <p:ph type="dt" idx="10"/>
          </p:nvPr>
        </p:nvSpPr>
        <p:spPr/>
        <p:txBody>
          <a:bodyPr/>
          <a:lstStyle/>
          <a:p>
            <a:pPr>
              <a:defRPr/>
            </a:pPr>
            <a:r>
              <a:rPr lang="en-US" smtClean="0"/>
              <a:t>12/27/10</a:t>
            </a:r>
            <a:endParaRPr lang="en-US"/>
          </a:p>
        </p:txBody>
      </p:sp>
      <p:sp>
        <p:nvSpPr>
          <p:cNvPr id="5" name="Slide Number Placeholder 4"/>
          <p:cNvSpPr>
            <a:spLocks noGrp="1"/>
          </p:cNvSpPr>
          <p:nvPr>
            <p:ph type="sldNum" sz="quarter" idx="11"/>
          </p:nvPr>
        </p:nvSpPr>
        <p:spPr/>
        <p:txBody>
          <a:bodyPr/>
          <a:lstStyle/>
          <a:p>
            <a:pPr>
              <a:defRPr/>
            </a:pPr>
            <a:fld id="{D56D7F30-C449-42A8-9F58-08A89C68342F}" type="slidenum">
              <a:rPr lang="en-US" smtClean="0"/>
              <a:pPr>
                <a:defRPr/>
              </a:pPr>
              <a:t>38</a:t>
            </a:fld>
            <a:endParaRPr lang="en-US" dirty="0"/>
          </a:p>
        </p:txBody>
      </p:sp>
    </p:spTree>
    <p:extLst>
      <p:ext uri="{BB962C8B-B14F-4D97-AF65-F5344CB8AC3E}">
        <p14:creationId xmlns:p14="http://schemas.microsoft.com/office/powerpoint/2010/main" val="3105557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12/27/10</a:t>
            </a:r>
            <a:endParaRPr lang="en-US"/>
          </a:p>
        </p:txBody>
      </p:sp>
      <p:sp>
        <p:nvSpPr>
          <p:cNvPr id="5" name="Slide Number Placeholder 4"/>
          <p:cNvSpPr>
            <a:spLocks noGrp="1"/>
          </p:cNvSpPr>
          <p:nvPr>
            <p:ph type="sldNum" sz="quarter" idx="11"/>
          </p:nvPr>
        </p:nvSpPr>
        <p:spPr/>
        <p:txBody>
          <a:bodyPr/>
          <a:lstStyle/>
          <a:p>
            <a:pPr>
              <a:defRPr/>
            </a:pPr>
            <a:fld id="{D56D7F30-C449-42A8-9F58-08A89C68342F}" type="slidenum">
              <a:rPr lang="en-US" smtClean="0"/>
              <a:pPr>
                <a:defRPr/>
              </a:pPr>
              <a:t>3</a:t>
            </a:fld>
            <a:endParaRPr lang="en-US" dirty="0"/>
          </a:p>
        </p:txBody>
      </p:sp>
    </p:spTree>
    <p:extLst>
      <p:ext uri="{BB962C8B-B14F-4D97-AF65-F5344CB8AC3E}">
        <p14:creationId xmlns:p14="http://schemas.microsoft.com/office/powerpoint/2010/main" val="250177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about the paper – these are topics the paper will cover</a:t>
            </a:r>
          </a:p>
          <a:p>
            <a:r>
              <a:rPr lang="en-US" baseline="0" dirty="0" smtClean="0"/>
              <a:t>Now – value of TOU w critical peak</a:t>
            </a:r>
            <a:endParaRPr lang="en-US" dirty="0" smtClean="0"/>
          </a:p>
          <a:p>
            <a:endParaRPr lang="en-US" dirty="0"/>
          </a:p>
        </p:txBody>
      </p:sp>
      <p:sp>
        <p:nvSpPr>
          <p:cNvPr id="4" name="Date Placeholder 3"/>
          <p:cNvSpPr>
            <a:spLocks noGrp="1"/>
          </p:cNvSpPr>
          <p:nvPr>
            <p:ph type="dt" idx="10"/>
          </p:nvPr>
        </p:nvSpPr>
        <p:spPr/>
        <p:txBody>
          <a:bodyPr/>
          <a:lstStyle/>
          <a:p>
            <a:pPr>
              <a:defRPr/>
            </a:pPr>
            <a:r>
              <a:rPr lang="en-US" smtClean="0"/>
              <a:t>12/27/10</a:t>
            </a:r>
            <a:endParaRPr lang="en-US"/>
          </a:p>
        </p:txBody>
      </p:sp>
      <p:sp>
        <p:nvSpPr>
          <p:cNvPr id="5" name="Slide Number Placeholder 4"/>
          <p:cNvSpPr>
            <a:spLocks noGrp="1"/>
          </p:cNvSpPr>
          <p:nvPr>
            <p:ph type="sldNum" sz="quarter" idx="11"/>
          </p:nvPr>
        </p:nvSpPr>
        <p:spPr/>
        <p:txBody>
          <a:bodyPr/>
          <a:lstStyle/>
          <a:p>
            <a:pPr>
              <a:defRPr/>
            </a:pPr>
            <a:fld id="{D56D7F30-C449-42A8-9F58-08A89C68342F}" type="slidenum">
              <a:rPr lang="en-US" smtClean="0"/>
              <a:pPr>
                <a:defRPr/>
              </a:pPr>
              <a:t>9</a:t>
            </a:fld>
            <a:endParaRPr lang="en-US" dirty="0"/>
          </a:p>
        </p:txBody>
      </p:sp>
    </p:spTree>
    <p:extLst>
      <p:ext uri="{BB962C8B-B14F-4D97-AF65-F5344CB8AC3E}">
        <p14:creationId xmlns:p14="http://schemas.microsoft.com/office/powerpoint/2010/main" val="2991047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a:r>
          </a:p>
          <a:p>
            <a:r>
              <a:rPr lang="en-US" dirty="0" smtClean="0"/>
              <a:t>This is a real rate</a:t>
            </a:r>
          </a:p>
          <a:p>
            <a:r>
              <a:rPr lang="en-US" dirty="0" smtClean="0"/>
              <a:t>There</a:t>
            </a:r>
            <a:r>
              <a:rPr lang="en-US" baseline="0" dirty="0" smtClean="0"/>
              <a:t> is some attempt to reflect value by time of day, day of week and season</a:t>
            </a:r>
            <a:endParaRPr lang="en-US" dirty="0" smtClean="0"/>
          </a:p>
          <a:p>
            <a:endParaRPr lang="en-US" dirty="0"/>
          </a:p>
        </p:txBody>
      </p:sp>
      <p:sp>
        <p:nvSpPr>
          <p:cNvPr id="4" name="Date Placeholder 3"/>
          <p:cNvSpPr>
            <a:spLocks noGrp="1"/>
          </p:cNvSpPr>
          <p:nvPr>
            <p:ph type="dt" idx="10"/>
          </p:nvPr>
        </p:nvSpPr>
        <p:spPr/>
        <p:txBody>
          <a:bodyPr/>
          <a:lstStyle/>
          <a:p>
            <a:pPr>
              <a:defRPr/>
            </a:pPr>
            <a:r>
              <a:rPr lang="en-US" smtClean="0"/>
              <a:t>12/27/10</a:t>
            </a:r>
            <a:endParaRPr lang="en-US"/>
          </a:p>
        </p:txBody>
      </p:sp>
      <p:sp>
        <p:nvSpPr>
          <p:cNvPr id="5" name="Slide Number Placeholder 4"/>
          <p:cNvSpPr>
            <a:spLocks noGrp="1"/>
          </p:cNvSpPr>
          <p:nvPr>
            <p:ph type="sldNum" sz="quarter" idx="11"/>
          </p:nvPr>
        </p:nvSpPr>
        <p:spPr/>
        <p:txBody>
          <a:bodyPr/>
          <a:lstStyle/>
          <a:p>
            <a:pPr>
              <a:defRPr/>
            </a:pPr>
            <a:fld id="{D56D7F30-C449-42A8-9F58-08A89C68342F}" type="slidenum">
              <a:rPr lang="en-US" smtClean="0"/>
              <a:pPr>
                <a:defRPr/>
              </a:pPr>
              <a:t>10</a:t>
            </a:fld>
            <a:endParaRPr lang="en-US" dirty="0"/>
          </a:p>
        </p:txBody>
      </p:sp>
    </p:spTree>
    <p:extLst>
      <p:ext uri="{BB962C8B-B14F-4D97-AF65-F5344CB8AC3E}">
        <p14:creationId xmlns:p14="http://schemas.microsoft.com/office/powerpoint/2010/main" val="2552424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And you can add a critical peak</a:t>
            </a:r>
            <a:r>
              <a:rPr lang="en-US" baseline="0" dirty="0" smtClean="0"/>
              <a:t> element in the form of high cost </a:t>
            </a:r>
            <a:r>
              <a:rPr lang="en-US" baseline="0" dirty="0" err="1" smtClean="0"/>
              <a:t>kwhs</a:t>
            </a:r>
            <a:endParaRPr lang="en-US" dirty="0" smtClean="0"/>
          </a:p>
          <a:p>
            <a:endParaRPr lang="en-US" dirty="0"/>
          </a:p>
        </p:txBody>
      </p:sp>
      <p:sp>
        <p:nvSpPr>
          <p:cNvPr id="4" name="Date Placeholder 3"/>
          <p:cNvSpPr>
            <a:spLocks noGrp="1"/>
          </p:cNvSpPr>
          <p:nvPr>
            <p:ph type="dt" idx="10"/>
          </p:nvPr>
        </p:nvSpPr>
        <p:spPr/>
        <p:txBody>
          <a:bodyPr/>
          <a:lstStyle/>
          <a:p>
            <a:pPr>
              <a:defRPr/>
            </a:pPr>
            <a:r>
              <a:rPr lang="en-US" smtClean="0"/>
              <a:t>12/27/10</a:t>
            </a:r>
            <a:endParaRPr lang="en-US"/>
          </a:p>
        </p:txBody>
      </p:sp>
      <p:sp>
        <p:nvSpPr>
          <p:cNvPr id="5" name="Slide Number Placeholder 4"/>
          <p:cNvSpPr>
            <a:spLocks noGrp="1"/>
          </p:cNvSpPr>
          <p:nvPr>
            <p:ph type="sldNum" sz="quarter" idx="11"/>
          </p:nvPr>
        </p:nvSpPr>
        <p:spPr/>
        <p:txBody>
          <a:bodyPr/>
          <a:lstStyle/>
          <a:p>
            <a:pPr>
              <a:defRPr/>
            </a:pPr>
            <a:fld id="{D56D7F30-C449-42A8-9F58-08A89C68342F}" type="slidenum">
              <a:rPr lang="en-US" smtClean="0"/>
              <a:pPr>
                <a:defRPr/>
              </a:pPr>
              <a:t>11</a:t>
            </a:fld>
            <a:endParaRPr lang="en-US" dirty="0"/>
          </a:p>
        </p:txBody>
      </p:sp>
    </p:spTree>
    <p:extLst>
      <p:ext uri="{BB962C8B-B14F-4D97-AF65-F5344CB8AC3E}">
        <p14:creationId xmlns:p14="http://schemas.microsoft.com/office/powerpoint/2010/main" val="2494747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by creating a peak time rebate</a:t>
            </a:r>
          </a:p>
          <a:p>
            <a:r>
              <a:rPr lang="en-US" dirty="0" smtClean="0"/>
              <a:t>Though</a:t>
            </a:r>
            <a:r>
              <a:rPr lang="en-US" baseline="0" dirty="0" smtClean="0"/>
              <a:t> technology, AMI, is really important in order to get the baseline from which to measure the deflected use, the response</a:t>
            </a:r>
          </a:p>
          <a:p>
            <a:endParaRPr lang="en-US" baseline="0" dirty="0" smtClean="0"/>
          </a:p>
          <a:p>
            <a:r>
              <a:rPr lang="en-US" baseline="0" dirty="0" smtClean="0"/>
              <a:t>Homily on value driven rate design</a:t>
            </a:r>
          </a:p>
          <a:p>
            <a:endParaRPr lang="en-US" dirty="0"/>
          </a:p>
        </p:txBody>
      </p:sp>
      <p:sp>
        <p:nvSpPr>
          <p:cNvPr id="4" name="Date Placeholder 3"/>
          <p:cNvSpPr>
            <a:spLocks noGrp="1"/>
          </p:cNvSpPr>
          <p:nvPr>
            <p:ph type="dt" idx="10"/>
          </p:nvPr>
        </p:nvSpPr>
        <p:spPr/>
        <p:txBody>
          <a:bodyPr/>
          <a:lstStyle/>
          <a:p>
            <a:pPr>
              <a:defRPr/>
            </a:pPr>
            <a:r>
              <a:rPr lang="en-US" smtClean="0"/>
              <a:t>12/27/10</a:t>
            </a:r>
            <a:endParaRPr lang="en-US"/>
          </a:p>
        </p:txBody>
      </p:sp>
      <p:sp>
        <p:nvSpPr>
          <p:cNvPr id="5" name="Slide Number Placeholder 4"/>
          <p:cNvSpPr>
            <a:spLocks noGrp="1"/>
          </p:cNvSpPr>
          <p:nvPr>
            <p:ph type="sldNum" sz="quarter" idx="11"/>
          </p:nvPr>
        </p:nvSpPr>
        <p:spPr/>
        <p:txBody>
          <a:bodyPr/>
          <a:lstStyle/>
          <a:p>
            <a:pPr>
              <a:defRPr/>
            </a:pPr>
            <a:fld id="{D56D7F30-C449-42A8-9F58-08A89C68342F}" type="slidenum">
              <a:rPr lang="en-US" smtClean="0"/>
              <a:pPr>
                <a:defRPr/>
              </a:pPr>
              <a:t>12</a:t>
            </a:fld>
            <a:endParaRPr lang="en-US" dirty="0"/>
          </a:p>
        </p:txBody>
      </p:sp>
    </p:spTree>
    <p:extLst>
      <p:ext uri="{BB962C8B-B14F-4D97-AF65-F5344CB8AC3E}">
        <p14:creationId xmlns:p14="http://schemas.microsoft.com/office/powerpoint/2010/main" val="283802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12/27/10</a:t>
            </a:r>
            <a:endParaRPr lang="en-US"/>
          </a:p>
        </p:txBody>
      </p:sp>
      <p:sp>
        <p:nvSpPr>
          <p:cNvPr id="5" name="Slide Number Placeholder 4"/>
          <p:cNvSpPr>
            <a:spLocks noGrp="1"/>
          </p:cNvSpPr>
          <p:nvPr>
            <p:ph type="sldNum" sz="quarter" idx="11"/>
          </p:nvPr>
        </p:nvSpPr>
        <p:spPr/>
        <p:txBody>
          <a:bodyPr/>
          <a:lstStyle/>
          <a:p>
            <a:pPr>
              <a:defRPr/>
            </a:pPr>
            <a:fld id="{D56D7F30-C449-42A8-9F58-08A89C68342F}" type="slidenum">
              <a:rPr lang="en-US" smtClean="0"/>
              <a:pPr>
                <a:defRPr/>
              </a:pPr>
              <a:t>18</a:t>
            </a:fld>
            <a:endParaRPr lang="en-US" dirty="0"/>
          </a:p>
        </p:txBody>
      </p:sp>
    </p:spTree>
    <p:extLst>
      <p:ext uri="{BB962C8B-B14F-4D97-AF65-F5344CB8AC3E}">
        <p14:creationId xmlns:p14="http://schemas.microsoft.com/office/powerpoint/2010/main" val="1496754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 metering has been successful</a:t>
            </a:r>
          </a:p>
          <a:p>
            <a:r>
              <a:rPr lang="en-US" dirty="0" smtClean="0"/>
              <a:t>Added to federal tax credit</a:t>
            </a:r>
          </a:p>
          <a:p>
            <a:r>
              <a:rPr lang="en-US" dirty="0" smtClean="0"/>
              <a:t>Simple</a:t>
            </a:r>
          </a:p>
          <a:p>
            <a:r>
              <a:rPr lang="en-US" dirty="0" smtClean="0"/>
              <a:t>Allows businesses to match willing customers with technology</a:t>
            </a:r>
          </a:p>
          <a:p>
            <a:r>
              <a:rPr lang="en-US" dirty="0" smtClean="0"/>
              <a:t>Businesses improve their methods</a:t>
            </a:r>
          </a:p>
          <a:p>
            <a:r>
              <a:rPr lang="en-US" dirty="0" smtClean="0"/>
              <a:t>Government sharpens its processes</a:t>
            </a:r>
          </a:p>
          <a:p>
            <a:r>
              <a:rPr lang="en-US" dirty="0" smtClean="0"/>
              <a:t>Financing methods develop</a:t>
            </a:r>
          </a:p>
          <a:p>
            <a:endParaRPr lang="en-US" dirty="0"/>
          </a:p>
        </p:txBody>
      </p:sp>
      <p:sp>
        <p:nvSpPr>
          <p:cNvPr id="4" name="Date Placeholder 3"/>
          <p:cNvSpPr>
            <a:spLocks noGrp="1"/>
          </p:cNvSpPr>
          <p:nvPr>
            <p:ph type="dt" idx="10"/>
          </p:nvPr>
        </p:nvSpPr>
        <p:spPr/>
        <p:txBody>
          <a:bodyPr/>
          <a:lstStyle/>
          <a:p>
            <a:pPr>
              <a:defRPr/>
            </a:pPr>
            <a:r>
              <a:rPr lang="en-US" smtClean="0"/>
              <a:t>12/27/10</a:t>
            </a:r>
            <a:endParaRPr lang="en-US"/>
          </a:p>
        </p:txBody>
      </p:sp>
      <p:sp>
        <p:nvSpPr>
          <p:cNvPr id="5" name="Slide Number Placeholder 4"/>
          <p:cNvSpPr>
            <a:spLocks noGrp="1"/>
          </p:cNvSpPr>
          <p:nvPr>
            <p:ph type="sldNum" sz="quarter" idx="11"/>
          </p:nvPr>
        </p:nvSpPr>
        <p:spPr/>
        <p:txBody>
          <a:bodyPr/>
          <a:lstStyle/>
          <a:p>
            <a:pPr>
              <a:defRPr/>
            </a:pPr>
            <a:fld id="{D56D7F30-C449-42A8-9F58-08A89C68342F}" type="slidenum">
              <a:rPr lang="en-US" smtClean="0"/>
              <a:pPr>
                <a:defRPr/>
              </a:pPr>
              <a:t>20</a:t>
            </a:fld>
            <a:endParaRPr lang="en-US" dirty="0"/>
          </a:p>
        </p:txBody>
      </p:sp>
    </p:spTree>
    <p:extLst>
      <p:ext uri="{BB962C8B-B14F-4D97-AF65-F5344CB8AC3E}">
        <p14:creationId xmlns:p14="http://schemas.microsoft.com/office/powerpoint/2010/main" val="54462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Growth has continued</a:t>
            </a:r>
          </a:p>
          <a:p>
            <a:endParaRPr lang="en-US" dirty="0"/>
          </a:p>
        </p:txBody>
      </p:sp>
      <p:sp>
        <p:nvSpPr>
          <p:cNvPr id="4" name="Date Placeholder 3"/>
          <p:cNvSpPr>
            <a:spLocks noGrp="1"/>
          </p:cNvSpPr>
          <p:nvPr>
            <p:ph type="dt" idx="10"/>
          </p:nvPr>
        </p:nvSpPr>
        <p:spPr/>
        <p:txBody>
          <a:bodyPr/>
          <a:lstStyle/>
          <a:p>
            <a:pPr>
              <a:defRPr/>
            </a:pPr>
            <a:r>
              <a:rPr lang="en-US" smtClean="0"/>
              <a:t>12/27/10</a:t>
            </a:r>
            <a:endParaRPr lang="en-US"/>
          </a:p>
        </p:txBody>
      </p:sp>
      <p:sp>
        <p:nvSpPr>
          <p:cNvPr id="5" name="Slide Number Placeholder 4"/>
          <p:cNvSpPr>
            <a:spLocks noGrp="1"/>
          </p:cNvSpPr>
          <p:nvPr>
            <p:ph type="sldNum" sz="quarter" idx="11"/>
          </p:nvPr>
        </p:nvSpPr>
        <p:spPr/>
        <p:txBody>
          <a:bodyPr/>
          <a:lstStyle/>
          <a:p>
            <a:pPr>
              <a:defRPr/>
            </a:pPr>
            <a:fld id="{D56D7F30-C449-42A8-9F58-08A89C68342F}" type="slidenum">
              <a:rPr lang="en-US" smtClean="0"/>
              <a:pPr>
                <a:defRPr/>
              </a:pPr>
              <a:t>21</a:t>
            </a:fld>
            <a:endParaRPr lang="en-US" dirty="0"/>
          </a:p>
        </p:txBody>
      </p:sp>
    </p:spTree>
    <p:extLst>
      <p:ext uri="{BB962C8B-B14F-4D97-AF65-F5344CB8AC3E}">
        <p14:creationId xmlns:p14="http://schemas.microsoft.com/office/powerpoint/2010/main" val="1910131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2286000" y="6069013"/>
            <a:ext cx="2870200" cy="2619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100" b="1" dirty="0" smtClean="0">
                <a:solidFill>
                  <a:srgbClr val="FFFFFF"/>
                </a:solidFill>
                <a:latin typeface="Georgia" pitchFamily="18" charset="0"/>
              </a:rPr>
              <a:t>The Regulatory Assistance Project</a:t>
            </a:r>
          </a:p>
        </p:txBody>
      </p:sp>
      <p:sp>
        <p:nvSpPr>
          <p:cNvPr id="8" name="TextBox 7"/>
          <p:cNvSpPr txBox="1">
            <a:spLocks noChangeArrowheads="1"/>
          </p:cNvSpPr>
          <p:nvPr userDrawn="1"/>
        </p:nvSpPr>
        <p:spPr bwMode="auto">
          <a:xfrm>
            <a:off x="5156200" y="6070600"/>
            <a:ext cx="1620838" cy="43088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100" dirty="0" smtClean="0">
                <a:solidFill>
                  <a:srgbClr val="FFFFFF"/>
                </a:solidFill>
                <a:latin typeface="Georgia" pitchFamily="18" charset="0"/>
              </a:rPr>
              <a:t>50 State Street, Suite 3</a:t>
            </a:r>
          </a:p>
          <a:p>
            <a:pPr eaLnBrk="1" hangingPunct="1">
              <a:defRPr/>
            </a:pPr>
            <a:r>
              <a:rPr lang="en-US" sz="1100" dirty="0" smtClean="0">
                <a:solidFill>
                  <a:srgbClr val="FFFFFF"/>
                </a:solidFill>
                <a:latin typeface="Georgia" pitchFamily="18" charset="0"/>
              </a:rPr>
              <a:t>Montpelier, VT 05602</a:t>
            </a:r>
          </a:p>
        </p:txBody>
      </p:sp>
      <p:sp>
        <p:nvSpPr>
          <p:cNvPr id="9" name="TextBox 8"/>
          <p:cNvSpPr txBox="1">
            <a:spLocks noChangeArrowheads="1"/>
          </p:cNvSpPr>
          <p:nvPr userDrawn="1"/>
        </p:nvSpPr>
        <p:spPr bwMode="auto">
          <a:xfrm>
            <a:off x="6931025" y="6069013"/>
            <a:ext cx="1936750" cy="43021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100" dirty="0" smtClean="0">
                <a:solidFill>
                  <a:srgbClr val="FFFFFF"/>
                </a:solidFill>
                <a:latin typeface="Georgia" pitchFamily="18" charset="0"/>
              </a:rPr>
              <a:t>Phone: 802-223-8199</a:t>
            </a:r>
          </a:p>
          <a:p>
            <a:pPr eaLnBrk="1" hangingPunct="1">
              <a:defRPr/>
            </a:pPr>
            <a:r>
              <a:rPr lang="en-US" sz="1100" dirty="0" smtClean="0">
                <a:solidFill>
                  <a:srgbClr val="FFFFFF"/>
                </a:solidFill>
                <a:latin typeface="Georgia" pitchFamily="18" charset="0"/>
              </a:rPr>
              <a:t>www.raponline.org </a:t>
            </a:r>
          </a:p>
        </p:txBody>
      </p:sp>
      <p:sp>
        <p:nvSpPr>
          <p:cNvPr id="2" name="Title 1"/>
          <p:cNvSpPr>
            <a:spLocks noGrp="1"/>
          </p:cNvSpPr>
          <p:nvPr>
            <p:ph type="ctrTitle"/>
          </p:nvPr>
        </p:nvSpPr>
        <p:spPr>
          <a:xfrm>
            <a:off x="465184" y="1590168"/>
            <a:ext cx="8221616" cy="1470025"/>
          </a:xfrm>
        </p:spPr>
        <p:txBody>
          <a:bodyPr anchor="t">
            <a:noAutofit/>
          </a:bodyPr>
          <a:lstStyle>
            <a:lvl1pPr algn="ctr">
              <a:defRPr lang="en-US" sz="3600" baseline="0" smtClean="0">
                <a:solidFill>
                  <a:schemeClr val="bg1"/>
                </a:solidFill>
                <a:latin typeface="Georgia" pitchFamily="18"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465184" y="3186237"/>
            <a:ext cx="8221616" cy="1104549"/>
          </a:xfrm>
        </p:spPr>
        <p:txBody>
          <a:bodyPr/>
          <a:lstStyle>
            <a:lvl1pPr marL="0" indent="0" algn="ctr">
              <a:buNone/>
              <a:defRPr lang="en-US" sz="2500" baseline="0" smtClean="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ext Placeholder 11"/>
          <p:cNvSpPr>
            <a:spLocks noGrp="1"/>
          </p:cNvSpPr>
          <p:nvPr>
            <p:ph type="body" sz="quarter" idx="12"/>
          </p:nvPr>
        </p:nvSpPr>
        <p:spPr>
          <a:xfrm>
            <a:off x="2286001" y="4409117"/>
            <a:ext cx="6400800" cy="914400"/>
          </a:xfrm>
        </p:spPr>
        <p:txBody>
          <a:bodyPr anchor="b">
            <a:normAutofit/>
          </a:bodyPr>
          <a:lstStyle>
            <a:lvl1pPr algn="r">
              <a:buNone/>
              <a:defRPr lang="en-US" sz="3000" baseline="0" smtClean="0">
                <a:solidFill>
                  <a:schemeClr val="bg1"/>
                </a:solidFill>
                <a:latin typeface="Georgia" pitchFamily="18" charset="0"/>
              </a:defRPr>
            </a:lvl1pPr>
          </a:lstStyle>
          <a:p>
            <a:pPr lvl="0"/>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7233" y="0"/>
            <a:ext cx="3766767" cy="951875"/>
          </a:xfrm>
          <a:prstGeom prst="rect">
            <a:avLst/>
          </a:prstGeom>
        </p:spPr>
      </p:pic>
    </p:spTree>
    <p:extLst>
      <p:ext uri="{BB962C8B-B14F-4D97-AF65-F5344CB8AC3E}">
        <p14:creationId xmlns:p14="http://schemas.microsoft.com/office/powerpoint/2010/main" val="223952671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No Bullets)">
    <p:spTree>
      <p:nvGrpSpPr>
        <p:cNvPr id="1" name=""/>
        <p:cNvGrpSpPr/>
        <p:nvPr/>
      </p:nvGrpSpPr>
      <p:grpSpPr>
        <a:xfrm>
          <a:off x="0" y="0"/>
          <a:ext cx="0" cy="0"/>
          <a:chOff x="0" y="0"/>
          <a:chExt cx="0" cy="0"/>
        </a:xfrm>
      </p:grpSpPr>
      <p:pic>
        <p:nvPicPr>
          <p:cNvPr id="4" name="Picture 6" descr="RAP_slide_footer.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8538"/>
            <a:ext cx="9261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74638"/>
            <a:ext cx="8229600" cy="1143000"/>
          </a:xfrm>
        </p:spPr>
        <p:txBody>
          <a:bodyPr>
            <a:normAutofit/>
          </a:bodyPr>
          <a:lstStyle>
            <a:lvl1pPr>
              <a:defRPr sz="3600" baseline="0">
                <a:solidFill>
                  <a:srgbClr val="005C96"/>
                </a:solidFill>
                <a:latin typeface="Georgia"/>
                <a:cs typeface="Georgia"/>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472321" y="1600201"/>
            <a:ext cx="8214479" cy="4078288"/>
          </a:xfrm>
        </p:spPr>
        <p:txBody>
          <a:bodyPr/>
          <a:lstStyle>
            <a:lvl1pPr marL="0" indent="0">
              <a:buNone/>
              <a:defRPr baseline="0">
                <a:solidFill>
                  <a:schemeClr val="tx1"/>
                </a:solidFill>
                <a:latin typeface="Georgia" pitchFamily="18" charset="0"/>
              </a:defRPr>
            </a:lvl1pPr>
            <a:lvl2pPr marL="457200" indent="0">
              <a:buNone/>
              <a:defRPr>
                <a:solidFill>
                  <a:schemeClr val="tx1"/>
                </a:solidFill>
                <a:latin typeface="Georgia" pitchFamily="18" charset="0"/>
              </a:defRPr>
            </a:lvl2pPr>
            <a:lvl3pPr marL="914400" indent="0">
              <a:buNone/>
              <a:defRPr>
                <a:solidFill>
                  <a:schemeClr val="tx1"/>
                </a:solidFill>
                <a:latin typeface="Georgia" pitchFamily="18" charset="0"/>
              </a:defRPr>
            </a:lvl3pPr>
            <a:lvl4pPr marL="1371600" indent="0">
              <a:buNone/>
              <a:defRPr>
                <a:solidFill>
                  <a:schemeClr val="tx1"/>
                </a:solidFill>
                <a:latin typeface="Georgia" pitchFamily="18" charset="0"/>
              </a:defRPr>
            </a:lvl4pPr>
            <a:lvl5pPr marL="1828800" indent="0">
              <a:buNone/>
              <a:defRPr>
                <a:solidFill>
                  <a:schemeClr val="tx1"/>
                </a:solidFill>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6553200" y="6292850"/>
            <a:ext cx="2133600" cy="365125"/>
          </a:xfrm>
        </p:spPr>
        <p:txBody>
          <a:bodyPr/>
          <a:lstStyle>
            <a:lvl1pPr>
              <a:defRPr>
                <a:solidFill>
                  <a:schemeClr val="bg1"/>
                </a:solidFill>
                <a:latin typeface="Georgia" pitchFamily="-112" charset="0"/>
              </a:defRPr>
            </a:lvl1pPr>
          </a:lstStyle>
          <a:p>
            <a:pPr>
              <a:defRPr/>
            </a:pPr>
            <a:fld id="{1187B7FA-46CF-47F2-BA3A-536B89D455EE}" type="slidenum">
              <a:rPr lang="en-US"/>
              <a:pPr>
                <a:defRPr/>
              </a:pPr>
              <a:t>‹#›</a:t>
            </a:fld>
            <a:endParaRPr lang="en-US" dirty="0"/>
          </a:p>
        </p:txBody>
      </p:sp>
    </p:spTree>
    <p:extLst>
      <p:ext uri="{BB962C8B-B14F-4D97-AF65-F5344CB8AC3E}">
        <p14:creationId xmlns:p14="http://schemas.microsoft.com/office/powerpoint/2010/main" val="335497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Text)">
    <p:spTree>
      <p:nvGrpSpPr>
        <p:cNvPr id="1" name=""/>
        <p:cNvGrpSpPr/>
        <p:nvPr/>
      </p:nvGrpSpPr>
      <p:grpSpPr>
        <a:xfrm>
          <a:off x="0" y="0"/>
          <a:ext cx="0" cy="0"/>
          <a:chOff x="0" y="0"/>
          <a:chExt cx="0" cy="0"/>
        </a:xfrm>
      </p:grpSpPr>
      <p:pic>
        <p:nvPicPr>
          <p:cNvPr id="4" name="Picture 6" descr="RAP_slide_footer.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8538"/>
            <a:ext cx="9261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74638"/>
            <a:ext cx="8229600" cy="1143000"/>
          </a:xfrm>
        </p:spPr>
        <p:txBody>
          <a:bodyPr>
            <a:normAutofit/>
          </a:bodyPr>
          <a:lstStyle>
            <a:lvl1pPr>
              <a:defRPr sz="3600" baseline="0">
                <a:solidFill>
                  <a:srgbClr val="005C96"/>
                </a:solidFill>
                <a:latin typeface="Georgia"/>
                <a:cs typeface="Georgia"/>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472321" y="1600201"/>
            <a:ext cx="8214479" cy="4078288"/>
          </a:xfrm>
        </p:spPr>
        <p:txBody>
          <a:bodyPr/>
          <a:lstStyle>
            <a:lvl1pPr>
              <a:defRPr>
                <a:solidFill>
                  <a:schemeClr val="tx1"/>
                </a:solidFill>
                <a:latin typeface="Georgia" pitchFamily="18" charset="0"/>
              </a:defRPr>
            </a:lvl1pPr>
            <a:lvl2pPr>
              <a:defRPr>
                <a:solidFill>
                  <a:schemeClr val="tx1"/>
                </a:solidFill>
                <a:latin typeface="Georgia" pitchFamily="18" charset="0"/>
              </a:defRPr>
            </a:lvl2pPr>
            <a:lvl3pPr>
              <a:defRPr>
                <a:solidFill>
                  <a:schemeClr val="tx1"/>
                </a:solidFill>
                <a:latin typeface="Georgia" pitchFamily="18" charset="0"/>
              </a:defRPr>
            </a:lvl3pPr>
            <a:lvl4pPr>
              <a:defRPr>
                <a:solidFill>
                  <a:schemeClr val="tx1"/>
                </a:solidFill>
                <a:latin typeface="Georgia" pitchFamily="18" charset="0"/>
              </a:defRPr>
            </a:lvl4pPr>
            <a:lvl5pPr>
              <a:defRPr>
                <a:solidFill>
                  <a:schemeClr val="tx1"/>
                </a:solidFill>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6553200" y="6292850"/>
            <a:ext cx="2133600" cy="365125"/>
          </a:xfrm>
        </p:spPr>
        <p:txBody>
          <a:bodyPr/>
          <a:lstStyle>
            <a:lvl1pPr>
              <a:defRPr>
                <a:solidFill>
                  <a:schemeClr val="bg1"/>
                </a:solidFill>
                <a:latin typeface="Georgia" pitchFamily="-112" charset="0"/>
              </a:defRPr>
            </a:lvl1pPr>
          </a:lstStyle>
          <a:p>
            <a:pPr>
              <a:defRPr/>
            </a:pPr>
            <a:fld id="{F17FF07E-C75B-4A53-9075-26CE228E03C3}" type="slidenum">
              <a:rPr lang="en-US"/>
              <a:pPr>
                <a:defRPr/>
              </a:pPr>
              <a:t>‹#›</a:t>
            </a:fld>
            <a:endParaRPr lang="en-US" dirty="0"/>
          </a:p>
        </p:txBody>
      </p:sp>
    </p:spTree>
    <p:extLst>
      <p:ext uri="{BB962C8B-B14F-4D97-AF65-F5344CB8AC3E}">
        <p14:creationId xmlns:p14="http://schemas.microsoft.com/office/powerpoint/2010/main" val="4236762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Column)">
    <p:spTree>
      <p:nvGrpSpPr>
        <p:cNvPr id="1" name=""/>
        <p:cNvGrpSpPr/>
        <p:nvPr/>
      </p:nvGrpSpPr>
      <p:grpSpPr>
        <a:xfrm>
          <a:off x="0" y="0"/>
          <a:ext cx="0" cy="0"/>
          <a:chOff x="0" y="0"/>
          <a:chExt cx="0" cy="0"/>
        </a:xfrm>
      </p:grpSpPr>
      <p:pic>
        <p:nvPicPr>
          <p:cNvPr id="5" name="Picture 6" descr="RAP_slide_footer.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8538"/>
            <a:ext cx="9261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74638"/>
            <a:ext cx="8229600" cy="1143000"/>
          </a:xfrm>
        </p:spPr>
        <p:txBody>
          <a:bodyPr>
            <a:normAutofit/>
          </a:bodyPr>
          <a:lstStyle>
            <a:lvl1pPr>
              <a:defRPr sz="3600" baseline="0">
                <a:solidFill>
                  <a:srgbClr val="005C96"/>
                </a:solidFill>
                <a:latin typeface="Georgia"/>
                <a:cs typeface="Georgia"/>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472322" y="1600201"/>
            <a:ext cx="3829856" cy="4078288"/>
          </a:xfrm>
        </p:spPr>
        <p:txBody>
          <a:bodyPr/>
          <a:lstStyle>
            <a:lvl1pPr>
              <a:defRPr>
                <a:solidFill>
                  <a:schemeClr val="tx1"/>
                </a:solidFill>
                <a:latin typeface="Georgia" pitchFamily="18" charset="0"/>
              </a:defRPr>
            </a:lvl1pPr>
            <a:lvl2pPr>
              <a:defRPr>
                <a:solidFill>
                  <a:schemeClr val="tx1"/>
                </a:solidFill>
                <a:latin typeface="Georgia" pitchFamily="18" charset="0"/>
              </a:defRPr>
            </a:lvl2pPr>
            <a:lvl3pPr>
              <a:defRPr>
                <a:solidFill>
                  <a:schemeClr val="tx1"/>
                </a:solidFill>
                <a:latin typeface="Georgia" pitchFamily="18" charset="0"/>
              </a:defRPr>
            </a:lvl3pPr>
            <a:lvl4pPr>
              <a:defRPr>
                <a:solidFill>
                  <a:schemeClr val="tx1"/>
                </a:solidFill>
                <a:latin typeface="Georgia" pitchFamily="18" charset="0"/>
              </a:defRPr>
            </a:lvl4pPr>
            <a:lvl5pPr>
              <a:defRPr>
                <a:solidFill>
                  <a:schemeClr val="tx1"/>
                </a:solidFill>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3"/>
          </p:nvPr>
        </p:nvSpPr>
        <p:spPr>
          <a:xfrm>
            <a:off x="4564505" y="1602700"/>
            <a:ext cx="4122295" cy="4078288"/>
          </a:xfrm>
        </p:spPr>
        <p:txBody>
          <a:bodyPr/>
          <a:lstStyle>
            <a:lvl1pPr>
              <a:defRPr>
                <a:solidFill>
                  <a:schemeClr val="tx1"/>
                </a:solidFill>
                <a:latin typeface="Georgia" pitchFamily="18" charset="0"/>
              </a:defRPr>
            </a:lvl1pPr>
            <a:lvl2pPr>
              <a:defRPr>
                <a:solidFill>
                  <a:schemeClr val="tx1"/>
                </a:solidFill>
                <a:latin typeface="Georgia" pitchFamily="18" charset="0"/>
              </a:defRPr>
            </a:lvl2pPr>
            <a:lvl3pPr>
              <a:defRPr>
                <a:solidFill>
                  <a:schemeClr val="tx1"/>
                </a:solidFill>
                <a:latin typeface="Georgia" pitchFamily="18" charset="0"/>
              </a:defRPr>
            </a:lvl3pPr>
            <a:lvl4pPr>
              <a:defRPr>
                <a:solidFill>
                  <a:schemeClr val="tx1"/>
                </a:solidFill>
                <a:latin typeface="Georgia" pitchFamily="18" charset="0"/>
              </a:defRPr>
            </a:lvl4pPr>
            <a:lvl5pPr>
              <a:defRPr>
                <a:solidFill>
                  <a:schemeClr val="tx1"/>
                </a:solidFill>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4"/>
          </p:nvPr>
        </p:nvSpPr>
        <p:spPr>
          <a:xfrm>
            <a:off x="6553200" y="6292850"/>
            <a:ext cx="2133600" cy="365125"/>
          </a:xfrm>
        </p:spPr>
        <p:txBody>
          <a:bodyPr/>
          <a:lstStyle>
            <a:lvl1pPr>
              <a:defRPr>
                <a:solidFill>
                  <a:schemeClr val="bg1"/>
                </a:solidFill>
                <a:latin typeface="Georgia" pitchFamily="-112" charset="0"/>
              </a:defRPr>
            </a:lvl1pPr>
          </a:lstStyle>
          <a:p>
            <a:pPr>
              <a:defRPr/>
            </a:pPr>
            <a:fld id="{1DCDDBBF-5DD0-4736-9B24-62E780EC1840}" type="slidenum">
              <a:rPr lang="en-US"/>
              <a:pPr>
                <a:defRPr/>
              </a:pPr>
              <a:t>‹#›</a:t>
            </a:fld>
            <a:endParaRPr lang="en-US" dirty="0"/>
          </a:p>
        </p:txBody>
      </p:sp>
    </p:spTree>
    <p:extLst>
      <p:ext uri="{BB962C8B-B14F-4D97-AF65-F5344CB8AC3E}">
        <p14:creationId xmlns:p14="http://schemas.microsoft.com/office/powerpoint/2010/main" val="3629916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Graphics)">
    <p:spTree>
      <p:nvGrpSpPr>
        <p:cNvPr id="1" name=""/>
        <p:cNvGrpSpPr/>
        <p:nvPr/>
      </p:nvGrpSpPr>
      <p:grpSpPr>
        <a:xfrm>
          <a:off x="0" y="0"/>
          <a:ext cx="0" cy="0"/>
          <a:chOff x="0" y="0"/>
          <a:chExt cx="0" cy="0"/>
        </a:xfrm>
      </p:grpSpPr>
      <p:pic>
        <p:nvPicPr>
          <p:cNvPr id="4" name="Picture 6" descr="RAP_slide_footer.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8538"/>
            <a:ext cx="9261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lang="en-US" sz="3600">
                <a:solidFill>
                  <a:srgbClr val="005C96"/>
                </a:solidFill>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17638"/>
            <a:ext cx="8229600" cy="4417678"/>
          </a:xfrm>
        </p:spPr>
        <p:txBody>
          <a:bodyPr/>
          <a:lstStyle>
            <a:lvl1pPr>
              <a:defRPr lang="en-US" sz="3200" baseline="0">
                <a:solidFill>
                  <a:schemeClr val="tx1"/>
                </a:solidFill>
                <a:latin typeface="Georgia" pitchFamily="18" charset="0"/>
              </a:defRPr>
            </a:lvl1pPr>
            <a:lvl2pPr>
              <a:buFont typeface="Calibri" pitchFamily="34" charset="0"/>
              <a:buNone/>
              <a:defRPr lang="en-US" sz="3200" smtClean="0">
                <a:solidFill>
                  <a:schemeClr val="tx1">
                    <a:lumMod val="50000"/>
                    <a:lumOff val="50000"/>
                  </a:schemeClr>
                </a:solidFill>
                <a:latin typeface="Georgia" pitchFamily="18" charset="0"/>
              </a:defRPr>
            </a:lvl2pPr>
            <a:lvl3pPr>
              <a:defRPr baseline="0">
                <a:solidFill>
                  <a:schemeClr val="tx1">
                    <a:lumMod val="50000"/>
                    <a:lumOff val="50000"/>
                  </a:schemeClr>
                </a:solidFill>
                <a:latin typeface="Georgia"/>
                <a:cs typeface="Georgia"/>
              </a:defRPr>
            </a:lvl3pPr>
            <a:lvl4pPr>
              <a:defRPr>
                <a:solidFill>
                  <a:schemeClr val="tx1">
                    <a:lumMod val="50000"/>
                    <a:lumOff val="50000"/>
                  </a:schemeClr>
                </a:solidFill>
                <a:latin typeface="Georgia"/>
                <a:cs typeface="Georgia"/>
              </a:defRPr>
            </a:lvl4pPr>
            <a:lvl5pPr>
              <a:defRPr>
                <a:solidFill>
                  <a:schemeClr val="tx1">
                    <a:lumMod val="50000"/>
                    <a:lumOff val="50000"/>
                  </a:schemeClr>
                </a:solidFill>
                <a:latin typeface="Georgia"/>
                <a:cs typeface="Georgia"/>
              </a:defRPr>
            </a:lvl5pPr>
          </a:lstStyle>
          <a:p>
            <a:pPr lvl="0"/>
            <a:r>
              <a:rPr lang="en-US" smtClean="0"/>
              <a:t>Click to edit Master text styles</a:t>
            </a:r>
          </a:p>
        </p:txBody>
      </p:sp>
      <p:sp>
        <p:nvSpPr>
          <p:cNvPr id="5" name="Slide Number Placeholder 5"/>
          <p:cNvSpPr>
            <a:spLocks noGrp="1"/>
          </p:cNvSpPr>
          <p:nvPr>
            <p:ph type="sldNum" sz="quarter" idx="10"/>
          </p:nvPr>
        </p:nvSpPr>
        <p:spPr>
          <a:xfrm>
            <a:off x="6553200" y="6292850"/>
            <a:ext cx="2133600" cy="365125"/>
          </a:xfrm>
        </p:spPr>
        <p:txBody>
          <a:bodyPr/>
          <a:lstStyle>
            <a:lvl1pPr>
              <a:defRPr>
                <a:solidFill>
                  <a:schemeClr val="bg1"/>
                </a:solidFill>
                <a:latin typeface="Georgia" pitchFamily="-112" charset="0"/>
              </a:defRPr>
            </a:lvl1pPr>
          </a:lstStyle>
          <a:p>
            <a:pPr>
              <a:defRPr/>
            </a:pPr>
            <a:fld id="{C15A7A5D-A456-43C7-BE17-0E4D9054B8E3}" type="slidenum">
              <a:rPr lang="en-US"/>
              <a:pPr>
                <a:defRPr/>
              </a:pPr>
              <a:t>‹#›</a:t>
            </a:fld>
            <a:endParaRPr lang="en-US" dirty="0"/>
          </a:p>
        </p:txBody>
      </p:sp>
    </p:spTree>
    <p:extLst>
      <p:ext uri="{BB962C8B-B14F-4D97-AF65-F5344CB8AC3E}">
        <p14:creationId xmlns:p14="http://schemas.microsoft.com/office/powerpoint/2010/main" val="340593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0"/>
            <a:ext cx="9144000" cy="801688"/>
          </a:xfrm>
          <a:prstGeom prst="rect">
            <a:avLst/>
          </a:prstGeom>
          <a:solidFill>
            <a:srgbClr val="005C96"/>
          </a:solidFill>
          <a:ln w="9525">
            <a:solidFill>
              <a:srgbClr val="005C96"/>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4" name="TextBox 3"/>
          <p:cNvSpPr txBox="1">
            <a:spLocks noChangeArrowheads="1"/>
          </p:cNvSpPr>
          <p:nvPr userDrawn="1"/>
        </p:nvSpPr>
        <p:spPr bwMode="auto">
          <a:xfrm>
            <a:off x="2817813" y="1287463"/>
            <a:ext cx="3227387" cy="4619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400" b="1" dirty="0" smtClean="0">
                <a:latin typeface="Georgia" pitchFamily="18" charset="0"/>
              </a:rPr>
              <a:t>About RAP</a:t>
            </a:r>
          </a:p>
        </p:txBody>
      </p:sp>
      <p:sp>
        <p:nvSpPr>
          <p:cNvPr id="5" name="Rectangle 9"/>
          <p:cNvSpPr>
            <a:spLocks noChangeArrowheads="1"/>
          </p:cNvSpPr>
          <p:nvPr userDrawn="1"/>
        </p:nvSpPr>
        <p:spPr bwMode="auto">
          <a:xfrm>
            <a:off x="457200" y="2163763"/>
            <a:ext cx="81915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latin typeface="Georgia" pitchFamily="-112" charset="0"/>
              </a:rPr>
              <a:t>	The Regulatory Assistance Project (RAP) is a global, non-profit team of experts that 	focuses on the long-term economic and environmental sustainability of the power 	and natural gas sectors. RAP has deep expertise in regulatory and market policies 	that:</a:t>
            </a:r>
          </a:p>
          <a:p>
            <a:pPr marL="2171700" lvl="4" indent="-342900">
              <a:buFont typeface="Wingdings" pitchFamily="-112" charset="2"/>
              <a:buChar char="§"/>
            </a:pPr>
            <a:r>
              <a:rPr lang="en-US" sz="1600" dirty="0" smtClean="0">
                <a:latin typeface="Georgia" pitchFamily="-112" charset="0"/>
              </a:rPr>
              <a:t>Promote </a:t>
            </a:r>
            <a:r>
              <a:rPr lang="en-US" sz="1600" dirty="0">
                <a:latin typeface="Georgia" pitchFamily="-112" charset="0"/>
              </a:rPr>
              <a:t>economic </a:t>
            </a:r>
            <a:r>
              <a:rPr lang="en-US" sz="1600" dirty="0" smtClean="0">
                <a:latin typeface="Georgia" pitchFamily="-112" charset="0"/>
              </a:rPr>
              <a:t>efficiency</a:t>
            </a:r>
            <a:endParaRPr lang="en-US" sz="1600" dirty="0">
              <a:latin typeface="Georgia" pitchFamily="-112" charset="0"/>
            </a:endParaRPr>
          </a:p>
          <a:p>
            <a:pPr marL="2171700" lvl="4" indent="-342900">
              <a:buFont typeface="Wingdings" pitchFamily="-112" charset="2"/>
              <a:buChar char="§"/>
            </a:pPr>
            <a:r>
              <a:rPr lang="en-US" sz="1600" dirty="0">
                <a:latin typeface="Georgia" pitchFamily="-112" charset="0"/>
              </a:rPr>
              <a:t>P</a:t>
            </a:r>
            <a:r>
              <a:rPr lang="en-US" sz="1600" dirty="0" smtClean="0">
                <a:latin typeface="Georgia" pitchFamily="-112" charset="0"/>
              </a:rPr>
              <a:t>rotect </a:t>
            </a:r>
            <a:r>
              <a:rPr lang="en-US" sz="1600" dirty="0">
                <a:latin typeface="Georgia" pitchFamily="-112" charset="0"/>
              </a:rPr>
              <a:t>the </a:t>
            </a:r>
            <a:r>
              <a:rPr lang="en-US" sz="1600" dirty="0" smtClean="0">
                <a:latin typeface="Georgia" pitchFamily="-112" charset="0"/>
              </a:rPr>
              <a:t>environment</a:t>
            </a:r>
            <a:endParaRPr lang="en-US" sz="1600" dirty="0">
              <a:latin typeface="Georgia" pitchFamily="-112" charset="0"/>
            </a:endParaRPr>
          </a:p>
          <a:p>
            <a:pPr marL="2171700" lvl="4" indent="-342900">
              <a:buFont typeface="Wingdings" pitchFamily="-112" charset="2"/>
              <a:buChar char="§"/>
            </a:pPr>
            <a:r>
              <a:rPr lang="en-US" sz="1600" dirty="0">
                <a:latin typeface="Georgia" pitchFamily="-112" charset="0"/>
              </a:rPr>
              <a:t>E</a:t>
            </a:r>
            <a:r>
              <a:rPr lang="en-US" sz="1600" dirty="0" smtClean="0">
                <a:latin typeface="Georgia" pitchFamily="-112" charset="0"/>
              </a:rPr>
              <a:t>nsure </a:t>
            </a:r>
            <a:r>
              <a:rPr lang="en-US" sz="1600" dirty="0">
                <a:latin typeface="Georgia" pitchFamily="-112" charset="0"/>
              </a:rPr>
              <a:t>system </a:t>
            </a:r>
            <a:r>
              <a:rPr lang="en-US" sz="1600" dirty="0" smtClean="0">
                <a:latin typeface="Georgia" pitchFamily="-112" charset="0"/>
              </a:rPr>
              <a:t>reliability</a:t>
            </a:r>
            <a:endParaRPr lang="en-US" sz="1600" dirty="0">
              <a:latin typeface="Georgia" pitchFamily="-112" charset="0"/>
            </a:endParaRPr>
          </a:p>
          <a:p>
            <a:pPr marL="2171700" lvl="4" indent="-342900">
              <a:buFont typeface="Wingdings" pitchFamily="-112" charset="2"/>
              <a:buChar char="§"/>
            </a:pPr>
            <a:r>
              <a:rPr lang="en-US" sz="1600" dirty="0">
                <a:latin typeface="Georgia" pitchFamily="-112" charset="0"/>
              </a:rPr>
              <a:t>A</a:t>
            </a:r>
            <a:r>
              <a:rPr lang="en-US" sz="1600" dirty="0" smtClean="0">
                <a:latin typeface="Georgia" pitchFamily="-112" charset="0"/>
              </a:rPr>
              <a:t>llocate </a:t>
            </a:r>
            <a:r>
              <a:rPr lang="en-US" sz="1600" dirty="0">
                <a:latin typeface="Georgia" pitchFamily="-112" charset="0"/>
              </a:rPr>
              <a:t>system benefits fairly among all </a:t>
            </a:r>
            <a:r>
              <a:rPr lang="en-US" sz="1600" dirty="0" smtClean="0">
                <a:latin typeface="Georgia" pitchFamily="-112" charset="0"/>
              </a:rPr>
              <a:t>consumers</a:t>
            </a:r>
            <a:endParaRPr lang="en-US" sz="1600" dirty="0">
              <a:latin typeface="Georgia" pitchFamily="-112" charset="0"/>
            </a:endParaRPr>
          </a:p>
          <a:p>
            <a:endParaRPr lang="en-US" sz="1600" dirty="0">
              <a:latin typeface="Georgia" pitchFamily="-112" charset="0"/>
            </a:endParaRPr>
          </a:p>
          <a:p>
            <a:r>
              <a:rPr lang="en-US" sz="1600" dirty="0">
                <a:latin typeface="Georgia" pitchFamily="-112" charset="0"/>
              </a:rPr>
              <a:t>	Learn more about RAP at </a:t>
            </a:r>
            <a:r>
              <a:rPr lang="en-US" sz="1600" dirty="0">
                <a:solidFill>
                  <a:srgbClr val="595959"/>
                </a:solidFill>
                <a:latin typeface="Georgia" pitchFamily="-112" charset="0"/>
              </a:rPr>
              <a:t>www.raponline.org</a:t>
            </a:r>
          </a:p>
        </p:txBody>
      </p:sp>
      <p:sp>
        <p:nvSpPr>
          <p:cNvPr id="7" name="Text Placeholder 8"/>
          <p:cNvSpPr>
            <a:spLocks noGrp="1"/>
          </p:cNvSpPr>
          <p:nvPr>
            <p:ph type="body" sz="quarter" idx="11" hasCustomPrompt="1"/>
          </p:nvPr>
        </p:nvSpPr>
        <p:spPr>
          <a:xfrm>
            <a:off x="1004473" y="4818856"/>
            <a:ext cx="7509940" cy="705019"/>
          </a:xfrm>
          <a:solidFill>
            <a:schemeClr val="bg1">
              <a:lumMod val="85000"/>
            </a:schemeClr>
          </a:solidFill>
        </p:spPr>
        <p:txBody>
          <a:bodyPr anchor="ctr"/>
          <a:lstStyle>
            <a:lvl1pPr marL="0" indent="0" algn="ctr">
              <a:buFontTx/>
              <a:buNone/>
              <a:defRPr sz="1400" b="1" baseline="0">
                <a:solidFill>
                  <a:schemeClr val="tx1">
                    <a:lumMod val="50000"/>
                    <a:lumOff val="50000"/>
                  </a:schemeClr>
                </a:solidFill>
                <a:latin typeface="Georgia" pitchFamily="18" charset="0"/>
              </a:defRPr>
            </a:lvl1pPr>
            <a:lvl2pPr>
              <a:defRPr>
                <a:solidFill>
                  <a:schemeClr val="tx1">
                    <a:lumMod val="50000"/>
                    <a:lumOff val="50000"/>
                  </a:schemeClr>
                </a:solidFill>
                <a:latin typeface="Georgia" pitchFamily="18" charset="0"/>
              </a:defRPr>
            </a:lvl2pPr>
            <a:lvl3pPr>
              <a:defRPr>
                <a:solidFill>
                  <a:schemeClr val="tx1">
                    <a:lumMod val="50000"/>
                    <a:lumOff val="50000"/>
                  </a:schemeClr>
                </a:solidFill>
                <a:latin typeface="Georgia" pitchFamily="18" charset="0"/>
              </a:defRPr>
            </a:lvl3pPr>
            <a:lvl4pPr>
              <a:defRPr>
                <a:solidFill>
                  <a:schemeClr val="tx1">
                    <a:lumMod val="50000"/>
                    <a:lumOff val="50000"/>
                  </a:schemeClr>
                </a:solidFill>
                <a:latin typeface="Georgia" pitchFamily="18" charset="0"/>
              </a:defRPr>
            </a:lvl4pPr>
            <a:lvl5pPr>
              <a:defRPr>
                <a:solidFill>
                  <a:schemeClr val="tx1">
                    <a:lumMod val="50000"/>
                    <a:lumOff val="50000"/>
                  </a:schemeClr>
                </a:solidFill>
                <a:latin typeface="Georgia" pitchFamily="18" charset="0"/>
              </a:defRPr>
            </a:lvl5pPr>
          </a:lstStyle>
          <a:p>
            <a:pPr lvl="0"/>
            <a:r>
              <a:rPr lang="en-US" dirty="0" smtClean="0"/>
              <a:t>Click to add presenter contact information</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60" y="5816257"/>
            <a:ext cx="8648700" cy="96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1560" y="0"/>
            <a:ext cx="3172440" cy="801687"/>
          </a:xfrm>
          <a:prstGeom prst="rect">
            <a:avLst/>
          </a:prstGeom>
        </p:spPr>
      </p:pic>
    </p:spTree>
    <p:extLst>
      <p:ext uri="{BB962C8B-B14F-4D97-AF65-F5344CB8AC3E}">
        <p14:creationId xmlns:p14="http://schemas.microsoft.com/office/powerpoint/2010/main" val="1129135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mn-ea"/>
                <a:cs typeface="Arial" charset="0"/>
              </a:defRPr>
            </a:lvl1pPr>
          </a:lstStyle>
          <a:p>
            <a:pPr>
              <a:defRPr/>
            </a:pPr>
            <a:r>
              <a:rPr lang="en-US"/>
              <a:t>date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a:ea typeface="+mn-ea"/>
                <a:cs typeface="Aria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8EC45B05-1327-4366-A854-CFDCE22F4D9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Lst>
  <p:timing>
    <p:tnLst>
      <p:par>
        <p:cTn xmlns:p14="http://schemas.microsoft.com/office/powerpoint/2010/main" id="1" dur="indefinite" restart="never" nodeType="tmRoot"/>
      </p:par>
    </p:tnLst>
  </p:timing>
  <p:hf hdr="0" ftr="0"/>
  <p:txStyles>
    <p:titleStyle>
      <a:lvl1pPr algn="ctr" defTabSz="457200" rtl="0" eaLnBrk="1" fontAlgn="base" hangingPunct="1">
        <a:spcBef>
          <a:spcPct val="0"/>
        </a:spcBef>
        <a:spcAft>
          <a:spcPct val="0"/>
        </a:spcAft>
        <a:defRPr sz="4400" kern="1200">
          <a:solidFill>
            <a:schemeClr val="tx1"/>
          </a:solidFill>
          <a:latin typeface="Arial"/>
          <a:ea typeface="Arial" pitchFamily="-112" charset="0"/>
          <a:cs typeface="Arial"/>
        </a:defRPr>
      </a:lvl1pPr>
      <a:lvl2pPr algn="ctr" defTabSz="457200" rtl="0" eaLnBrk="1" fontAlgn="base" hangingPunct="1">
        <a:spcBef>
          <a:spcPct val="0"/>
        </a:spcBef>
        <a:spcAft>
          <a:spcPct val="0"/>
        </a:spcAft>
        <a:defRPr sz="4400">
          <a:solidFill>
            <a:schemeClr val="tx1"/>
          </a:solidFill>
          <a:latin typeface="Arial" charset="0"/>
          <a:ea typeface="Arial" pitchFamily="-112" charset="0"/>
          <a:cs typeface="Arial" charset="0"/>
        </a:defRPr>
      </a:lvl2pPr>
      <a:lvl3pPr algn="ctr" defTabSz="457200" rtl="0" eaLnBrk="1" fontAlgn="base" hangingPunct="1">
        <a:spcBef>
          <a:spcPct val="0"/>
        </a:spcBef>
        <a:spcAft>
          <a:spcPct val="0"/>
        </a:spcAft>
        <a:defRPr sz="4400">
          <a:solidFill>
            <a:schemeClr val="tx1"/>
          </a:solidFill>
          <a:latin typeface="Arial" charset="0"/>
          <a:ea typeface="Arial" pitchFamily="-112" charset="0"/>
          <a:cs typeface="Arial" charset="0"/>
        </a:defRPr>
      </a:lvl3pPr>
      <a:lvl4pPr algn="ctr" defTabSz="457200" rtl="0" eaLnBrk="1" fontAlgn="base" hangingPunct="1">
        <a:spcBef>
          <a:spcPct val="0"/>
        </a:spcBef>
        <a:spcAft>
          <a:spcPct val="0"/>
        </a:spcAft>
        <a:defRPr sz="4400">
          <a:solidFill>
            <a:schemeClr val="tx1"/>
          </a:solidFill>
          <a:latin typeface="Arial" charset="0"/>
          <a:ea typeface="Arial" pitchFamily="-112" charset="0"/>
          <a:cs typeface="Arial" charset="0"/>
        </a:defRPr>
      </a:lvl4pPr>
      <a:lvl5pPr algn="ctr" defTabSz="457200" rtl="0" eaLnBrk="1" fontAlgn="base" hangingPunct="1">
        <a:spcBef>
          <a:spcPct val="0"/>
        </a:spcBef>
        <a:spcAft>
          <a:spcPct val="0"/>
        </a:spcAft>
        <a:defRPr sz="4400">
          <a:solidFill>
            <a:schemeClr val="tx1"/>
          </a:solidFill>
          <a:latin typeface="Arial" charset="0"/>
          <a:ea typeface="Arial" pitchFamily="-112" charset="0"/>
          <a:cs typeface="Arial" charset="0"/>
        </a:defRPr>
      </a:lvl5pPr>
      <a:lvl6pPr marL="457200" algn="ctr" defTabSz="457200" rtl="0" eaLnBrk="1" fontAlgn="base" hangingPunct="1">
        <a:spcBef>
          <a:spcPct val="0"/>
        </a:spcBef>
        <a:spcAft>
          <a:spcPct val="0"/>
        </a:spcAft>
        <a:defRPr sz="4400">
          <a:solidFill>
            <a:schemeClr val="tx1"/>
          </a:solidFill>
          <a:latin typeface="Arial" charset="0"/>
          <a:cs typeface="Arial" charset="0"/>
        </a:defRPr>
      </a:lvl6pPr>
      <a:lvl7pPr marL="914400" algn="ctr" defTabSz="457200" rtl="0" eaLnBrk="1" fontAlgn="base" hangingPunct="1">
        <a:spcBef>
          <a:spcPct val="0"/>
        </a:spcBef>
        <a:spcAft>
          <a:spcPct val="0"/>
        </a:spcAft>
        <a:defRPr sz="4400">
          <a:solidFill>
            <a:schemeClr val="tx1"/>
          </a:solidFill>
          <a:latin typeface="Arial" charset="0"/>
          <a:cs typeface="Arial" charset="0"/>
        </a:defRPr>
      </a:lvl7pPr>
      <a:lvl8pPr marL="1371600" algn="ctr" defTabSz="457200" rtl="0" eaLnBrk="1" fontAlgn="base" hangingPunct="1">
        <a:spcBef>
          <a:spcPct val="0"/>
        </a:spcBef>
        <a:spcAft>
          <a:spcPct val="0"/>
        </a:spcAft>
        <a:defRPr sz="4400">
          <a:solidFill>
            <a:schemeClr val="tx1"/>
          </a:solidFill>
          <a:latin typeface="Arial" charset="0"/>
          <a:cs typeface="Arial" charset="0"/>
        </a:defRPr>
      </a:lvl8pPr>
      <a:lvl9pPr marL="1828800" algn="ctr" defTabSz="457200"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Arial" pitchFamily="-112" charset="0"/>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Arial" pitchFamily="-112"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Arial" pitchFamily="-112"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Arial" pitchFamily="-112"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Arial" pitchFamily="-11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chart" Target="../charts/chart2.xml"/><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chart" Target="../charts/char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5"/>
          <p:cNvSpPr>
            <a:spLocks noGrp="1"/>
          </p:cNvSpPr>
          <p:nvPr>
            <p:ph type="ctrTitle"/>
          </p:nvPr>
        </p:nvSpPr>
        <p:spPr/>
        <p:txBody>
          <a:bodyPr/>
          <a:lstStyle/>
          <a:p>
            <a:pPr eaLnBrk="1" hangingPunct="1"/>
            <a:r>
              <a:rPr lang="en-US" dirty="0" smtClean="0">
                <a:latin typeface="Georgia" pitchFamily="-112" charset="0"/>
                <a:cs typeface="Arial" charset="0"/>
              </a:rPr>
              <a:t>Sustainable Rate Design</a:t>
            </a:r>
            <a:br>
              <a:rPr lang="en-US" dirty="0" smtClean="0">
                <a:latin typeface="Georgia" pitchFamily="-112" charset="0"/>
                <a:cs typeface="Arial" charset="0"/>
              </a:rPr>
            </a:br>
            <a:r>
              <a:rPr lang="en-US" dirty="0" smtClean="0">
                <a:latin typeface="Georgia" pitchFamily="-112" charset="0"/>
                <a:cs typeface="Arial" charset="0"/>
              </a:rPr>
              <a:t>for a Modern Grid</a:t>
            </a:r>
            <a:endParaRPr dirty="0">
              <a:latin typeface="Georgia" pitchFamily="-112" charset="0"/>
              <a:cs typeface="Arial" charset="0"/>
            </a:endParaRPr>
          </a:p>
        </p:txBody>
      </p:sp>
      <p:sp>
        <p:nvSpPr>
          <p:cNvPr id="8195" name="Subtitle 26"/>
          <p:cNvSpPr>
            <a:spLocks noGrp="1"/>
          </p:cNvSpPr>
          <p:nvPr>
            <p:ph type="subTitle" idx="1"/>
          </p:nvPr>
        </p:nvSpPr>
        <p:spPr/>
        <p:txBody>
          <a:bodyPr/>
          <a:lstStyle/>
          <a:p>
            <a:pPr eaLnBrk="1" hangingPunct="1"/>
            <a:r>
              <a:rPr lang="en-US" dirty="0" smtClean="0">
                <a:latin typeface="Georgia" pitchFamily="-112" charset="0"/>
                <a:cs typeface="Arial" charset="0"/>
              </a:rPr>
              <a:t>New England Electricity Roundtable</a:t>
            </a:r>
            <a:endParaRPr dirty="0">
              <a:latin typeface="Georgia" pitchFamily="-112" charset="0"/>
              <a:cs typeface="Arial" charset="0"/>
            </a:endParaRPr>
          </a:p>
        </p:txBody>
      </p:sp>
      <p:sp>
        <p:nvSpPr>
          <p:cNvPr id="8196" name="Text Placeholder 27"/>
          <p:cNvSpPr>
            <a:spLocks noGrp="1"/>
          </p:cNvSpPr>
          <p:nvPr>
            <p:ph type="body" sz="quarter" idx="12"/>
          </p:nvPr>
        </p:nvSpPr>
        <p:spPr/>
        <p:txBody>
          <a:bodyPr/>
          <a:lstStyle/>
          <a:p>
            <a:pPr eaLnBrk="1" hangingPunct="1"/>
            <a:r>
              <a:rPr dirty="0">
                <a:solidFill>
                  <a:srgbClr val="FFFFFF"/>
                </a:solidFill>
                <a:latin typeface="Georgia" pitchFamily="-112" charset="0"/>
                <a:cs typeface="Arial" charset="0"/>
              </a:rPr>
              <a:t>Presented by </a:t>
            </a:r>
            <a:r>
              <a:rPr lang="en-US" dirty="0" smtClean="0">
                <a:solidFill>
                  <a:srgbClr val="FFFFFF"/>
                </a:solidFill>
                <a:latin typeface="Georgia" pitchFamily="-112" charset="0"/>
                <a:cs typeface="Arial" charset="0"/>
              </a:rPr>
              <a:t>Richard Sedano</a:t>
            </a:r>
            <a:endParaRPr dirty="0">
              <a:solidFill>
                <a:srgbClr val="FFFFFF"/>
              </a:solidFill>
              <a:latin typeface="Georgia" pitchFamily="-112" charset="0"/>
              <a:cs typeface="Arial" charset="0"/>
            </a:endParaRPr>
          </a:p>
        </p:txBody>
      </p:sp>
      <p:sp>
        <p:nvSpPr>
          <p:cNvPr id="8197" name="TextBox 5"/>
          <p:cNvSpPr txBox="1">
            <a:spLocks noChangeArrowheads="1"/>
          </p:cNvSpPr>
          <p:nvPr/>
        </p:nvSpPr>
        <p:spPr bwMode="auto">
          <a:xfrm>
            <a:off x="465138" y="6069013"/>
            <a:ext cx="1550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smtClean="0">
                <a:solidFill>
                  <a:srgbClr val="FFFFFF"/>
                </a:solidFill>
                <a:latin typeface="Georgia" pitchFamily="-112" charset="0"/>
              </a:rPr>
              <a:t>June 19, 2015</a:t>
            </a:r>
            <a:endParaRPr lang="en-US" sz="1400" dirty="0">
              <a:solidFill>
                <a:srgbClr val="FFFFFF"/>
              </a:solidFill>
              <a:latin typeface="Georgia" pitchFamily="-11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xmlns:p14="http://schemas.microsoft.com/office/powerpoint/2010/main" spd="slow" advClick="0" advTm="800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Fixed TOU Rate in Use</a:t>
            </a:r>
            <a:endParaRPr lang="en-US" dirty="0"/>
          </a:p>
        </p:txBody>
      </p:sp>
      <p:sp>
        <p:nvSpPr>
          <p:cNvPr id="3" name="Content Placeholder 2"/>
          <p:cNvSpPr>
            <a:spLocks noGrp="1"/>
          </p:cNvSpPr>
          <p:nvPr>
            <p:ph idx="1"/>
          </p:nvPr>
        </p:nvSpPr>
        <p:spPr>
          <a:xfrm>
            <a:off x="457200" y="1417638"/>
            <a:ext cx="8229600" cy="4875212"/>
          </a:xfrm>
        </p:spPr>
        <p:txBody>
          <a:bodyPr>
            <a:normAutofit fontScale="70000" lnSpcReduction="20000"/>
          </a:bodyPr>
          <a:lstStyle/>
          <a:p>
            <a:pPr lvl="0"/>
            <a:r>
              <a:rPr lang="en-US" b="1" dirty="0"/>
              <a:t>On-Peak</a:t>
            </a:r>
            <a:endParaRPr lang="en-US" sz="2800" dirty="0"/>
          </a:p>
          <a:p>
            <a:pPr lvl="1"/>
            <a:r>
              <a:rPr lang="en-US" dirty="0"/>
              <a:t>Summer: weekdays 10 a.m. - 8 p.m.</a:t>
            </a:r>
            <a:endParaRPr lang="en-US" sz="2800" dirty="0"/>
          </a:p>
          <a:p>
            <a:pPr lvl="1"/>
            <a:endParaRPr lang="en-US" dirty="0" smtClean="0"/>
          </a:p>
          <a:p>
            <a:pPr lvl="1"/>
            <a:r>
              <a:rPr lang="en-US" dirty="0" smtClean="0"/>
              <a:t>Winter</a:t>
            </a:r>
            <a:r>
              <a:rPr lang="en-US" dirty="0"/>
              <a:t>: weekdays 7 a.m. - 11 a.m. and 5 p.m. - 9 p.m.</a:t>
            </a:r>
            <a:endParaRPr lang="en-US" sz="2800" dirty="0"/>
          </a:p>
          <a:p>
            <a:pPr lvl="0"/>
            <a:r>
              <a:rPr lang="en-US" b="1" dirty="0"/>
              <a:t>Intermediate-Peak </a:t>
            </a:r>
            <a:endParaRPr lang="en-US" sz="2800" dirty="0"/>
          </a:p>
          <a:p>
            <a:pPr lvl="1"/>
            <a:r>
              <a:rPr lang="en-US" dirty="0"/>
              <a:t>Summer: weekdays 7 a.m. - 10 a.m. and 8 p.m. - 11 p.m. </a:t>
            </a:r>
            <a:endParaRPr lang="en-US" sz="2800" dirty="0"/>
          </a:p>
          <a:p>
            <a:pPr lvl="1"/>
            <a:r>
              <a:rPr lang="en-US" dirty="0"/>
              <a:t>Winter: weekdays 11 a.m. - 5 p.m.</a:t>
            </a:r>
            <a:endParaRPr lang="en-US" sz="2800" dirty="0"/>
          </a:p>
          <a:p>
            <a:pPr lvl="0"/>
            <a:r>
              <a:rPr lang="en-US" b="1" dirty="0"/>
              <a:t>Off-Peak </a:t>
            </a:r>
            <a:endParaRPr lang="en-US" sz="2800" dirty="0"/>
          </a:p>
          <a:p>
            <a:pPr lvl="1"/>
            <a:r>
              <a:rPr lang="en-US" dirty="0"/>
              <a:t>Summer: weekdays 11 p.m. - 7 a.m.  </a:t>
            </a:r>
            <a:endParaRPr lang="en-US" sz="2800" dirty="0"/>
          </a:p>
          <a:p>
            <a:pPr lvl="1"/>
            <a:r>
              <a:rPr lang="en-US" dirty="0"/>
              <a:t>Winter: weekdays 9 p.m. - 7 a.m., Saturday, Sunday, </a:t>
            </a:r>
            <a:r>
              <a:rPr lang="en-US" dirty="0" smtClean="0"/>
              <a:t>holidays</a:t>
            </a:r>
            <a:endParaRPr lang="en-US" dirty="0"/>
          </a:p>
        </p:txBody>
      </p:sp>
      <p:sp>
        <p:nvSpPr>
          <p:cNvPr id="4" name="Slide Number Placeholder 3"/>
          <p:cNvSpPr>
            <a:spLocks noGrp="1"/>
          </p:cNvSpPr>
          <p:nvPr>
            <p:ph type="sldNum" sz="quarter" idx="10"/>
          </p:nvPr>
        </p:nvSpPr>
        <p:spPr/>
        <p:txBody>
          <a:bodyPr/>
          <a:lstStyle/>
          <a:p>
            <a:pPr>
              <a:defRPr/>
            </a:pPr>
            <a:fld id="{C15A7A5D-A456-43C7-BE17-0E4D9054B8E3}" type="slidenum">
              <a:rPr lang="en-US" smtClean="0"/>
              <a:pPr>
                <a:defRPr/>
              </a:pPr>
              <a:t>10</a:t>
            </a:fld>
            <a:endParaRPr lang="en-US" dirty="0"/>
          </a:p>
        </p:txBody>
      </p:sp>
    </p:spTree>
    <p:extLst>
      <p:ext uri="{BB962C8B-B14F-4D97-AF65-F5344CB8AC3E}">
        <p14:creationId xmlns:p14="http://schemas.microsoft.com/office/powerpoint/2010/main" val="156497930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08162"/>
          </a:xfrm>
        </p:spPr>
        <p:txBody>
          <a:bodyPr/>
          <a:lstStyle/>
          <a:p>
            <a:r>
              <a:rPr lang="en-US" dirty="0" smtClean="0"/>
              <a:t>Sample Time of Use with Critical Peak: </a:t>
            </a:r>
            <a:endParaRPr lang="en-US" dirty="0"/>
          </a:p>
        </p:txBody>
      </p:sp>
      <p:pic>
        <p:nvPicPr>
          <p:cNvPr id="5" name="Content Placeholder 4"/>
          <p:cNvPicPr>
            <a:picLocks noGrp="1" noChangeAspect="1"/>
          </p:cNvPicPr>
          <p:nvPr>
            <p:ph idx="1"/>
          </p:nvPr>
        </p:nvPicPr>
        <p:blipFill>
          <a:blip r:embed="rId3"/>
          <a:srcRect t="-31287" b="-31287"/>
          <a:stretch>
            <a:fillRect/>
          </a:stretch>
        </p:blipFill>
        <p:spPr/>
      </p:pic>
      <p:sp>
        <p:nvSpPr>
          <p:cNvPr id="4" name="Slide Number Placeholder 3"/>
          <p:cNvSpPr>
            <a:spLocks noGrp="1"/>
          </p:cNvSpPr>
          <p:nvPr>
            <p:ph type="sldNum" sz="quarter" idx="10"/>
          </p:nvPr>
        </p:nvSpPr>
        <p:spPr/>
        <p:txBody>
          <a:bodyPr/>
          <a:lstStyle/>
          <a:p>
            <a:pPr>
              <a:defRPr/>
            </a:pPr>
            <a:fld id="{C15A7A5D-A456-43C7-BE17-0E4D9054B8E3}" type="slidenum">
              <a:rPr lang="en-US" smtClean="0"/>
              <a:pPr>
                <a:defRPr/>
              </a:pPr>
              <a:t>11</a:t>
            </a:fld>
            <a:endParaRPr lang="en-US" dirty="0"/>
          </a:p>
        </p:txBody>
      </p:sp>
      <p:sp>
        <p:nvSpPr>
          <p:cNvPr id="3" name="Right Arrow 2"/>
          <p:cNvSpPr/>
          <p:nvPr/>
        </p:nvSpPr>
        <p:spPr>
          <a:xfrm>
            <a:off x="-152400" y="4673600"/>
            <a:ext cx="749300" cy="203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648747"/>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xmlns:p14="http://schemas.microsoft.com/office/powerpoint/2010/main" spd="slow" advClick="0" advTm="12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Peak Time Rebate in Use</a:t>
            </a:r>
            <a:endParaRPr lang="en-US" dirty="0"/>
          </a:p>
        </p:txBody>
      </p:sp>
      <p:sp>
        <p:nvSpPr>
          <p:cNvPr id="3" name="Content Placeholder 2"/>
          <p:cNvSpPr>
            <a:spLocks noGrp="1"/>
          </p:cNvSpPr>
          <p:nvPr>
            <p:ph idx="1"/>
          </p:nvPr>
        </p:nvSpPr>
        <p:spPr/>
        <p:txBody>
          <a:bodyPr/>
          <a:lstStyle/>
          <a:p>
            <a:r>
              <a:rPr lang="en-US" dirty="0"/>
              <a:t>Delaware Delmarva Power and Light (DPL) has a critical peak rebate program for residential customers. </a:t>
            </a:r>
            <a:endParaRPr lang="en-US" dirty="0" smtClean="0"/>
          </a:p>
          <a:p>
            <a:r>
              <a:rPr lang="en-US" dirty="0" smtClean="0"/>
              <a:t>Customers </a:t>
            </a:r>
            <a:r>
              <a:rPr lang="en-US" dirty="0"/>
              <a:t>receive a $1.25 credit for every kWh they reduce their usage below a </a:t>
            </a:r>
            <a:r>
              <a:rPr lang="en-US" dirty="0" smtClean="0"/>
              <a:t>baseline during an event. </a:t>
            </a:r>
          </a:p>
          <a:p>
            <a:r>
              <a:rPr lang="en-US" dirty="0" smtClean="0"/>
              <a:t>Customers </a:t>
            </a:r>
            <a:r>
              <a:rPr lang="en-US" dirty="0"/>
              <a:t>get this credit automatically; they do not have to enroll in the program.</a:t>
            </a:r>
          </a:p>
          <a:p>
            <a:r>
              <a:rPr lang="en-US" sz="1400" dirty="0"/>
              <a:t>DP&amp;L: http://</a:t>
            </a:r>
            <a:r>
              <a:rPr lang="en-US" sz="1400" dirty="0" err="1"/>
              <a:t>www.delmarva.com</a:t>
            </a:r>
            <a:r>
              <a:rPr lang="en-US" sz="1400" dirty="0"/>
              <a:t>/Peak-Energy-Savings-</a:t>
            </a:r>
            <a:r>
              <a:rPr lang="en-US" sz="1400" dirty="0" err="1"/>
              <a:t>Credit.aspx</a:t>
            </a:r>
            <a:endParaRPr lang="en-US" sz="1400" dirty="0"/>
          </a:p>
          <a:p>
            <a:endParaRPr lang="en-US" dirty="0"/>
          </a:p>
        </p:txBody>
      </p:sp>
      <p:sp>
        <p:nvSpPr>
          <p:cNvPr id="4" name="Slide Number Placeholder 3"/>
          <p:cNvSpPr>
            <a:spLocks noGrp="1"/>
          </p:cNvSpPr>
          <p:nvPr>
            <p:ph type="sldNum" sz="quarter" idx="10"/>
          </p:nvPr>
        </p:nvSpPr>
        <p:spPr/>
        <p:txBody>
          <a:bodyPr/>
          <a:lstStyle/>
          <a:p>
            <a:pPr>
              <a:defRPr/>
            </a:pPr>
            <a:fld id="{C15A7A5D-A456-43C7-BE17-0E4D9054B8E3}" type="slidenum">
              <a:rPr lang="en-US" smtClean="0"/>
              <a:pPr>
                <a:defRPr/>
              </a:pPr>
              <a:t>12</a:t>
            </a:fld>
            <a:endParaRPr lang="en-US" dirty="0"/>
          </a:p>
        </p:txBody>
      </p:sp>
    </p:spTree>
    <p:extLst>
      <p:ext uri="{BB962C8B-B14F-4D97-AF65-F5344CB8AC3E}">
        <p14:creationId xmlns:p14="http://schemas.microsoft.com/office/powerpoint/2010/main" val="3011905459"/>
      </p:ext>
    </p:extLst>
  </p:cSld>
  <p:clrMapOvr>
    <a:masterClrMapping/>
  </p:clrMapOvr>
  <mc:AlternateContent xmlns:mc="http://schemas.openxmlformats.org/markup-compatibility/2006">
    <mc:Choice xmlns:p14="http://schemas.microsoft.com/office/powerpoint/2010/main" Requires="p14">
      <p:transition spd="slow" p14:dur="2000" advClick="0" advTm="35000"/>
    </mc:Choice>
    <mc:Fallback>
      <p:transition xmlns:p14="http://schemas.microsoft.com/office/powerpoint/2010/main" spd="slow" advClick="0" advTm="350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Design Options</a:t>
            </a:r>
            <a:endParaRPr lang="en-US" dirty="0"/>
          </a:p>
        </p:txBody>
      </p:sp>
      <p:sp>
        <p:nvSpPr>
          <p:cNvPr id="3" name="Text Placeholder 2"/>
          <p:cNvSpPr>
            <a:spLocks noGrp="1"/>
          </p:cNvSpPr>
          <p:nvPr>
            <p:ph type="body" sz="quarter" idx="11"/>
          </p:nvPr>
        </p:nvSpPr>
        <p:spPr/>
        <p:txBody>
          <a:bodyPr>
            <a:normAutofit fontScale="70000" lnSpcReduction="20000"/>
          </a:bodyPr>
          <a:lstStyle/>
          <a:p>
            <a:r>
              <a:rPr lang="en-US" dirty="0"/>
              <a:t>Time of </a:t>
            </a:r>
            <a:r>
              <a:rPr lang="en-US" dirty="0" smtClean="0"/>
              <a:t>Use (with critical peak)</a:t>
            </a:r>
            <a:endParaRPr lang="en-US" dirty="0"/>
          </a:p>
          <a:p>
            <a:r>
              <a:rPr lang="en-US" b="1" dirty="0"/>
              <a:t>D</a:t>
            </a:r>
            <a:r>
              <a:rPr lang="en-US" b="1" dirty="0" smtClean="0"/>
              <a:t>emand </a:t>
            </a:r>
            <a:r>
              <a:rPr lang="en-US" b="1" dirty="0"/>
              <a:t>charge</a:t>
            </a:r>
          </a:p>
          <a:p>
            <a:r>
              <a:rPr lang="en-US" dirty="0" smtClean="0"/>
              <a:t>Net </a:t>
            </a:r>
            <a:r>
              <a:rPr lang="en-US" dirty="0"/>
              <a:t>metering</a:t>
            </a:r>
          </a:p>
          <a:p>
            <a:r>
              <a:rPr lang="en-US" dirty="0"/>
              <a:t>Minimum bills</a:t>
            </a:r>
          </a:p>
          <a:p>
            <a:r>
              <a:rPr lang="en-US" dirty="0" smtClean="0"/>
              <a:t>High </a:t>
            </a:r>
            <a:r>
              <a:rPr lang="en-US" dirty="0"/>
              <a:t>Customer Charges</a:t>
            </a:r>
          </a:p>
          <a:p>
            <a:r>
              <a:rPr lang="en-US" dirty="0"/>
              <a:t>Cost driven Customer Charge, DG &amp; large houses</a:t>
            </a:r>
          </a:p>
          <a:p>
            <a:r>
              <a:rPr lang="en-US" dirty="0"/>
              <a:t>Subscription demand charges</a:t>
            </a:r>
          </a:p>
          <a:p>
            <a:r>
              <a:rPr lang="en-US" dirty="0"/>
              <a:t>Bidirectional rates</a:t>
            </a:r>
          </a:p>
          <a:p>
            <a:r>
              <a:rPr lang="en-US" dirty="0"/>
              <a:t>Value of solar</a:t>
            </a:r>
          </a:p>
          <a:p>
            <a:r>
              <a:rPr lang="en-US" dirty="0" smtClean="0"/>
              <a:t>Fees </a:t>
            </a:r>
            <a:r>
              <a:rPr lang="en-US" dirty="0"/>
              <a:t>imposed on DG </a:t>
            </a:r>
            <a:r>
              <a:rPr lang="en-US" dirty="0" smtClean="0"/>
              <a:t>users</a:t>
            </a:r>
            <a:endParaRPr lang="en-US" dirty="0"/>
          </a:p>
          <a:p>
            <a:r>
              <a:rPr lang="en-US" dirty="0"/>
              <a:t>Feed-in-tariffs</a:t>
            </a:r>
          </a:p>
          <a:p>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13</a:t>
            </a:fld>
            <a:endParaRPr lang="en-US" dirty="0"/>
          </a:p>
        </p:txBody>
      </p:sp>
    </p:spTree>
    <p:extLst>
      <p:ext uri="{BB962C8B-B14F-4D97-AF65-F5344CB8AC3E}">
        <p14:creationId xmlns:p14="http://schemas.microsoft.com/office/powerpoint/2010/main" val="80338008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xmlns:p14="http://schemas.microsoft.com/office/powerpoint/2010/main" spd="slow" advClick="0" advTm="400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Charge</a:t>
            </a:r>
            <a:endParaRPr lang="en-US" dirty="0"/>
          </a:p>
        </p:txBody>
      </p:sp>
      <p:sp>
        <p:nvSpPr>
          <p:cNvPr id="3" name="Text Placeholder 2"/>
          <p:cNvSpPr>
            <a:spLocks noGrp="1"/>
          </p:cNvSpPr>
          <p:nvPr>
            <p:ph type="body" sz="quarter" idx="11"/>
          </p:nvPr>
        </p:nvSpPr>
        <p:spPr>
          <a:xfrm>
            <a:off x="472321" y="1417638"/>
            <a:ext cx="8214479" cy="4692649"/>
          </a:xfrm>
        </p:spPr>
        <p:txBody>
          <a:bodyPr>
            <a:normAutofit/>
          </a:bodyPr>
          <a:lstStyle/>
          <a:p>
            <a:r>
              <a:rPr lang="en-US" dirty="0" smtClean="0"/>
              <a:t>Addresses system peak costs if it is a </a:t>
            </a:r>
            <a:r>
              <a:rPr lang="en-US" b="1" dirty="0" smtClean="0"/>
              <a:t>coincident</a:t>
            </a:r>
            <a:r>
              <a:rPr lang="en-US" dirty="0" smtClean="0"/>
              <a:t> peak</a:t>
            </a:r>
          </a:p>
          <a:p>
            <a:r>
              <a:rPr lang="en-US" dirty="0" smtClean="0"/>
              <a:t>To motivate member response, use a </a:t>
            </a:r>
            <a:r>
              <a:rPr lang="en-US" b="1" dirty="0" smtClean="0"/>
              <a:t>short ratchet period</a:t>
            </a:r>
            <a:r>
              <a:rPr lang="en-US" dirty="0" smtClean="0"/>
              <a:t> (daily is best, monthly is better than annual</a:t>
            </a:r>
          </a:p>
          <a:p>
            <a:r>
              <a:rPr lang="en-US" dirty="0" smtClean="0"/>
              <a:t>A daily demand charge and a well designed </a:t>
            </a:r>
            <a:r>
              <a:rPr lang="en-US" b="1" dirty="0" smtClean="0"/>
              <a:t>TOU rate with a critical peak </a:t>
            </a:r>
            <a:r>
              <a:rPr lang="en-US" dirty="0" smtClean="0"/>
              <a:t>converges in effect, latter may be easier to understand, manage</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14</a:t>
            </a:fld>
            <a:endParaRPr lang="en-US" dirty="0"/>
          </a:p>
        </p:txBody>
      </p:sp>
    </p:spTree>
    <p:extLst>
      <p:ext uri="{BB962C8B-B14F-4D97-AF65-F5344CB8AC3E}">
        <p14:creationId xmlns:p14="http://schemas.microsoft.com/office/powerpoint/2010/main" val="3527149514"/>
      </p:ext>
    </p:extLst>
  </p:cSld>
  <p:clrMapOvr>
    <a:masterClrMapping/>
  </p:clrMapOvr>
  <mc:AlternateContent xmlns:mc="http://schemas.openxmlformats.org/markup-compatibility/2006">
    <mc:Choice xmlns:p14="http://schemas.microsoft.com/office/powerpoint/2010/main" Requires="p14">
      <p:transition spd="slow" p14:dur="2000" advClick="0" advTm="32000"/>
    </mc:Choice>
    <mc:Fallback>
      <p:transition xmlns:p14="http://schemas.microsoft.com/office/powerpoint/2010/main" spd="slow" advClick="0" advTm="3200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Lots of Diversity at the Transformer</a:t>
            </a:r>
            <a:br>
              <a:rPr lang="en-US" dirty="0" smtClean="0"/>
            </a:br>
            <a:r>
              <a:rPr lang="en-US" dirty="0" smtClean="0"/>
              <a:t>26-Unit Apartment Complex, L.A. Area</a:t>
            </a:r>
            <a:endParaRPr lang="en-US" dirty="0"/>
          </a:p>
        </p:txBody>
      </p:sp>
      <p:sp>
        <p:nvSpPr>
          <p:cNvPr id="4" name="Slide Number Placeholder 3"/>
          <p:cNvSpPr>
            <a:spLocks noGrp="1"/>
          </p:cNvSpPr>
          <p:nvPr>
            <p:ph type="sldNum" sz="quarter" idx="12"/>
          </p:nvPr>
        </p:nvSpPr>
        <p:spPr/>
        <p:txBody>
          <a:bodyPr/>
          <a:lstStyle/>
          <a:p>
            <a:pPr>
              <a:defRPr/>
            </a:pPr>
            <a:fld id="{1187B7FA-46CF-47F2-BA3A-536B89D455EE}" type="slidenum">
              <a:rPr lang="en-US" smtClean="0"/>
              <a:pPr>
                <a:defRPr/>
              </a:pPr>
              <a:t>15</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924400630"/>
              </p:ext>
            </p:extLst>
          </p:nvPr>
        </p:nvGraphicFramePr>
        <p:xfrm>
          <a:off x="452717" y="1421400"/>
          <a:ext cx="8238566" cy="44924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4950183"/>
      </p:ext>
    </p:extLst>
  </p:cSld>
  <p:clrMapOvr>
    <a:masterClrMapping/>
  </p:clrMapOvr>
  <mc:AlternateContent xmlns:mc="http://schemas.openxmlformats.org/markup-compatibility/2006">
    <mc:Choice xmlns:p14="http://schemas.microsoft.com/office/powerpoint/2010/main" Requires="p14">
      <p:transition spd="slow" p14:dur="2000" advClick="0" advTm="30000"/>
    </mc:Choice>
    <mc:Fallback>
      <p:transition xmlns:p14="http://schemas.microsoft.com/office/powerpoint/2010/main" spd="slow" advClick="0" advTm="3000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79"/>
            <a:ext cx="8229600" cy="814860"/>
          </a:xfrm>
        </p:spPr>
        <p:txBody>
          <a:bodyPr>
            <a:normAutofit/>
          </a:bodyPr>
          <a:lstStyle/>
          <a:p>
            <a:r>
              <a:rPr lang="en-US" b="1" dirty="0" smtClean="0"/>
              <a:t>Individual Load Shapes Vary</a:t>
            </a:r>
            <a:endParaRPr lang="en-US" b="1" dirty="0"/>
          </a:p>
        </p:txBody>
      </p:sp>
      <p:sp>
        <p:nvSpPr>
          <p:cNvPr id="4" name="Slide Number Placeholder 3"/>
          <p:cNvSpPr>
            <a:spLocks noGrp="1"/>
          </p:cNvSpPr>
          <p:nvPr>
            <p:ph type="sldNum" sz="quarter" idx="12"/>
          </p:nvPr>
        </p:nvSpPr>
        <p:spPr/>
        <p:txBody>
          <a:bodyPr/>
          <a:lstStyle/>
          <a:p>
            <a:pPr>
              <a:defRPr/>
            </a:pPr>
            <a:fld id="{1187B7FA-46CF-47F2-BA3A-536B89D455EE}" type="slidenum">
              <a:rPr lang="en-US" smtClean="0"/>
              <a:pPr>
                <a:defRPr/>
              </a:pPr>
              <a:t>16</a:t>
            </a:fld>
            <a:endParaRPr lang="en-US" dirty="0"/>
          </a:p>
        </p:txBody>
      </p:sp>
      <p:pic>
        <p:nvPicPr>
          <p:cNvPr id="5" name="Picture 4"/>
          <p:cNvPicPr>
            <a:picLocks noChangeAspect="1"/>
          </p:cNvPicPr>
          <p:nvPr/>
        </p:nvPicPr>
        <p:blipFill>
          <a:blip r:embed="rId2"/>
          <a:stretch>
            <a:fillRect/>
          </a:stretch>
        </p:blipFill>
        <p:spPr>
          <a:xfrm>
            <a:off x="272374" y="963039"/>
            <a:ext cx="4054812" cy="2432887"/>
          </a:xfrm>
          <a:prstGeom prst="rect">
            <a:avLst/>
          </a:prstGeom>
        </p:spPr>
      </p:pic>
      <p:pic>
        <p:nvPicPr>
          <p:cNvPr id="6" name="Picture 5"/>
          <p:cNvPicPr>
            <a:picLocks noChangeAspect="1"/>
          </p:cNvPicPr>
          <p:nvPr/>
        </p:nvPicPr>
        <p:blipFill>
          <a:blip r:embed="rId3"/>
          <a:stretch>
            <a:fillRect/>
          </a:stretch>
        </p:blipFill>
        <p:spPr>
          <a:xfrm>
            <a:off x="4814379" y="963039"/>
            <a:ext cx="4054002" cy="2432402"/>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258352432"/>
              </p:ext>
            </p:extLst>
          </p:nvPr>
        </p:nvGraphicFramePr>
        <p:xfrm>
          <a:off x="272374" y="3668300"/>
          <a:ext cx="4054812" cy="2213528"/>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a:stretch>
            <a:fillRect/>
          </a:stretch>
        </p:blipFill>
        <p:spPr>
          <a:xfrm>
            <a:off x="4892200" y="3606044"/>
            <a:ext cx="3976181" cy="2385708"/>
          </a:xfrm>
          <a:prstGeom prst="rect">
            <a:avLst/>
          </a:prstGeom>
        </p:spPr>
      </p:pic>
    </p:spTree>
    <p:extLst>
      <p:ext uri="{BB962C8B-B14F-4D97-AF65-F5344CB8AC3E}">
        <p14:creationId xmlns:p14="http://schemas.microsoft.com/office/powerpoint/2010/main" val="2754931629"/>
      </p:ext>
    </p:extLst>
  </p:cSld>
  <p:clrMapOvr>
    <a:masterClrMapping/>
  </p:clrMapOvr>
  <mc:AlternateContent xmlns:mc="http://schemas.openxmlformats.org/markup-compatibility/2006">
    <mc:Choice xmlns:p14="http://schemas.microsoft.com/office/powerpoint/2010/main" Requires="p14">
      <p:transition spd="slow" p14:dur="2000" advClick="0" advTm="18000"/>
    </mc:Choice>
    <mc:Fallback>
      <p:transition xmlns:p14="http://schemas.microsoft.com/office/powerpoint/2010/main" spd="slow" advClick="0" advTm="18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the Utility Sees Is The Combined Load of Multiple Customers With Different Shapes</a:t>
            </a:r>
            <a:endParaRPr lang="en-US" dirty="0"/>
          </a:p>
        </p:txBody>
      </p:sp>
      <p:sp>
        <p:nvSpPr>
          <p:cNvPr id="4" name="Slide Number Placeholder 3"/>
          <p:cNvSpPr>
            <a:spLocks noGrp="1"/>
          </p:cNvSpPr>
          <p:nvPr>
            <p:ph type="sldNum" sz="quarter" idx="12"/>
          </p:nvPr>
        </p:nvSpPr>
        <p:spPr/>
        <p:txBody>
          <a:bodyPr/>
          <a:lstStyle/>
          <a:p>
            <a:pPr>
              <a:defRPr/>
            </a:pPr>
            <a:fld id="{1187B7FA-46CF-47F2-BA3A-536B89D455EE}" type="slidenum">
              <a:rPr lang="en-US" smtClean="0"/>
              <a:pPr>
                <a:defRPr/>
              </a:pPr>
              <a:t>17</a:t>
            </a:fld>
            <a:endParaRPr lang="en-US" dirty="0"/>
          </a:p>
        </p:txBody>
      </p:sp>
      <p:pic>
        <p:nvPicPr>
          <p:cNvPr id="5" name="Picture 4"/>
          <p:cNvPicPr>
            <a:picLocks noChangeAspect="1"/>
          </p:cNvPicPr>
          <p:nvPr/>
        </p:nvPicPr>
        <p:blipFill>
          <a:blip r:embed="rId2"/>
          <a:stretch>
            <a:fillRect/>
          </a:stretch>
        </p:blipFill>
        <p:spPr>
          <a:xfrm>
            <a:off x="797669" y="1561289"/>
            <a:ext cx="7519480" cy="4511689"/>
          </a:xfrm>
          <a:prstGeom prst="rect">
            <a:avLst/>
          </a:prstGeom>
        </p:spPr>
      </p:pic>
    </p:spTree>
    <p:extLst>
      <p:ext uri="{BB962C8B-B14F-4D97-AF65-F5344CB8AC3E}">
        <p14:creationId xmlns:p14="http://schemas.microsoft.com/office/powerpoint/2010/main" val="2688412656"/>
      </p:ext>
    </p:extLst>
  </p:cSld>
  <p:clrMapOvr>
    <a:masterClrMapping/>
  </p:clrMapOvr>
  <mc:AlternateContent xmlns:mc="http://schemas.openxmlformats.org/markup-compatibility/2006">
    <mc:Choice xmlns:p14="http://schemas.microsoft.com/office/powerpoint/2010/main" Requires="p14">
      <p:transition spd="slow" p14:dur="2000" advClick="0" advTm="18000"/>
    </mc:Choice>
    <mc:Fallback>
      <p:transition xmlns:p14="http://schemas.microsoft.com/office/powerpoint/2010/main" spd="slow" advClick="0" advTm="1800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Which Parts of the System Are Designed Based on NCP Demand?</a:t>
            </a:r>
            <a:endParaRPr lang="en-US" b="1" dirty="0"/>
          </a:p>
        </p:txBody>
      </p:sp>
      <p:sp>
        <p:nvSpPr>
          <p:cNvPr id="3" name="Text Placeholder 2"/>
          <p:cNvSpPr>
            <a:spLocks noGrp="1"/>
          </p:cNvSpPr>
          <p:nvPr>
            <p:ph type="body" sz="quarter" idx="11"/>
          </p:nvPr>
        </p:nvSpPr>
        <p:spPr>
          <a:xfrm>
            <a:off x="326572" y="2558143"/>
            <a:ext cx="3450772" cy="3120346"/>
          </a:xfrm>
        </p:spPr>
        <p:txBody>
          <a:bodyPr/>
          <a:lstStyle/>
          <a:p>
            <a:r>
              <a:rPr lang="en-US" dirty="0" smtClean="0"/>
              <a:t>Only the line transformer and service drop must handle the customer </a:t>
            </a:r>
            <a:r>
              <a:rPr lang="en-US" dirty="0" smtClean="0"/>
              <a:t>Non Coincident Peak</a:t>
            </a:r>
            <a:endParaRPr lang="en-US" dirty="0"/>
          </a:p>
        </p:txBody>
      </p:sp>
      <p:sp>
        <p:nvSpPr>
          <p:cNvPr id="4" name="Slide Number Placeholder 3"/>
          <p:cNvSpPr>
            <a:spLocks noGrp="1"/>
          </p:cNvSpPr>
          <p:nvPr>
            <p:ph type="sldNum" sz="quarter" idx="12"/>
          </p:nvPr>
        </p:nvSpPr>
        <p:spPr/>
        <p:txBody>
          <a:bodyPr/>
          <a:lstStyle/>
          <a:p>
            <a:pPr>
              <a:defRPr/>
            </a:pPr>
            <a:fld id="{1187B7FA-46CF-47F2-BA3A-536B89D455EE}" type="slidenum">
              <a:rPr lang="en-US" smtClean="0"/>
              <a:pPr>
                <a:defRPr/>
              </a:pPr>
              <a:t>18</a:t>
            </a:fld>
            <a:endParaRPr lang="en-US" dirty="0"/>
          </a:p>
        </p:txBody>
      </p:sp>
      <p:pic>
        <p:nvPicPr>
          <p:cNvPr id="5" name="Picture 2" descr="C:\DataFiles\AAACurrent Projects\BURBANK\2010 Rates\Rates101 2010\gri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58343" y="1485948"/>
            <a:ext cx="4713808" cy="4362032"/>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6694714" y="4811486"/>
            <a:ext cx="631372" cy="867003"/>
          </a:xfrm>
          <a:prstGeom prst="roundRect">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5387891"/>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xmlns:p14="http://schemas.microsoft.com/office/powerpoint/2010/main" spd="slow" advClick="0" advTm="12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Design Options</a:t>
            </a:r>
            <a:endParaRPr lang="en-US" dirty="0"/>
          </a:p>
        </p:txBody>
      </p:sp>
      <p:sp>
        <p:nvSpPr>
          <p:cNvPr id="3" name="Text Placeholder 2"/>
          <p:cNvSpPr>
            <a:spLocks noGrp="1"/>
          </p:cNvSpPr>
          <p:nvPr>
            <p:ph type="body" sz="quarter" idx="11"/>
          </p:nvPr>
        </p:nvSpPr>
        <p:spPr/>
        <p:txBody>
          <a:bodyPr>
            <a:normAutofit fontScale="70000" lnSpcReduction="20000"/>
          </a:bodyPr>
          <a:lstStyle/>
          <a:p>
            <a:r>
              <a:rPr lang="en-US" dirty="0"/>
              <a:t>Time of </a:t>
            </a:r>
            <a:r>
              <a:rPr lang="en-US" dirty="0" smtClean="0"/>
              <a:t>Use (with critical peak)</a:t>
            </a:r>
            <a:endParaRPr lang="en-US" dirty="0"/>
          </a:p>
          <a:p>
            <a:r>
              <a:rPr lang="en-US" dirty="0"/>
              <a:t>D</a:t>
            </a:r>
            <a:r>
              <a:rPr lang="en-US" dirty="0" smtClean="0"/>
              <a:t>emand </a:t>
            </a:r>
            <a:r>
              <a:rPr lang="en-US" dirty="0"/>
              <a:t>charge</a:t>
            </a:r>
          </a:p>
          <a:p>
            <a:r>
              <a:rPr lang="en-US" b="1" dirty="0" smtClean="0"/>
              <a:t>Net </a:t>
            </a:r>
            <a:r>
              <a:rPr lang="en-US" b="1" dirty="0"/>
              <a:t>metering</a:t>
            </a:r>
          </a:p>
          <a:p>
            <a:r>
              <a:rPr lang="en-US" dirty="0"/>
              <a:t>Minimum bills</a:t>
            </a:r>
          </a:p>
          <a:p>
            <a:r>
              <a:rPr lang="en-US" dirty="0" smtClean="0"/>
              <a:t>High </a:t>
            </a:r>
            <a:r>
              <a:rPr lang="en-US" dirty="0"/>
              <a:t>Customer Charges</a:t>
            </a:r>
          </a:p>
          <a:p>
            <a:r>
              <a:rPr lang="en-US" dirty="0"/>
              <a:t>Cost driven Customer Charge, DG &amp; large houses</a:t>
            </a:r>
          </a:p>
          <a:p>
            <a:r>
              <a:rPr lang="en-US" dirty="0"/>
              <a:t>Subscription demand charges</a:t>
            </a:r>
          </a:p>
          <a:p>
            <a:r>
              <a:rPr lang="en-US" dirty="0"/>
              <a:t>Bidirectional rates</a:t>
            </a:r>
          </a:p>
          <a:p>
            <a:r>
              <a:rPr lang="en-US" dirty="0"/>
              <a:t>Value of solar</a:t>
            </a:r>
          </a:p>
          <a:p>
            <a:r>
              <a:rPr lang="en-US" dirty="0" smtClean="0"/>
              <a:t>Fees </a:t>
            </a:r>
            <a:r>
              <a:rPr lang="en-US" dirty="0"/>
              <a:t>imposed on DG </a:t>
            </a:r>
            <a:r>
              <a:rPr lang="en-US" dirty="0" smtClean="0"/>
              <a:t>users</a:t>
            </a:r>
            <a:endParaRPr lang="en-US" dirty="0"/>
          </a:p>
          <a:p>
            <a:r>
              <a:rPr lang="en-US" dirty="0"/>
              <a:t>Feed-in-tariffs</a:t>
            </a:r>
          </a:p>
          <a:p>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19</a:t>
            </a:fld>
            <a:endParaRPr lang="en-US" dirty="0"/>
          </a:p>
        </p:txBody>
      </p:sp>
    </p:spTree>
    <p:extLst>
      <p:ext uri="{BB962C8B-B14F-4D97-AF65-F5344CB8AC3E}">
        <p14:creationId xmlns:p14="http://schemas.microsoft.com/office/powerpoint/2010/main" val="117614880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xmlns:p14="http://schemas.microsoft.com/office/powerpoint/2010/main" spd="slow" advClick="0" advTm="4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RAP and Rich</a:t>
            </a:r>
            <a:endParaRPr lang="en-US" dirty="0"/>
          </a:p>
        </p:txBody>
      </p:sp>
      <p:sp>
        <p:nvSpPr>
          <p:cNvPr id="3" name="Text Placeholder 2"/>
          <p:cNvSpPr>
            <a:spLocks noGrp="1"/>
          </p:cNvSpPr>
          <p:nvPr>
            <p:ph type="body" sz="quarter" idx="11"/>
          </p:nvPr>
        </p:nvSpPr>
        <p:spPr>
          <a:xfrm>
            <a:off x="472321" y="1600200"/>
            <a:ext cx="8214479" cy="4692650"/>
          </a:xfrm>
        </p:spPr>
        <p:txBody>
          <a:bodyPr>
            <a:normAutofit fontScale="92500"/>
          </a:bodyPr>
          <a:lstStyle/>
          <a:p>
            <a:r>
              <a:rPr lang="en-US" dirty="0" smtClean="0">
                <a:ea typeface="ＭＳ Ｐゴシック" charset="-128"/>
                <a:cs typeface="ＭＳ Ｐゴシック" charset="-128"/>
              </a:rPr>
              <a:t>RAP is a non-profit organization providing technical and educational assistance to government officials on energy and environmental issues. RAP staff have extensive utility regulatory experience. RAP technical assistance to states is supported by US DOE, US EPA and foundations.</a:t>
            </a:r>
          </a:p>
          <a:p>
            <a:pPr lvl="1"/>
            <a:r>
              <a:rPr lang="en-US" dirty="0" smtClean="0"/>
              <a:t>Richard Sedano directs RAP’s US Program. He was commissioner of the Vermont Department of Public Service from 1991-2001 and is an engineer.</a:t>
            </a:r>
          </a:p>
          <a:p>
            <a:pPr lvl="1"/>
            <a:endParaRPr lang="en-US" dirty="0"/>
          </a:p>
        </p:txBody>
      </p:sp>
      <p:sp>
        <p:nvSpPr>
          <p:cNvPr id="4" name="Slide Number Placeholder 3"/>
          <p:cNvSpPr>
            <a:spLocks noGrp="1"/>
          </p:cNvSpPr>
          <p:nvPr>
            <p:ph type="sldNum" sz="quarter" idx="12"/>
          </p:nvPr>
        </p:nvSpPr>
        <p:spPr/>
        <p:txBody>
          <a:bodyPr/>
          <a:lstStyle/>
          <a:p>
            <a:pPr>
              <a:defRPr/>
            </a:pPr>
            <a:fld id="{0ECC3BF3-DF7A-40CC-B057-D9D9A4777C16}" type="slidenum">
              <a:rPr lang="en-US" smtClean="0"/>
              <a:pPr>
                <a:defRPr/>
              </a:pPr>
              <a:t>2</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xmlns:p14="http://schemas.microsoft.com/office/powerpoint/2010/main" spd="slow" advClick="0" advTm="2000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Nearly Every State Authorizing Net Metering</a:t>
            </a:r>
            <a:endParaRPr lang="en-US" dirty="0"/>
          </a:p>
        </p:txBody>
      </p:sp>
      <p:sp>
        <p:nvSpPr>
          <p:cNvPr id="3" name="Text Placeholder 2"/>
          <p:cNvSpPr>
            <a:spLocks noGrp="1"/>
          </p:cNvSpPr>
          <p:nvPr>
            <p:ph type="body" sz="quarter" idx="11"/>
          </p:nvPr>
        </p:nvSpPr>
        <p:spPr/>
        <p:txBody>
          <a:bodyPr/>
          <a:lstStyle/>
          <a:p>
            <a:r>
              <a:rPr lang="en-US" dirty="0" smtClean="0"/>
              <a:t>Solar service industry growing</a:t>
            </a:r>
          </a:p>
          <a:p>
            <a:pPr lvl="1"/>
            <a:r>
              <a:rPr lang="en-US" dirty="0" smtClean="0"/>
              <a:t>Making use of declining material cost</a:t>
            </a:r>
          </a:p>
          <a:p>
            <a:pPr lvl="1"/>
            <a:r>
              <a:rPr lang="en-US" dirty="0" smtClean="0"/>
              <a:t>Making use of favorable federal fiscal policy</a:t>
            </a:r>
          </a:p>
          <a:p>
            <a:pPr lvl="2"/>
            <a:r>
              <a:rPr lang="en-US" dirty="0" smtClean="0"/>
              <a:t>Some states supplement the deal</a:t>
            </a:r>
          </a:p>
          <a:p>
            <a:pPr lvl="1"/>
            <a:r>
              <a:rPr lang="en-US" dirty="0" smtClean="0"/>
              <a:t>“Soft costs” declining slowly</a:t>
            </a:r>
          </a:p>
          <a:p>
            <a:pPr lvl="1"/>
            <a:r>
              <a:rPr lang="en-US" dirty="0" smtClean="0"/>
              <a:t>Lease business model removes first cost barrier</a:t>
            </a:r>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20</a:t>
            </a:fld>
            <a:endParaRPr lang="en-US" dirty="0"/>
          </a:p>
        </p:txBody>
      </p:sp>
    </p:spTree>
    <p:extLst>
      <p:ext uri="{BB962C8B-B14F-4D97-AF65-F5344CB8AC3E}">
        <p14:creationId xmlns:p14="http://schemas.microsoft.com/office/powerpoint/2010/main" val="2275002782"/>
      </p:ext>
    </p:extLst>
  </p:cSld>
  <p:clrMapOvr>
    <a:masterClrMapping/>
  </p:clrMapOvr>
  <mc:AlternateContent xmlns:mc="http://schemas.openxmlformats.org/markup-compatibility/2006">
    <mc:Choice xmlns:p14="http://schemas.microsoft.com/office/powerpoint/2010/main" Requires="p14">
      <p:transition spd="slow" p14:dur="2000" advClick="0" advTm="26000"/>
    </mc:Choice>
    <mc:Fallback>
      <p:transition xmlns:p14="http://schemas.microsoft.com/office/powerpoint/2010/main" spd="slow" advClick="0" advTm="2600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Net metering growth</a:t>
            </a:r>
            <a:endParaRPr lang="en-US" dirty="0"/>
          </a:p>
        </p:txBody>
      </p:sp>
      <p:sp>
        <p:nvSpPr>
          <p:cNvPr id="4" name="Slide Number Placeholder 3"/>
          <p:cNvSpPr>
            <a:spLocks noGrp="1"/>
          </p:cNvSpPr>
          <p:nvPr>
            <p:ph type="sldNum" sz="quarter" idx="10"/>
          </p:nvPr>
        </p:nvSpPr>
        <p:spPr/>
        <p:txBody>
          <a:bodyPr/>
          <a:lstStyle/>
          <a:p>
            <a:pPr>
              <a:defRPr/>
            </a:pPr>
            <a:fld id="{F17FF07E-C75B-4A53-9075-26CE228E03C3}" type="slidenum">
              <a:rPr lang="en-US" smtClean="0"/>
              <a:pPr>
                <a:defRPr/>
              </a:pPr>
              <a:t>21</a:t>
            </a:fld>
            <a:endParaRPr lang="en-US" dirty="0"/>
          </a:p>
        </p:txBody>
      </p:sp>
      <p:graphicFrame>
        <p:nvGraphicFramePr>
          <p:cNvPr id="7" name="Content Placeholder 6"/>
          <p:cNvGraphicFramePr>
            <a:graphicFrameLocks noGrp="1"/>
          </p:cNvGraphicFramePr>
          <p:nvPr>
            <p:ph idx="1"/>
          </p:nvPr>
        </p:nvGraphicFramePr>
        <p:xfrm>
          <a:off x="457200" y="1417638"/>
          <a:ext cx="8229600" cy="4418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4416513"/>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xmlns:p14="http://schemas.microsoft.com/office/powerpoint/2010/main" spd="slow" advClick="0" advTm="600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Maturing Solar:</a:t>
            </a:r>
            <a:br>
              <a:rPr lang="en-US" dirty="0" smtClean="0"/>
            </a:br>
            <a:r>
              <a:rPr lang="en-US" dirty="0" smtClean="0"/>
              <a:t>Changes Ahead for Net Metering?</a:t>
            </a:r>
            <a:endParaRPr lang="en-US" dirty="0"/>
          </a:p>
        </p:txBody>
      </p:sp>
      <p:sp>
        <p:nvSpPr>
          <p:cNvPr id="5" name="Text Placeholder 4"/>
          <p:cNvSpPr>
            <a:spLocks noGrp="1"/>
          </p:cNvSpPr>
          <p:nvPr>
            <p:ph type="body" sz="quarter" idx="11"/>
          </p:nvPr>
        </p:nvSpPr>
        <p:spPr/>
        <p:txBody>
          <a:bodyPr/>
          <a:lstStyle/>
          <a:p>
            <a:r>
              <a:rPr lang="en-US" dirty="0" smtClean="0"/>
              <a:t>Compensation method suited for infant industry</a:t>
            </a:r>
          </a:p>
          <a:p>
            <a:pPr lvl="1"/>
            <a:r>
              <a:rPr lang="en-US" dirty="0" smtClean="0"/>
              <a:t>Emphasis of Simple compensation and interconnection</a:t>
            </a:r>
          </a:p>
          <a:p>
            <a:pPr lvl="1"/>
            <a:r>
              <a:rPr lang="en-US" dirty="0" smtClean="0"/>
              <a:t>Rough compensation “close enough” at smaller numbers</a:t>
            </a:r>
          </a:p>
          <a:p>
            <a:pPr lvl="1"/>
            <a:r>
              <a:rPr lang="en-US" dirty="0" smtClean="0"/>
              <a:t>When higher numbers create a financial effect on the utility, a more rigorous compensation method can be considered</a:t>
            </a:r>
            <a:endParaRPr lang="en-US" dirty="0"/>
          </a:p>
        </p:txBody>
      </p:sp>
      <p:sp>
        <p:nvSpPr>
          <p:cNvPr id="4" name="Slide Number Placeholder 3"/>
          <p:cNvSpPr>
            <a:spLocks noGrp="1"/>
          </p:cNvSpPr>
          <p:nvPr>
            <p:ph type="sldNum" sz="quarter" idx="12"/>
          </p:nvPr>
        </p:nvSpPr>
        <p:spPr/>
        <p:txBody>
          <a:bodyPr/>
          <a:lstStyle/>
          <a:p>
            <a:pPr>
              <a:defRPr/>
            </a:pPr>
            <a:fld id="{C15A7A5D-A456-43C7-BE17-0E4D9054B8E3}" type="slidenum">
              <a:rPr lang="en-US" smtClean="0"/>
              <a:pPr>
                <a:defRPr/>
              </a:pPr>
              <a:t>22</a:t>
            </a:fld>
            <a:endParaRPr lang="en-US" dirty="0"/>
          </a:p>
        </p:txBody>
      </p:sp>
    </p:spTree>
    <p:extLst>
      <p:ext uri="{BB962C8B-B14F-4D97-AF65-F5344CB8AC3E}">
        <p14:creationId xmlns:p14="http://schemas.microsoft.com/office/powerpoint/2010/main" val="3783953190"/>
      </p:ext>
    </p:extLst>
  </p:cSld>
  <p:clrMapOvr>
    <a:masterClrMapping/>
  </p:clrMapOvr>
  <mc:AlternateContent xmlns:mc="http://schemas.openxmlformats.org/markup-compatibility/2006">
    <mc:Choice xmlns:p14="http://schemas.microsoft.com/office/powerpoint/2010/main" Requires="p14">
      <p:transition spd="slow" p14:dur="2000" advClick="0" advTm="36000"/>
    </mc:Choice>
    <mc:Fallback>
      <p:transition xmlns:p14="http://schemas.microsoft.com/office/powerpoint/2010/main" spd="slow" advClick="0" advTm="3600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Design Options</a:t>
            </a:r>
            <a:endParaRPr lang="en-US" dirty="0"/>
          </a:p>
        </p:txBody>
      </p:sp>
      <p:sp>
        <p:nvSpPr>
          <p:cNvPr id="3" name="Text Placeholder 2"/>
          <p:cNvSpPr>
            <a:spLocks noGrp="1"/>
          </p:cNvSpPr>
          <p:nvPr>
            <p:ph type="body" sz="quarter" idx="11"/>
          </p:nvPr>
        </p:nvSpPr>
        <p:spPr/>
        <p:txBody>
          <a:bodyPr>
            <a:normAutofit fontScale="70000" lnSpcReduction="20000"/>
          </a:bodyPr>
          <a:lstStyle/>
          <a:p>
            <a:r>
              <a:rPr lang="en-US" dirty="0"/>
              <a:t>Time of </a:t>
            </a:r>
            <a:r>
              <a:rPr lang="en-US" dirty="0" smtClean="0"/>
              <a:t>Use (with critical peak)</a:t>
            </a:r>
            <a:endParaRPr lang="en-US" dirty="0"/>
          </a:p>
          <a:p>
            <a:r>
              <a:rPr lang="en-US" dirty="0"/>
              <a:t>D</a:t>
            </a:r>
            <a:r>
              <a:rPr lang="en-US" dirty="0" smtClean="0"/>
              <a:t>emand </a:t>
            </a:r>
            <a:r>
              <a:rPr lang="en-US" dirty="0"/>
              <a:t>charge</a:t>
            </a:r>
          </a:p>
          <a:p>
            <a:r>
              <a:rPr lang="en-US" dirty="0" smtClean="0"/>
              <a:t>Net </a:t>
            </a:r>
            <a:r>
              <a:rPr lang="en-US" dirty="0"/>
              <a:t>metering</a:t>
            </a:r>
          </a:p>
          <a:p>
            <a:r>
              <a:rPr lang="en-US" b="1" dirty="0"/>
              <a:t>Minimum bills</a:t>
            </a:r>
          </a:p>
          <a:p>
            <a:r>
              <a:rPr lang="en-US" dirty="0" smtClean="0"/>
              <a:t>High </a:t>
            </a:r>
            <a:r>
              <a:rPr lang="en-US" dirty="0"/>
              <a:t>Customer Charges</a:t>
            </a:r>
          </a:p>
          <a:p>
            <a:r>
              <a:rPr lang="en-US" dirty="0"/>
              <a:t>Cost driven Customer Charge, DG &amp; large houses</a:t>
            </a:r>
          </a:p>
          <a:p>
            <a:r>
              <a:rPr lang="en-US" dirty="0"/>
              <a:t>Subscription demand charges</a:t>
            </a:r>
          </a:p>
          <a:p>
            <a:r>
              <a:rPr lang="en-US" dirty="0"/>
              <a:t>Bidirectional rates</a:t>
            </a:r>
          </a:p>
          <a:p>
            <a:r>
              <a:rPr lang="en-US" dirty="0"/>
              <a:t>Value of solar</a:t>
            </a:r>
          </a:p>
          <a:p>
            <a:r>
              <a:rPr lang="en-US" dirty="0" smtClean="0"/>
              <a:t>Fees </a:t>
            </a:r>
            <a:r>
              <a:rPr lang="en-US" dirty="0"/>
              <a:t>imposed on DG </a:t>
            </a:r>
            <a:r>
              <a:rPr lang="en-US" dirty="0" smtClean="0"/>
              <a:t>users</a:t>
            </a:r>
            <a:endParaRPr lang="en-US" dirty="0"/>
          </a:p>
          <a:p>
            <a:r>
              <a:rPr lang="en-US" dirty="0"/>
              <a:t>Feed-in-tariffs</a:t>
            </a:r>
          </a:p>
          <a:p>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23</a:t>
            </a:fld>
            <a:endParaRPr lang="en-US" dirty="0"/>
          </a:p>
        </p:txBody>
      </p:sp>
    </p:spTree>
    <p:extLst>
      <p:ext uri="{BB962C8B-B14F-4D97-AF65-F5344CB8AC3E}">
        <p14:creationId xmlns:p14="http://schemas.microsoft.com/office/powerpoint/2010/main" val="110231577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Design Options</a:t>
            </a:r>
            <a:endParaRPr lang="en-US" dirty="0"/>
          </a:p>
        </p:txBody>
      </p:sp>
      <p:sp>
        <p:nvSpPr>
          <p:cNvPr id="3" name="Text Placeholder 2"/>
          <p:cNvSpPr>
            <a:spLocks noGrp="1"/>
          </p:cNvSpPr>
          <p:nvPr>
            <p:ph type="body" sz="quarter" idx="11"/>
          </p:nvPr>
        </p:nvSpPr>
        <p:spPr/>
        <p:txBody>
          <a:bodyPr>
            <a:normAutofit fontScale="70000" lnSpcReduction="20000"/>
          </a:bodyPr>
          <a:lstStyle/>
          <a:p>
            <a:r>
              <a:rPr lang="en-US" dirty="0"/>
              <a:t>Time of </a:t>
            </a:r>
            <a:r>
              <a:rPr lang="en-US" dirty="0" smtClean="0"/>
              <a:t>Use (with critical peak)</a:t>
            </a:r>
            <a:endParaRPr lang="en-US" dirty="0"/>
          </a:p>
          <a:p>
            <a:r>
              <a:rPr lang="en-US" dirty="0"/>
              <a:t>D</a:t>
            </a:r>
            <a:r>
              <a:rPr lang="en-US" dirty="0" smtClean="0"/>
              <a:t>emand </a:t>
            </a:r>
            <a:r>
              <a:rPr lang="en-US" dirty="0"/>
              <a:t>charge</a:t>
            </a:r>
          </a:p>
          <a:p>
            <a:r>
              <a:rPr lang="en-US" dirty="0" smtClean="0"/>
              <a:t>Net </a:t>
            </a:r>
            <a:r>
              <a:rPr lang="en-US" dirty="0"/>
              <a:t>metering</a:t>
            </a:r>
          </a:p>
          <a:p>
            <a:r>
              <a:rPr lang="en-US" b="1" dirty="0"/>
              <a:t>Minimum bills</a:t>
            </a:r>
          </a:p>
          <a:p>
            <a:r>
              <a:rPr lang="en-US" b="1" dirty="0" smtClean="0"/>
              <a:t>High </a:t>
            </a:r>
            <a:r>
              <a:rPr lang="en-US" b="1" dirty="0"/>
              <a:t>Customer Charges</a:t>
            </a:r>
          </a:p>
          <a:p>
            <a:r>
              <a:rPr lang="en-US" dirty="0"/>
              <a:t>Cost driven Customer Charge, DG &amp; large houses</a:t>
            </a:r>
          </a:p>
          <a:p>
            <a:r>
              <a:rPr lang="en-US" dirty="0"/>
              <a:t>Subscription demand charges</a:t>
            </a:r>
          </a:p>
          <a:p>
            <a:r>
              <a:rPr lang="en-US" dirty="0"/>
              <a:t>Bidirectional rates</a:t>
            </a:r>
          </a:p>
          <a:p>
            <a:r>
              <a:rPr lang="en-US" dirty="0"/>
              <a:t>Value of solar</a:t>
            </a:r>
          </a:p>
          <a:p>
            <a:r>
              <a:rPr lang="en-US" dirty="0" smtClean="0"/>
              <a:t>Fees </a:t>
            </a:r>
            <a:r>
              <a:rPr lang="en-US" dirty="0"/>
              <a:t>imposed on DG </a:t>
            </a:r>
            <a:r>
              <a:rPr lang="en-US" dirty="0" smtClean="0"/>
              <a:t>users</a:t>
            </a:r>
            <a:endParaRPr lang="en-US" dirty="0"/>
          </a:p>
          <a:p>
            <a:r>
              <a:rPr lang="en-US" dirty="0"/>
              <a:t>Feed-in-tariffs</a:t>
            </a:r>
          </a:p>
          <a:p>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24</a:t>
            </a:fld>
            <a:endParaRPr lang="en-US" dirty="0"/>
          </a:p>
        </p:txBody>
      </p:sp>
    </p:spTree>
    <p:extLst>
      <p:ext uri="{BB962C8B-B14F-4D97-AF65-F5344CB8AC3E}">
        <p14:creationId xmlns:p14="http://schemas.microsoft.com/office/powerpoint/2010/main" val="51667981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xmlns:p14="http://schemas.microsoft.com/office/powerpoint/2010/main" spd="slow" advClick="0" advTm="400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Revenue Assurance:</a:t>
            </a:r>
            <a:br>
              <a:rPr lang="en-US" dirty="0" smtClean="0"/>
            </a:br>
            <a:r>
              <a:rPr lang="en-US" dirty="0" smtClean="0"/>
              <a:t>Monthly charge increase or </a:t>
            </a:r>
            <a:r>
              <a:rPr lang="en-US" dirty="0"/>
              <a:t>M</a:t>
            </a:r>
            <a:r>
              <a:rPr lang="en-US" dirty="0" smtClean="0"/>
              <a:t>inimum Bill</a:t>
            </a:r>
            <a:endParaRPr lang="en-US" dirty="0"/>
          </a:p>
        </p:txBody>
      </p:sp>
      <p:sp>
        <p:nvSpPr>
          <p:cNvPr id="3" name="Text Placeholder 2"/>
          <p:cNvSpPr>
            <a:spLocks noGrp="1"/>
          </p:cNvSpPr>
          <p:nvPr>
            <p:ph type="body" sz="quarter" idx="11"/>
          </p:nvPr>
        </p:nvSpPr>
        <p:spPr>
          <a:xfrm>
            <a:off x="472321" y="1600201"/>
            <a:ext cx="8328779" cy="4078288"/>
          </a:xfrm>
        </p:spPr>
        <p:txBody>
          <a:bodyPr/>
          <a:lstStyle/>
          <a:p>
            <a:r>
              <a:rPr lang="en-US" dirty="0" smtClean="0"/>
              <a:t>Raising assured monthly collection from members in order to reduce risk of revenue erosion from customer resources</a:t>
            </a:r>
          </a:p>
          <a:p>
            <a:r>
              <a:rPr lang="en-US" dirty="0" smtClean="0"/>
              <a:t>Monthly charge increase - risks:</a:t>
            </a:r>
          </a:p>
          <a:p>
            <a:pPr lvl="1"/>
            <a:r>
              <a:rPr lang="en-US" dirty="0" smtClean="0"/>
              <a:t>Lower usage rate below long run marginal cost adds demand, raises overall costs</a:t>
            </a:r>
          </a:p>
          <a:p>
            <a:pPr lvl="1"/>
            <a:r>
              <a:rPr lang="en-US" dirty="0" smtClean="0"/>
              <a:t>Motivating consumers to bypass, or</a:t>
            </a:r>
          </a:p>
          <a:p>
            <a:pPr lvl="1"/>
            <a:r>
              <a:rPr lang="en-US" dirty="0" smtClean="0"/>
              <a:t>Only partially solving revenue adequacy leaves problem in place</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25</a:t>
            </a:fld>
            <a:endParaRPr lang="en-US" dirty="0"/>
          </a:p>
        </p:txBody>
      </p:sp>
    </p:spTree>
    <p:extLst>
      <p:ext uri="{BB962C8B-B14F-4D97-AF65-F5344CB8AC3E}">
        <p14:creationId xmlns:p14="http://schemas.microsoft.com/office/powerpoint/2010/main" val="4192279453"/>
      </p:ext>
    </p:extLst>
  </p:cSld>
  <p:clrMapOvr>
    <a:masterClrMapping/>
  </p:clrMapOvr>
  <mc:AlternateContent xmlns:mc="http://schemas.openxmlformats.org/markup-compatibility/2006">
    <mc:Choice xmlns:p14="http://schemas.microsoft.com/office/powerpoint/2010/main" Requires="p14">
      <p:transition spd="slow" p14:dur="2000" advClick="0" advTm="40000"/>
    </mc:Choice>
    <mc:Fallback>
      <p:transition xmlns:p14="http://schemas.microsoft.com/office/powerpoint/2010/main" spd="slow" advClick="0" advTm="40000"/>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Elasticity at Work</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15A7A5D-A456-43C7-BE17-0E4D9054B8E3}" type="slidenum">
              <a:rPr lang="en-US" smtClean="0"/>
              <a:pPr>
                <a:defRPr/>
              </a:pPr>
              <a:t>26</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7638"/>
            <a:ext cx="8229600" cy="4417678"/>
          </a:xfrm>
          <a:prstGeom prst="rect">
            <a:avLst/>
          </a:prstGeom>
          <a:noFill/>
        </p:spPr>
      </p:pic>
    </p:spTree>
    <p:extLst>
      <p:ext uri="{BB962C8B-B14F-4D97-AF65-F5344CB8AC3E}">
        <p14:creationId xmlns:p14="http://schemas.microsoft.com/office/powerpoint/2010/main" val="3785990391"/>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xmlns:p14="http://schemas.microsoft.com/office/powerpoint/2010/main" spd="slow" advClick="0" advTm="20000"/>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15A7A5D-A456-43C7-BE17-0E4D9054B8E3}" type="slidenum">
              <a:rPr lang="en-US" smtClean="0"/>
              <a:pPr>
                <a:defRPr/>
              </a:pPr>
              <a:t>27</a:t>
            </a:fld>
            <a:endParaRPr lang="en-US" dirty="0"/>
          </a:p>
        </p:txBody>
      </p:sp>
      <p:pic>
        <p:nvPicPr>
          <p:cNvPr id="5" name="Picture 4"/>
          <p:cNvPicPr/>
          <p:nvPr/>
        </p:nvPicPr>
        <p:blipFill>
          <a:blip r:embed="rId2"/>
          <a:stretch>
            <a:fillRect/>
          </a:stretch>
        </p:blipFill>
        <p:spPr>
          <a:xfrm>
            <a:off x="368300" y="274638"/>
            <a:ext cx="8407400" cy="5732462"/>
          </a:xfrm>
          <a:prstGeom prst="rect">
            <a:avLst/>
          </a:prstGeom>
        </p:spPr>
      </p:pic>
      <p:sp>
        <p:nvSpPr>
          <p:cNvPr id="6" name="Rectangle 5"/>
          <p:cNvSpPr/>
          <p:nvPr/>
        </p:nvSpPr>
        <p:spPr>
          <a:xfrm>
            <a:off x="7226300" y="274638"/>
            <a:ext cx="1358900" cy="49450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242435"/>
      </p:ext>
    </p:extLst>
  </p:cSld>
  <p:clrMapOvr>
    <a:masterClrMapping/>
  </p:clrMapOvr>
  <mc:AlternateContent xmlns:mc="http://schemas.openxmlformats.org/markup-compatibility/2006">
    <mc:Choice xmlns:p14="http://schemas.microsoft.com/office/powerpoint/2010/main" Requires="p14">
      <p:transition spd="slow" p14:dur="2000" advClick="0" advTm="35000"/>
    </mc:Choice>
    <mc:Fallback>
      <p:transition xmlns:p14="http://schemas.microsoft.com/office/powerpoint/2010/main" spd="slow" advClick="0" advTm="35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0"/>
                                  </p:stCondLst>
                                  <p:childTnLst>
                                    <p:animMotion origin="layout" path="M -3.33333E-6 -2.96296E-6 L -0.14444 -2.96296E-6 " pathEditMode="relative" rAng="0" ptsTypes="AA">
                                      <p:cBhvr>
                                        <p:cTn id="6" dur="2000" fill="hold"/>
                                        <p:tgtEl>
                                          <p:spTgt spid="6"/>
                                        </p:tgtEl>
                                        <p:attrNameLst>
                                          <p:attrName>ppt_x</p:attrName>
                                          <p:attrName>ppt_y</p:attrName>
                                        </p:attrNameLst>
                                      </p:cBhvr>
                                      <p:rCtr x="-7222" y="0"/>
                                    </p:animMotion>
                                  </p:childTnLst>
                                </p:cTn>
                              </p:par>
                            </p:childTnLst>
                          </p:cTn>
                        </p:par>
                        <p:par>
                          <p:cTn id="7" fill="hold">
                            <p:stCondLst>
                              <p:cond delay="12000"/>
                            </p:stCondLst>
                            <p:childTnLst>
                              <p:par>
                                <p:cTn id="8" presetID="1" presetClass="exit" presetSubtype="0" fill="hold" grpId="1" nodeType="afterEffect">
                                  <p:stCondLst>
                                    <p:cond delay="10000"/>
                                  </p:stCondLst>
                                  <p:childTnLst>
                                    <p:set>
                                      <p:cBhvr>
                                        <p:cTn id="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Customer Specific </a:t>
            </a:r>
            <a:r>
              <a:rPr lang="en-US" b="1" dirty="0" smtClean="0"/>
              <a:t>Costs Appropriate for the Monthly Customer Charge</a:t>
            </a:r>
            <a:endParaRPr lang="en-US" b="1" dirty="0"/>
          </a:p>
        </p:txBody>
      </p:sp>
      <p:sp>
        <p:nvSpPr>
          <p:cNvPr id="3" name="Text Placeholder 2"/>
          <p:cNvSpPr>
            <a:spLocks noGrp="1"/>
          </p:cNvSpPr>
          <p:nvPr>
            <p:ph type="body" sz="quarter" idx="11"/>
          </p:nvPr>
        </p:nvSpPr>
        <p:spPr>
          <a:xfrm>
            <a:off x="326572" y="2235200"/>
            <a:ext cx="3450772" cy="3443289"/>
          </a:xfrm>
        </p:spPr>
        <p:txBody>
          <a:bodyPr/>
          <a:lstStyle/>
          <a:p>
            <a:pPr marL="457200" indent="-457200">
              <a:buFont typeface="Arial"/>
              <a:buChar char="•"/>
            </a:pPr>
            <a:r>
              <a:rPr lang="en-US" dirty="0" smtClean="0"/>
              <a:t>Billing</a:t>
            </a:r>
          </a:p>
          <a:p>
            <a:pPr marL="457200" indent="-457200">
              <a:buFont typeface="Arial"/>
              <a:buChar char="•"/>
            </a:pPr>
            <a:r>
              <a:rPr lang="en-US" dirty="0" smtClean="0"/>
              <a:t>Collections</a:t>
            </a:r>
          </a:p>
          <a:p>
            <a:pPr marL="457200" indent="-457200">
              <a:buFont typeface="Arial"/>
              <a:buChar char="•"/>
            </a:pPr>
            <a:r>
              <a:rPr lang="en-US" dirty="0" smtClean="0"/>
              <a:t>Share of transformer and </a:t>
            </a:r>
            <a:r>
              <a:rPr lang="en-US" dirty="0" smtClean="0"/>
              <a:t>service drop</a:t>
            </a:r>
            <a:endParaRPr lang="en-US" dirty="0" smtClean="0"/>
          </a:p>
        </p:txBody>
      </p:sp>
      <p:sp>
        <p:nvSpPr>
          <p:cNvPr id="4" name="Slide Number Placeholder 3"/>
          <p:cNvSpPr>
            <a:spLocks noGrp="1"/>
          </p:cNvSpPr>
          <p:nvPr>
            <p:ph type="sldNum" sz="quarter" idx="12"/>
          </p:nvPr>
        </p:nvSpPr>
        <p:spPr/>
        <p:txBody>
          <a:bodyPr/>
          <a:lstStyle/>
          <a:p>
            <a:pPr>
              <a:defRPr/>
            </a:pPr>
            <a:fld id="{1187B7FA-46CF-47F2-BA3A-536B89D455EE}" type="slidenum">
              <a:rPr lang="en-US" smtClean="0"/>
              <a:pPr>
                <a:defRPr/>
              </a:pPr>
              <a:t>28</a:t>
            </a:fld>
            <a:endParaRPr lang="en-US" dirty="0"/>
          </a:p>
        </p:txBody>
      </p:sp>
      <p:pic>
        <p:nvPicPr>
          <p:cNvPr id="5" name="Picture 2" descr="C:\DataFiles\AAACurrent Projects\BURBANK\2010 Rates\Rates101 2010\gri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58343" y="1485948"/>
            <a:ext cx="4713808" cy="4362032"/>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6694714" y="4811486"/>
            <a:ext cx="631372" cy="867003"/>
          </a:xfrm>
          <a:prstGeom prst="roundRect">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742969"/>
      </p:ext>
    </p:extLst>
  </p:cSld>
  <p:clrMapOvr>
    <a:masterClrMapping/>
  </p:clrMapOvr>
  <mc:AlternateContent xmlns:mc="http://schemas.openxmlformats.org/markup-compatibility/2006">
    <mc:Choice xmlns:p14="http://schemas.microsoft.com/office/powerpoint/2010/main" Requires="p14">
      <p:transition spd="slow" p14:dur="2000" advClick="0" advTm="18000"/>
    </mc:Choice>
    <mc:Fallback>
      <p:transition xmlns:p14="http://schemas.microsoft.com/office/powerpoint/2010/main" spd="slow" advClick="0" advTm="18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Design Options</a:t>
            </a:r>
            <a:endParaRPr lang="en-US" dirty="0"/>
          </a:p>
        </p:txBody>
      </p:sp>
      <p:sp>
        <p:nvSpPr>
          <p:cNvPr id="3" name="Text Placeholder 2"/>
          <p:cNvSpPr>
            <a:spLocks noGrp="1"/>
          </p:cNvSpPr>
          <p:nvPr>
            <p:ph type="body" sz="quarter" idx="11"/>
          </p:nvPr>
        </p:nvSpPr>
        <p:spPr/>
        <p:txBody>
          <a:bodyPr>
            <a:normAutofit fontScale="70000" lnSpcReduction="20000"/>
          </a:bodyPr>
          <a:lstStyle/>
          <a:p>
            <a:r>
              <a:rPr lang="en-US" dirty="0"/>
              <a:t>Time of </a:t>
            </a:r>
            <a:r>
              <a:rPr lang="en-US" dirty="0" smtClean="0"/>
              <a:t>Use (with critical peak)</a:t>
            </a:r>
            <a:endParaRPr lang="en-US" dirty="0"/>
          </a:p>
          <a:p>
            <a:r>
              <a:rPr lang="en-US" dirty="0"/>
              <a:t>D</a:t>
            </a:r>
            <a:r>
              <a:rPr lang="en-US" dirty="0" smtClean="0"/>
              <a:t>emand </a:t>
            </a:r>
            <a:r>
              <a:rPr lang="en-US" dirty="0"/>
              <a:t>charge</a:t>
            </a:r>
          </a:p>
          <a:p>
            <a:r>
              <a:rPr lang="en-US" dirty="0" smtClean="0"/>
              <a:t>Net </a:t>
            </a:r>
            <a:r>
              <a:rPr lang="en-US" dirty="0"/>
              <a:t>metering</a:t>
            </a:r>
          </a:p>
          <a:p>
            <a:r>
              <a:rPr lang="en-US" dirty="0"/>
              <a:t>Minimum bills</a:t>
            </a:r>
          </a:p>
          <a:p>
            <a:r>
              <a:rPr lang="en-US" dirty="0" smtClean="0"/>
              <a:t>High </a:t>
            </a:r>
            <a:r>
              <a:rPr lang="en-US" dirty="0"/>
              <a:t>Customer Charges</a:t>
            </a:r>
          </a:p>
          <a:p>
            <a:r>
              <a:rPr lang="en-US" dirty="0"/>
              <a:t>Cost driven Customer Charge, DG &amp; large houses</a:t>
            </a:r>
          </a:p>
          <a:p>
            <a:r>
              <a:rPr lang="en-US" dirty="0"/>
              <a:t>Subscription demand charges</a:t>
            </a:r>
          </a:p>
          <a:p>
            <a:r>
              <a:rPr lang="en-US" b="1" dirty="0"/>
              <a:t>Bidirectional rates</a:t>
            </a:r>
          </a:p>
          <a:p>
            <a:r>
              <a:rPr lang="en-US" dirty="0"/>
              <a:t>Value of solar</a:t>
            </a:r>
          </a:p>
          <a:p>
            <a:r>
              <a:rPr lang="en-US" dirty="0" smtClean="0"/>
              <a:t>Fees </a:t>
            </a:r>
            <a:r>
              <a:rPr lang="en-US" dirty="0"/>
              <a:t>imposed on DG </a:t>
            </a:r>
            <a:r>
              <a:rPr lang="en-US" dirty="0" smtClean="0"/>
              <a:t>users</a:t>
            </a:r>
            <a:endParaRPr lang="en-US" dirty="0"/>
          </a:p>
          <a:p>
            <a:r>
              <a:rPr lang="en-US" dirty="0"/>
              <a:t>Feed-in-tariffs</a:t>
            </a:r>
          </a:p>
          <a:p>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29</a:t>
            </a:fld>
            <a:endParaRPr lang="en-US" dirty="0"/>
          </a:p>
        </p:txBody>
      </p:sp>
    </p:spTree>
    <p:extLst>
      <p:ext uri="{BB962C8B-B14F-4D97-AF65-F5344CB8AC3E}">
        <p14:creationId xmlns:p14="http://schemas.microsoft.com/office/powerpoint/2010/main" val="150222906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xmlns:p14="http://schemas.microsoft.com/office/powerpoint/2010/main" spd="slow" advClick="0" advTm="500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274638"/>
            <a:ext cx="8643256" cy="813933"/>
          </a:xfrm>
        </p:spPr>
        <p:txBody>
          <a:bodyPr>
            <a:normAutofit/>
          </a:bodyPr>
          <a:lstStyle/>
          <a:p>
            <a:r>
              <a:rPr lang="en-US" dirty="0" smtClean="0"/>
              <a:t>Principles for Modern Rate Design</a:t>
            </a:r>
            <a:endParaRPr lang="en-US" dirty="0"/>
          </a:p>
        </p:txBody>
      </p:sp>
      <p:sp>
        <p:nvSpPr>
          <p:cNvPr id="3" name="Text Placeholder 2"/>
          <p:cNvSpPr>
            <a:spLocks noGrp="1"/>
          </p:cNvSpPr>
          <p:nvPr>
            <p:ph type="body" sz="quarter" idx="11"/>
          </p:nvPr>
        </p:nvSpPr>
        <p:spPr>
          <a:xfrm>
            <a:off x="228600" y="1088572"/>
            <a:ext cx="8567057" cy="4078288"/>
          </a:xfrm>
        </p:spPr>
        <p:txBody>
          <a:bodyPr/>
          <a:lstStyle/>
          <a:p>
            <a:pPr lvl="0"/>
            <a:r>
              <a:rPr lang="en-US" b="1" dirty="0"/>
              <a:t>Universal Service: </a:t>
            </a:r>
            <a:r>
              <a:rPr lang="en-US" dirty="0" smtClean="0"/>
              <a:t>A </a:t>
            </a:r>
            <a:r>
              <a:rPr lang="en-US" dirty="0"/>
              <a:t>customer should be able to connect to the grid for </a:t>
            </a:r>
            <a:r>
              <a:rPr lang="en-US" u="sng" dirty="0"/>
              <a:t>no more than the cost of connecting to the grid</a:t>
            </a:r>
            <a:r>
              <a:rPr lang="en-US" dirty="0"/>
              <a:t>.  </a:t>
            </a:r>
          </a:p>
          <a:p>
            <a:pPr lvl="0"/>
            <a:r>
              <a:rPr lang="en-US" b="1" dirty="0"/>
              <a:t>Time-Varying: </a:t>
            </a:r>
            <a:r>
              <a:rPr lang="en-US" dirty="0" smtClean="0"/>
              <a:t>Customers </a:t>
            </a:r>
            <a:r>
              <a:rPr lang="en-US" dirty="0"/>
              <a:t>should pay for grid services and power supply </a:t>
            </a:r>
            <a:r>
              <a:rPr lang="en-US" u="sng" dirty="0"/>
              <a:t>in proportion to how much they use and when they use it</a:t>
            </a:r>
            <a:r>
              <a:rPr lang="en-US" dirty="0"/>
              <a:t>.</a:t>
            </a:r>
          </a:p>
          <a:p>
            <a:pPr lvl="0"/>
            <a:r>
              <a:rPr lang="en-US" b="1" dirty="0"/>
              <a:t>Fair Compensation: </a:t>
            </a:r>
            <a:r>
              <a:rPr lang="en-US" dirty="0" smtClean="0"/>
              <a:t>Customers supplying  </a:t>
            </a:r>
            <a:r>
              <a:rPr lang="en-US" dirty="0"/>
              <a:t>power to the grid </a:t>
            </a:r>
            <a:r>
              <a:rPr lang="en-US" u="sng" dirty="0"/>
              <a:t>should be </a:t>
            </a:r>
            <a:r>
              <a:rPr lang="en-US" u="sng" dirty="0" smtClean="0"/>
              <a:t>compensated </a:t>
            </a:r>
            <a:r>
              <a:rPr lang="en-US" u="sng" dirty="0"/>
              <a:t>fairly </a:t>
            </a:r>
            <a:r>
              <a:rPr lang="en-US" u="sng" dirty="0" smtClean="0"/>
              <a:t>for </a:t>
            </a:r>
            <a:r>
              <a:rPr lang="en-US" u="sng" dirty="0"/>
              <a:t>the value of the power</a:t>
            </a:r>
            <a:r>
              <a:rPr lang="en-US" dirty="0"/>
              <a:t> they supply.  </a:t>
            </a:r>
          </a:p>
          <a:p>
            <a:endParaRPr lang="en-US" dirty="0"/>
          </a:p>
        </p:txBody>
      </p:sp>
      <p:sp>
        <p:nvSpPr>
          <p:cNvPr id="4" name="Slide Number Placeholder 3"/>
          <p:cNvSpPr>
            <a:spLocks noGrp="1"/>
          </p:cNvSpPr>
          <p:nvPr>
            <p:ph type="sldNum" sz="quarter" idx="12"/>
          </p:nvPr>
        </p:nvSpPr>
        <p:spPr/>
        <p:txBody>
          <a:bodyPr/>
          <a:lstStyle/>
          <a:p>
            <a:pPr>
              <a:defRPr/>
            </a:pPr>
            <a:fld id="{1187B7FA-46CF-47F2-BA3A-536B89D455EE}" type="slidenum">
              <a:rPr lang="en-US" smtClean="0"/>
              <a:pPr>
                <a:defRPr/>
              </a:pPr>
              <a:t>3</a:t>
            </a:fld>
            <a:endParaRPr lang="en-US" dirty="0"/>
          </a:p>
        </p:txBody>
      </p:sp>
    </p:spTree>
    <p:extLst>
      <p:ext uri="{BB962C8B-B14F-4D97-AF65-F5344CB8AC3E}">
        <p14:creationId xmlns:p14="http://schemas.microsoft.com/office/powerpoint/2010/main" val="1170805947"/>
      </p:ext>
    </p:extLst>
  </p:cSld>
  <p:clrMapOvr>
    <a:masterClrMapping/>
  </p:clrMapOvr>
  <mc:AlternateContent xmlns:mc="http://schemas.openxmlformats.org/markup-compatibility/2006">
    <mc:Choice xmlns:p14="http://schemas.microsoft.com/office/powerpoint/2010/main" Requires="p14">
      <p:transition spd="slow" p14:dur="2000" advClick="0" advTm="40000"/>
    </mc:Choice>
    <mc:Fallback>
      <p:transition xmlns:p14="http://schemas.microsoft.com/office/powerpoint/2010/main" spd="slow" advClick="0" advTm="40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9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1000"/>
                            </p:stCondLst>
                            <p:childTnLst>
                              <p:par>
                                <p:cTn id="11" presetID="1" presetClass="entr" presetSubtype="0" fill="hold" nodeType="afterEffect">
                                  <p:stCondLst>
                                    <p:cond delay="9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rcRect l="-5304" r="-5304"/>
          <a:stretch>
            <a:fillRect/>
          </a:stretch>
        </p:blipFill>
        <p:spPr/>
      </p:pic>
      <p:sp>
        <p:nvSpPr>
          <p:cNvPr id="4" name="Slide Number Placeholder 3"/>
          <p:cNvSpPr>
            <a:spLocks noGrp="1"/>
          </p:cNvSpPr>
          <p:nvPr>
            <p:ph type="sldNum" sz="quarter" idx="10"/>
          </p:nvPr>
        </p:nvSpPr>
        <p:spPr/>
        <p:txBody>
          <a:bodyPr/>
          <a:lstStyle/>
          <a:p>
            <a:pPr>
              <a:defRPr/>
            </a:pPr>
            <a:fld id="{C15A7A5D-A456-43C7-BE17-0E4D9054B8E3}" type="slidenum">
              <a:rPr lang="en-US" smtClean="0"/>
              <a:pPr>
                <a:defRPr/>
              </a:pPr>
              <a:t>30</a:t>
            </a:fld>
            <a:endParaRPr lang="en-US" dirty="0"/>
          </a:p>
        </p:txBody>
      </p:sp>
    </p:spTree>
    <p:extLst>
      <p:ext uri="{BB962C8B-B14F-4D97-AF65-F5344CB8AC3E}">
        <p14:creationId xmlns:p14="http://schemas.microsoft.com/office/powerpoint/2010/main" val="169901336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xmlns:p14="http://schemas.microsoft.com/office/powerpoint/2010/main" spd="slow" advClick="0" advTm="20000"/>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15A7A5D-A456-43C7-BE17-0E4D9054B8E3}" type="slidenum">
              <a:rPr lang="en-US" smtClean="0"/>
              <a:pPr>
                <a:defRPr/>
              </a:pPr>
              <a:t>31</a:t>
            </a:fld>
            <a:endParaRPr lang="en-US" dirty="0"/>
          </a:p>
        </p:txBody>
      </p:sp>
      <p:pic>
        <p:nvPicPr>
          <p:cNvPr id="5" name="Picture 4"/>
          <p:cNvPicPr/>
          <p:nvPr/>
        </p:nvPicPr>
        <p:blipFill>
          <a:blip r:embed="rId2"/>
          <a:stretch>
            <a:fillRect/>
          </a:stretch>
        </p:blipFill>
        <p:spPr>
          <a:xfrm>
            <a:off x="457200" y="1130300"/>
            <a:ext cx="8229600" cy="4444999"/>
          </a:xfrm>
          <a:prstGeom prst="rect">
            <a:avLst/>
          </a:prstGeom>
        </p:spPr>
      </p:pic>
    </p:spTree>
    <p:extLst>
      <p:ext uri="{BB962C8B-B14F-4D97-AF65-F5344CB8AC3E}">
        <p14:creationId xmlns:p14="http://schemas.microsoft.com/office/powerpoint/2010/main" val="378078129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Rate Design Principles for DG Users</a:t>
            </a:r>
            <a:endParaRPr lang="en-US" dirty="0"/>
          </a:p>
        </p:txBody>
      </p:sp>
      <p:sp>
        <p:nvSpPr>
          <p:cNvPr id="6" name="Text Placeholder 5"/>
          <p:cNvSpPr>
            <a:spLocks noGrp="1"/>
          </p:cNvSpPr>
          <p:nvPr>
            <p:ph type="body" sz="quarter" idx="11"/>
          </p:nvPr>
        </p:nvSpPr>
        <p:spPr/>
        <p:txBody>
          <a:bodyPr>
            <a:normAutofit fontScale="77500" lnSpcReduction="20000"/>
          </a:bodyPr>
          <a:lstStyle/>
          <a:p>
            <a:r>
              <a:rPr lang="en-US" dirty="0" smtClean="0"/>
              <a:t>DG users should not experience discrimination</a:t>
            </a:r>
          </a:p>
          <a:p>
            <a:r>
              <a:rPr lang="en-US" dirty="0" smtClean="0"/>
              <a:t>Time-varying rates are appropriate in both directions</a:t>
            </a:r>
          </a:p>
          <a:p>
            <a:r>
              <a:rPr lang="en-US" dirty="0" smtClean="0"/>
              <a:t>PV user should be able to connect to the grid for no more than the cost to connect</a:t>
            </a:r>
          </a:p>
          <a:p>
            <a:r>
              <a:rPr lang="en-US" dirty="0" smtClean="0"/>
              <a:t>PV user should be able to avoid the retail rate for all on-site consumption of on-site power</a:t>
            </a:r>
          </a:p>
          <a:p>
            <a:r>
              <a:rPr lang="en-US" dirty="0" smtClean="0"/>
              <a:t>PV user should pay for T&amp;D service at non-discriminatory rates for all power received from the grid</a:t>
            </a:r>
          </a:p>
          <a:p>
            <a:r>
              <a:rPr lang="en-US" dirty="0" smtClean="0"/>
              <a:t>Recognize “value of solar” to the grid when establishing fair rates and compensation for DG users</a:t>
            </a:r>
          </a:p>
          <a:p>
            <a:endParaRPr lang="en-US" dirty="0"/>
          </a:p>
        </p:txBody>
      </p:sp>
      <p:sp>
        <p:nvSpPr>
          <p:cNvPr id="4" name="Slide Number Placeholder 3"/>
          <p:cNvSpPr>
            <a:spLocks noGrp="1"/>
          </p:cNvSpPr>
          <p:nvPr>
            <p:ph type="sldNum" sz="quarter" idx="12"/>
          </p:nvPr>
        </p:nvSpPr>
        <p:spPr/>
        <p:txBody>
          <a:bodyPr/>
          <a:lstStyle/>
          <a:p>
            <a:pPr>
              <a:defRPr/>
            </a:pPr>
            <a:fld id="{C15A7A5D-A456-43C7-BE17-0E4D9054B8E3}" type="slidenum">
              <a:rPr lang="en-US" smtClean="0"/>
              <a:pPr>
                <a:defRPr/>
              </a:pPr>
              <a:t>32</a:t>
            </a:fld>
            <a:endParaRPr lang="en-US" dirty="0"/>
          </a:p>
        </p:txBody>
      </p:sp>
    </p:spTree>
    <p:extLst>
      <p:ext uri="{BB962C8B-B14F-4D97-AF65-F5344CB8AC3E}">
        <p14:creationId xmlns:p14="http://schemas.microsoft.com/office/powerpoint/2010/main" val="1748296955"/>
      </p:ext>
    </p:extLst>
  </p:cSld>
  <p:clrMapOvr>
    <a:masterClrMapping/>
  </p:clrMapOvr>
  <mc:AlternateContent xmlns:mc="http://schemas.openxmlformats.org/markup-compatibility/2006">
    <mc:Choice xmlns:p14="http://schemas.microsoft.com/office/powerpoint/2010/main" Requires="p14">
      <p:transition spd="slow" p14:dur="2000" advClick="0" advTm="40000"/>
    </mc:Choice>
    <mc:Fallback>
      <p:transition xmlns:p14="http://schemas.microsoft.com/office/powerpoint/2010/main" spd="slow" advClick="0" advTm="40000"/>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Decoupling</a:t>
            </a:r>
            <a:endParaRPr lang="en-US" dirty="0"/>
          </a:p>
        </p:txBody>
      </p:sp>
      <p:sp>
        <p:nvSpPr>
          <p:cNvPr id="6" name="Text Placeholder 5"/>
          <p:cNvSpPr>
            <a:spLocks noGrp="1"/>
          </p:cNvSpPr>
          <p:nvPr>
            <p:ph type="body" sz="quarter" idx="11"/>
          </p:nvPr>
        </p:nvSpPr>
        <p:spPr/>
        <p:txBody>
          <a:bodyPr/>
          <a:lstStyle/>
          <a:p>
            <a:r>
              <a:rPr lang="en-US" dirty="0" smtClean="0"/>
              <a:t>A way to address revenue assurance without affecting rate design</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33</a:t>
            </a:fld>
            <a:endParaRPr lang="en-US" dirty="0"/>
          </a:p>
        </p:txBody>
      </p:sp>
    </p:spTree>
    <p:extLst>
      <p:ext uri="{BB962C8B-B14F-4D97-AF65-F5344CB8AC3E}">
        <p14:creationId xmlns:p14="http://schemas.microsoft.com/office/powerpoint/2010/main" val="11641016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7FF07E-C75B-4A53-9075-26CE228E03C3}" type="slidenum">
              <a:rPr lang="en-US" smtClean="0"/>
              <a:pPr>
                <a:defRPr/>
              </a:pPr>
              <a:t>34</a:t>
            </a:fld>
            <a:endParaRPr lang="en-US" dirty="0"/>
          </a:p>
        </p:txBody>
      </p:sp>
      <p:pic>
        <p:nvPicPr>
          <p:cNvPr id="5" name="Picture 4"/>
          <p:cNvPicPr/>
          <p:nvPr/>
        </p:nvPicPr>
        <p:blipFill>
          <a:blip r:embed="rId2"/>
          <a:stretch>
            <a:fillRect/>
          </a:stretch>
        </p:blipFill>
        <p:spPr>
          <a:xfrm>
            <a:off x="596900" y="800099"/>
            <a:ext cx="7874000" cy="4878389"/>
          </a:xfrm>
          <a:prstGeom prst="rect">
            <a:avLst/>
          </a:prstGeom>
        </p:spPr>
      </p:pic>
    </p:spTree>
    <p:extLst>
      <p:ext uri="{BB962C8B-B14F-4D97-AF65-F5344CB8AC3E}">
        <p14:creationId xmlns:p14="http://schemas.microsoft.com/office/powerpoint/2010/main" val="2307942535"/>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System We Grew Up With</a:t>
            </a:r>
            <a:endParaRPr lang="en-US" dirty="0"/>
          </a:p>
        </p:txBody>
      </p:sp>
      <p:pic>
        <p:nvPicPr>
          <p:cNvPr id="5" name="Content Placeholder 4"/>
          <p:cNvPicPr>
            <a:picLocks noGrp="1" noChangeAspect="1"/>
          </p:cNvPicPr>
          <p:nvPr>
            <p:ph idx="1"/>
          </p:nvPr>
        </p:nvPicPr>
        <p:blipFill>
          <a:blip r:embed="rId2"/>
          <a:srcRect t="-17251" b="-17251"/>
          <a:stretch>
            <a:fillRect/>
          </a:stretch>
        </p:blipFill>
        <p:spPr>
          <a:xfrm>
            <a:off x="457200" y="1417638"/>
            <a:ext cx="8229600" cy="4417678"/>
          </a:xfrm>
        </p:spPr>
      </p:pic>
      <p:sp>
        <p:nvSpPr>
          <p:cNvPr id="4" name="Slide Number Placeholder 3"/>
          <p:cNvSpPr>
            <a:spLocks noGrp="1"/>
          </p:cNvSpPr>
          <p:nvPr>
            <p:ph type="sldNum" sz="quarter" idx="10"/>
          </p:nvPr>
        </p:nvSpPr>
        <p:spPr/>
        <p:txBody>
          <a:bodyPr/>
          <a:lstStyle/>
          <a:p>
            <a:pPr>
              <a:defRPr/>
            </a:pPr>
            <a:fld id="{C15A7A5D-A456-43C7-BE17-0E4D9054B8E3}" type="slidenum">
              <a:rPr lang="en-US" smtClean="0"/>
              <a:pPr>
                <a:defRPr/>
              </a:pPr>
              <a:t>35</a:t>
            </a:fld>
            <a:endParaRPr lang="en-US" dirty="0"/>
          </a:p>
        </p:txBody>
      </p:sp>
    </p:spTree>
    <p:extLst>
      <p:ext uri="{BB962C8B-B14F-4D97-AF65-F5344CB8AC3E}">
        <p14:creationId xmlns:p14="http://schemas.microsoft.com/office/powerpoint/2010/main" val="425573232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Vision of A Future System</a:t>
            </a:r>
            <a:endParaRPr lang="en-US" dirty="0"/>
          </a:p>
        </p:txBody>
      </p:sp>
      <p:pic>
        <p:nvPicPr>
          <p:cNvPr id="5" name="Content Placeholder 4"/>
          <p:cNvPicPr>
            <a:picLocks noGrp="1" noChangeAspect="1"/>
          </p:cNvPicPr>
          <p:nvPr>
            <p:ph idx="1"/>
          </p:nvPr>
        </p:nvPicPr>
        <p:blipFill>
          <a:blip r:embed="rId2"/>
          <a:srcRect t="-16347" b="-16347"/>
          <a:stretch>
            <a:fillRect/>
          </a:stretch>
        </p:blipFill>
        <p:spPr/>
      </p:pic>
      <p:sp>
        <p:nvSpPr>
          <p:cNvPr id="4" name="Slide Number Placeholder 3"/>
          <p:cNvSpPr>
            <a:spLocks noGrp="1"/>
          </p:cNvSpPr>
          <p:nvPr>
            <p:ph type="sldNum" sz="quarter" idx="10"/>
          </p:nvPr>
        </p:nvSpPr>
        <p:spPr/>
        <p:txBody>
          <a:bodyPr/>
          <a:lstStyle/>
          <a:p>
            <a:pPr>
              <a:defRPr/>
            </a:pPr>
            <a:fld id="{C15A7A5D-A456-43C7-BE17-0E4D9054B8E3}" type="slidenum">
              <a:rPr lang="en-US" smtClean="0"/>
              <a:pPr>
                <a:defRPr/>
              </a:pPr>
              <a:t>36</a:t>
            </a:fld>
            <a:endParaRPr lang="en-US" dirty="0"/>
          </a:p>
        </p:txBody>
      </p:sp>
      <p:sp>
        <p:nvSpPr>
          <p:cNvPr id="6" name="TextBox 5"/>
          <p:cNvSpPr txBox="1"/>
          <p:nvPr/>
        </p:nvSpPr>
        <p:spPr>
          <a:xfrm>
            <a:off x="6769100" y="5689600"/>
            <a:ext cx="1765300" cy="369332"/>
          </a:xfrm>
          <a:prstGeom prst="rect">
            <a:avLst/>
          </a:prstGeom>
          <a:noFill/>
        </p:spPr>
        <p:txBody>
          <a:bodyPr wrap="square" rtlCol="0">
            <a:spAutoFit/>
          </a:bodyPr>
          <a:lstStyle/>
          <a:p>
            <a:r>
              <a:rPr lang="en-US" dirty="0" smtClean="0"/>
              <a:t>US DOE</a:t>
            </a:r>
            <a:endParaRPr lang="en-US" dirty="0"/>
          </a:p>
        </p:txBody>
      </p:sp>
    </p:spTree>
    <p:extLst>
      <p:ext uri="{BB962C8B-B14F-4D97-AF65-F5344CB8AC3E}">
        <p14:creationId xmlns:p14="http://schemas.microsoft.com/office/powerpoint/2010/main" val="7510944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are Clear</a:t>
            </a:r>
            <a:endParaRPr lang="en-US" dirty="0"/>
          </a:p>
        </p:txBody>
      </p:sp>
      <p:sp>
        <p:nvSpPr>
          <p:cNvPr id="3" name="Text Placeholder 2"/>
          <p:cNvSpPr>
            <a:spLocks noGrp="1"/>
          </p:cNvSpPr>
          <p:nvPr>
            <p:ph type="body" sz="quarter" idx="11"/>
          </p:nvPr>
        </p:nvSpPr>
        <p:spPr/>
        <p:txBody>
          <a:bodyPr/>
          <a:lstStyle/>
          <a:p>
            <a:r>
              <a:rPr lang="en-US" dirty="0" smtClean="0"/>
              <a:t>More automation</a:t>
            </a:r>
          </a:p>
          <a:p>
            <a:r>
              <a:rPr lang="en-US" dirty="0" smtClean="0"/>
              <a:t>More choices for individuals</a:t>
            </a:r>
          </a:p>
          <a:p>
            <a:pPr lvl="1"/>
            <a:r>
              <a:rPr lang="en-US" dirty="0" smtClean="0"/>
              <a:t>Potential for more consumer interest for services</a:t>
            </a:r>
          </a:p>
          <a:p>
            <a:pPr lvl="1"/>
            <a:r>
              <a:rPr lang="en-US" dirty="0" smtClean="0"/>
              <a:t>What happens if storage becomes more accessible to consumers?</a:t>
            </a:r>
          </a:p>
          <a:p>
            <a:r>
              <a:rPr lang="en-US" dirty="0" smtClean="0"/>
              <a:t>What will utilities and their regulators do?</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37</a:t>
            </a:fld>
            <a:endParaRPr lang="en-US" dirty="0"/>
          </a:p>
        </p:txBody>
      </p:sp>
    </p:spTree>
    <p:extLst>
      <p:ext uri="{BB962C8B-B14F-4D97-AF65-F5344CB8AC3E}">
        <p14:creationId xmlns:p14="http://schemas.microsoft.com/office/powerpoint/2010/main" val="890705260"/>
      </p:ext>
    </p:extLst>
  </p:cSld>
  <p:clrMapOvr>
    <a:masterClrMapping/>
  </p:clrMapOvr>
  <mc:AlternateContent xmlns:mc="http://schemas.openxmlformats.org/markup-compatibility/2006">
    <mc:Choice xmlns:p14="http://schemas.microsoft.com/office/powerpoint/2010/main" Requires="p14">
      <p:transition spd="slow" p14:dur="2000" advClick="0" advTm="25000"/>
    </mc:Choice>
    <mc:Fallback>
      <p:transition xmlns:p14="http://schemas.microsoft.com/office/powerpoint/2010/main" spd="slow" advClick="0" advTm="25000"/>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07037" y="4929838"/>
            <a:ext cx="7509940" cy="705019"/>
          </a:xfrm>
        </p:spPr>
        <p:txBody>
          <a:bodyPr/>
          <a:lstStyle/>
          <a:p>
            <a:r>
              <a:rPr lang="en-US" dirty="0" err="1" smtClean="0"/>
              <a:t>rsedano@raponline.org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9962"/>
          </a:xfrm>
        </p:spPr>
        <p:txBody>
          <a:bodyPr>
            <a:normAutofit fontScale="90000"/>
          </a:bodyPr>
          <a:lstStyle/>
          <a:p>
            <a:r>
              <a:rPr lang="en-US" b="1" dirty="0" smtClean="0"/>
              <a:t>Distributed Generation is Growing</a:t>
            </a:r>
            <a:endParaRPr lang="en-US" b="1" dirty="0"/>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7B7FA-46CF-47F2-BA3A-536B89D455EE}" type="slidenum">
              <a:rPr lang="en-US" smtClean="0"/>
              <a:pPr>
                <a:defRPr/>
              </a:pPr>
              <a:t>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71549"/>
            <a:ext cx="7928610" cy="5108845"/>
          </a:xfrm>
          <a:prstGeom prst="rect">
            <a:avLst/>
          </a:prstGeom>
        </p:spPr>
      </p:pic>
      <p:sp>
        <p:nvSpPr>
          <p:cNvPr id="3" name="TextBox 2"/>
          <p:cNvSpPr txBox="1"/>
          <p:nvPr/>
        </p:nvSpPr>
        <p:spPr>
          <a:xfrm>
            <a:off x="2008909" y="2112818"/>
            <a:ext cx="2459182" cy="923330"/>
          </a:xfrm>
          <a:prstGeom prst="rect">
            <a:avLst/>
          </a:prstGeom>
          <a:noFill/>
          <a:ln>
            <a:solidFill>
              <a:schemeClr val="tx1"/>
            </a:solidFill>
          </a:ln>
        </p:spPr>
        <p:txBody>
          <a:bodyPr wrap="square" rtlCol="0">
            <a:spAutoFit/>
          </a:bodyPr>
          <a:lstStyle/>
          <a:p>
            <a:r>
              <a:rPr lang="en-US" b="1" dirty="0" smtClean="0"/>
              <a:t>+ 30% per year</a:t>
            </a:r>
          </a:p>
          <a:p>
            <a:r>
              <a:rPr lang="en-US" b="1" dirty="0" smtClean="0"/>
              <a:t>Since 2001</a:t>
            </a:r>
          </a:p>
          <a:p>
            <a:r>
              <a:rPr lang="en-US" b="1" dirty="0" smtClean="0"/>
              <a:t>Cumulative: 11+ GW</a:t>
            </a:r>
            <a:endParaRPr lang="en-US" b="1" dirty="0"/>
          </a:p>
        </p:txBody>
      </p:sp>
    </p:spTree>
    <p:extLst>
      <p:ext uri="{BB962C8B-B14F-4D97-AF65-F5344CB8AC3E}">
        <p14:creationId xmlns:p14="http://schemas.microsoft.com/office/powerpoint/2010/main" val="206949782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p:spPr>
        <p:txBody>
          <a:bodyPr>
            <a:normAutofit/>
          </a:bodyPr>
          <a:lstStyle/>
          <a:p>
            <a:r>
              <a:rPr lang="en-US" b="1" dirty="0" smtClean="0"/>
              <a:t>Costs Continue to Decline</a:t>
            </a:r>
            <a:endParaRPr lang="en-US" b="1"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7FF07E-C75B-4A53-9075-26CE228E03C3}" type="slidenum">
              <a:rPr lang="en-US" smtClean="0"/>
              <a:pPr>
                <a:defRPr/>
              </a:pPr>
              <a:t>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150" y="914400"/>
            <a:ext cx="7505700" cy="5029200"/>
          </a:xfrm>
          <a:prstGeom prst="rect">
            <a:avLst/>
          </a:prstGeom>
        </p:spPr>
      </p:pic>
    </p:spTree>
    <p:extLst>
      <p:ext uri="{BB962C8B-B14F-4D97-AF65-F5344CB8AC3E}">
        <p14:creationId xmlns:p14="http://schemas.microsoft.com/office/powerpoint/2010/main" val="1825922684"/>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xmlns:p14="http://schemas.microsoft.com/office/powerpoint/2010/main" spd="slow" advClick="0" advTm="600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Reassess? Why Change? Why Now?</a:t>
            </a:r>
            <a:br>
              <a:rPr lang="en-US" dirty="0" smtClean="0"/>
            </a:br>
            <a:r>
              <a:rPr lang="en-US" dirty="0" smtClean="0"/>
              <a:t>A Decentralized Grid Rising</a:t>
            </a:r>
            <a:endParaRPr lang="en-US" dirty="0"/>
          </a:p>
        </p:txBody>
      </p:sp>
      <p:sp>
        <p:nvSpPr>
          <p:cNvPr id="3" name="Text Placeholder 2"/>
          <p:cNvSpPr>
            <a:spLocks noGrp="1"/>
          </p:cNvSpPr>
          <p:nvPr>
            <p:ph type="body" sz="quarter" idx="11"/>
          </p:nvPr>
        </p:nvSpPr>
        <p:spPr/>
        <p:txBody>
          <a:bodyPr/>
          <a:lstStyle/>
          <a:p>
            <a:r>
              <a:rPr lang="en-US" dirty="0" smtClean="0"/>
              <a:t>On site generation</a:t>
            </a:r>
          </a:p>
          <a:p>
            <a:pPr lvl="1"/>
            <a:r>
              <a:rPr lang="en-US" dirty="0" smtClean="0"/>
              <a:t>Prices to deploy are trending down</a:t>
            </a:r>
          </a:p>
          <a:p>
            <a:pPr lvl="1"/>
            <a:r>
              <a:rPr lang="en-US" dirty="0" smtClean="0"/>
              <a:t>Electricity users value choice</a:t>
            </a:r>
          </a:p>
          <a:p>
            <a:pPr lvl="2"/>
            <a:r>
              <a:rPr lang="en-US" dirty="0" smtClean="0"/>
              <a:t>To secure prices</a:t>
            </a:r>
          </a:p>
          <a:p>
            <a:pPr lvl="2"/>
            <a:r>
              <a:rPr lang="en-US" dirty="0" smtClean="0"/>
              <a:t>To assure zero emissions, to do their part</a:t>
            </a:r>
          </a:p>
          <a:p>
            <a:pPr lvl="2"/>
            <a:r>
              <a:rPr lang="en-US" dirty="0" smtClean="0"/>
              <a:t>To be cool</a:t>
            </a:r>
          </a:p>
          <a:p>
            <a:pPr lvl="2"/>
            <a:r>
              <a:rPr lang="en-US" dirty="0" smtClean="0"/>
              <a:t>To cooperate with neighbors</a:t>
            </a:r>
          </a:p>
          <a:p>
            <a:r>
              <a:rPr lang="en-US" dirty="0" smtClean="0"/>
              <a:t>Automation (</a:t>
            </a:r>
            <a:r>
              <a:rPr lang="en-US" dirty="0" err="1" smtClean="0"/>
              <a:t>comms</a:t>
            </a:r>
            <a:r>
              <a:rPr lang="en-US" dirty="0" smtClean="0"/>
              <a:t>, smart systems, </a:t>
            </a:r>
            <a:r>
              <a:rPr lang="en-US" dirty="0" err="1" smtClean="0"/>
              <a:t>stds</a:t>
            </a:r>
            <a:r>
              <a:rPr lang="en-US" dirty="0" smtClean="0"/>
              <a:t>) keeps it simple while chasing value</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6</a:t>
            </a:fld>
            <a:endParaRPr lang="en-US" dirty="0"/>
          </a:p>
        </p:txBody>
      </p:sp>
    </p:spTree>
    <p:extLst>
      <p:ext uri="{BB962C8B-B14F-4D97-AF65-F5344CB8AC3E}">
        <p14:creationId xmlns:p14="http://schemas.microsoft.com/office/powerpoint/2010/main" val="1939992772"/>
      </p:ext>
    </p:extLst>
  </p:cSld>
  <p:clrMapOvr>
    <a:masterClrMapping/>
  </p:clrMapOvr>
  <mc:AlternateContent xmlns:mc="http://schemas.openxmlformats.org/markup-compatibility/2006">
    <mc:Choice xmlns:p14="http://schemas.microsoft.com/office/powerpoint/2010/main" Requires="p14">
      <p:transition spd="slow" p14:dur="2000" advClick="0" advTm="35000"/>
    </mc:Choice>
    <mc:Fallback>
      <p:transition xmlns:p14="http://schemas.microsoft.com/office/powerpoint/2010/main" spd="slow" advClick="0" advTm="3500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Perspective</a:t>
            </a:r>
            <a:endParaRPr lang="en-US" dirty="0"/>
          </a:p>
        </p:txBody>
      </p:sp>
      <p:sp>
        <p:nvSpPr>
          <p:cNvPr id="3" name="Text Placeholder 2"/>
          <p:cNvSpPr>
            <a:spLocks noGrp="1"/>
          </p:cNvSpPr>
          <p:nvPr>
            <p:ph type="body" sz="quarter" idx="11"/>
          </p:nvPr>
        </p:nvSpPr>
        <p:spPr>
          <a:xfrm>
            <a:off x="472321" y="1600201"/>
            <a:ext cx="8582779" cy="4078288"/>
          </a:xfrm>
        </p:spPr>
        <p:txBody>
          <a:bodyPr/>
          <a:lstStyle/>
          <a:p>
            <a:r>
              <a:rPr lang="en-US" dirty="0" smtClean="0"/>
              <a:t>Rates are </a:t>
            </a:r>
            <a:r>
              <a:rPr lang="en-US" b="1" dirty="0" smtClean="0"/>
              <a:t>Prices</a:t>
            </a:r>
          </a:p>
          <a:p>
            <a:r>
              <a:rPr lang="en-US" dirty="0" smtClean="0"/>
              <a:t>Prices represent a </a:t>
            </a:r>
            <a:r>
              <a:rPr lang="en-US" b="1" dirty="0" smtClean="0"/>
              <a:t>message to consumers</a:t>
            </a:r>
          </a:p>
          <a:p>
            <a:r>
              <a:rPr lang="en-US" dirty="0" smtClean="0"/>
              <a:t>Utility Prices </a:t>
            </a:r>
            <a:r>
              <a:rPr lang="en-US" b="1" dirty="0" smtClean="0"/>
              <a:t>signal system value</a:t>
            </a:r>
          </a:p>
          <a:p>
            <a:endParaRPr lang="en-US" dirty="0"/>
          </a:p>
          <a:p>
            <a:r>
              <a:rPr lang="en-US" dirty="0" smtClean="0"/>
              <a:t>Consumers have </a:t>
            </a:r>
            <a:r>
              <a:rPr lang="en-US" b="1" dirty="0" smtClean="0"/>
              <a:t>new choices</a:t>
            </a:r>
            <a:r>
              <a:rPr lang="en-US" dirty="0" smtClean="0"/>
              <a:t>, </a:t>
            </a:r>
          </a:p>
          <a:p>
            <a:pPr lvl="1"/>
            <a:r>
              <a:rPr lang="en-US" dirty="0" smtClean="0"/>
              <a:t>respond to value</a:t>
            </a:r>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7</a:t>
            </a:fld>
            <a:endParaRPr lang="en-US" dirty="0"/>
          </a:p>
        </p:txBody>
      </p:sp>
    </p:spTree>
    <p:extLst>
      <p:ext uri="{BB962C8B-B14F-4D97-AF65-F5344CB8AC3E}">
        <p14:creationId xmlns:p14="http://schemas.microsoft.com/office/powerpoint/2010/main" val="3967390525"/>
      </p:ext>
    </p:extLst>
  </p:cSld>
  <p:clrMapOvr>
    <a:masterClrMapping/>
  </p:clrMapOvr>
  <mc:AlternateContent xmlns:mc="http://schemas.openxmlformats.org/markup-compatibility/2006">
    <mc:Choice xmlns:p14="http://schemas.microsoft.com/office/powerpoint/2010/main" Requires="p14">
      <p:transition spd="slow" p14:dur="2000" advClick="0" advTm="25000"/>
    </mc:Choice>
    <mc:Fallback>
      <p:transition xmlns:p14="http://schemas.microsoft.com/office/powerpoint/2010/main" spd="slow" advClick="0" advTm="25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Value from DG – Differentiate by</a:t>
            </a:r>
            <a:endParaRPr lang="en-US" dirty="0"/>
          </a:p>
        </p:txBody>
      </p:sp>
      <p:sp>
        <p:nvSpPr>
          <p:cNvPr id="3" name="Text Placeholder 2"/>
          <p:cNvSpPr>
            <a:spLocks noGrp="1"/>
          </p:cNvSpPr>
          <p:nvPr>
            <p:ph type="body" sz="quarter" idx="11"/>
          </p:nvPr>
        </p:nvSpPr>
        <p:spPr/>
        <p:txBody>
          <a:bodyPr/>
          <a:lstStyle/>
          <a:p>
            <a:r>
              <a:rPr lang="en-US" b="1" dirty="0" smtClean="0"/>
              <a:t>Time</a:t>
            </a:r>
          </a:p>
          <a:p>
            <a:pPr lvl="1"/>
            <a:r>
              <a:rPr lang="en-US" dirty="0" smtClean="0"/>
              <a:t>Peaks and managing predictable solar, CHP patterns</a:t>
            </a:r>
          </a:p>
          <a:p>
            <a:r>
              <a:rPr lang="en-US" b="1" dirty="0" smtClean="0"/>
              <a:t>Location</a:t>
            </a:r>
          </a:p>
          <a:p>
            <a:pPr lvl="1"/>
            <a:r>
              <a:rPr lang="en-US" dirty="0" smtClean="0"/>
              <a:t>High marginal cost places</a:t>
            </a:r>
          </a:p>
          <a:p>
            <a:r>
              <a:rPr lang="en-US" b="1" dirty="0" smtClean="0"/>
              <a:t>Attribute</a:t>
            </a:r>
          </a:p>
          <a:p>
            <a:pPr lvl="1"/>
            <a:r>
              <a:rPr lang="en-US" dirty="0" smtClean="0"/>
              <a:t>Unbundled energy, capacity, ancillary</a:t>
            </a:r>
          </a:p>
          <a:p>
            <a:pPr lvl="1"/>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8</a:t>
            </a:fld>
            <a:endParaRPr lang="en-US" dirty="0"/>
          </a:p>
        </p:txBody>
      </p:sp>
    </p:spTree>
    <p:extLst>
      <p:ext uri="{BB962C8B-B14F-4D97-AF65-F5344CB8AC3E}">
        <p14:creationId xmlns:p14="http://schemas.microsoft.com/office/powerpoint/2010/main" val="313310022"/>
      </p:ext>
    </p:extLst>
  </p:cSld>
  <p:clrMapOvr>
    <a:masterClrMapping/>
  </p:clrMapOvr>
  <mc:AlternateContent xmlns:mc="http://schemas.openxmlformats.org/markup-compatibility/2006">
    <mc:Choice xmlns:p14="http://schemas.microsoft.com/office/powerpoint/2010/main" Requires="p14">
      <p:transition spd="slow" p14:dur="2000" advClick="0" advTm="25000"/>
    </mc:Choice>
    <mc:Fallback>
      <p:transition xmlns:p14="http://schemas.microsoft.com/office/powerpoint/2010/main" spd="slow" advClick="0" advTm="2500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Rate Design Options for a Modern Grid</a:t>
            </a:r>
            <a:br>
              <a:rPr lang="en-US" dirty="0" smtClean="0"/>
            </a:br>
            <a:r>
              <a:rPr lang="en-US" sz="2000" dirty="0" smtClean="0"/>
              <a:t>from forthcoming RAP paper</a:t>
            </a:r>
            <a:endParaRPr lang="en-US" dirty="0"/>
          </a:p>
        </p:txBody>
      </p:sp>
      <p:sp>
        <p:nvSpPr>
          <p:cNvPr id="3" name="Text Placeholder 2"/>
          <p:cNvSpPr>
            <a:spLocks noGrp="1"/>
          </p:cNvSpPr>
          <p:nvPr>
            <p:ph type="body" sz="quarter" idx="11"/>
          </p:nvPr>
        </p:nvSpPr>
        <p:spPr/>
        <p:txBody>
          <a:bodyPr>
            <a:normAutofit fontScale="70000" lnSpcReduction="20000"/>
          </a:bodyPr>
          <a:lstStyle/>
          <a:p>
            <a:r>
              <a:rPr lang="en-US" b="1" dirty="0"/>
              <a:t>Time of </a:t>
            </a:r>
            <a:r>
              <a:rPr lang="en-US" b="1" dirty="0" smtClean="0"/>
              <a:t>Use (with critical peak)</a:t>
            </a:r>
            <a:endParaRPr lang="en-US" b="1" dirty="0"/>
          </a:p>
          <a:p>
            <a:r>
              <a:rPr lang="en-US" dirty="0"/>
              <a:t>D</a:t>
            </a:r>
            <a:r>
              <a:rPr lang="en-US" dirty="0" smtClean="0"/>
              <a:t>emand </a:t>
            </a:r>
            <a:r>
              <a:rPr lang="en-US" dirty="0"/>
              <a:t>charge</a:t>
            </a:r>
          </a:p>
          <a:p>
            <a:r>
              <a:rPr lang="en-US" dirty="0" smtClean="0"/>
              <a:t>Net </a:t>
            </a:r>
            <a:r>
              <a:rPr lang="en-US" dirty="0"/>
              <a:t>metering</a:t>
            </a:r>
          </a:p>
          <a:p>
            <a:r>
              <a:rPr lang="en-US" dirty="0"/>
              <a:t>Minimum bills</a:t>
            </a:r>
          </a:p>
          <a:p>
            <a:r>
              <a:rPr lang="en-US" dirty="0" smtClean="0"/>
              <a:t>High </a:t>
            </a:r>
            <a:r>
              <a:rPr lang="en-US" dirty="0"/>
              <a:t>Customer Charges</a:t>
            </a:r>
          </a:p>
          <a:p>
            <a:r>
              <a:rPr lang="en-US" dirty="0"/>
              <a:t>Cost driven Customer Charge</a:t>
            </a:r>
            <a:r>
              <a:rPr lang="en-US" dirty="0" smtClean="0"/>
              <a:t>, </a:t>
            </a:r>
            <a:r>
              <a:rPr lang="en-US" dirty="0"/>
              <a:t>DG &amp; large houses</a:t>
            </a:r>
          </a:p>
          <a:p>
            <a:r>
              <a:rPr lang="en-US" dirty="0"/>
              <a:t>Subscription demand charges</a:t>
            </a:r>
          </a:p>
          <a:p>
            <a:r>
              <a:rPr lang="en-US" dirty="0"/>
              <a:t>Bidirectional rates</a:t>
            </a:r>
          </a:p>
          <a:p>
            <a:r>
              <a:rPr lang="en-US" dirty="0"/>
              <a:t>Value of solar</a:t>
            </a:r>
          </a:p>
          <a:p>
            <a:r>
              <a:rPr lang="en-US" dirty="0" smtClean="0"/>
              <a:t>Fees </a:t>
            </a:r>
            <a:r>
              <a:rPr lang="en-US" dirty="0"/>
              <a:t>imposed on DG </a:t>
            </a:r>
            <a:r>
              <a:rPr lang="en-US" dirty="0" smtClean="0"/>
              <a:t>users</a:t>
            </a:r>
            <a:endParaRPr lang="en-US" dirty="0"/>
          </a:p>
          <a:p>
            <a:r>
              <a:rPr lang="en-US" dirty="0"/>
              <a:t>Feed-in-tariffs</a:t>
            </a:r>
          </a:p>
          <a:p>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9</a:t>
            </a:fld>
            <a:endParaRPr lang="en-US" dirty="0"/>
          </a:p>
        </p:txBody>
      </p:sp>
    </p:spTree>
    <p:extLst>
      <p:ext uri="{BB962C8B-B14F-4D97-AF65-F5344CB8AC3E}">
        <p14:creationId xmlns:p14="http://schemas.microsoft.com/office/powerpoint/2010/main" val="4215471780"/>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xmlns:p14="http://schemas.microsoft.com/office/powerpoint/2010/main" spd="slow" advClick="0" advTm="9000"/>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Main Title&amp;quot;&quot;/&gt;&lt;property id=&quot;20307&quot; value=&quot;256&quot;/&gt;&lt;/object&gt;&lt;object type=&quot;3&quot; unique_id=&quot;10011&quot;&gt;&lt;property id=&quot;20148&quot; value=&quot;5&quot;/&gt;&lt;property id=&quot;20300&quot; value=&quot;Slide 2 - &amp;quot;Slide Title&amp;quot;&quot;/&gt;&lt;property id=&quot;20307&quot; value=&quot;275&quot;/&gt;&lt;/object&gt;&lt;object type=&quot;3&quot; unique_id=&quot;10012&quot;&gt;&lt;property id=&quot;20148&quot; value=&quot;5&quot;/&gt;&lt;property id=&quot;20300&quot; value=&quot;Slide 3 - &amp;quot;Slide Title&amp;quot;&quot;/&gt;&lt;property id=&quot;20307&quot; value=&quot;272&quot;/&gt;&lt;/object&gt;&lt;object type=&quot;3&quot; unique_id=&quot;10013&quot;&gt;&lt;property id=&quot;20148&quot; value=&quot;5&quot;/&gt;&lt;property id=&quot;20300&quot; value=&quot;Slide 4 - &amp;quot;Use icons to insert images/charts/etc.&amp;quot;&quot;/&gt;&lt;property id=&quot;20307&quot; value=&quot;269&quot;/&gt;&lt;/object&gt;&lt;object type=&quot;3&quot; unique_id=&quot;10014&quot;&gt;&lt;property id=&quot;20148&quot; value=&quot;5&quot;/&gt;&lt;property id=&quot;20300&quot; value=&quot;Slide 5 - &amp;quot;Slide Title&amp;quot;&quot;/&gt;&lt;property id=&quot;20307&quot; value=&quot;274&quot;/&gt;&lt;/object&gt;&lt;object type=&quot;3&quot; unique_id=&quot;10015&quot;&gt;&lt;property id=&quot;20148&quot; value=&quot;5&quot;/&gt;&lt;property id=&quot;20300&quot; value=&quot;Slide 6&quot;/&gt;&lt;property id=&quot;20307&quot; value=&quot;264&quot;/&gt;&lt;/object&gt;&lt;/object&gt;&lt;object type=&quot;8&quot; unique_id=&quot;10010&quot;&gt;&lt;/object&gt;&lt;/object&gt;&lt;/database&gt;"/>
  <p:tag name="SECTOMILLISECCONVERTED" val="1"/>
</p:tagLst>
</file>

<file path=ppt/theme/theme1.xml><?xml version="1.0" encoding="utf-8"?>
<a:theme xmlns:a="http://schemas.openxmlformats.org/drawingml/2006/main" name="RAP 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1573b54b-d10e-475f-bee7-f1b5f900efa1">VQ7R3EEMYQHR-13-109</_dlc_DocId>
    <_dlc_DocIdUrl xmlns="1573b54b-d10e-475f-bee7-f1b5f900efa1">
      <Url>https://www.rapnetonline.net/_layouts/DocIdRedir.aspx?ID=VQ7R3EEMYQHR-13-109</Url>
      <Description>VQ7R3EEMYQHR-13-109</Description>
    </_dlc_DocIdUrl>
    <Updated xmlns="c602b82c-4ea4-438a-84bb-e365e0759e91">true</Updated>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6B9D5A551AC18419A2CC7B2067DBF25" ma:contentTypeVersion="1" ma:contentTypeDescription="Create a new document." ma:contentTypeScope="" ma:versionID="0c21e7613fb8c0b758b2ed780f820f85">
  <xsd:schema xmlns:xsd="http://www.w3.org/2001/XMLSchema" xmlns:xs="http://www.w3.org/2001/XMLSchema" xmlns:p="http://schemas.microsoft.com/office/2006/metadata/properties" xmlns:ns2="1573b54b-d10e-475f-bee7-f1b5f900efa1" xmlns:ns3="c602b82c-4ea4-438a-84bb-e365e0759e91" targetNamespace="http://schemas.microsoft.com/office/2006/metadata/properties" ma:root="true" ma:fieldsID="7f0e847181b4a1d33d24600a1657d3c0" ns2:_="" ns3:_="">
    <xsd:import namespace="1573b54b-d10e-475f-bee7-f1b5f900efa1"/>
    <xsd:import namespace="c602b82c-4ea4-438a-84bb-e365e0759e91"/>
    <xsd:element name="properties">
      <xsd:complexType>
        <xsd:sequence>
          <xsd:element name="documentManagement">
            <xsd:complexType>
              <xsd:all>
                <xsd:element ref="ns2:_dlc_DocId" minOccurs="0"/>
                <xsd:element ref="ns2:_dlc_DocIdUrl" minOccurs="0"/>
                <xsd:element ref="ns2:_dlc_DocIdPersistId" minOccurs="0"/>
                <xsd:element ref="ns3:Upd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73b54b-d10e-475f-bee7-f1b5f900efa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602b82c-4ea4-438a-84bb-e365e0759e91" elementFormDefault="qualified">
    <xsd:import namespace="http://schemas.microsoft.com/office/2006/documentManagement/types"/>
    <xsd:import namespace="http://schemas.microsoft.com/office/infopath/2007/PartnerControls"/>
    <xsd:element name="Updated" ma:index="11" nillable="true" ma:displayName="Updated" ma:default="1" ma:internalName="Updat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367E845-532D-46AF-9CFB-BF92FED1C1E0}">
  <ds:schemaRefs>
    <ds:schemaRef ds:uri="http://schemas.microsoft.com/sharepoint/events"/>
  </ds:schemaRefs>
</ds:datastoreItem>
</file>

<file path=customXml/itemProps2.xml><?xml version="1.0" encoding="utf-8"?>
<ds:datastoreItem xmlns:ds="http://schemas.openxmlformats.org/officeDocument/2006/customXml" ds:itemID="{6B246022-0DE0-4FDB-9BBE-ECAC570747FE}">
  <ds:schemaRefs>
    <ds:schemaRef ds:uri="http://schemas.microsoft.com/sharepoint/v3/contenttype/forms"/>
  </ds:schemaRefs>
</ds:datastoreItem>
</file>

<file path=customXml/itemProps3.xml><?xml version="1.0" encoding="utf-8"?>
<ds:datastoreItem xmlns:ds="http://schemas.openxmlformats.org/officeDocument/2006/customXml" ds:itemID="{864EC464-27F0-43C5-BDBC-CBFAA83DEEEF}">
  <ds:schemaRefs>
    <ds:schemaRef ds:uri="http://schemas.microsoft.com/office/2006/metadata/properties"/>
    <ds:schemaRef ds:uri="http://schemas.microsoft.com/office/infopath/2007/PartnerControls"/>
    <ds:schemaRef ds:uri="1573b54b-d10e-475f-bee7-f1b5f900efa1"/>
    <ds:schemaRef ds:uri="c602b82c-4ea4-438a-84bb-e365e0759e91"/>
  </ds:schemaRefs>
</ds:datastoreItem>
</file>

<file path=customXml/itemProps4.xml><?xml version="1.0" encoding="utf-8"?>
<ds:datastoreItem xmlns:ds="http://schemas.openxmlformats.org/officeDocument/2006/customXml" ds:itemID="{796B2EF6-3E4E-4237-8B94-0997C5CD08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73b54b-d10e-475f-bee7-f1b5f900efa1"/>
    <ds:schemaRef ds:uri="c602b82c-4ea4-438a-84bb-e365e0759e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0449C941-87C5-4EB0-8B22-A88EB142485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RAP Power Point.potx</Template>
  <TotalTime>4178</TotalTime>
  <Words>1677</Words>
  <Application>Microsoft Macintosh PowerPoint</Application>
  <PresentationFormat>On-screen Show (4:3)</PresentationFormat>
  <Paragraphs>285</Paragraphs>
  <Slides>38</Slides>
  <Notes>14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RAP Power Point</vt:lpstr>
      <vt:lpstr>Sustainable Rate Design for a Modern Grid</vt:lpstr>
      <vt:lpstr>Introducing RAP and Rich</vt:lpstr>
      <vt:lpstr>Principles for Modern Rate Design</vt:lpstr>
      <vt:lpstr>Distributed Generation is Growing</vt:lpstr>
      <vt:lpstr>Costs Continue to Decline</vt:lpstr>
      <vt:lpstr>Why Reassess? Why Change? Why Now? A Decentralized Grid Rising</vt:lpstr>
      <vt:lpstr>Consumer Perspective</vt:lpstr>
      <vt:lpstr>Grid Value from DG – Differentiate by</vt:lpstr>
      <vt:lpstr>Rate Design Options for a Modern Grid from forthcoming RAP paper</vt:lpstr>
      <vt:lpstr>A Fixed TOU Rate in Use</vt:lpstr>
      <vt:lpstr>Sample Time of Use with Critical Peak: </vt:lpstr>
      <vt:lpstr>A Peak Time Rebate in Use</vt:lpstr>
      <vt:lpstr>Rate Design Options</vt:lpstr>
      <vt:lpstr>Demand Charge</vt:lpstr>
      <vt:lpstr>Lots of Diversity at the Transformer 26-Unit Apartment Complex, L.A. Area</vt:lpstr>
      <vt:lpstr>Individual Load Shapes Vary</vt:lpstr>
      <vt:lpstr>All the Utility Sees Is The Combined Load of Multiple Customers With Different Shapes</vt:lpstr>
      <vt:lpstr>Which Parts of the System Are Designed Based on NCP Demand?</vt:lpstr>
      <vt:lpstr>Rate Design Options</vt:lpstr>
      <vt:lpstr>Nearly Every State Authorizing Net Metering</vt:lpstr>
      <vt:lpstr>Net metering growth</vt:lpstr>
      <vt:lpstr>Maturing Solar: Changes Ahead for Net Metering?</vt:lpstr>
      <vt:lpstr>Rate Design Options</vt:lpstr>
      <vt:lpstr>Rate Design Options</vt:lpstr>
      <vt:lpstr>Revenue Assurance: Monthly charge increase or Minimum Bill</vt:lpstr>
      <vt:lpstr>Price Elasticity at Work</vt:lpstr>
      <vt:lpstr>PowerPoint Presentation</vt:lpstr>
      <vt:lpstr>Customer Specific Costs Appropriate for the Monthly Customer Charge</vt:lpstr>
      <vt:lpstr>Rate Design Options</vt:lpstr>
      <vt:lpstr>PowerPoint Presentation</vt:lpstr>
      <vt:lpstr>PowerPoint Presentation</vt:lpstr>
      <vt:lpstr>Rate Design Principles for DG Users</vt:lpstr>
      <vt:lpstr>Decoupling</vt:lpstr>
      <vt:lpstr>PowerPoint Presentation</vt:lpstr>
      <vt:lpstr>The System We Grew Up With</vt:lpstr>
      <vt:lpstr>A Vision of A Future System</vt:lpstr>
      <vt:lpstr>Trends are Clear</vt:lpstr>
      <vt:lpstr>PowerPoint Presentation</vt:lpstr>
    </vt:vector>
  </TitlesOfParts>
  <Company>The Regulatory Assistance Project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Starburst PPT</dc:title>
  <dc:creator>Becky Wigg</dc:creator>
  <cp:lastModifiedBy>Richard Sedano</cp:lastModifiedBy>
  <cp:revision>27</cp:revision>
  <dcterms:created xsi:type="dcterms:W3CDTF">2013-02-05T16:59:58Z</dcterms:created>
  <dcterms:modified xsi:type="dcterms:W3CDTF">2015-06-18T14:36:50Z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0x01010066B9D5A551AC18419A2CC7B2067DBF25</vt:lpwstr>
  </property>
  <property fmtid="{D5CDD505-2E9C-101B-9397-08002B2CF9AE}" pid="3" name="_dlc_DocIdItemGuid">
    <vt:lpwstr>42dfa829-7dfb-42a7-9225-b2760946dc55</vt:lpwstr>
  </property>
</Properties>
</file>