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4" r:id="rId1"/>
  </p:sldMasterIdLst>
  <p:notesMasterIdLst>
    <p:notesMasterId r:id="rId18"/>
  </p:notesMasterIdLst>
  <p:handoutMasterIdLst>
    <p:handoutMasterId r:id="rId19"/>
  </p:handoutMasterIdLst>
  <p:sldIdLst>
    <p:sldId id="328" r:id="rId2"/>
    <p:sldId id="329" r:id="rId3"/>
    <p:sldId id="330" r:id="rId4"/>
    <p:sldId id="331" r:id="rId5"/>
    <p:sldId id="326" r:id="rId6"/>
    <p:sldId id="297" r:id="rId7"/>
    <p:sldId id="303" r:id="rId8"/>
    <p:sldId id="339" r:id="rId9"/>
    <p:sldId id="333" r:id="rId10"/>
    <p:sldId id="343" r:id="rId11"/>
    <p:sldId id="332" r:id="rId12"/>
    <p:sldId id="334" r:id="rId13"/>
    <p:sldId id="335" r:id="rId14"/>
    <p:sldId id="337" r:id="rId15"/>
    <p:sldId id="338" r:id="rId16"/>
    <p:sldId id="340" r:id="rId17"/>
  </p:sldIdLst>
  <p:sldSz cx="9144000" cy="6858000" type="screen4x3"/>
  <p:notesSz cx="7077075" cy="905192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johnson" initials="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2CF"/>
    <a:srgbClr val="77BD2A"/>
    <a:srgbClr val="F9AF1C"/>
    <a:srgbClr val="9B8F83"/>
    <a:srgbClr val="E7251A"/>
    <a:srgbClr val="11479D"/>
    <a:srgbClr val="6159A6"/>
    <a:srgbClr val="F5943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03" autoAdjust="0"/>
    <p:restoredTop sz="95409" autoAdjust="0"/>
  </p:normalViewPr>
  <p:slideViewPr>
    <p:cSldViewPr>
      <p:cViewPr varScale="1">
        <p:scale>
          <a:sx n="95" d="100"/>
          <a:sy n="95" d="100"/>
        </p:scale>
        <p:origin x="-90"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912" y="1812"/>
      </p:cViewPr>
      <p:guideLst>
        <p:guide orient="horz" pos="2851"/>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samba3\PublicAffairs\External%20Affairs\RSP10\Renewable%20Projections%202010_draf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Sources of Energy</a:t>
            </a:r>
            <a:endParaRPr lang="en-US" dirty="0"/>
          </a:p>
        </c:rich>
      </c:tx>
      <c:layout/>
    </c:title>
    <c:plotArea>
      <c:layout/>
      <c:barChart>
        <c:barDir val="col"/>
        <c:grouping val="percentStacked"/>
        <c:ser>
          <c:idx val="0"/>
          <c:order val="0"/>
          <c:tx>
            <c:strRef>
              <c:f>Sheet1!$A$2</c:f>
              <c:strCache>
                <c:ptCount val="1"/>
                <c:pt idx="0">
                  <c:v>Nat. Gas</c:v>
                </c:pt>
              </c:strCache>
            </c:strRef>
          </c:tx>
          <c:dLbls>
            <c:numFmt formatCode="0.0%" sourceLinked="0"/>
            <c:txPr>
              <a:bodyPr/>
              <a:lstStyle/>
              <a:p>
                <a:pPr>
                  <a:defRPr sz="1400" b="0"/>
                </a:pPr>
                <a:endParaRPr lang="en-US"/>
              </a:p>
            </c:txPr>
            <c:showVal val="1"/>
          </c:dLbls>
          <c:cat>
            <c:strRef>
              <c:f>Sheet1!$B$1:$C$1</c:f>
              <c:strCache>
                <c:ptCount val="2"/>
                <c:pt idx="0">
                  <c:v>2000</c:v>
                </c:pt>
                <c:pt idx="1">
                  <c:v>2009</c:v>
                </c:pt>
              </c:strCache>
            </c:strRef>
          </c:cat>
          <c:val>
            <c:numRef>
              <c:f>Sheet1!$B$2:$C$2</c:f>
              <c:numCache>
                <c:formatCode>_(* #,##0.000_);_(* \(#,##0.000\);_(* "-"??_);_(@_)</c:formatCode>
                <c:ptCount val="2"/>
                <c:pt idx="0" formatCode="General">
                  <c:v>0.21800000000000044</c:v>
                </c:pt>
                <c:pt idx="1">
                  <c:v>0.42400000000000032</c:v>
                </c:pt>
              </c:numCache>
            </c:numRef>
          </c:val>
        </c:ser>
        <c:ser>
          <c:idx val="1"/>
          <c:order val="1"/>
          <c:tx>
            <c:strRef>
              <c:f>Sheet1!$A$3</c:f>
              <c:strCache>
                <c:ptCount val="1"/>
                <c:pt idx="0">
                  <c:v>Oil</c:v>
                </c:pt>
              </c:strCache>
            </c:strRef>
          </c:tx>
          <c:dLbls>
            <c:dLbl>
              <c:idx val="4"/>
              <c:layout>
                <c:manualLayout>
                  <c:x val="1.5296367112810729E-3"/>
                  <c:y val="-3.1073446327683989E-2"/>
                </c:manualLayout>
              </c:layout>
              <c:showVal val="1"/>
              <c:showSerName val="1"/>
            </c:dLbl>
            <c:numFmt formatCode="0.0%" sourceLinked="0"/>
            <c:txPr>
              <a:bodyPr/>
              <a:lstStyle/>
              <a:p>
                <a:pPr>
                  <a:defRPr sz="1400" b="1"/>
                </a:pPr>
                <a:endParaRPr lang="en-US"/>
              </a:p>
            </c:txPr>
            <c:showVal val="1"/>
          </c:dLbls>
          <c:cat>
            <c:strRef>
              <c:f>Sheet1!$B$1:$C$1</c:f>
              <c:strCache>
                <c:ptCount val="2"/>
                <c:pt idx="0">
                  <c:v>2000</c:v>
                </c:pt>
                <c:pt idx="1">
                  <c:v>2009</c:v>
                </c:pt>
              </c:strCache>
            </c:strRef>
          </c:cat>
          <c:val>
            <c:numRef>
              <c:f>Sheet1!$B$3:$C$3</c:f>
              <c:numCache>
                <c:formatCode>_(* #,##0.000_);_(* \(#,##0.000\);_(* "-"??_);_(@_)</c:formatCode>
                <c:ptCount val="2"/>
                <c:pt idx="0" formatCode="General">
                  <c:v>0.14800000000000021</c:v>
                </c:pt>
                <c:pt idx="1">
                  <c:v>7.000000000000014E-3</c:v>
                </c:pt>
              </c:numCache>
            </c:numRef>
          </c:val>
        </c:ser>
        <c:ser>
          <c:idx val="2"/>
          <c:order val="2"/>
          <c:tx>
            <c:strRef>
              <c:f>Sheet1!$A$4</c:f>
              <c:strCache>
                <c:ptCount val="1"/>
                <c:pt idx="0">
                  <c:v>Nuclear</c:v>
                </c:pt>
              </c:strCache>
            </c:strRef>
          </c:tx>
          <c:cat>
            <c:strRef>
              <c:f>Sheet1!$B$1:$C$1</c:f>
              <c:strCache>
                <c:ptCount val="2"/>
                <c:pt idx="0">
                  <c:v>2000</c:v>
                </c:pt>
                <c:pt idx="1">
                  <c:v>2009</c:v>
                </c:pt>
              </c:strCache>
            </c:strRef>
          </c:cat>
          <c:val>
            <c:numRef>
              <c:f>Sheet1!$B$4:$C$4</c:f>
              <c:numCache>
                <c:formatCode>_(* #,##0.000_);_(* \(#,##0.000\);_(* "-"??_);_(@_)</c:formatCode>
                <c:ptCount val="2"/>
                <c:pt idx="0" formatCode="General">
                  <c:v>0.31200000000000094</c:v>
                </c:pt>
                <c:pt idx="1">
                  <c:v>0.30300000000000032</c:v>
                </c:pt>
              </c:numCache>
            </c:numRef>
          </c:val>
        </c:ser>
        <c:ser>
          <c:idx val="3"/>
          <c:order val="3"/>
          <c:tx>
            <c:strRef>
              <c:f>Sheet1!$A$5</c:f>
              <c:strCache>
                <c:ptCount val="1"/>
                <c:pt idx="0">
                  <c:v>Coal</c:v>
                </c:pt>
              </c:strCache>
            </c:strRef>
          </c:tx>
          <c:cat>
            <c:strRef>
              <c:f>Sheet1!$B$1:$C$1</c:f>
              <c:strCache>
                <c:ptCount val="2"/>
                <c:pt idx="0">
                  <c:v>2000</c:v>
                </c:pt>
                <c:pt idx="1">
                  <c:v>2009</c:v>
                </c:pt>
              </c:strCache>
            </c:strRef>
          </c:cat>
          <c:val>
            <c:numRef>
              <c:f>Sheet1!$B$5:$C$5</c:f>
              <c:numCache>
                <c:formatCode>_(* #,##0.000_);_(* \(#,##0.000\);_(* "-"??_);_(@_)</c:formatCode>
                <c:ptCount val="2"/>
                <c:pt idx="0" formatCode="General">
                  <c:v>0.17700000000000021</c:v>
                </c:pt>
                <c:pt idx="1">
                  <c:v>0.12200000000000009</c:v>
                </c:pt>
              </c:numCache>
            </c:numRef>
          </c:val>
        </c:ser>
        <c:ser>
          <c:idx val="4"/>
          <c:order val="4"/>
          <c:tx>
            <c:strRef>
              <c:f>Sheet1!$A$6</c:f>
              <c:strCache>
                <c:ptCount val="1"/>
                <c:pt idx="0">
                  <c:v>Pumped storage</c:v>
                </c:pt>
              </c:strCache>
            </c:strRef>
          </c:tx>
          <c:cat>
            <c:strRef>
              <c:f>Sheet1!$B$1:$C$1</c:f>
              <c:strCache>
                <c:ptCount val="2"/>
                <c:pt idx="0">
                  <c:v>2000</c:v>
                </c:pt>
                <c:pt idx="1">
                  <c:v>2009</c:v>
                </c:pt>
              </c:strCache>
            </c:strRef>
          </c:cat>
          <c:val>
            <c:numRef>
              <c:f>Sheet1!$B$6:$C$6</c:f>
              <c:numCache>
                <c:formatCode>_(* #,##0.000_);_(* \(#,##0.000\);_(* "-"??_);_(@_)</c:formatCode>
                <c:ptCount val="2"/>
                <c:pt idx="0" formatCode="General">
                  <c:v>1.7000000000000012E-2</c:v>
                </c:pt>
                <c:pt idx="1">
                  <c:v>1.2000000000000007E-2</c:v>
                </c:pt>
              </c:numCache>
            </c:numRef>
          </c:val>
        </c:ser>
        <c:ser>
          <c:idx val="5"/>
          <c:order val="5"/>
          <c:tx>
            <c:strRef>
              <c:f>Sheet1!$A$7</c:f>
              <c:strCache>
                <c:ptCount val="1"/>
                <c:pt idx="0">
                  <c:v>Hydro</c:v>
                </c:pt>
              </c:strCache>
            </c:strRef>
          </c:tx>
          <c:cat>
            <c:strRef>
              <c:f>Sheet1!$B$1:$C$1</c:f>
              <c:strCache>
                <c:ptCount val="2"/>
                <c:pt idx="0">
                  <c:v>2000</c:v>
                </c:pt>
                <c:pt idx="1">
                  <c:v>2009</c:v>
                </c:pt>
              </c:strCache>
            </c:strRef>
          </c:cat>
          <c:val>
            <c:numRef>
              <c:f>Sheet1!$B$7:$C$7</c:f>
              <c:numCache>
                <c:formatCode>_(* #,##0.000_);_(* \(#,##0.000\);_(* "-"??_);_(@_)</c:formatCode>
                <c:ptCount val="2"/>
                <c:pt idx="0" formatCode="General">
                  <c:v>5.6000000000000022E-2</c:v>
                </c:pt>
                <c:pt idx="1">
                  <c:v>7.0000000000000034E-2</c:v>
                </c:pt>
              </c:numCache>
            </c:numRef>
          </c:val>
        </c:ser>
        <c:ser>
          <c:idx val="6"/>
          <c:order val="6"/>
          <c:tx>
            <c:strRef>
              <c:f>Sheet1!$A$8</c:f>
              <c:strCache>
                <c:ptCount val="1"/>
                <c:pt idx="0">
                  <c:v>Other</c:v>
                </c:pt>
              </c:strCache>
            </c:strRef>
          </c:tx>
          <c:spPr>
            <a:solidFill>
              <a:srgbClr val="6159A6"/>
            </a:solidFill>
          </c:spPr>
          <c:cat>
            <c:strRef>
              <c:f>Sheet1!$B$1:$C$1</c:f>
              <c:strCache>
                <c:ptCount val="2"/>
                <c:pt idx="0">
                  <c:v>2000</c:v>
                </c:pt>
                <c:pt idx="1">
                  <c:v>2009</c:v>
                </c:pt>
              </c:strCache>
            </c:strRef>
          </c:cat>
          <c:val>
            <c:numRef>
              <c:f>Sheet1!$B$8:$C$8</c:f>
              <c:numCache>
                <c:formatCode>_(* #,##0.000_);_(* \(#,##0.000\);_(* "-"??_);_(@_)</c:formatCode>
                <c:ptCount val="2"/>
                <c:pt idx="0" formatCode="General">
                  <c:v>7.3000000000000037E-2</c:v>
                </c:pt>
                <c:pt idx="1">
                  <c:v>6.1000000000000026E-2</c:v>
                </c:pt>
              </c:numCache>
            </c:numRef>
          </c:val>
        </c:ser>
        <c:overlap val="100"/>
        <c:axId val="90592000"/>
        <c:axId val="90593536"/>
      </c:barChart>
      <c:catAx>
        <c:axId val="90592000"/>
        <c:scaling>
          <c:orientation val="minMax"/>
        </c:scaling>
        <c:axPos val="b"/>
        <c:tickLblPos val="nextTo"/>
        <c:txPr>
          <a:bodyPr/>
          <a:lstStyle/>
          <a:p>
            <a:pPr>
              <a:defRPr sz="1400" b="1"/>
            </a:pPr>
            <a:endParaRPr lang="en-US"/>
          </a:p>
        </c:txPr>
        <c:crossAx val="90593536"/>
        <c:crosses val="autoZero"/>
        <c:auto val="1"/>
        <c:lblAlgn val="ctr"/>
        <c:lblOffset val="100"/>
      </c:catAx>
      <c:valAx>
        <c:axId val="90593536"/>
        <c:scaling>
          <c:orientation val="minMax"/>
        </c:scaling>
        <c:axPos val="l"/>
        <c:majorGridlines/>
        <c:numFmt formatCode="0%" sourceLinked="1"/>
        <c:tickLblPos val="nextTo"/>
        <c:txPr>
          <a:bodyPr/>
          <a:lstStyle/>
          <a:p>
            <a:pPr>
              <a:defRPr sz="1400"/>
            </a:pPr>
            <a:endParaRPr lang="en-US"/>
          </a:p>
        </c:txPr>
        <c:crossAx val="90592000"/>
        <c:crosses val="autoZero"/>
        <c:crossBetween val="between"/>
      </c:valAx>
    </c:plotArea>
    <c:legend>
      <c:legendPos val="r"/>
      <c:layout/>
      <c:txPr>
        <a:bodyPr/>
        <a:lstStyle/>
        <a:p>
          <a:pPr>
            <a:defRPr sz="14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solidFill>
                  <a:schemeClr val="bg1"/>
                </a:solidFill>
              </a:rPr>
              <a:t>Total RPS/Renewable/EE/CHP Energy Targets By Type</a:t>
            </a:r>
          </a:p>
        </c:rich>
      </c:tx>
      <c:layout/>
    </c:title>
    <c:plotArea>
      <c:layout/>
      <c:areaChart>
        <c:grouping val="stacked"/>
        <c:ser>
          <c:idx val="0"/>
          <c:order val="0"/>
          <c:tx>
            <c:strRef>
              <c:f>'Regional Targets'!$B$10</c:f>
              <c:strCache>
                <c:ptCount val="1"/>
                <c:pt idx="0">
                  <c:v>Total Existing RPS</c:v>
                </c:pt>
              </c:strCache>
            </c:strRef>
          </c:tx>
          <c:spPr>
            <a:solidFill>
              <a:schemeClr val="tx2"/>
            </a:solidFill>
          </c:spPr>
          <c:cat>
            <c:numRef>
              <c:f>'Regional Targets'!$C$33:$M$33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'Regional Targets'!$C$10:$M$10</c:f>
              <c:numCache>
                <c:formatCode>0</c:formatCode>
                <c:ptCount val="11"/>
                <c:pt idx="0">
                  <c:v>8053.6823680000034</c:v>
                </c:pt>
                <c:pt idx="1">
                  <c:v>8185.5984000000008</c:v>
                </c:pt>
                <c:pt idx="2">
                  <c:v>8234.8091319999148</c:v>
                </c:pt>
                <c:pt idx="3">
                  <c:v>8213.312819999981</c:v>
                </c:pt>
                <c:pt idx="4">
                  <c:v>8240.4136880000005</c:v>
                </c:pt>
                <c:pt idx="5">
                  <c:v>8237.9319419999993</c:v>
                </c:pt>
                <c:pt idx="6">
                  <c:v>8234.1946639999951</c:v>
                </c:pt>
                <c:pt idx="7">
                  <c:v>8236.7252659999995</c:v>
                </c:pt>
                <c:pt idx="8">
                  <c:v>8243.3811199999036</c:v>
                </c:pt>
                <c:pt idx="9">
                  <c:v>8246.378467999999</c:v>
                </c:pt>
                <c:pt idx="10">
                  <c:v>8205.5854953999951</c:v>
                </c:pt>
              </c:numCache>
            </c:numRef>
          </c:val>
        </c:ser>
        <c:ser>
          <c:idx val="1"/>
          <c:order val="1"/>
          <c:tx>
            <c:strRef>
              <c:f>'Regional Targets'!$B$19</c:f>
              <c:strCache>
                <c:ptCount val="1"/>
                <c:pt idx="0">
                  <c:v>Total New RPS</c:v>
                </c:pt>
              </c:strCache>
            </c:strRef>
          </c:tx>
          <c:spPr>
            <a:solidFill>
              <a:schemeClr val="accent4"/>
            </a:solidFill>
            <a:ln w="25400">
              <a:noFill/>
            </a:ln>
          </c:spPr>
          <c:cat>
            <c:numRef>
              <c:f>'Regional Targets'!$C$33:$M$33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'Regional Targets'!$C$19:$M$19</c:f>
              <c:numCache>
                <c:formatCode>#,##0</c:formatCode>
                <c:ptCount val="11"/>
                <c:pt idx="0">
                  <c:v>5230.5009000000009</c:v>
                </c:pt>
                <c:pt idx="1">
                  <c:v>6347.3520000000044</c:v>
                </c:pt>
                <c:pt idx="2">
                  <c:v>7495.6859400000003</c:v>
                </c:pt>
                <c:pt idx="3">
                  <c:v>8583.9535999999243</c:v>
                </c:pt>
                <c:pt idx="4">
                  <c:v>9721.77052</c:v>
                </c:pt>
                <c:pt idx="5">
                  <c:v>11033.3102</c:v>
                </c:pt>
                <c:pt idx="6">
                  <c:v>12345.201240000069</c:v>
                </c:pt>
                <c:pt idx="7">
                  <c:v>13662.00927</c:v>
                </c:pt>
                <c:pt idx="8">
                  <c:v>14984.281100000002</c:v>
                </c:pt>
                <c:pt idx="9">
                  <c:v>16499.34837</c:v>
                </c:pt>
                <c:pt idx="10">
                  <c:v>17121.21875</c:v>
                </c:pt>
              </c:numCache>
            </c:numRef>
          </c:val>
        </c:ser>
        <c:ser>
          <c:idx val="2"/>
          <c:order val="2"/>
          <c:tx>
            <c:strRef>
              <c:f>'Regional Targets'!$B$34</c:f>
              <c:strCache>
                <c:ptCount val="1"/>
                <c:pt idx="0">
                  <c:v>Total VT Renewables</c:v>
                </c:pt>
              </c:strCache>
            </c:strRef>
          </c:tx>
          <c:spPr>
            <a:solidFill>
              <a:schemeClr val="accent5"/>
            </a:solidFill>
            <a:ln w="25400">
              <a:noFill/>
            </a:ln>
          </c:spPr>
          <c:cat>
            <c:numRef>
              <c:f>'Regional Targets'!$C$33:$M$33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'Regional Targets'!$C$34:$M$34</c:f>
              <c:numCache>
                <c:formatCode>#,##0</c:formatCode>
                <c:ptCount val="11"/>
                <c:pt idx="0">
                  <c:v>160.375</c:v>
                </c:pt>
                <c:pt idx="1">
                  <c:v>322.5</c:v>
                </c:pt>
                <c:pt idx="2">
                  <c:v>528.57500000000005</c:v>
                </c:pt>
                <c:pt idx="3">
                  <c:v>695.1</c:v>
                </c:pt>
                <c:pt idx="4">
                  <c:v>906.625</c:v>
                </c:pt>
                <c:pt idx="5">
                  <c:v>1108.1499999999999</c:v>
                </c:pt>
                <c:pt idx="6">
                  <c:v>1304.675</c:v>
                </c:pt>
                <c:pt idx="7">
                  <c:v>1516.2</c:v>
                </c:pt>
                <c:pt idx="8">
                  <c:v>1561.2</c:v>
                </c:pt>
                <c:pt idx="9">
                  <c:v>1611.2</c:v>
                </c:pt>
                <c:pt idx="10">
                  <c:v>1645.0999999999997</c:v>
                </c:pt>
              </c:numCache>
            </c:numRef>
          </c:val>
        </c:ser>
        <c:ser>
          <c:idx val="3"/>
          <c:order val="3"/>
          <c:tx>
            <c:strRef>
              <c:f>'Regional Targets'!$B$40</c:f>
              <c:strCache>
                <c:ptCount val="1"/>
                <c:pt idx="0">
                  <c:v>Total CHP/EE Energy</c:v>
                </c:pt>
              </c:strCache>
            </c:strRef>
          </c:tx>
          <c:spPr>
            <a:solidFill>
              <a:schemeClr val="accent1"/>
            </a:solidFill>
            <a:ln w="25400">
              <a:noFill/>
            </a:ln>
          </c:spPr>
          <c:cat>
            <c:numRef>
              <c:f>'Regional Targets'!$C$33:$M$33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'Regional Targets'!$C$40:$M$40</c:f>
              <c:numCache>
                <c:formatCode>#,##0</c:formatCode>
                <c:ptCount val="11"/>
                <c:pt idx="0">
                  <c:v>3316.1420000000003</c:v>
                </c:pt>
                <c:pt idx="1">
                  <c:v>4392.67</c:v>
                </c:pt>
                <c:pt idx="2">
                  <c:v>5514.1680000000024</c:v>
                </c:pt>
                <c:pt idx="3">
                  <c:v>6616.6600000000044</c:v>
                </c:pt>
                <c:pt idx="4">
                  <c:v>7776.1520000000337</c:v>
                </c:pt>
                <c:pt idx="5">
                  <c:v>8948.6579999998721</c:v>
                </c:pt>
                <c:pt idx="6">
                  <c:v>10144.936000000002</c:v>
                </c:pt>
                <c:pt idx="7">
                  <c:v>11369.304</c:v>
                </c:pt>
                <c:pt idx="8">
                  <c:v>12620.73000000001</c:v>
                </c:pt>
                <c:pt idx="9">
                  <c:v>13893.361999999888</c:v>
                </c:pt>
                <c:pt idx="10">
                  <c:v>15786.154479999999</c:v>
                </c:pt>
              </c:numCache>
            </c:numRef>
          </c:val>
        </c:ser>
        <c:axId val="70440832"/>
        <c:axId val="70504448"/>
      </c:areaChart>
      <c:catAx>
        <c:axId val="70440832"/>
        <c:scaling>
          <c:orientation val="minMax"/>
        </c:scaling>
        <c:axPos val="b"/>
        <c:title>
          <c:tx>
            <c:rich>
              <a:bodyPr/>
              <a:lstStyle/>
              <a:p>
                <a:pPr>
                  <a:defRPr/>
                </a:pPr>
                <a:r>
                  <a:rPr lang="en-US"/>
                  <a:t>Year</a:t>
                </a:r>
              </a:p>
            </c:rich>
          </c:tx>
          <c:layout/>
        </c:title>
        <c:numFmt formatCode="General" sourceLinked="1"/>
        <c:tickLblPos val="nextTo"/>
        <c:crossAx val="70504448"/>
        <c:crosses val="autoZero"/>
        <c:auto val="1"/>
        <c:lblAlgn val="ctr"/>
        <c:lblOffset val="100"/>
      </c:catAx>
      <c:valAx>
        <c:axId val="70504448"/>
        <c:scaling>
          <c:orientation val="minMax"/>
          <c:max val="50000"/>
        </c:scaling>
        <c:axPos val="l"/>
        <c:majorGridlines/>
        <c:title>
          <c:tx>
            <c:rich>
              <a:bodyPr rot="-5400000" vert="horz"/>
              <a:lstStyle/>
              <a:p>
                <a:pPr>
                  <a:defRPr/>
                </a:pPr>
                <a:r>
                  <a:rPr lang="en-US"/>
                  <a:t>Annual Energy (GWh)</a:t>
                </a:r>
              </a:p>
            </c:rich>
          </c:tx>
          <c:layout/>
        </c:title>
        <c:numFmt formatCode="#,##0" sourceLinked="0"/>
        <c:tickLblPos val="nextTo"/>
        <c:crossAx val="70440832"/>
        <c:crosses val="autoZero"/>
        <c:crossBetween val="midCat"/>
      </c:valAx>
    </c:plotArea>
    <c:legend>
      <c:legendPos val="tr"/>
      <c:layout>
        <c:manualLayout>
          <c:xMode val="edge"/>
          <c:yMode val="edge"/>
          <c:x val="0.70092318286946809"/>
          <c:y val="0.31485863609154391"/>
          <c:w val="0.24778436111327795"/>
          <c:h val="0.52825413270709587"/>
        </c:manualLayout>
      </c:layout>
      <c:overlay val="1"/>
      <c:txPr>
        <a:bodyPr/>
        <a:lstStyle/>
        <a:p>
          <a:pPr>
            <a:defRPr b="0"/>
          </a:pPr>
          <a:endParaRPr lang="en-US"/>
        </a:p>
      </c:txPr>
    </c:legend>
    <c:plotVisOnly val="1"/>
  </c:chart>
  <c:txPr>
    <a:bodyPr/>
    <a:lstStyle/>
    <a:p>
      <a:pPr>
        <a:defRPr>
          <a:latin typeface="Arial" pitchFamily="34" charset="0"/>
          <a:cs typeface="Arial" pitchFamily="34" charset="0"/>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3" name="Rectangle 5"/>
          <p:cNvSpPr>
            <a:spLocks noGrp="1" noChangeArrowheads="1"/>
          </p:cNvSpPr>
          <p:nvPr>
            <p:ph type="sldNum" sz="quarter" idx="3"/>
          </p:nvPr>
        </p:nvSpPr>
        <p:spPr bwMode="auto">
          <a:xfrm>
            <a:off x="4010342" y="8599329"/>
            <a:ext cx="3066733" cy="452596"/>
          </a:xfrm>
          <a:prstGeom prst="rect">
            <a:avLst/>
          </a:prstGeom>
          <a:noFill/>
          <a:ln w="9525">
            <a:noFill/>
            <a:miter lim="800000"/>
            <a:headEnd/>
            <a:tailEnd/>
          </a:ln>
          <a:effectLst/>
        </p:spPr>
        <p:txBody>
          <a:bodyPr vert="horz" wrap="square" lIns="93169" tIns="46584" rIns="93169" bIns="46584" numCol="1" anchor="b" anchorCtr="0" compatLnSpc="1">
            <a:prstTxWarp prst="textNoShape">
              <a:avLst/>
            </a:prstTxWarp>
          </a:bodyPr>
          <a:lstStyle>
            <a:lvl1pPr algn="r">
              <a:defRPr sz="1200"/>
            </a:lvl1pPr>
          </a:lstStyle>
          <a:p>
            <a:fld id="{78E0A565-9226-401D-AE8C-BBE1B43AC0D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1026"/>
          <p:cNvSpPr>
            <a:spLocks noGrp="1" noChangeArrowheads="1"/>
          </p:cNvSpPr>
          <p:nvPr>
            <p:ph type="hdr" sz="quarter"/>
          </p:nvPr>
        </p:nvSpPr>
        <p:spPr bwMode="auto">
          <a:xfrm>
            <a:off x="1" y="0"/>
            <a:ext cx="3066733" cy="452596"/>
          </a:xfrm>
          <a:prstGeom prst="rect">
            <a:avLst/>
          </a:prstGeom>
          <a:noFill/>
          <a:ln w="9525">
            <a:noFill/>
            <a:miter lim="800000"/>
            <a:headEnd/>
            <a:tailEnd/>
          </a:ln>
          <a:effectLst/>
        </p:spPr>
        <p:txBody>
          <a:bodyPr vert="horz" wrap="square" lIns="93169" tIns="46584" rIns="93169" bIns="46584" numCol="1" anchor="t" anchorCtr="0" compatLnSpc="1">
            <a:prstTxWarp prst="textNoShape">
              <a:avLst/>
            </a:prstTxWarp>
          </a:bodyPr>
          <a:lstStyle>
            <a:lvl1pPr>
              <a:defRPr sz="1200"/>
            </a:lvl1pPr>
          </a:lstStyle>
          <a:p>
            <a:endParaRPr lang="en-US"/>
          </a:p>
        </p:txBody>
      </p:sp>
      <p:sp>
        <p:nvSpPr>
          <p:cNvPr id="21507" name="Rectangle 1027"/>
          <p:cNvSpPr>
            <a:spLocks noGrp="1" noChangeArrowheads="1"/>
          </p:cNvSpPr>
          <p:nvPr>
            <p:ph type="dt" idx="1"/>
          </p:nvPr>
        </p:nvSpPr>
        <p:spPr bwMode="auto">
          <a:xfrm>
            <a:off x="4010342" y="0"/>
            <a:ext cx="3066733" cy="452596"/>
          </a:xfrm>
          <a:prstGeom prst="rect">
            <a:avLst/>
          </a:prstGeom>
          <a:noFill/>
          <a:ln w="9525">
            <a:noFill/>
            <a:miter lim="800000"/>
            <a:headEnd/>
            <a:tailEnd/>
          </a:ln>
          <a:effectLst/>
        </p:spPr>
        <p:txBody>
          <a:bodyPr vert="horz" wrap="square" lIns="93169" tIns="46584" rIns="93169" bIns="46584" numCol="1" anchor="t" anchorCtr="0" compatLnSpc="1">
            <a:prstTxWarp prst="textNoShape">
              <a:avLst/>
            </a:prstTxWarp>
          </a:bodyPr>
          <a:lstStyle>
            <a:lvl1pPr algn="r">
              <a:defRPr sz="1200"/>
            </a:lvl1pPr>
          </a:lstStyle>
          <a:p>
            <a:endParaRPr lang="en-US"/>
          </a:p>
        </p:txBody>
      </p:sp>
      <p:sp>
        <p:nvSpPr>
          <p:cNvPr id="21508" name="Rectangle 1028"/>
          <p:cNvSpPr>
            <a:spLocks noGrp="1" noRot="1" noChangeAspect="1" noChangeArrowheads="1" noTextEdit="1"/>
          </p:cNvSpPr>
          <p:nvPr>
            <p:ph type="sldImg" idx="2"/>
          </p:nvPr>
        </p:nvSpPr>
        <p:spPr bwMode="auto">
          <a:xfrm>
            <a:off x="1274763" y="677863"/>
            <a:ext cx="4527550" cy="3395662"/>
          </a:xfrm>
          <a:prstGeom prst="rect">
            <a:avLst/>
          </a:prstGeom>
          <a:noFill/>
          <a:ln w="9525">
            <a:solidFill>
              <a:srgbClr val="000000"/>
            </a:solidFill>
            <a:miter lim="800000"/>
            <a:headEnd/>
            <a:tailEnd/>
          </a:ln>
          <a:effectLst/>
        </p:spPr>
      </p:sp>
      <p:sp>
        <p:nvSpPr>
          <p:cNvPr id="21509" name="Rectangle 1029"/>
          <p:cNvSpPr>
            <a:spLocks noGrp="1" noChangeArrowheads="1"/>
          </p:cNvSpPr>
          <p:nvPr>
            <p:ph type="body" sz="quarter" idx="3"/>
          </p:nvPr>
        </p:nvSpPr>
        <p:spPr bwMode="auto">
          <a:xfrm>
            <a:off x="943611" y="4299665"/>
            <a:ext cx="5189855" cy="4073366"/>
          </a:xfrm>
          <a:prstGeom prst="rect">
            <a:avLst/>
          </a:prstGeom>
          <a:noFill/>
          <a:ln w="9525">
            <a:noFill/>
            <a:miter lim="800000"/>
            <a:headEnd/>
            <a:tailEnd/>
          </a:ln>
          <a:effectLst/>
        </p:spPr>
        <p:txBody>
          <a:bodyPr vert="horz" wrap="square" lIns="93169" tIns="46584" rIns="93169" bIns="4658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1030"/>
          <p:cNvSpPr>
            <a:spLocks noGrp="1" noChangeArrowheads="1"/>
          </p:cNvSpPr>
          <p:nvPr>
            <p:ph type="ftr" sz="quarter" idx="4"/>
          </p:nvPr>
        </p:nvSpPr>
        <p:spPr bwMode="auto">
          <a:xfrm>
            <a:off x="1" y="8599329"/>
            <a:ext cx="3066733" cy="452596"/>
          </a:xfrm>
          <a:prstGeom prst="rect">
            <a:avLst/>
          </a:prstGeom>
          <a:noFill/>
          <a:ln w="9525">
            <a:noFill/>
            <a:miter lim="800000"/>
            <a:headEnd/>
            <a:tailEnd/>
          </a:ln>
          <a:effectLst/>
        </p:spPr>
        <p:txBody>
          <a:bodyPr vert="horz" wrap="square" lIns="93169" tIns="46584" rIns="93169" bIns="46584" numCol="1" anchor="b" anchorCtr="0" compatLnSpc="1">
            <a:prstTxWarp prst="textNoShape">
              <a:avLst/>
            </a:prstTxWarp>
          </a:bodyPr>
          <a:lstStyle>
            <a:lvl1pPr>
              <a:defRPr sz="1200"/>
            </a:lvl1pPr>
          </a:lstStyle>
          <a:p>
            <a:endParaRPr lang="en-US"/>
          </a:p>
        </p:txBody>
      </p:sp>
      <p:sp>
        <p:nvSpPr>
          <p:cNvPr id="21511" name="Rectangle 1031"/>
          <p:cNvSpPr>
            <a:spLocks noGrp="1" noChangeArrowheads="1"/>
          </p:cNvSpPr>
          <p:nvPr>
            <p:ph type="sldNum" sz="quarter" idx="5"/>
          </p:nvPr>
        </p:nvSpPr>
        <p:spPr bwMode="auto">
          <a:xfrm>
            <a:off x="4010342" y="8599329"/>
            <a:ext cx="3066733" cy="452596"/>
          </a:xfrm>
          <a:prstGeom prst="rect">
            <a:avLst/>
          </a:prstGeom>
          <a:noFill/>
          <a:ln w="9525">
            <a:noFill/>
            <a:miter lim="800000"/>
            <a:headEnd/>
            <a:tailEnd/>
          </a:ln>
          <a:effectLst/>
        </p:spPr>
        <p:txBody>
          <a:bodyPr vert="horz" wrap="square" lIns="93169" tIns="46584" rIns="93169" bIns="46584" numCol="1" anchor="b" anchorCtr="0" compatLnSpc="1">
            <a:prstTxWarp prst="textNoShape">
              <a:avLst/>
            </a:prstTxWarp>
          </a:bodyPr>
          <a:lstStyle>
            <a:lvl1pPr algn="r">
              <a:defRPr sz="1200"/>
            </a:lvl1pPr>
          </a:lstStyle>
          <a:p>
            <a:fld id="{7400E22F-8DAC-46DC-BDAB-F8B1DB89E64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Sources:</a:t>
            </a:r>
          </a:p>
          <a:p>
            <a:r>
              <a:rPr lang="en-US" baseline="0" smtClean="0"/>
              <a:t>2000 </a:t>
            </a:r>
            <a:r>
              <a:rPr lang="en-US" baseline="0" dirty="0" smtClean="0"/>
              <a:t>energy – System Planning archive</a:t>
            </a:r>
          </a:p>
          <a:p>
            <a:r>
              <a:rPr lang="en-US" baseline="0" dirty="0" smtClean="0"/>
              <a:t>2009 energy – Based on preliminary RSP10 data</a:t>
            </a:r>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June 1, 2010, Master</a:t>
            </a:r>
            <a:r>
              <a:rPr lang="en-US" baseline="0" dirty="0" smtClean="0"/>
              <a:t> version of ISO queue. Only includes projects in the queue for the system administered by ISO-NE; does not include projects in affected systems.</a:t>
            </a:r>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Source:</a:t>
            </a:r>
            <a:r>
              <a:rPr lang="en-US" baseline="0" dirty="0" smtClean="0"/>
              <a:t> Draft RSP10 Figure 8-4. Based on state</a:t>
            </a:r>
            <a:r>
              <a:rPr lang="en-US" dirty="0" smtClean="0"/>
              <a:t> policies with specific plans to meet long-term goals.</a:t>
            </a:r>
            <a:endParaRPr lang="en-US" baseline="0" dirty="0" smtClean="0"/>
          </a:p>
          <a:p>
            <a:endParaRPr lang="en-US" baseline="0" dirty="0" smtClean="0"/>
          </a:p>
          <a:p>
            <a:r>
              <a:rPr lang="en-US" baseline="0" dirty="0" smtClean="0"/>
              <a:t>The Energy Efficiency/CHP is only Connecticut’s Class III RPS energy efficiency and combined heat and power (CHP), and Massachusetts’ 25% EE goal.</a:t>
            </a:r>
          </a:p>
          <a:p>
            <a:endParaRPr lang="en-US" baseline="0" dirty="0" smtClean="0"/>
          </a:p>
          <a:p>
            <a:r>
              <a:rPr lang="en-US" dirty="0" smtClean="0">
                <a:latin typeface="Times New Roman" charset="0"/>
              </a:rPr>
              <a:t>2009 Energy from Renewables included hydro, landfill gas, other biomass gas, wood, refuse, wind, tires. (See RSP10 Fig. 7-2).</a:t>
            </a:r>
            <a:endParaRPr lang="en-US" dirty="0" smtClean="0"/>
          </a:p>
          <a:p>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28045"/>
            <a:fld id="{AA3403DC-F9E5-46BA-A0A9-EEC9E35C10E9}" type="slidenum">
              <a:rPr lang="en-US" smtClean="0"/>
              <a:pPr defTabSz="928045"/>
              <a:t>8</a:t>
            </a:fld>
            <a:endParaRPr lang="en-US" dirty="0" smtClean="0"/>
          </a:p>
        </p:txBody>
      </p:sp>
      <p:sp>
        <p:nvSpPr>
          <p:cNvPr id="40963" name="Rectangle 7"/>
          <p:cNvSpPr txBox="1">
            <a:spLocks noGrp="1" noChangeArrowheads="1"/>
          </p:cNvSpPr>
          <p:nvPr/>
        </p:nvSpPr>
        <p:spPr bwMode="auto">
          <a:xfrm>
            <a:off x="4009709" y="8597482"/>
            <a:ext cx="3067374" cy="454451"/>
          </a:xfrm>
          <a:prstGeom prst="rect">
            <a:avLst/>
          </a:prstGeom>
          <a:noFill/>
          <a:ln w="9525">
            <a:noFill/>
            <a:miter lim="800000"/>
            <a:headEnd/>
            <a:tailEnd/>
          </a:ln>
        </p:spPr>
        <p:txBody>
          <a:bodyPr lIns="91706" tIns="45851" rIns="91706" bIns="45851" anchor="b"/>
          <a:lstStyle/>
          <a:p>
            <a:pPr algn="r"/>
            <a:fld id="{2E73B647-CDE8-4C28-BDC5-DFA3CF73E6DB}" type="slidenum">
              <a:rPr lang="en-US" sz="1200"/>
              <a:pPr algn="r"/>
              <a:t>8</a:t>
            </a:fld>
            <a:endParaRPr lang="en-US" sz="1200" dirty="0"/>
          </a:p>
        </p:txBody>
      </p:sp>
      <p:sp>
        <p:nvSpPr>
          <p:cNvPr id="40964" name="Rectangle 2"/>
          <p:cNvSpPr>
            <a:spLocks noGrp="1" noRot="1" noChangeAspect="1" noChangeArrowheads="1" noTextEdit="1"/>
          </p:cNvSpPr>
          <p:nvPr>
            <p:ph type="sldImg"/>
          </p:nvPr>
        </p:nvSpPr>
        <p:spPr>
          <a:xfrm>
            <a:off x="1276350" y="677863"/>
            <a:ext cx="4527550" cy="3395662"/>
          </a:xfrm>
          <a:ln/>
        </p:spPr>
      </p:sp>
      <p:sp>
        <p:nvSpPr>
          <p:cNvPr id="50181" name="Rectangle 5"/>
          <p:cNvSpPr>
            <a:spLocks noGrp="1" noChangeArrowheads="1"/>
          </p:cNvSpPr>
          <p:nvPr>
            <p:ph type="body" idx="1"/>
          </p:nvPr>
        </p:nvSpPr>
        <p:spPr>
          <a:ln/>
        </p:spPr>
        <p:txBody>
          <a:bodyPr/>
          <a:lstStyle/>
          <a:p>
            <a:r>
              <a:rPr lang="en-US" dirty="0" smtClean="0"/>
              <a:t>Since 2000, ISO’s regional system planning process has identified the need for more than $8 billion of transmission investment. This has resulted in significant transmission development in each of the New England States. Approximately $4 billion of transmission investment has been completed (i.e., put into service) between 2002 and 2009; and additional $5 billion of transmission investment is active in the plan (i.e., under study or under construction).</a:t>
            </a:r>
          </a:p>
          <a:p>
            <a:r>
              <a:rPr lang="en-US" dirty="0" smtClean="0"/>
              <a:t>Including in-service and future projects</a:t>
            </a:r>
          </a:p>
          <a:p>
            <a:endParaRPr lang="en-US" dirty="0" smtClean="0"/>
          </a:p>
          <a:p>
            <a:r>
              <a:rPr lang="en-US" dirty="0" smtClean="0"/>
              <a:t>Six major 345-kV projects have been successfully constructed and </a:t>
            </a:r>
            <a:r>
              <a:rPr lang="en-US" u="sng" dirty="0" smtClean="0"/>
              <a:t>put into service</a:t>
            </a:r>
            <a:r>
              <a:rPr lang="en-US" dirty="0" smtClean="0"/>
              <a:t> in four states:</a:t>
            </a:r>
          </a:p>
          <a:p>
            <a:pPr lvl="0"/>
            <a:r>
              <a:rPr lang="en-US" dirty="0" smtClean="0"/>
              <a:t>Northwest Vermont Reliability Project (VT)</a:t>
            </a:r>
          </a:p>
          <a:p>
            <a:pPr lvl="0"/>
            <a:r>
              <a:rPr lang="en-US" dirty="0" smtClean="0"/>
              <a:t>NSTAR Reliability Project - Phase I (MA)</a:t>
            </a:r>
          </a:p>
          <a:p>
            <a:pPr lvl="0"/>
            <a:r>
              <a:rPr lang="en-US" dirty="0" smtClean="0"/>
              <a:t>NSTAR Reliability Project - Phase II (MA)</a:t>
            </a:r>
          </a:p>
          <a:p>
            <a:pPr lvl="0"/>
            <a:r>
              <a:rPr lang="en-US" dirty="0" smtClean="0"/>
              <a:t>Southwest Connecticut Reliability Project - Phase I (CT)</a:t>
            </a:r>
          </a:p>
          <a:p>
            <a:pPr lvl="0"/>
            <a:r>
              <a:rPr lang="en-US" dirty="0" smtClean="0"/>
              <a:t>Southwest Connecticut Reliability Project - Phase II (CT)</a:t>
            </a:r>
          </a:p>
          <a:p>
            <a:pPr lvl="0"/>
            <a:r>
              <a:rPr lang="en-US" dirty="0" smtClean="0"/>
              <a:t>Northeast Reliability Interconnect, a/k/a the Second New Brunswick Tie (ME)</a:t>
            </a:r>
          </a:p>
          <a:p>
            <a:r>
              <a:rPr lang="en-US" dirty="0" smtClean="0"/>
              <a:t> </a:t>
            </a:r>
          </a:p>
          <a:p>
            <a:r>
              <a:rPr lang="en-US" dirty="0" smtClean="0"/>
              <a:t>The total cost of these major 345-kV projects is approximately $2.4 billion:</a:t>
            </a:r>
          </a:p>
          <a:p>
            <a:pPr lvl="0"/>
            <a:r>
              <a:rPr lang="en-US" dirty="0" smtClean="0"/>
              <a:t>(1/07) Northwest Vermont Reliability Project (VT): $261.8 (</a:t>
            </a:r>
            <a:r>
              <a:rPr lang="en-US" i="1" dirty="0" smtClean="0"/>
              <a:t>no change</a:t>
            </a:r>
            <a:r>
              <a:rPr lang="en-US" dirty="0" smtClean="0"/>
              <a:t>)</a:t>
            </a:r>
          </a:p>
          <a:p>
            <a:pPr lvl="0"/>
            <a:r>
              <a:rPr lang="en-US" dirty="0" smtClean="0"/>
              <a:t>(4/07 and 12/08) NSTAR Reliability Project - Phases I&amp;II (MA): $307.9 M (</a:t>
            </a:r>
            <a:r>
              <a:rPr lang="en-US" i="1" dirty="0" smtClean="0"/>
              <a:t>No change</a:t>
            </a:r>
            <a:r>
              <a:rPr lang="en-US" dirty="0" smtClean="0"/>
              <a:t>)</a:t>
            </a:r>
          </a:p>
          <a:p>
            <a:pPr lvl="0"/>
            <a:r>
              <a:rPr lang="en-US" dirty="0" smtClean="0"/>
              <a:t>(10/06) Southwest Connecticut Reliability Project - Phase I (CT): $343 M </a:t>
            </a:r>
          </a:p>
          <a:p>
            <a:pPr lvl="0"/>
            <a:r>
              <a:rPr lang="en-US" dirty="0" smtClean="0"/>
              <a:t>(12/08) SWCT Reliability Project - Phase II (CT): $1,298 M (</a:t>
            </a:r>
            <a:r>
              <a:rPr lang="en-US" i="1" dirty="0" smtClean="0"/>
              <a:t>No change</a:t>
            </a:r>
            <a:r>
              <a:rPr lang="en-US" dirty="0" smtClean="0"/>
              <a:t>)</a:t>
            </a:r>
          </a:p>
          <a:p>
            <a:pPr lvl="0"/>
            <a:r>
              <a:rPr lang="en-US" dirty="0" smtClean="0"/>
              <a:t>(12/07) Northeast Reliability Interconnect (ME): $144 M</a:t>
            </a:r>
          </a:p>
          <a:p>
            <a:endParaRPr lang="en-US" dirty="0" smtClean="0"/>
          </a:p>
          <a:p>
            <a:r>
              <a:rPr lang="en-US" dirty="0" smtClean="0"/>
              <a:t>Major projects currently in </a:t>
            </a:r>
            <a:r>
              <a:rPr lang="en-US" u="sng" dirty="0" smtClean="0"/>
              <a:t>siting</a:t>
            </a:r>
            <a:r>
              <a:rPr lang="en-US" dirty="0" smtClean="0"/>
              <a:t>:</a:t>
            </a:r>
          </a:p>
          <a:p>
            <a:pPr lvl="0"/>
            <a:r>
              <a:rPr lang="en-US" dirty="0" smtClean="0"/>
              <a:t>New England East-West Solution (NEEWS): $1,872 M (</a:t>
            </a:r>
            <a:r>
              <a:rPr lang="en-US" i="1" dirty="0" smtClean="0"/>
              <a:t>No change)</a:t>
            </a:r>
            <a:endParaRPr lang="en-US" dirty="0" smtClean="0"/>
          </a:p>
          <a:p>
            <a:pPr lvl="0"/>
            <a:r>
              <a:rPr lang="en-US" dirty="0" smtClean="0"/>
              <a:t>Maine Power Reliability Program (MPRP)</a:t>
            </a:r>
            <a:r>
              <a:rPr lang="en-US" baseline="30000" dirty="0" smtClean="0"/>
              <a:t> </a:t>
            </a:r>
            <a:r>
              <a:rPr lang="en-US" dirty="0" smtClean="0"/>
              <a:t>: $1,545 M (</a:t>
            </a:r>
            <a:r>
              <a:rPr lang="en-US" i="1" dirty="0" smtClean="0"/>
              <a:t>No change</a:t>
            </a:r>
            <a:r>
              <a:rPr lang="en-US" dirty="0" smtClean="0"/>
              <a:t>)</a:t>
            </a:r>
          </a:p>
          <a:p>
            <a:r>
              <a:rPr lang="en-US" dirty="0" smtClean="0"/>
              <a:t> </a:t>
            </a:r>
          </a:p>
          <a:p>
            <a:r>
              <a:rPr lang="en-US" dirty="0" smtClean="0"/>
              <a:t>Other major projects in the plan:</a:t>
            </a:r>
          </a:p>
          <a:p>
            <a:pPr lvl="0"/>
            <a:r>
              <a:rPr lang="en-US" dirty="0" smtClean="0"/>
              <a:t>Vermont Southern Loop: $243 M</a:t>
            </a:r>
            <a:r>
              <a:rPr lang="en-US" i="1" dirty="0" smtClean="0"/>
              <a:t> (No change)</a:t>
            </a:r>
            <a:endParaRPr lang="en-US" dirty="0" smtClean="0"/>
          </a:p>
          <a:p>
            <a:pPr lvl="0"/>
            <a:r>
              <a:rPr lang="en-US" dirty="0" smtClean="0"/>
              <a:t>Greater Rhode Island Transmission Reinforcements (including Advanced NEEWS): $293 M (</a:t>
            </a:r>
            <a:r>
              <a:rPr lang="en-US" i="1" dirty="0" smtClean="0"/>
              <a:t>No change</a:t>
            </a:r>
            <a:r>
              <a:rPr lang="en-US" dirty="0" smtClean="0"/>
              <a:t>)</a:t>
            </a:r>
          </a:p>
          <a:p>
            <a:pPr lvl="0"/>
            <a:r>
              <a:rPr lang="en-US" dirty="0" smtClean="0"/>
              <a:t>Long-term lower Southeast Massachusetts (SEMA) upgrades: $110 M (</a:t>
            </a:r>
            <a:r>
              <a:rPr lang="en-US" i="1" dirty="0" smtClean="0"/>
              <a:t>No change</a:t>
            </a:r>
            <a:r>
              <a:rPr lang="en-US" dirty="0" smtClean="0"/>
              <a:t>)</a:t>
            </a:r>
          </a:p>
          <a:p>
            <a:pPr lvl="0"/>
            <a:r>
              <a:rPr lang="en-US" dirty="0" smtClean="0"/>
              <a:t>Monadnock Reliability Project: $76 M</a:t>
            </a:r>
          </a:p>
          <a:p>
            <a:r>
              <a:rPr lang="en-US" dirty="0" smtClean="0"/>
              <a:t> </a:t>
            </a:r>
          </a:p>
          <a:p>
            <a:r>
              <a:rPr lang="en-US" dirty="0" smtClean="0"/>
              <a:t>Total cost of all transmission projects </a:t>
            </a:r>
            <a:r>
              <a:rPr lang="en-US" u="sng" dirty="0" smtClean="0"/>
              <a:t>active in the plan</a:t>
            </a:r>
            <a:r>
              <a:rPr lang="en-US" dirty="0" smtClean="0"/>
              <a:t>: $5.4 B</a:t>
            </a:r>
          </a:p>
          <a:p>
            <a:r>
              <a:rPr lang="en-US" dirty="0" smtClean="0"/>
              <a:t>The range for these projects is $4 billion to $6 billion NU and National Grid submitted siting applications for Greater Springfield (CT and MA sections) and RI Reliability Projects in the September – October 2008 timeframe.</a:t>
            </a:r>
          </a:p>
          <a:p>
            <a:r>
              <a:rPr lang="en-US" dirty="0" smtClean="0"/>
              <a:t>CMP filed siting application in July 2008</a:t>
            </a:r>
          </a:p>
          <a:p>
            <a:endParaRPr lang="en-US" dirty="0" smtClean="0"/>
          </a:p>
          <a:p>
            <a:pPr marL="222062" indent="-222062">
              <a:defRPr/>
            </a:pPr>
            <a:endParaRPr lang="en-US" sz="900" dirty="0" smtClean="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2011" indent="-222011">
              <a:defRPr/>
            </a:pPr>
            <a:r>
              <a:rPr lang="en-US" sz="1200" dirty="0" smtClean="0">
                <a:cs typeface="Times New Roman" pitchFamily="18" charset="0"/>
              </a:rPr>
              <a:t>This data is consistent</a:t>
            </a:r>
            <a:r>
              <a:rPr lang="en-US" sz="1200" baseline="0" dirty="0" smtClean="0">
                <a:cs typeface="Times New Roman" pitchFamily="18" charset="0"/>
              </a:rPr>
              <a:t> with the Governor’s study.</a:t>
            </a:r>
            <a:endParaRPr lang="en-US" sz="1200" dirty="0" smtClean="0">
              <a:cs typeface="Times New Roman" pitchFamily="18" charset="0"/>
            </a:endParaRPr>
          </a:p>
          <a:p>
            <a:r>
              <a:rPr lang="en-US" sz="1200" kern="1200" dirty="0" smtClean="0">
                <a:solidFill>
                  <a:schemeClr val="tx1"/>
                </a:solidFill>
                <a:latin typeface="Times New Roman" charset="0"/>
                <a:ea typeface="+mn-ea"/>
                <a:cs typeface="+mn-cs"/>
              </a:rPr>
              <a:t>The report for the governors showed 8,600 MW of coal and oil units would be older than 50 years in 2030. That number is revised down this year since one of the older oil units reclassified itself for this year’s CELT Report as using natural gas as a primary fuel instead of oil (Mystic 7 @ ~600 MW).</a:t>
            </a:r>
          </a:p>
          <a:p>
            <a:r>
              <a:rPr lang="en-US" sz="1200" kern="1200" dirty="0" smtClean="0">
                <a:solidFill>
                  <a:schemeClr val="tx1"/>
                </a:solidFill>
                <a:latin typeface="Times New Roman" charset="0"/>
                <a:ea typeface="+mn-ea"/>
                <a:cs typeface="+mn-cs"/>
              </a:rPr>
              <a:t> </a:t>
            </a:r>
          </a:p>
          <a:p>
            <a:r>
              <a:rPr lang="en-US" sz="1200" kern="1200" dirty="0" smtClean="0">
                <a:solidFill>
                  <a:schemeClr val="tx1"/>
                </a:solidFill>
                <a:latin typeface="Times New Roman" charset="0"/>
                <a:ea typeface="+mn-ea"/>
                <a:cs typeface="+mn-cs"/>
              </a:rPr>
              <a:t>So, going forward we can report approximately 8,000 MW of coal and oil units would be older than 50 years in 2030; older than 40 years in 2020; and older than 30 years today. If you consider the age range of these units (not just “older than” a given age) the 8,000 MW are 30-60 years old today and would be 40-70 years old in 2020. This is consistent with the list of generation assumed for RSP10, although neither the 8,000 MW nor these age ranges are highlighted in the report; RSP uses different snapshots of unit ages than the governors’ report.</a:t>
            </a:r>
          </a:p>
          <a:p>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NERC</a:t>
            </a:r>
            <a:r>
              <a:rPr lang="en-US" baseline="0" dirty="0" smtClean="0"/>
              <a:t> modeled both a moderate and strict versions of the proposed or planned rules to come up with the total MW of power that it determined was vulnerable for retirement.  NERC assumed retirement would occur if the price of rule compliance (retrofits) was greater than the price of replacement power (from natural gas generation).</a:t>
            </a:r>
            <a:endParaRPr lang="en-US" dirty="0" smtClean="0"/>
          </a:p>
          <a:p>
            <a:endParaRPr lang="en-US" dirty="0" smtClean="0"/>
          </a:p>
          <a:p>
            <a:endParaRPr lang="en-US" dirty="0" smtClean="0"/>
          </a:p>
          <a:p>
            <a:endParaRPr lang="en-US" dirty="0" smtClean="0"/>
          </a:p>
          <a:p>
            <a:r>
              <a:rPr lang="en-US" dirty="0" smtClean="0"/>
              <a:t>NERC assumed that the nuclear power plants</a:t>
            </a:r>
            <a:r>
              <a:rPr lang="en-US" baseline="0" dirty="0" smtClean="0"/>
              <a:t> would be exempt from the EPA rules, in particular the cooling water rule.  VY has once-through and closed system water cooling (http://www.nrc.gov/reading-rm/doc-collections/nuregs/staff/sr1437/supplement30/s30-vol1.pdf)   </a:t>
            </a:r>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GHG:  http://www.epa.gov/NSR/documents/20100413fs.pdf  &amp; http://epa.gov/oar/pdfs/LPJ_letter.pdf </a:t>
            </a:r>
            <a:endParaRPr lang="en-US" dirty="0"/>
          </a:p>
        </p:txBody>
      </p:sp>
      <p:sp>
        <p:nvSpPr>
          <p:cNvPr id="4" name="Slide Number Placeholder 3"/>
          <p:cNvSpPr>
            <a:spLocks noGrp="1"/>
          </p:cNvSpPr>
          <p:nvPr>
            <p:ph type="sldNum" sz="quarter" idx="10"/>
          </p:nvPr>
        </p:nvSpPr>
        <p:spPr/>
        <p:txBody>
          <a:bodyPr/>
          <a:lstStyle/>
          <a:p>
            <a:fld id="{7400E22F-8DAC-46DC-BDAB-F8B1DB89E646}"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25609" name="Picture 9" descr="C:\Documents and Settings\klarocco.ISO-NE\Desktop\ISO Visual\Standard ISO Template\titlemaster_new.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5603" name="Rectangle 3"/>
          <p:cNvSpPr>
            <a:spLocks noGrp="1" noChangeArrowheads="1"/>
          </p:cNvSpPr>
          <p:nvPr>
            <p:ph type="ctrTitle"/>
          </p:nvPr>
        </p:nvSpPr>
        <p:spPr>
          <a:xfrm>
            <a:off x="577850" y="2343150"/>
            <a:ext cx="7732713" cy="1295400"/>
          </a:xfrm>
        </p:spPr>
        <p:txBody>
          <a:bodyPr/>
          <a:lstStyle>
            <a:lvl1pPr>
              <a:defRPr>
                <a:solidFill>
                  <a:srgbClr val="F9AF1C"/>
                </a:solidFill>
              </a:defRPr>
            </a:lvl1pPr>
          </a:lstStyle>
          <a:p>
            <a:r>
              <a:rPr lang="en-US" smtClean="0"/>
              <a:t>Click to edit Master title style</a:t>
            </a:r>
            <a:endParaRPr lang="en-US"/>
          </a:p>
        </p:txBody>
      </p:sp>
      <p:sp>
        <p:nvSpPr>
          <p:cNvPr id="25604" name="Rectangle 4"/>
          <p:cNvSpPr>
            <a:spLocks noGrp="1" noChangeArrowheads="1"/>
          </p:cNvSpPr>
          <p:nvPr>
            <p:ph type="subTitle" idx="1"/>
          </p:nvPr>
        </p:nvSpPr>
        <p:spPr>
          <a:xfrm>
            <a:off x="588963" y="4322763"/>
            <a:ext cx="7042150" cy="777875"/>
          </a:xfrm>
        </p:spPr>
        <p:txBody>
          <a:bodyPr/>
          <a:lstStyle>
            <a:lvl1pPr marL="0" indent="0">
              <a:buFontTx/>
              <a:buNone/>
              <a:defRPr sz="2000">
                <a:solidFill>
                  <a:srgbClr val="F9AF1C"/>
                </a:solidFill>
              </a:defRPr>
            </a:lvl1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5" name="Slide Number Placeholder 4"/>
          <p:cNvSpPr>
            <a:spLocks noGrp="1"/>
          </p:cNvSpPr>
          <p:nvPr>
            <p:ph type="sldNum" sz="quarter" idx="11"/>
          </p:nvPr>
        </p:nvSpPr>
        <p:spPr/>
        <p:txBody>
          <a:bodyPr/>
          <a:lstStyle>
            <a:lvl1pPr>
              <a:defRPr/>
            </a:lvl1pPr>
          </a:lstStyle>
          <a:p>
            <a:fld id="{84D27647-1A83-430C-88C7-7582FEB3A55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4338" y="0"/>
            <a:ext cx="2074862"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6575" y="0"/>
            <a:ext cx="6075363"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5" name="Slide Number Placeholder 4"/>
          <p:cNvSpPr>
            <a:spLocks noGrp="1"/>
          </p:cNvSpPr>
          <p:nvPr>
            <p:ph type="sldNum" sz="quarter" idx="11"/>
          </p:nvPr>
        </p:nvSpPr>
        <p:spPr/>
        <p:txBody>
          <a:bodyPr/>
          <a:lstStyle>
            <a:lvl1pPr>
              <a:defRPr/>
            </a:lvl1pPr>
          </a:lstStyle>
          <a:p>
            <a:fld id="{70C583E9-CDC2-4A6A-AE37-BFCE295717D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r>
              <a:rPr lang="en-US" smtClean="0"/>
              <a:t>© 2010 ISO New England Inc. </a:t>
            </a:r>
            <a:endParaRPr lang="en-US" sz="800" dirty="0">
              <a:cs typeface="Arial" charset="0"/>
            </a:endParaRPr>
          </a:p>
        </p:txBody>
      </p:sp>
      <p:sp>
        <p:nvSpPr>
          <p:cNvPr id="5" name="Slide Number Placeholder 4"/>
          <p:cNvSpPr>
            <a:spLocks noGrp="1"/>
          </p:cNvSpPr>
          <p:nvPr>
            <p:ph type="sldNum" sz="quarter" idx="11"/>
          </p:nvPr>
        </p:nvSpPr>
        <p:spPr>
          <a:xfrm>
            <a:off x="8610600" y="6413500"/>
            <a:ext cx="390525" cy="292100"/>
          </a:xfrm>
        </p:spPr>
        <p:txBody>
          <a:bodyPr/>
          <a:lstStyle>
            <a:lvl1pPr>
              <a:defRPr/>
            </a:lvl1pPr>
          </a:lstStyle>
          <a:p>
            <a:fld id="{4B1F8A41-85C1-454D-82F5-C142E77CDFC0}"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5" name="Slide Number Placeholder 4"/>
          <p:cNvSpPr>
            <a:spLocks noGrp="1"/>
          </p:cNvSpPr>
          <p:nvPr>
            <p:ph type="sldNum" sz="quarter" idx="11"/>
          </p:nvPr>
        </p:nvSpPr>
        <p:spPr/>
        <p:txBody>
          <a:bodyPr/>
          <a:lstStyle>
            <a:lvl1pPr>
              <a:defRPr/>
            </a:lvl1pPr>
          </a:lstStyle>
          <a:p>
            <a:fld id="{A066B2FF-D251-45D9-B109-F4099E1CDC8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6575" y="1371600"/>
            <a:ext cx="4075113"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4088" y="1371600"/>
            <a:ext cx="4075112"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6" name="Slide Number Placeholder 5"/>
          <p:cNvSpPr>
            <a:spLocks noGrp="1"/>
          </p:cNvSpPr>
          <p:nvPr>
            <p:ph type="sldNum" sz="quarter" idx="11"/>
          </p:nvPr>
        </p:nvSpPr>
        <p:spPr/>
        <p:txBody>
          <a:bodyPr/>
          <a:lstStyle>
            <a:lvl1pPr>
              <a:defRPr/>
            </a:lvl1pPr>
          </a:lstStyle>
          <a:p>
            <a:fld id="{CAE9015B-E133-4174-BCDC-6B4EF52640D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8" name="Slide Number Placeholder 7"/>
          <p:cNvSpPr>
            <a:spLocks noGrp="1"/>
          </p:cNvSpPr>
          <p:nvPr>
            <p:ph type="sldNum" sz="quarter" idx="11"/>
          </p:nvPr>
        </p:nvSpPr>
        <p:spPr/>
        <p:txBody>
          <a:bodyPr/>
          <a:lstStyle>
            <a:lvl1pPr>
              <a:defRPr/>
            </a:lvl1pPr>
          </a:lstStyle>
          <a:p>
            <a:fld id="{9390BE82-B070-4190-9349-045D02DAB07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4" name="Slide Number Placeholder 3"/>
          <p:cNvSpPr>
            <a:spLocks noGrp="1"/>
          </p:cNvSpPr>
          <p:nvPr>
            <p:ph type="sldNum" sz="quarter" idx="11"/>
          </p:nvPr>
        </p:nvSpPr>
        <p:spPr/>
        <p:txBody>
          <a:bodyPr/>
          <a:lstStyle>
            <a:lvl1pPr>
              <a:defRPr/>
            </a:lvl1pPr>
          </a:lstStyle>
          <a:p>
            <a:fld id="{73E38A36-72DA-4486-B8F4-FC7E35FE72F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lvl1pPr>
              <a:defRPr/>
            </a:lvl1pPr>
          </a:lstStyle>
          <a:p>
            <a:fld id="{D51477DB-1F12-49FC-BE04-83BA08DCF73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6" name="Slide Number Placeholder 5"/>
          <p:cNvSpPr>
            <a:spLocks noGrp="1"/>
          </p:cNvSpPr>
          <p:nvPr>
            <p:ph type="sldNum" sz="quarter" idx="11"/>
          </p:nvPr>
        </p:nvSpPr>
        <p:spPr/>
        <p:txBody>
          <a:bodyPr/>
          <a:lstStyle>
            <a:lvl1pPr>
              <a:defRPr/>
            </a:lvl1pPr>
          </a:lstStyle>
          <a:p>
            <a:fld id="{87F591A9-E6FA-4953-93E0-867C317D38D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 2010 ISO New England Inc. </a:t>
            </a:r>
            <a:endParaRPr lang="en-US" sz="800">
              <a:cs typeface="Arial" charset="0"/>
            </a:endParaRPr>
          </a:p>
        </p:txBody>
      </p:sp>
      <p:sp>
        <p:nvSpPr>
          <p:cNvPr id="6" name="Slide Number Placeholder 5"/>
          <p:cNvSpPr>
            <a:spLocks noGrp="1"/>
          </p:cNvSpPr>
          <p:nvPr>
            <p:ph type="sldNum" sz="quarter" idx="11"/>
          </p:nvPr>
        </p:nvSpPr>
        <p:spPr/>
        <p:txBody>
          <a:bodyPr/>
          <a:lstStyle>
            <a:lvl1pPr>
              <a:defRPr/>
            </a:lvl1pPr>
          </a:lstStyle>
          <a:p>
            <a:fld id="{715D73B7-597B-4262-8EFF-C43B5B0FE66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4578" name="Picture 2" descr="C:\Documents and Settings\klarocco.ISO-NE\Desktop\templates\slide_footerbar_rgb.jpg"/>
          <p:cNvPicPr>
            <a:picLocks noChangeAspect="1" noChangeArrowheads="1"/>
          </p:cNvPicPr>
          <p:nvPr/>
        </p:nvPicPr>
        <p:blipFill>
          <a:blip r:embed="rId13" cstate="print"/>
          <a:srcRect/>
          <a:stretch>
            <a:fillRect/>
          </a:stretch>
        </p:blipFill>
        <p:spPr bwMode="auto">
          <a:xfrm>
            <a:off x="0" y="6175375"/>
            <a:ext cx="9144000" cy="682625"/>
          </a:xfrm>
          <a:prstGeom prst="rect">
            <a:avLst/>
          </a:prstGeom>
          <a:noFill/>
        </p:spPr>
      </p:pic>
      <p:sp>
        <p:nvSpPr>
          <p:cNvPr id="24579" name="Rectangle 3"/>
          <p:cNvSpPr>
            <a:spLocks noGrp="1" noChangeArrowheads="1"/>
          </p:cNvSpPr>
          <p:nvPr>
            <p:ph type="title"/>
          </p:nvPr>
        </p:nvSpPr>
        <p:spPr bwMode="auto">
          <a:xfrm>
            <a:off x="536575" y="0"/>
            <a:ext cx="8302625" cy="1295400"/>
          </a:xfrm>
          <a:prstGeom prst="rect">
            <a:avLst/>
          </a:prstGeom>
          <a:noFill/>
          <a:ln w="9525">
            <a:noFill/>
            <a:miter lim="800000"/>
            <a:headEnd/>
            <a:tailEnd/>
          </a:ln>
          <a:effectLst/>
        </p:spPr>
        <p:txBody>
          <a:bodyPr vert="horz" wrap="square" lIns="101882" tIns="50941" rIns="101882" bIns="50941" numCol="1" anchor="ctr" anchorCtr="0" compatLnSpc="1">
            <a:prstTxWarp prst="textNoShape">
              <a:avLst/>
            </a:prstTxWarp>
          </a:bodyPr>
          <a:lstStyle/>
          <a:p>
            <a:pPr lvl="0"/>
            <a:r>
              <a:rPr lang="en-US" smtClean="0"/>
              <a:t>Click to edit Master title style</a:t>
            </a:r>
          </a:p>
        </p:txBody>
      </p:sp>
      <p:sp>
        <p:nvSpPr>
          <p:cNvPr id="24580" name="Rectangle 4"/>
          <p:cNvSpPr>
            <a:spLocks noGrp="1" noChangeArrowheads="1"/>
          </p:cNvSpPr>
          <p:nvPr>
            <p:ph type="body" idx="1"/>
          </p:nvPr>
        </p:nvSpPr>
        <p:spPr bwMode="auto">
          <a:xfrm>
            <a:off x="536575" y="1371600"/>
            <a:ext cx="8302625" cy="44958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1" name="Rectangle 5"/>
          <p:cNvSpPr>
            <a:spLocks noGrp="1" noChangeArrowheads="1"/>
          </p:cNvSpPr>
          <p:nvPr>
            <p:ph type="ftr" sz="quarter" idx="3"/>
          </p:nvPr>
        </p:nvSpPr>
        <p:spPr bwMode="auto">
          <a:xfrm>
            <a:off x="6553200" y="6172200"/>
            <a:ext cx="2012950" cy="517525"/>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r" defTabSz="1019175">
              <a:defRPr sz="1000">
                <a:solidFill>
                  <a:srgbClr val="11479D"/>
                </a:solidFill>
                <a:latin typeface="+mn-lt"/>
              </a:defRPr>
            </a:lvl1pPr>
          </a:lstStyle>
          <a:p>
            <a:r>
              <a:rPr lang="en-US" smtClean="0"/>
              <a:t>© 2010 ISO New England Inc. </a:t>
            </a:r>
            <a:endParaRPr lang="en-US" sz="800">
              <a:cs typeface="Arial" charset="0"/>
            </a:endParaRPr>
          </a:p>
        </p:txBody>
      </p:sp>
      <p:sp>
        <p:nvSpPr>
          <p:cNvPr id="24582" name="Rectangle 6"/>
          <p:cNvSpPr>
            <a:spLocks noGrp="1" noChangeArrowheads="1"/>
          </p:cNvSpPr>
          <p:nvPr>
            <p:ph type="sldNum" sz="quarter" idx="4"/>
          </p:nvPr>
        </p:nvSpPr>
        <p:spPr bwMode="auto">
          <a:xfrm>
            <a:off x="8610600" y="6413500"/>
            <a:ext cx="390525" cy="6096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r" defTabSz="1019175">
              <a:defRPr sz="1200" b="1">
                <a:solidFill>
                  <a:srgbClr val="11479D"/>
                </a:solidFill>
                <a:latin typeface="+mn-lt"/>
              </a:defRPr>
            </a:lvl1pPr>
          </a:lstStyle>
          <a:p>
            <a:fld id="{7E887CD9-14EF-4D81-BC7B-35AE685010D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hf hdr="0" dt="0"/>
  <p:txStyles>
    <p:titleStyle>
      <a:lvl1pPr algn="l" rtl="0" eaLnBrk="1" fontAlgn="base" hangingPunct="1">
        <a:spcBef>
          <a:spcPct val="0"/>
        </a:spcBef>
        <a:spcAft>
          <a:spcPct val="0"/>
        </a:spcAft>
        <a:defRPr sz="3200" b="1">
          <a:solidFill>
            <a:srgbClr val="11479D"/>
          </a:solidFill>
          <a:latin typeface="+mj-lt"/>
          <a:ea typeface="+mj-ea"/>
          <a:cs typeface="+mj-cs"/>
        </a:defRPr>
      </a:lvl1pPr>
      <a:lvl2pPr algn="l" rtl="0" eaLnBrk="1" fontAlgn="base" hangingPunct="1">
        <a:spcBef>
          <a:spcPct val="0"/>
        </a:spcBef>
        <a:spcAft>
          <a:spcPct val="0"/>
        </a:spcAft>
        <a:defRPr sz="3200" b="1">
          <a:solidFill>
            <a:srgbClr val="11479D"/>
          </a:solidFill>
          <a:latin typeface="Arial" charset="0"/>
        </a:defRPr>
      </a:lvl2pPr>
      <a:lvl3pPr algn="l" rtl="0" eaLnBrk="1" fontAlgn="base" hangingPunct="1">
        <a:spcBef>
          <a:spcPct val="0"/>
        </a:spcBef>
        <a:spcAft>
          <a:spcPct val="0"/>
        </a:spcAft>
        <a:defRPr sz="3200" b="1">
          <a:solidFill>
            <a:srgbClr val="11479D"/>
          </a:solidFill>
          <a:latin typeface="Arial" charset="0"/>
        </a:defRPr>
      </a:lvl3pPr>
      <a:lvl4pPr algn="l" rtl="0" eaLnBrk="1" fontAlgn="base" hangingPunct="1">
        <a:spcBef>
          <a:spcPct val="0"/>
        </a:spcBef>
        <a:spcAft>
          <a:spcPct val="0"/>
        </a:spcAft>
        <a:defRPr sz="3200" b="1">
          <a:solidFill>
            <a:srgbClr val="11479D"/>
          </a:solidFill>
          <a:latin typeface="Arial" charset="0"/>
        </a:defRPr>
      </a:lvl4pPr>
      <a:lvl5pPr algn="l" rtl="0" eaLnBrk="1" fontAlgn="base" hangingPunct="1">
        <a:spcBef>
          <a:spcPct val="0"/>
        </a:spcBef>
        <a:spcAft>
          <a:spcPct val="0"/>
        </a:spcAft>
        <a:defRPr sz="3200" b="1">
          <a:solidFill>
            <a:srgbClr val="11479D"/>
          </a:solidFill>
          <a:latin typeface="Arial" charset="0"/>
        </a:defRPr>
      </a:lvl5pPr>
      <a:lvl6pPr marL="457200" algn="l" rtl="0" eaLnBrk="1" fontAlgn="base" hangingPunct="1">
        <a:spcBef>
          <a:spcPct val="0"/>
        </a:spcBef>
        <a:spcAft>
          <a:spcPct val="0"/>
        </a:spcAft>
        <a:defRPr sz="3200" b="1">
          <a:solidFill>
            <a:srgbClr val="11479D"/>
          </a:solidFill>
          <a:latin typeface="Arial" charset="0"/>
        </a:defRPr>
      </a:lvl6pPr>
      <a:lvl7pPr marL="914400" algn="l" rtl="0" eaLnBrk="1" fontAlgn="base" hangingPunct="1">
        <a:spcBef>
          <a:spcPct val="0"/>
        </a:spcBef>
        <a:spcAft>
          <a:spcPct val="0"/>
        </a:spcAft>
        <a:defRPr sz="3200" b="1">
          <a:solidFill>
            <a:srgbClr val="11479D"/>
          </a:solidFill>
          <a:latin typeface="Arial" charset="0"/>
        </a:defRPr>
      </a:lvl7pPr>
      <a:lvl8pPr marL="1371600" algn="l" rtl="0" eaLnBrk="1" fontAlgn="base" hangingPunct="1">
        <a:spcBef>
          <a:spcPct val="0"/>
        </a:spcBef>
        <a:spcAft>
          <a:spcPct val="0"/>
        </a:spcAft>
        <a:defRPr sz="3200" b="1">
          <a:solidFill>
            <a:srgbClr val="11479D"/>
          </a:solidFill>
          <a:latin typeface="Arial" charset="0"/>
        </a:defRPr>
      </a:lvl8pPr>
      <a:lvl9pPr marL="1828800" algn="l" rtl="0" eaLnBrk="1" fontAlgn="base" hangingPunct="1">
        <a:spcBef>
          <a:spcPct val="0"/>
        </a:spcBef>
        <a:spcAft>
          <a:spcPct val="0"/>
        </a:spcAft>
        <a:defRPr sz="3200" b="1">
          <a:solidFill>
            <a:srgbClr val="11479D"/>
          </a:solidFill>
          <a:latin typeface="Arial" charset="0"/>
        </a:defRPr>
      </a:lvl9pPr>
    </p:titleStyle>
    <p:bodyStyle>
      <a:lvl1pPr marL="342900" indent="-342900" algn="l" rtl="0" eaLnBrk="1" fontAlgn="base" hangingPunct="1">
        <a:spcBef>
          <a:spcPct val="10000"/>
        </a:spcBef>
        <a:spcAft>
          <a:spcPct val="0"/>
        </a:spcAft>
        <a:buChar char="•"/>
        <a:defRPr sz="2400">
          <a:solidFill>
            <a:srgbClr val="11479D"/>
          </a:solidFill>
          <a:latin typeface="+mn-lt"/>
          <a:ea typeface="+mn-ea"/>
          <a:cs typeface="+mn-cs"/>
        </a:defRPr>
      </a:lvl1pPr>
      <a:lvl2pPr marL="742950" indent="-285750" algn="l" rtl="0" eaLnBrk="1" fontAlgn="base" hangingPunct="1">
        <a:spcBef>
          <a:spcPct val="10000"/>
        </a:spcBef>
        <a:spcAft>
          <a:spcPct val="10000"/>
        </a:spcAft>
        <a:buChar char="–"/>
        <a:defRPr sz="2000">
          <a:solidFill>
            <a:srgbClr val="11479D"/>
          </a:solidFill>
          <a:latin typeface="+mn-lt"/>
        </a:defRPr>
      </a:lvl2pPr>
      <a:lvl3pPr marL="1143000" indent="-228600" algn="l" rtl="0" eaLnBrk="1" fontAlgn="base" hangingPunct="1">
        <a:spcBef>
          <a:spcPct val="10000"/>
        </a:spcBef>
        <a:spcAft>
          <a:spcPct val="10000"/>
        </a:spcAft>
        <a:buChar char="•"/>
        <a:defRPr>
          <a:solidFill>
            <a:srgbClr val="11479D"/>
          </a:solidFill>
          <a:latin typeface="+mn-lt"/>
        </a:defRPr>
      </a:lvl3pPr>
      <a:lvl4pPr marL="1600200" indent="-228600" algn="l" rtl="0" eaLnBrk="1" fontAlgn="base" hangingPunct="1">
        <a:spcBef>
          <a:spcPct val="10000"/>
        </a:spcBef>
        <a:spcAft>
          <a:spcPct val="10000"/>
        </a:spcAft>
        <a:buChar char="–"/>
        <a:defRPr sz="1600">
          <a:solidFill>
            <a:srgbClr val="11479D"/>
          </a:solidFill>
          <a:latin typeface="+mn-lt"/>
        </a:defRPr>
      </a:lvl4pPr>
      <a:lvl5pPr marL="2057400" indent="-228600" algn="l" rtl="0" eaLnBrk="1" fontAlgn="base" hangingPunct="1">
        <a:spcBef>
          <a:spcPct val="10000"/>
        </a:spcBef>
        <a:spcAft>
          <a:spcPct val="45000"/>
        </a:spcAft>
        <a:buChar char="•"/>
        <a:defRPr sz="1400">
          <a:solidFill>
            <a:srgbClr val="11479D"/>
          </a:solidFill>
          <a:latin typeface="+mn-lt"/>
        </a:defRPr>
      </a:lvl5pPr>
      <a:lvl6pPr marL="2514600" indent="-228600" algn="l" rtl="0" eaLnBrk="1" fontAlgn="base" hangingPunct="1">
        <a:spcBef>
          <a:spcPct val="10000"/>
        </a:spcBef>
        <a:spcAft>
          <a:spcPct val="45000"/>
        </a:spcAft>
        <a:buChar char="•"/>
        <a:defRPr sz="1400">
          <a:solidFill>
            <a:srgbClr val="11479D"/>
          </a:solidFill>
          <a:latin typeface="+mn-lt"/>
        </a:defRPr>
      </a:lvl6pPr>
      <a:lvl7pPr marL="2971800" indent="-228600" algn="l" rtl="0" eaLnBrk="1" fontAlgn="base" hangingPunct="1">
        <a:spcBef>
          <a:spcPct val="10000"/>
        </a:spcBef>
        <a:spcAft>
          <a:spcPct val="45000"/>
        </a:spcAft>
        <a:buChar char="•"/>
        <a:defRPr sz="1400">
          <a:solidFill>
            <a:srgbClr val="11479D"/>
          </a:solidFill>
          <a:latin typeface="+mn-lt"/>
        </a:defRPr>
      </a:lvl7pPr>
      <a:lvl8pPr marL="3429000" indent="-228600" algn="l" rtl="0" eaLnBrk="1" fontAlgn="base" hangingPunct="1">
        <a:spcBef>
          <a:spcPct val="10000"/>
        </a:spcBef>
        <a:spcAft>
          <a:spcPct val="45000"/>
        </a:spcAft>
        <a:buChar char="•"/>
        <a:defRPr sz="1400">
          <a:solidFill>
            <a:srgbClr val="11479D"/>
          </a:solidFill>
          <a:latin typeface="+mn-lt"/>
        </a:defRPr>
      </a:lvl8pPr>
      <a:lvl9pPr marL="3886200" indent="-228600" algn="l" rtl="0" eaLnBrk="1" fontAlgn="base" hangingPunct="1">
        <a:spcBef>
          <a:spcPct val="10000"/>
        </a:spcBef>
        <a:spcAft>
          <a:spcPct val="45000"/>
        </a:spcAft>
        <a:buChar char="•"/>
        <a:defRPr sz="1400">
          <a:solidFill>
            <a:srgbClr val="11479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6"/>
          <p:cNvSpPr>
            <a:spLocks noGrp="1" noChangeArrowheads="1"/>
          </p:cNvSpPr>
          <p:nvPr>
            <p:ph type="ctrTitle"/>
          </p:nvPr>
        </p:nvSpPr>
        <p:spPr/>
        <p:txBody>
          <a:bodyPr/>
          <a:lstStyle/>
          <a:p>
            <a:r>
              <a:rPr lang="en-US" dirty="0" smtClean="0"/>
              <a:t>ISO New England &amp; Proposed EPA Rules</a:t>
            </a:r>
            <a:endParaRPr lang="en-US" dirty="0"/>
          </a:p>
        </p:txBody>
      </p:sp>
      <p:sp>
        <p:nvSpPr>
          <p:cNvPr id="4103" name="Rectangle 7"/>
          <p:cNvSpPr>
            <a:spLocks noGrp="1" noChangeArrowheads="1"/>
          </p:cNvSpPr>
          <p:nvPr>
            <p:ph type="subTitle" idx="1"/>
          </p:nvPr>
        </p:nvSpPr>
        <p:spPr>
          <a:xfrm>
            <a:off x="588963" y="4038601"/>
            <a:ext cx="7042150" cy="1062038"/>
          </a:xfrm>
        </p:spPr>
        <p:txBody>
          <a:bodyPr/>
          <a:lstStyle/>
          <a:p>
            <a:r>
              <a:rPr lang="en-US" b="1" dirty="0" smtClean="0"/>
              <a:t>New England Restructuring Roundtable</a:t>
            </a:r>
            <a:r>
              <a:rPr lang="en-US" dirty="0" smtClean="0"/>
              <a:t>, Boston</a:t>
            </a:r>
          </a:p>
          <a:p>
            <a:r>
              <a:rPr lang="en-US" dirty="0" smtClean="0"/>
              <a:t>October 29, 2010</a:t>
            </a:r>
          </a:p>
          <a:p>
            <a:endParaRPr lang="en-US" dirty="0" smtClean="0"/>
          </a:p>
          <a:p>
            <a:r>
              <a:rPr lang="en-US" b="1" dirty="0" smtClean="0"/>
              <a:t>Stephen Rourke</a:t>
            </a:r>
            <a:r>
              <a:rPr lang="en-US" dirty="0" smtClean="0"/>
              <a:t>, VP System Planning</a:t>
            </a:r>
          </a:p>
          <a:p>
            <a:r>
              <a:rPr lang="en-US" dirty="0" smtClean="0"/>
              <a:t>ISO New England, Inc.</a:t>
            </a: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Remain for New England – Aging Fleet</a:t>
            </a:r>
            <a:endParaRPr lang="en-US" dirty="0"/>
          </a:p>
        </p:txBody>
      </p:sp>
      <p:sp>
        <p:nvSpPr>
          <p:cNvPr id="3" name="Content Placeholder 2"/>
          <p:cNvSpPr>
            <a:spLocks noGrp="1"/>
          </p:cNvSpPr>
          <p:nvPr>
            <p:ph sz="half" idx="1"/>
          </p:nvPr>
        </p:nvSpPr>
        <p:spPr/>
        <p:txBody>
          <a:bodyPr/>
          <a:lstStyle/>
          <a:p>
            <a:pPr lvl="0" fontAlgn="auto">
              <a:spcBef>
                <a:spcPts val="0"/>
              </a:spcBef>
              <a:spcAft>
                <a:spcPts val="600"/>
              </a:spcAft>
              <a:defRPr/>
            </a:pPr>
            <a:r>
              <a:rPr lang="en-US" sz="2400" b="1" dirty="0" smtClean="0">
                <a:solidFill>
                  <a:schemeClr val="tx2"/>
                </a:solidFill>
              </a:rPr>
              <a:t>Coal and oil-fired steam units built in the 1950s–1970s represent 25% of New England’s total system capacity</a:t>
            </a:r>
            <a:endParaRPr lang="en-US" sz="2400" i="1" dirty="0" smtClean="0">
              <a:solidFill>
                <a:schemeClr val="tx2"/>
              </a:solidFill>
            </a:endParaRPr>
          </a:p>
          <a:p>
            <a:pPr lvl="1">
              <a:spcAft>
                <a:spcPts val="600"/>
              </a:spcAft>
              <a:tabLst>
                <a:tab pos="2514600" algn="dec"/>
              </a:tabLst>
            </a:pPr>
            <a:r>
              <a:rPr lang="en-US" sz="2000" dirty="0" smtClean="0">
                <a:solidFill>
                  <a:schemeClr val="tx2"/>
                </a:solidFill>
              </a:rPr>
              <a:t>Built pre-1980:	 8,000 MW</a:t>
            </a:r>
          </a:p>
          <a:p>
            <a:pPr lvl="1">
              <a:spcAft>
                <a:spcPts val="600"/>
              </a:spcAft>
              <a:tabLst>
                <a:tab pos="2514600" algn="dec"/>
              </a:tabLst>
            </a:pPr>
            <a:r>
              <a:rPr lang="en-US" sz="2000" dirty="0" smtClean="0">
                <a:solidFill>
                  <a:schemeClr val="tx2"/>
                </a:solidFill>
              </a:rPr>
              <a:t>Built pre-1970:	 4,400 MW</a:t>
            </a:r>
          </a:p>
          <a:p>
            <a:pPr lvl="1">
              <a:spcAft>
                <a:spcPts val="600"/>
              </a:spcAft>
              <a:tabLst>
                <a:tab pos="2514600" algn="dec"/>
              </a:tabLst>
            </a:pPr>
            <a:r>
              <a:rPr lang="en-US" sz="2000" dirty="0" smtClean="0">
                <a:solidFill>
                  <a:schemeClr val="tx2"/>
                </a:solidFill>
              </a:rPr>
              <a:t>Built pre-1960:	    900 MW</a:t>
            </a:r>
            <a:endParaRPr lang="en-US" sz="2000" dirty="0"/>
          </a:p>
        </p:txBody>
      </p:sp>
      <p:pic>
        <p:nvPicPr>
          <p:cNvPr id="7" name="Content Placeholder 6" descr="age of fleet.png"/>
          <p:cNvPicPr>
            <a:picLocks noGrp="1" noChangeAspect="1"/>
          </p:cNvPicPr>
          <p:nvPr>
            <p:ph sz="half" idx="2"/>
          </p:nvPr>
        </p:nvPicPr>
        <p:blipFill>
          <a:blip r:embed="rId3" cstate="print"/>
          <a:stretch>
            <a:fillRect/>
          </a:stretch>
        </p:blipFill>
        <p:spPr>
          <a:xfrm>
            <a:off x="4876800" y="1371600"/>
            <a:ext cx="4075112" cy="2667000"/>
          </a:xfrm>
        </p:spPr>
      </p:pic>
      <p:sp>
        <p:nvSpPr>
          <p:cNvPr id="5" name="Footer Placeholder 4"/>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6" name="Slide Number Placeholder 5"/>
          <p:cNvSpPr>
            <a:spLocks noGrp="1"/>
          </p:cNvSpPr>
          <p:nvPr>
            <p:ph type="sldNum" sz="quarter" idx="11"/>
          </p:nvPr>
        </p:nvSpPr>
        <p:spPr/>
        <p:txBody>
          <a:bodyPr/>
          <a:lstStyle/>
          <a:p>
            <a:fld id="{CAE9015B-E133-4174-BCDC-6B4EF52640D6}"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447800"/>
          </a:xfrm>
        </p:spPr>
        <p:txBody>
          <a:bodyPr/>
          <a:lstStyle/>
          <a:p>
            <a:r>
              <a:rPr lang="en-US" dirty="0" smtClean="0"/>
              <a:t>Summary of NERC Report: Potential Retirements in New England from Combined Rules</a:t>
            </a:r>
            <a:endParaRPr lang="en-US" dirty="0"/>
          </a:p>
        </p:txBody>
      </p:sp>
      <p:graphicFrame>
        <p:nvGraphicFramePr>
          <p:cNvPr id="6" name="Content Placeholder 5"/>
          <p:cNvGraphicFramePr>
            <a:graphicFrameLocks noGrp="1"/>
          </p:cNvGraphicFramePr>
          <p:nvPr>
            <p:ph idx="1"/>
          </p:nvPr>
        </p:nvGraphicFramePr>
        <p:xfrm>
          <a:off x="609600" y="1905000"/>
          <a:ext cx="8229600" cy="2819400"/>
        </p:xfrm>
        <a:graphic>
          <a:graphicData uri="http://schemas.openxmlformats.org/drawingml/2006/table">
            <a:tbl>
              <a:tblPr firstRow="1" bandRow="1">
                <a:tableStyleId>{5C22544A-7EE6-4342-B048-85BDC9FD1C3A}</a:tableStyleId>
              </a:tblPr>
              <a:tblGrid>
                <a:gridCol w="1175657"/>
                <a:gridCol w="1254997"/>
                <a:gridCol w="1096317"/>
                <a:gridCol w="1255930"/>
                <a:gridCol w="1095384"/>
                <a:gridCol w="1256863"/>
                <a:gridCol w="1094452"/>
              </a:tblGrid>
              <a:tr h="939800">
                <a:tc>
                  <a:txBody>
                    <a:bodyPr/>
                    <a:lstStyle/>
                    <a:p>
                      <a:pPr algn="ctr"/>
                      <a:endParaRPr lang="en-US" dirty="0"/>
                    </a:p>
                  </a:txBody>
                  <a:tcPr anchor="ctr"/>
                </a:tc>
                <a:tc gridSpan="2">
                  <a:txBody>
                    <a:bodyPr/>
                    <a:lstStyle/>
                    <a:p>
                      <a:pPr algn="ctr"/>
                      <a:r>
                        <a:rPr lang="en-US" dirty="0" smtClean="0"/>
                        <a:t>2013</a:t>
                      </a:r>
                      <a:endParaRPr lang="en-US" dirty="0"/>
                    </a:p>
                  </a:txBody>
                  <a:tcPr anchor="ctr"/>
                </a:tc>
                <a:tc hMerge="1">
                  <a:txBody>
                    <a:bodyPr/>
                    <a:lstStyle/>
                    <a:p>
                      <a:endParaRPr lang="en-US" dirty="0"/>
                    </a:p>
                  </a:txBody>
                  <a:tcPr/>
                </a:tc>
                <a:tc gridSpan="2">
                  <a:txBody>
                    <a:bodyPr/>
                    <a:lstStyle/>
                    <a:p>
                      <a:pPr algn="ctr"/>
                      <a:r>
                        <a:rPr lang="en-US" dirty="0" smtClean="0"/>
                        <a:t>2015</a:t>
                      </a:r>
                      <a:endParaRPr lang="en-US" dirty="0"/>
                    </a:p>
                  </a:txBody>
                  <a:tcPr anchor="ctr"/>
                </a:tc>
                <a:tc hMerge="1">
                  <a:txBody>
                    <a:bodyPr/>
                    <a:lstStyle/>
                    <a:p>
                      <a:endParaRPr lang="en-US" dirty="0"/>
                    </a:p>
                  </a:txBody>
                  <a:tcPr/>
                </a:tc>
                <a:tc gridSpan="2">
                  <a:txBody>
                    <a:bodyPr/>
                    <a:lstStyle/>
                    <a:p>
                      <a:pPr algn="ctr"/>
                      <a:r>
                        <a:rPr lang="en-US" dirty="0" smtClean="0"/>
                        <a:t>2018</a:t>
                      </a:r>
                      <a:endParaRPr lang="en-US" dirty="0"/>
                    </a:p>
                  </a:txBody>
                  <a:tcPr anchor="ctr"/>
                </a:tc>
                <a:tc hMerge="1">
                  <a:txBody>
                    <a:bodyPr/>
                    <a:lstStyle/>
                    <a:p>
                      <a:endParaRPr lang="en-US" dirty="0"/>
                    </a:p>
                  </a:txBody>
                  <a:tcPr/>
                </a:tc>
              </a:tr>
              <a:tr h="939800">
                <a:tc>
                  <a:txBody>
                    <a:bodyPr/>
                    <a:lstStyle/>
                    <a:p>
                      <a:pPr algn="ctr"/>
                      <a:endParaRPr lang="en-US" dirty="0"/>
                    </a:p>
                  </a:txBody>
                  <a:tcPr anchor="ctr"/>
                </a:tc>
                <a:tc>
                  <a:txBody>
                    <a:bodyPr/>
                    <a:lstStyle/>
                    <a:p>
                      <a:pPr algn="ctr"/>
                      <a:r>
                        <a:rPr lang="en-US" dirty="0" smtClean="0"/>
                        <a:t>Moderate</a:t>
                      </a:r>
                      <a:endParaRPr lang="en-US" dirty="0"/>
                    </a:p>
                  </a:txBody>
                  <a:tcPr anchor="ctr"/>
                </a:tc>
                <a:tc>
                  <a:txBody>
                    <a:bodyPr/>
                    <a:lstStyle/>
                    <a:p>
                      <a:pPr algn="ctr"/>
                      <a:r>
                        <a:rPr lang="en-US" dirty="0" smtClean="0"/>
                        <a:t>Strict</a:t>
                      </a:r>
                      <a:endParaRPr lang="en-US" dirty="0"/>
                    </a:p>
                  </a:txBody>
                  <a:tcPr anchor="ctr"/>
                </a:tc>
                <a:tc>
                  <a:txBody>
                    <a:bodyPr/>
                    <a:lstStyle/>
                    <a:p>
                      <a:pPr algn="ctr"/>
                      <a:r>
                        <a:rPr lang="en-US" dirty="0" smtClean="0"/>
                        <a:t>Moderate</a:t>
                      </a:r>
                      <a:endParaRPr lang="en-US" dirty="0"/>
                    </a:p>
                  </a:txBody>
                  <a:tcPr anchor="ctr"/>
                </a:tc>
                <a:tc>
                  <a:txBody>
                    <a:bodyPr/>
                    <a:lstStyle/>
                    <a:p>
                      <a:pPr algn="ctr"/>
                      <a:r>
                        <a:rPr lang="en-US" dirty="0" smtClean="0"/>
                        <a:t>Strict</a:t>
                      </a:r>
                      <a:endParaRPr lang="en-US" dirty="0"/>
                    </a:p>
                  </a:txBody>
                  <a:tcPr anchor="ctr"/>
                </a:tc>
                <a:tc>
                  <a:txBody>
                    <a:bodyPr/>
                    <a:lstStyle/>
                    <a:p>
                      <a:pPr algn="ctr"/>
                      <a:r>
                        <a:rPr lang="en-US" dirty="0" smtClean="0"/>
                        <a:t>Moderate</a:t>
                      </a:r>
                      <a:endParaRPr lang="en-US" dirty="0"/>
                    </a:p>
                  </a:txBody>
                  <a:tcPr anchor="ctr"/>
                </a:tc>
                <a:tc>
                  <a:txBody>
                    <a:bodyPr/>
                    <a:lstStyle/>
                    <a:p>
                      <a:pPr algn="ctr"/>
                      <a:r>
                        <a:rPr lang="en-US" dirty="0" smtClean="0"/>
                        <a:t>Strict</a:t>
                      </a:r>
                      <a:endParaRPr lang="en-US" dirty="0"/>
                    </a:p>
                  </a:txBody>
                  <a:tcPr anchor="ctr"/>
                </a:tc>
              </a:tr>
              <a:tr h="939800">
                <a:tc>
                  <a:txBody>
                    <a:bodyPr/>
                    <a:lstStyle/>
                    <a:p>
                      <a:pPr algn="ctr"/>
                      <a:r>
                        <a:rPr lang="en-US" dirty="0" smtClean="0"/>
                        <a:t>MW</a:t>
                      </a:r>
                      <a:endParaRPr lang="en-US" dirty="0"/>
                    </a:p>
                  </a:txBody>
                  <a:tcPr anchor="ctr"/>
                </a:tc>
                <a:tc>
                  <a:txBody>
                    <a:bodyPr/>
                    <a:lstStyle/>
                    <a:p>
                      <a:pPr algn="ctr"/>
                      <a:r>
                        <a:rPr lang="en-US" dirty="0" smtClean="0"/>
                        <a:t>162</a:t>
                      </a:r>
                      <a:endParaRPr lang="en-US" dirty="0"/>
                    </a:p>
                  </a:txBody>
                  <a:tcPr anchor="ctr"/>
                </a:tc>
                <a:tc>
                  <a:txBody>
                    <a:bodyPr/>
                    <a:lstStyle/>
                    <a:p>
                      <a:pPr algn="ctr"/>
                      <a:r>
                        <a:rPr lang="en-US" dirty="0" smtClean="0"/>
                        <a:t>532</a:t>
                      </a:r>
                      <a:endParaRPr lang="en-US" dirty="0"/>
                    </a:p>
                  </a:txBody>
                  <a:tcPr anchor="ctr"/>
                </a:tc>
                <a:tc>
                  <a:txBody>
                    <a:bodyPr/>
                    <a:lstStyle/>
                    <a:p>
                      <a:pPr algn="ctr"/>
                      <a:r>
                        <a:rPr lang="en-US" dirty="0" smtClean="0"/>
                        <a:t>2504</a:t>
                      </a:r>
                      <a:endParaRPr lang="en-US" dirty="0"/>
                    </a:p>
                  </a:txBody>
                  <a:tcPr anchor="ctr"/>
                </a:tc>
                <a:tc>
                  <a:txBody>
                    <a:bodyPr/>
                    <a:lstStyle/>
                    <a:p>
                      <a:pPr algn="ctr"/>
                      <a:r>
                        <a:rPr lang="en-US" dirty="0" smtClean="0"/>
                        <a:t>3938</a:t>
                      </a:r>
                      <a:endParaRPr lang="en-US" dirty="0"/>
                    </a:p>
                  </a:txBody>
                  <a:tcPr anchor="ctr"/>
                </a:tc>
                <a:tc>
                  <a:txBody>
                    <a:bodyPr/>
                    <a:lstStyle/>
                    <a:p>
                      <a:pPr algn="ctr"/>
                      <a:r>
                        <a:rPr lang="en-US" dirty="0" smtClean="0"/>
                        <a:t>2970</a:t>
                      </a:r>
                      <a:endParaRPr lang="en-US" dirty="0"/>
                    </a:p>
                  </a:txBody>
                  <a:tcPr anchor="ctr"/>
                </a:tc>
                <a:tc>
                  <a:txBody>
                    <a:bodyPr/>
                    <a:lstStyle/>
                    <a:p>
                      <a:pPr algn="ctr"/>
                      <a:r>
                        <a:rPr lang="en-US" dirty="0" smtClean="0"/>
                        <a:t>3938</a:t>
                      </a:r>
                      <a:endParaRPr lang="en-US" dirty="0"/>
                    </a:p>
                  </a:txBody>
                  <a:tcPr anchor="ctr"/>
                </a:tc>
              </a:tr>
            </a:tbl>
          </a:graphicData>
        </a:graphic>
      </p:graphicFrame>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11</a:t>
            </a:fld>
            <a:endParaRPr lang="en-US"/>
          </a:p>
        </p:txBody>
      </p:sp>
      <p:sp>
        <p:nvSpPr>
          <p:cNvPr id="7" name="TextBox 6"/>
          <p:cNvSpPr txBox="1"/>
          <p:nvPr/>
        </p:nvSpPr>
        <p:spPr>
          <a:xfrm>
            <a:off x="838200" y="4800600"/>
            <a:ext cx="7404271" cy="1384995"/>
          </a:xfrm>
          <a:prstGeom prst="rect">
            <a:avLst/>
          </a:prstGeom>
          <a:noFill/>
        </p:spPr>
        <p:txBody>
          <a:bodyPr wrap="square" rtlCol="0">
            <a:spAutoFit/>
          </a:bodyPr>
          <a:lstStyle/>
          <a:p>
            <a:r>
              <a:rPr lang="en-US" sz="1400" dirty="0" smtClean="0">
                <a:solidFill>
                  <a:schemeClr val="tx2"/>
                </a:solidFill>
                <a:latin typeface="+mn-lt"/>
              </a:rPr>
              <a:t>The Strict case assumed higher compliance costs and the more stringent requirement options in the proposed rules.</a:t>
            </a:r>
          </a:p>
          <a:p>
            <a:endParaRPr lang="en-US" sz="1400" dirty="0" smtClean="0">
              <a:solidFill>
                <a:schemeClr val="tx2"/>
              </a:solidFill>
              <a:latin typeface="+mn-lt"/>
            </a:endParaRPr>
          </a:p>
          <a:p>
            <a:endParaRPr lang="en-US" sz="1400" dirty="0" smtClean="0">
              <a:solidFill>
                <a:schemeClr val="tx2"/>
              </a:solidFill>
              <a:latin typeface="+mn-lt"/>
            </a:endParaRPr>
          </a:p>
          <a:p>
            <a:r>
              <a:rPr lang="en-US" sz="1400" dirty="0" smtClean="0">
                <a:solidFill>
                  <a:schemeClr val="tx2"/>
                </a:solidFill>
                <a:latin typeface="+mn-lt"/>
              </a:rPr>
              <a:t>Source:  NERC’s </a:t>
            </a:r>
            <a:r>
              <a:rPr lang="en-US" sz="1400" i="1" dirty="0" smtClean="0">
                <a:solidFill>
                  <a:schemeClr val="tx2"/>
                </a:solidFill>
                <a:latin typeface="+mn-lt"/>
              </a:rPr>
              <a:t>Potential Resource Adequacy Impacts of U.S. Environmental Regulations</a:t>
            </a:r>
          </a:p>
          <a:p>
            <a:r>
              <a:rPr lang="en-US" sz="1400" dirty="0" smtClean="0">
                <a:solidFill>
                  <a:schemeClr val="tx2"/>
                </a:solidFill>
                <a:latin typeface="+mn-lt"/>
              </a:rPr>
              <a:t>October 2010</a:t>
            </a:r>
            <a:endParaRPr lang="en-US" sz="1400" dirty="0">
              <a:solidFill>
                <a:schemeClr val="tx2"/>
              </a:solidFill>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295400"/>
          </a:xfrm>
        </p:spPr>
        <p:txBody>
          <a:bodyPr/>
          <a:lstStyle/>
          <a:p>
            <a:r>
              <a:rPr lang="en-US" dirty="0" smtClean="0"/>
              <a:t>EPA Rules Generate Questions and Need for Additional Analysis</a:t>
            </a:r>
            <a:endParaRPr lang="en-US" i="1" dirty="0"/>
          </a:p>
        </p:txBody>
      </p:sp>
      <p:sp>
        <p:nvSpPr>
          <p:cNvPr id="5" name="Content Placeholder 4"/>
          <p:cNvSpPr>
            <a:spLocks noGrp="1"/>
          </p:cNvSpPr>
          <p:nvPr>
            <p:ph idx="1"/>
          </p:nvPr>
        </p:nvSpPr>
        <p:spPr>
          <a:xfrm>
            <a:off x="609600" y="1600200"/>
            <a:ext cx="7997825" cy="4495800"/>
          </a:xfrm>
        </p:spPr>
        <p:txBody>
          <a:bodyPr/>
          <a:lstStyle/>
          <a:p>
            <a:endParaRPr lang="en-US" dirty="0" smtClean="0"/>
          </a:p>
          <a:p>
            <a:r>
              <a:rPr lang="en-US" dirty="0" smtClean="0"/>
              <a:t>What will be the role of transmission?</a:t>
            </a:r>
          </a:p>
          <a:p>
            <a:endParaRPr lang="en-US" dirty="0" smtClean="0"/>
          </a:p>
          <a:p>
            <a:r>
              <a:rPr lang="en-US" dirty="0" smtClean="0"/>
              <a:t>If the rules move the industry more towards natural gas generation, what will be the impact on supply &amp; price?</a:t>
            </a:r>
          </a:p>
          <a:p>
            <a:endParaRPr lang="en-US" dirty="0" smtClean="0"/>
          </a:p>
          <a:p>
            <a:r>
              <a:rPr lang="en-US" dirty="0" smtClean="0"/>
              <a:t>The NERC analysis considered retrofit and replacement with natural gas; could DR provide an additional alternative in some circumstances?</a:t>
            </a:r>
          </a:p>
          <a:p>
            <a:endParaRPr lang="en-US" dirty="0" smtClean="0"/>
          </a:p>
          <a:p>
            <a:r>
              <a:rPr lang="en-US" dirty="0" smtClean="0"/>
              <a:t>Will imports increase under these rules?</a:t>
            </a:r>
          </a:p>
          <a:p>
            <a:endParaRPr lang="en-US" dirty="0" smtClean="0"/>
          </a:p>
        </p:txBody>
      </p:sp>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295400"/>
          </a:xfrm>
        </p:spPr>
        <p:txBody>
          <a:bodyPr/>
          <a:lstStyle/>
          <a:p>
            <a:r>
              <a:rPr lang="en-US" dirty="0" smtClean="0"/>
              <a:t>EPA Rules Generate Questions and Need for Additional Analysis </a:t>
            </a:r>
            <a:r>
              <a:rPr lang="en-US" sz="2800" i="1" dirty="0" smtClean="0"/>
              <a:t>cont.</a:t>
            </a:r>
            <a:endParaRPr lang="en-US" i="1" dirty="0"/>
          </a:p>
        </p:txBody>
      </p:sp>
      <p:sp>
        <p:nvSpPr>
          <p:cNvPr id="5" name="Content Placeholder 4"/>
          <p:cNvSpPr>
            <a:spLocks noGrp="1"/>
          </p:cNvSpPr>
          <p:nvPr>
            <p:ph idx="1"/>
          </p:nvPr>
        </p:nvSpPr>
        <p:spPr>
          <a:xfrm>
            <a:off x="609600" y="1600200"/>
            <a:ext cx="7997825" cy="4495800"/>
          </a:xfrm>
        </p:spPr>
        <p:txBody>
          <a:bodyPr/>
          <a:lstStyle/>
          <a:p>
            <a:r>
              <a:rPr lang="en-US" dirty="0" smtClean="0"/>
              <a:t>As these rules will heavily impact the coal-intensive Midwest, what will be the impact on wind development and transmission there?</a:t>
            </a:r>
          </a:p>
          <a:p>
            <a:endParaRPr lang="en-US" dirty="0" smtClean="0"/>
          </a:p>
          <a:p>
            <a:r>
              <a:rPr lang="en-US" dirty="0" smtClean="0"/>
              <a:t>Should ISO’s p</a:t>
            </a:r>
            <a:r>
              <a:rPr lang="en-US" dirty="0" smtClean="0">
                <a:solidFill>
                  <a:schemeClr val="tx2"/>
                </a:solidFill>
              </a:rPr>
              <a:t>lanning studies </a:t>
            </a:r>
            <a:r>
              <a:rPr lang="en-US" dirty="0" smtClean="0"/>
              <a:t>be amended to take into account potential retirements resulting from these rules?</a:t>
            </a:r>
          </a:p>
          <a:p>
            <a:endParaRPr lang="en-US" dirty="0" smtClean="0"/>
          </a:p>
        </p:txBody>
      </p:sp>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of EPA Rules:  Focus of Implementation 2014 – 2018</a:t>
            </a:r>
            <a:endParaRPr lang="en-US" dirty="0"/>
          </a:p>
        </p:txBody>
      </p:sp>
      <p:sp>
        <p:nvSpPr>
          <p:cNvPr id="4" name="Footer Placeholder 3"/>
          <p:cNvSpPr>
            <a:spLocks noGrp="1"/>
          </p:cNvSpPr>
          <p:nvPr>
            <p:ph type="ftr" sz="quarter" idx="10"/>
          </p:nvPr>
        </p:nvSpPr>
        <p:spPr/>
        <p:txBody>
          <a:bodyPr/>
          <a:lstStyle/>
          <a:p>
            <a:r>
              <a:rPr lang="en-US" smtClean="0"/>
              <a:t>© 2010 ISO New England Inc. </a:t>
            </a:r>
            <a:endParaRPr lang="en-US" sz="800" dirty="0">
              <a:cs typeface="Arial" charset="0"/>
            </a:endParaRPr>
          </a:p>
        </p:txBody>
      </p:sp>
      <p:sp>
        <p:nvSpPr>
          <p:cNvPr id="5" name="Slide Number Placeholder 4"/>
          <p:cNvSpPr>
            <a:spLocks noGrp="1"/>
          </p:cNvSpPr>
          <p:nvPr>
            <p:ph type="sldNum" sz="quarter" idx="11"/>
          </p:nvPr>
        </p:nvSpPr>
        <p:spPr/>
        <p:txBody>
          <a:bodyPr/>
          <a:lstStyle/>
          <a:p>
            <a:fld id="{4B1F8A41-85C1-454D-82F5-C142E77CDFC0}" type="slidenum">
              <a:rPr lang="en-US" smtClean="0"/>
              <a:pPr/>
              <a:t>14</a:t>
            </a:fld>
            <a:endParaRPr lang="en-US" dirty="0"/>
          </a:p>
        </p:txBody>
      </p:sp>
      <p:pic>
        <p:nvPicPr>
          <p:cNvPr id="14" name="Content Placeholder 13" descr="epa timeline4.gif"/>
          <p:cNvPicPr>
            <a:picLocks noGrp="1" noChangeAspect="1"/>
          </p:cNvPicPr>
          <p:nvPr>
            <p:ph idx="1"/>
          </p:nvPr>
        </p:nvPicPr>
        <p:blipFill>
          <a:blip r:embed="rId3" cstate="print"/>
          <a:stretch>
            <a:fillRect/>
          </a:stretch>
        </p:blipFill>
        <p:spPr>
          <a:xfrm>
            <a:off x="536575" y="1482857"/>
            <a:ext cx="8302625" cy="4273286"/>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a:t>
            </a:r>
            <a:r>
              <a:rPr lang="en-US" sz="2800" i="1" dirty="0" smtClean="0"/>
              <a:t>cont.</a:t>
            </a:r>
            <a:endParaRPr lang="en-US" i="1" dirty="0"/>
          </a:p>
        </p:txBody>
      </p:sp>
      <p:sp>
        <p:nvSpPr>
          <p:cNvPr id="3" name="Content Placeholder 2"/>
          <p:cNvSpPr>
            <a:spLocks noGrp="1"/>
          </p:cNvSpPr>
          <p:nvPr>
            <p:ph idx="1"/>
          </p:nvPr>
        </p:nvSpPr>
        <p:spPr>
          <a:xfrm>
            <a:off x="533400" y="1219200"/>
            <a:ext cx="8302625" cy="4495800"/>
          </a:xfrm>
        </p:spPr>
        <p:txBody>
          <a:bodyPr/>
          <a:lstStyle/>
          <a:p>
            <a:r>
              <a:rPr lang="en-US" dirty="0" smtClean="0"/>
              <a:t>Can the market procure sufficient capacity in time for the implementation of the EPA rules and potential retirements?</a:t>
            </a:r>
          </a:p>
          <a:p>
            <a:pPr lvl="1"/>
            <a:endParaRPr lang="en-US" dirty="0" smtClean="0"/>
          </a:p>
          <a:p>
            <a:pPr lvl="1"/>
            <a:r>
              <a:rPr lang="en-US" dirty="0" smtClean="0"/>
              <a:t>If so will the surplus capacity from FCA-4 (5,374 MW) for 2013</a:t>
            </a:r>
            <a:r>
              <a:rPr lang="en-US" dirty="0" smtClean="0">
                <a:solidFill>
                  <a:schemeClr val="tx2"/>
                </a:solidFill>
              </a:rPr>
              <a:t>/14</a:t>
            </a:r>
            <a:r>
              <a:rPr lang="en-US" dirty="0" smtClean="0"/>
              <a:t> continue out into the future (2015) when NERC expects up to 3938 MW of retirements?  </a:t>
            </a:r>
          </a:p>
          <a:p>
            <a:endParaRPr lang="en-US" dirty="0" smtClean="0"/>
          </a:p>
          <a:p>
            <a:r>
              <a:rPr lang="en-US" dirty="0" smtClean="0"/>
              <a:t>Can governments facilitate </a:t>
            </a:r>
            <a:r>
              <a:rPr lang="en-US" dirty="0" smtClean="0">
                <a:solidFill>
                  <a:schemeClr val="tx2"/>
                </a:solidFill>
              </a:rPr>
              <a:t>siting</a:t>
            </a:r>
            <a:r>
              <a:rPr lang="en-US" dirty="0" smtClean="0">
                <a:solidFill>
                  <a:srgbClr val="FF0000"/>
                </a:solidFill>
              </a:rPr>
              <a:t> </a:t>
            </a:r>
            <a:r>
              <a:rPr lang="en-US" dirty="0" smtClean="0"/>
              <a:t>approvals for resources, especially wind &amp; new transmission?</a:t>
            </a:r>
          </a:p>
          <a:p>
            <a:pPr lvl="0"/>
            <a:endParaRPr lang="en-US" dirty="0" smtClean="0"/>
          </a:p>
          <a:p>
            <a:pPr lvl="0"/>
            <a:r>
              <a:rPr lang="en-US" dirty="0" smtClean="0"/>
              <a:t>How will units that anticipate retirement bid in upcoming FCAs – will they be staggered or simultaneous? </a:t>
            </a:r>
          </a:p>
          <a:p>
            <a:endParaRPr lang="en-US" dirty="0" smtClean="0"/>
          </a:p>
        </p:txBody>
      </p:sp>
      <p:sp>
        <p:nvSpPr>
          <p:cNvPr id="4" name="Footer Placeholder 3"/>
          <p:cNvSpPr>
            <a:spLocks noGrp="1"/>
          </p:cNvSpPr>
          <p:nvPr>
            <p:ph type="ftr" sz="quarter" idx="10"/>
          </p:nvPr>
        </p:nvSpPr>
        <p:spPr/>
        <p:txBody>
          <a:bodyPr/>
          <a:lstStyle/>
          <a:p>
            <a:r>
              <a:rPr lang="en-US" smtClean="0"/>
              <a:t>© 2010 ISO New England Inc. </a:t>
            </a:r>
            <a:endParaRPr lang="en-US" sz="800" dirty="0">
              <a:cs typeface="Arial" charset="0"/>
            </a:endParaRPr>
          </a:p>
        </p:txBody>
      </p:sp>
      <p:sp>
        <p:nvSpPr>
          <p:cNvPr id="5" name="Slide Number Placeholder 4"/>
          <p:cNvSpPr>
            <a:spLocks noGrp="1"/>
          </p:cNvSpPr>
          <p:nvPr>
            <p:ph type="sldNum" sz="quarter" idx="11"/>
          </p:nvPr>
        </p:nvSpPr>
        <p:spPr/>
        <p:txBody>
          <a:bodyPr/>
          <a:lstStyle/>
          <a:p>
            <a:fld id="{4B1F8A41-85C1-454D-82F5-C142E77CDFC0}"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i="1" dirty="0"/>
          </a:p>
        </p:txBody>
      </p:sp>
      <p:sp>
        <p:nvSpPr>
          <p:cNvPr id="3" name="Content Placeholder 2"/>
          <p:cNvSpPr>
            <a:spLocks noGrp="1"/>
          </p:cNvSpPr>
          <p:nvPr>
            <p:ph idx="1"/>
          </p:nvPr>
        </p:nvSpPr>
        <p:spPr/>
        <p:txBody>
          <a:bodyPr/>
          <a:lstStyle/>
          <a:p>
            <a:r>
              <a:rPr lang="en-US" dirty="0" smtClean="0"/>
              <a:t>At this point it is difficult to fully understand the planning &amp; operating impacts of removing large central station resources from the grid </a:t>
            </a:r>
          </a:p>
          <a:p>
            <a:pPr lvl="1"/>
            <a:r>
              <a:rPr lang="en-US" dirty="0" smtClean="0"/>
              <a:t>Recent investments put the region in a stronger position to deal with retirements </a:t>
            </a:r>
          </a:p>
          <a:p>
            <a:pPr lvl="0"/>
            <a:endParaRPr lang="en-US" dirty="0" smtClean="0"/>
          </a:p>
          <a:p>
            <a:pPr lvl="0"/>
            <a:r>
              <a:rPr lang="en-US" dirty="0" smtClean="0"/>
              <a:t>The Forward Capacity Market sends market signals, three </a:t>
            </a:r>
            <a:r>
              <a:rPr lang="en-US" dirty="0" smtClean="0">
                <a:solidFill>
                  <a:schemeClr val="tx2"/>
                </a:solidFill>
              </a:rPr>
              <a:t>+ years in advance, about specific future retirements</a:t>
            </a:r>
          </a:p>
          <a:p>
            <a:pPr lvl="1"/>
            <a:r>
              <a:rPr lang="en-US" dirty="0" smtClean="0">
                <a:solidFill>
                  <a:schemeClr val="tx2"/>
                </a:solidFill>
              </a:rPr>
              <a:t>Will that leave enough time to deal with significant resource retirements?</a:t>
            </a:r>
          </a:p>
        </p:txBody>
      </p:sp>
      <p:sp>
        <p:nvSpPr>
          <p:cNvPr id="4" name="Footer Placeholder 3"/>
          <p:cNvSpPr>
            <a:spLocks noGrp="1"/>
          </p:cNvSpPr>
          <p:nvPr>
            <p:ph type="ftr" sz="quarter" idx="10"/>
          </p:nvPr>
        </p:nvSpPr>
        <p:spPr/>
        <p:txBody>
          <a:bodyPr/>
          <a:lstStyle/>
          <a:p>
            <a:r>
              <a:rPr lang="en-US" smtClean="0"/>
              <a:t>© 2010 ISO New England Inc. </a:t>
            </a:r>
            <a:endParaRPr lang="en-US" sz="800" dirty="0">
              <a:cs typeface="Arial" charset="0"/>
            </a:endParaRPr>
          </a:p>
        </p:txBody>
      </p:sp>
      <p:sp>
        <p:nvSpPr>
          <p:cNvPr id="5" name="Slide Number Placeholder 4"/>
          <p:cNvSpPr>
            <a:spLocks noGrp="1"/>
          </p:cNvSpPr>
          <p:nvPr>
            <p:ph type="sldNum" sz="quarter" idx="11"/>
          </p:nvPr>
        </p:nvSpPr>
        <p:spPr/>
        <p:txBody>
          <a:bodyPr/>
          <a:lstStyle/>
          <a:p>
            <a:fld id="{4B1F8A41-85C1-454D-82F5-C142E77CDFC0}"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295400"/>
          </a:xfrm>
        </p:spPr>
        <p:txBody>
          <a:bodyPr/>
          <a:lstStyle/>
          <a:p>
            <a:r>
              <a:rPr lang="en-US" dirty="0" smtClean="0"/>
              <a:t>Overview</a:t>
            </a:r>
            <a:endParaRPr lang="en-US" dirty="0"/>
          </a:p>
        </p:txBody>
      </p:sp>
      <p:sp>
        <p:nvSpPr>
          <p:cNvPr id="5" name="Content Placeholder 4"/>
          <p:cNvSpPr>
            <a:spLocks noGrp="1"/>
          </p:cNvSpPr>
          <p:nvPr>
            <p:ph idx="1"/>
          </p:nvPr>
        </p:nvSpPr>
        <p:spPr>
          <a:xfrm>
            <a:off x="533400" y="1752600"/>
            <a:ext cx="8302625" cy="4495800"/>
          </a:xfrm>
        </p:spPr>
        <p:txBody>
          <a:bodyPr/>
          <a:lstStyle/>
          <a:p>
            <a:r>
              <a:rPr lang="en-US" dirty="0" smtClean="0"/>
              <a:t>ISO NE is Working to Understand the Impact of New EPA Rules on the Region</a:t>
            </a:r>
          </a:p>
          <a:p>
            <a:endParaRPr lang="en-US" dirty="0" smtClean="0"/>
          </a:p>
          <a:p>
            <a:r>
              <a:rPr lang="en-US" dirty="0" smtClean="0"/>
              <a:t>Many Questions Need to be Addressed</a:t>
            </a:r>
          </a:p>
          <a:p>
            <a:endParaRPr lang="en-US" dirty="0" smtClean="0"/>
          </a:p>
          <a:p>
            <a:r>
              <a:rPr lang="en-US" dirty="0" smtClean="0"/>
              <a:t>Timing Will be Key</a:t>
            </a:r>
          </a:p>
          <a:p>
            <a:endParaRPr lang="en-US" dirty="0" smtClean="0"/>
          </a:p>
        </p:txBody>
      </p:sp>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295400"/>
          </a:xfrm>
        </p:spPr>
        <p:txBody>
          <a:bodyPr/>
          <a:lstStyle/>
          <a:p>
            <a:r>
              <a:rPr lang="en-US" dirty="0" smtClean="0"/>
              <a:t>Upcoming EPA Rules</a:t>
            </a:r>
            <a:endParaRPr lang="en-US" dirty="0"/>
          </a:p>
        </p:txBody>
      </p:sp>
      <p:sp>
        <p:nvSpPr>
          <p:cNvPr id="5" name="Content Placeholder 4"/>
          <p:cNvSpPr>
            <a:spLocks noGrp="1"/>
          </p:cNvSpPr>
          <p:nvPr>
            <p:ph idx="1"/>
          </p:nvPr>
        </p:nvSpPr>
        <p:spPr>
          <a:xfrm>
            <a:off x="609600" y="1600200"/>
            <a:ext cx="7997825" cy="4495800"/>
          </a:xfrm>
        </p:spPr>
        <p:txBody>
          <a:bodyPr/>
          <a:lstStyle/>
          <a:p>
            <a:r>
              <a:rPr lang="en-US" dirty="0" smtClean="0"/>
              <a:t>Clean Water Act:  Section 316(b) Cooling Water Intake</a:t>
            </a:r>
          </a:p>
          <a:p>
            <a:endParaRPr lang="en-US" dirty="0" smtClean="0"/>
          </a:p>
          <a:p>
            <a:r>
              <a:rPr lang="en-US" dirty="0" smtClean="0"/>
              <a:t>Clean Air Act:  National Emission Standards for Hazardous Air Pollutants (NESHAP) </a:t>
            </a:r>
          </a:p>
          <a:p>
            <a:endParaRPr lang="en-US" dirty="0" smtClean="0"/>
          </a:p>
          <a:p>
            <a:r>
              <a:rPr lang="en-US" dirty="0" smtClean="0"/>
              <a:t>Clean Air Transport Rule</a:t>
            </a:r>
          </a:p>
          <a:p>
            <a:endParaRPr lang="en-US" dirty="0" smtClean="0"/>
          </a:p>
          <a:p>
            <a:r>
              <a:rPr lang="en-US" dirty="0" smtClean="0"/>
              <a:t>Coal Combustion Residuals</a:t>
            </a:r>
          </a:p>
          <a:p>
            <a:endParaRPr lang="en-US" dirty="0" smtClean="0"/>
          </a:p>
          <a:p>
            <a:r>
              <a:rPr lang="en-US" dirty="0" smtClean="0"/>
              <a:t>Greenhouse Gas Tailoring Rule</a:t>
            </a:r>
          </a:p>
          <a:p>
            <a:endParaRPr lang="en-US" dirty="0" smtClean="0"/>
          </a:p>
        </p:txBody>
      </p:sp>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295400"/>
          </a:xfrm>
        </p:spPr>
        <p:txBody>
          <a:bodyPr/>
          <a:lstStyle/>
          <a:p>
            <a:r>
              <a:rPr lang="en-US" dirty="0" smtClean="0"/>
              <a:t>New England On A Good Path</a:t>
            </a:r>
            <a:endParaRPr lang="en-US" dirty="0"/>
          </a:p>
        </p:txBody>
      </p:sp>
      <p:sp>
        <p:nvSpPr>
          <p:cNvPr id="5" name="Content Placeholder 4"/>
          <p:cNvSpPr>
            <a:spLocks noGrp="1"/>
          </p:cNvSpPr>
          <p:nvPr>
            <p:ph idx="1"/>
          </p:nvPr>
        </p:nvSpPr>
        <p:spPr>
          <a:xfrm>
            <a:off x="609600" y="1447800"/>
            <a:ext cx="7997825" cy="4495800"/>
          </a:xfrm>
        </p:spPr>
        <p:txBody>
          <a:bodyPr/>
          <a:lstStyle/>
          <a:p>
            <a:r>
              <a:rPr lang="en-US" dirty="0" smtClean="0"/>
              <a:t>Compared to the rest of the nation, New England’s capacity surplus, fuel mix, project queue and push for renewable resources are favorable</a:t>
            </a:r>
          </a:p>
          <a:p>
            <a:endParaRPr lang="en-US" dirty="0" smtClean="0"/>
          </a:p>
          <a:p>
            <a:pPr lvl="1"/>
            <a:r>
              <a:rPr lang="en-US" dirty="0" smtClean="0"/>
              <a:t>The fourth FCA was held in August 2010 to secure capacity for 2013-2014</a:t>
            </a:r>
          </a:p>
          <a:p>
            <a:endParaRPr lang="en-US" dirty="0" smtClean="0"/>
          </a:p>
          <a:p>
            <a:pPr lvl="1"/>
            <a:r>
              <a:rPr lang="en-US" dirty="0" smtClean="0"/>
              <a:t>Auction results show 32,247 MW of generating resources cleared the auction along with 3,261 MW of demand resources and 1,993 MW of imports</a:t>
            </a:r>
          </a:p>
          <a:p>
            <a:pPr lvl="1"/>
            <a:endParaRPr lang="en-US" dirty="0" smtClean="0"/>
          </a:p>
          <a:p>
            <a:pPr lvl="1"/>
            <a:r>
              <a:rPr lang="en-US" dirty="0" smtClean="0"/>
              <a:t>32,127 MW needed for reliability therefore there was approximately 5,374 MW of excess supply </a:t>
            </a:r>
          </a:p>
          <a:p>
            <a:endParaRPr lang="en-US" dirty="0" smtClean="0"/>
          </a:p>
          <a:p>
            <a:endParaRPr lang="en-US" dirty="0" smtClean="0"/>
          </a:p>
        </p:txBody>
      </p:sp>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Shift in New England’s Fuel Mix</a:t>
            </a:r>
            <a:endParaRPr lang="en-US" dirty="0"/>
          </a:p>
        </p:txBody>
      </p:sp>
      <p:sp>
        <p:nvSpPr>
          <p:cNvPr id="15" name="Content Placeholder 14"/>
          <p:cNvSpPr>
            <a:spLocks noGrp="1"/>
          </p:cNvSpPr>
          <p:nvPr>
            <p:ph sz="half" idx="1"/>
          </p:nvPr>
        </p:nvSpPr>
        <p:spPr/>
        <p:txBody>
          <a:bodyPr/>
          <a:lstStyle/>
          <a:p>
            <a:pPr>
              <a:spcAft>
                <a:spcPts val="1200"/>
              </a:spcAft>
            </a:pPr>
            <a:r>
              <a:rPr lang="en-US" sz="2400" dirty="0" smtClean="0"/>
              <a:t>New highly efficient natural-gas-fired generators have displaced use of fuel oil</a:t>
            </a:r>
          </a:p>
          <a:p>
            <a:r>
              <a:rPr lang="en-US" sz="2400" dirty="0" smtClean="0"/>
              <a:t>Generator emissions rates have declined over the past decade</a:t>
            </a:r>
          </a:p>
          <a:p>
            <a:pPr lvl="1"/>
            <a:r>
              <a:rPr lang="en-US" sz="2000" dirty="0" smtClean="0"/>
              <a:t>SO</a:t>
            </a:r>
            <a:r>
              <a:rPr lang="en-US" sz="2000" baseline="-25000" dirty="0" smtClean="0"/>
              <a:t>2</a:t>
            </a:r>
            <a:r>
              <a:rPr lang="en-US" sz="2000" dirty="0" smtClean="0"/>
              <a:t> rate </a:t>
            </a:r>
            <a:r>
              <a:rPr lang="en-US" sz="2000" dirty="0" smtClean="0">
                <a:sym typeface="Wingdings 3"/>
              </a:rPr>
              <a:t></a:t>
            </a:r>
            <a:r>
              <a:rPr lang="en-US" sz="2000" dirty="0" smtClean="0">
                <a:sym typeface="Wingdings"/>
              </a:rPr>
              <a:t> </a:t>
            </a:r>
            <a:r>
              <a:rPr lang="en-US" sz="2000" dirty="0" smtClean="0"/>
              <a:t>67%</a:t>
            </a:r>
          </a:p>
          <a:p>
            <a:pPr lvl="1"/>
            <a:r>
              <a:rPr lang="en-US" sz="2000" dirty="0" smtClean="0"/>
              <a:t>NO</a:t>
            </a:r>
            <a:r>
              <a:rPr lang="en-US" sz="2000" baseline="-25000" dirty="0" smtClean="0"/>
              <a:t>X</a:t>
            </a:r>
            <a:r>
              <a:rPr lang="en-US" sz="2000" dirty="0" smtClean="0"/>
              <a:t> rate </a:t>
            </a:r>
            <a:r>
              <a:rPr lang="en-US" sz="2000" dirty="0" smtClean="0">
                <a:sym typeface="Wingdings 3"/>
              </a:rPr>
              <a:t> </a:t>
            </a:r>
            <a:r>
              <a:rPr lang="en-US" sz="2000" dirty="0" smtClean="0"/>
              <a:t>62%</a:t>
            </a:r>
          </a:p>
          <a:p>
            <a:pPr lvl="1"/>
            <a:r>
              <a:rPr lang="en-US" sz="2000" dirty="0" smtClean="0"/>
              <a:t>CO</a:t>
            </a:r>
            <a:r>
              <a:rPr lang="en-US" sz="2000" baseline="-25000" dirty="0" smtClean="0"/>
              <a:t>2</a:t>
            </a:r>
            <a:r>
              <a:rPr lang="en-US" sz="2000" dirty="0" smtClean="0"/>
              <a:t> rate </a:t>
            </a:r>
            <a:r>
              <a:rPr lang="en-US" sz="2000" dirty="0" smtClean="0">
                <a:sym typeface="Wingdings 3"/>
              </a:rPr>
              <a:t> </a:t>
            </a:r>
            <a:r>
              <a:rPr lang="en-US" sz="2000" dirty="0" smtClean="0"/>
              <a:t>12%</a:t>
            </a:r>
          </a:p>
          <a:p>
            <a:endParaRPr lang="en-US" sz="2400" dirty="0"/>
          </a:p>
        </p:txBody>
      </p:sp>
      <p:graphicFrame>
        <p:nvGraphicFramePr>
          <p:cNvPr id="16" name="Content Placeholder 6"/>
          <p:cNvGraphicFramePr>
            <a:graphicFrameLocks noGrp="1"/>
          </p:cNvGraphicFramePr>
          <p:nvPr>
            <p:ph sz="half" idx="2"/>
          </p:nvPr>
        </p:nvGraphicFramePr>
        <p:xfrm>
          <a:off x="4764088" y="1371600"/>
          <a:ext cx="4075112"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14" name="Footer Placeholder 3"/>
          <p:cNvSpPr>
            <a:spLocks noGrp="1"/>
          </p:cNvSpPr>
          <p:nvPr>
            <p:ph type="ftr" sz="quarter" idx="10"/>
          </p:nvPr>
        </p:nvSpPr>
        <p:spPr/>
        <p:txBody>
          <a:bodyPr/>
          <a:lstStyle/>
          <a:p>
            <a:r>
              <a:rPr lang="en-US" smtClean="0"/>
              <a:t>© 2010 ISO New England Inc. </a:t>
            </a:r>
            <a:endParaRPr lang="en-US" dirty="0"/>
          </a:p>
        </p:txBody>
      </p:sp>
      <p:sp>
        <p:nvSpPr>
          <p:cNvPr id="6" name="Slide Number Placeholder 5"/>
          <p:cNvSpPr>
            <a:spLocks noGrp="1"/>
          </p:cNvSpPr>
          <p:nvPr>
            <p:ph type="sldNum" sz="quarter" idx="11"/>
          </p:nvPr>
        </p:nvSpPr>
        <p:spPr/>
        <p:txBody>
          <a:bodyPr/>
          <a:lstStyle/>
          <a:p>
            <a:fld id="{CAE9015B-E133-4174-BCDC-6B4EF52640D6}" type="slidenum">
              <a:rPr lang="en-US" smtClean="0"/>
              <a:pPr/>
              <a:t>5</a:t>
            </a:fld>
            <a:endParaRPr lang="en-US" dirty="0"/>
          </a:p>
        </p:txBody>
      </p:sp>
      <p:sp>
        <p:nvSpPr>
          <p:cNvPr id="17" name="Oval 16"/>
          <p:cNvSpPr/>
          <p:nvPr/>
        </p:nvSpPr>
        <p:spPr>
          <a:xfrm>
            <a:off x="6652550" y="3657600"/>
            <a:ext cx="914400" cy="457200"/>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Generator Proposals in the ISO Queue</a:t>
            </a:r>
            <a:br>
              <a:rPr lang="en-US" dirty="0" smtClean="0"/>
            </a:br>
            <a:r>
              <a:rPr lang="en-US" sz="2400" b="0" i="1" dirty="0" smtClean="0"/>
              <a:t>By Type</a:t>
            </a:r>
            <a:endParaRPr lang="en-US" sz="2400" b="0" i="1" dirty="0"/>
          </a:p>
        </p:txBody>
      </p:sp>
      <p:sp>
        <p:nvSpPr>
          <p:cNvPr id="4" name="Footer Placeholder 3"/>
          <p:cNvSpPr>
            <a:spLocks noGrp="1"/>
          </p:cNvSpPr>
          <p:nvPr>
            <p:ph type="ftr" sz="quarter" idx="10"/>
          </p:nvPr>
        </p:nvSpPr>
        <p:spPr/>
        <p:txBody>
          <a:bodyPr/>
          <a:lstStyle/>
          <a:p>
            <a:r>
              <a:rPr lang="en-US" smtClean="0"/>
              <a:t>© 2010 ISO New England Inc. </a:t>
            </a:r>
            <a:endParaRPr lang="en-US" sz="800" dirty="0">
              <a:cs typeface="Arial" charset="0"/>
            </a:endParaRPr>
          </a:p>
        </p:txBody>
      </p:sp>
      <p:sp>
        <p:nvSpPr>
          <p:cNvPr id="5" name="Slide Number Placeholder 4"/>
          <p:cNvSpPr>
            <a:spLocks noGrp="1"/>
          </p:cNvSpPr>
          <p:nvPr>
            <p:ph type="sldNum" sz="quarter" idx="11"/>
          </p:nvPr>
        </p:nvSpPr>
        <p:spPr/>
        <p:txBody>
          <a:bodyPr/>
          <a:lstStyle/>
          <a:p>
            <a:fld id="{4B1F8A41-85C1-454D-82F5-C142E77CDFC0}" type="slidenum">
              <a:rPr lang="en-US" smtClean="0"/>
              <a:pPr/>
              <a:t>6</a:t>
            </a:fld>
            <a:endParaRPr lang="en-US" dirty="0"/>
          </a:p>
        </p:txBody>
      </p:sp>
      <p:sp>
        <p:nvSpPr>
          <p:cNvPr id="8" name="TextBox 7"/>
          <p:cNvSpPr txBox="1"/>
          <p:nvPr/>
        </p:nvSpPr>
        <p:spPr>
          <a:xfrm>
            <a:off x="6096000" y="5638800"/>
            <a:ext cx="2819400" cy="307777"/>
          </a:xfrm>
          <a:prstGeom prst="rect">
            <a:avLst/>
          </a:prstGeom>
          <a:noFill/>
        </p:spPr>
        <p:txBody>
          <a:bodyPr wrap="square" rtlCol="0">
            <a:spAutoFit/>
          </a:bodyPr>
          <a:lstStyle/>
          <a:p>
            <a:pPr algn="ctr"/>
            <a:r>
              <a:rPr lang="en-US" sz="1400" dirty="0" smtClean="0">
                <a:latin typeface="Arial" pitchFamily="34" charset="0"/>
                <a:cs typeface="Arial" pitchFamily="34" charset="0"/>
              </a:rPr>
              <a:t>As of October 1, 2010</a:t>
            </a:r>
            <a:endParaRPr lang="en-US" sz="1400" dirty="0">
              <a:latin typeface="Arial" pitchFamily="34" charset="0"/>
              <a:cs typeface="Arial" pitchFamily="34" charset="0"/>
            </a:endParaRPr>
          </a:p>
        </p:txBody>
      </p:sp>
      <p:sp>
        <p:nvSpPr>
          <p:cNvPr id="16" name="TextBox 15"/>
          <p:cNvSpPr txBox="1"/>
          <p:nvPr/>
        </p:nvSpPr>
        <p:spPr>
          <a:xfrm>
            <a:off x="3124200" y="1219200"/>
            <a:ext cx="2884829" cy="400110"/>
          </a:xfrm>
          <a:prstGeom prst="rect">
            <a:avLst/>
          </a:prstGeom>
          <a:noFill/>
        </p:spPr>
        <p:txBody>
          <a:bodyPr wrap="none" rtlCol="0">
            <a:spAutoFit/>
          </a:bodyPr>
          <a:lstStyle/>
          <a:p>
            <a:r>
              <a:rPr lang="en-US" sz="2000" b="1" dirty="0" smtClean="0">
                <a:latin typeface="Calibri" pitchFamily="34" charset="0"/>
              </a:rPr>
              <a:t>Total: Approx. 8,400 MW </a:t>
            </a:r>
            <a:endParaRPr lang="en-US" sz="2000" b="1" dirty="0">
              <a:latin typeface="Calibri" pitchFamily="34" charset="0"/>
            </a:endParaRPr>
          </a:p>
        </p:txBody>
      </p:sp>
      <p:pic>
        <p:nvPicPr>
          <p:cNvPr id="1032" name="Picture 8"/>
          <p:cNvPicPr>
            <a:picLocks noChangeAspect="1" noChangeArrowheads="1"/>
          </p:cNvPicPr>
          <p:nvPr/>
        </p:nvPicPr>
        <p:blipFill>
          <a:blip r:embed="rId3" cstate="print"/>
          <a:srcRect/>
          <a:stretch>
            <a:fillRect/>
          </a:stretch>
        </p:blipFill>
        <p:spPr bwMode="auto">
          <a:xfrm>
            <a:off x="1981200" y="1828800"/>
            <a:ext cx="5311775" cy="397033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Chart 53"/>
          <p:cNvGraphicFramePr>
            <a:graphicFrameLocks noGrp="1"/>
          </p:cNvGraphicFramePr>
          <p:nvPr/>
        </p:nvGraphicFramePr>
        <p:xfrm>
          <a:off x="762000" y="1524000"/>
          <a:ext cx="7696200" cy="4343400"/>
        </p:xfrm>
        <a:graphic>
          <a:graphicData uri="http://schemas.openxmlformats.org/drawingml/2006/chart">
            <c:chart xmlns:c="http://schemas.openxmlformats.org/drawingml/2006/chart" xmlns:r="http://schemas.openxmlformats.org/officeDocument/2006/relationships" r:id="rId3"/>
          </a:graphicData>
        </a:graphic>
      </p:graphicFrame>
      <p:sp>
        <p:nvSpPr>
          <p:cNvPr id="14338" name="Title 4"/>
          <p:cNvSpPr>
            <a:spLocks noGrp="1"/>
          </p:cNvSpPr>
          <p:nvPr>
            <p:ph type="title"/>
          </p:nvPr>
        </p:nvSpPr>
        <p:spPr>
          <a:xfrm>
            <a:off x="536575" y="152400"/>
            <a:ext cx="8302625" cy="1295400"/>
          </a:xfrm>
        </p:spPr>
        <p:txBody>
          <a:bodyPr/>
          <a:lstStyle/>
          <a:p>
            <a:r>
              <a:rPr lang="en-US" sz="2400" dirty="0" smtClean="0">
                <a:solidFill>
                  <a:schemeClr val="tx2"/>
                </a:solidFill>
              </a:rPr>
              <a:t>ISO Projection of New England’s Renewable Portfolio Standards and Targets for Energy Efficiency to 2020</a:t>
            </a:r>
            <a:br>
              <a:rPr lang="en-US" sz="2400" dirty="0" smtClean="0">
                <a:solidFill>
                  <a:schemeClr val="tx2"/>
                </a:solidFill>
              </a:rPr>
            </a:br>
            <a:r>
              <a:rPr lang="en-US" sz="2000" b="0" i="1" dirty="0" smtClean="0">
                <a:solidFill>
                  <a:schemeClr val="tx2"/>
                </a:solidFill>
              </a:rPr>
              <a:t>RPS energy and energy efficiency as a percent of total electric energy</a:t>
            </a:r>
          </a:p>
        </p:txBody>
      </p:sp>
      <p:sp>
        <p:nvSpPr>
          <p:cNvPr id="14339" name="Slide Number Placeholder 3"/>
          <p:cNvSpPr>
            <a:spLocks noGrp="1"/>
          </p:cNvSpPr>
          <p:nvPr>
            <p:ph type="sldNum" sz="quarter" idx="11"/>
          </p:nvPr>
        </p:nvSpPr>
        <p:spPr>
          <a:noFill/>
        </p:spPr>
        <p:txBody>
          <a:bodyPr/>
          <a:lstStyle/>
          <a:p>
            <a:fld id="{9AACED43-FB03-4A8E-A1A2-87E72FF47B96}" type="slidenum">
              <a:rPr lang="en-US" smtClean="0"/>
              <a:pPr/>
              <a:t>7</a:t>
            </a:fld>
            <a:endParaRPr lang="en-US" dirty="0" smtClean="0"/>
          </a:p>
        </p:txBody>
      </p:sp>
      <p:sp>
        <p:nvSpPr>
          <p:cNvPr id="48" name="TextBox 47"/>
          <p:cNvSpPr txBox="1"/>
          <p:nvPr/>
        </p:nvSpPr>
        <p:spPr>
          <a:xfrm>
            <a:off x="2015360" y="3932780"/>
            <a:ext cx="914400" cy="400110"/>
          </a:xfrm>
          <a:prstGeom prst="rect">
            <a:avLst/>
          </a:prstGeom>
          <a:noFill/>
        </p:spPr>
        <p:txBody>
          <a:bodyPr wrap="square" rtlCol="0">
            <a:spAutoFit/>
          </a:bodyPr>
          <a:lstStyle/>
          <a:p>
            <a:pPr algn="ctr"/>
            <a:r>
              <a:rPr lang="en-US" sz="2000" b="1" dirty="0" smtClean="0">
                <a:latin typeface="Arial" pitchFamily="34" charset="0"/>
                <a:cs typeface="Arial" pitchFamily="34" charset="0"/>
              </a:rPr>
              <a:t>13%</a:t>
            </a:r>
            <a:endParaRPr lang="en-US" sz="2000" b="1" dirty="0">
              <a:latin typeface="Arial" pitchFamily="34" charset="0"/>
              <a:cs typeface="Arial" pitchFamily="34" charset="0"/>
            </a:endParaRPr>
          </a:p>
        </p:txBody>
      </p:sp>
      <p:sp>
        <p:nvSpPr>
          <p:cNvPr id="49" name="TextBox 48"/>
          <p:cNvSpPr txBox="1"/>
          <p:nvPr/>
        </p:nvSpPr>
        <p:spPr>
          <a:xfrm>
            <a:off x="7031420" y="2298420"/>
            <a:ext cx="730786" cy="400110"/>
          </a:xfrm>
          <a:prstGeom prst="rect">
            <a:avLst/>
          </a:prstGeom>
          <a:noFill/>
        </p:spPr>
        <p:txBody>
          <a:bodyPr wrap="square" rtlCol="0">
            <a:spAutoFit/>
          </a:bodyPr>
          <a:lstStyle/>
          <a:p>
            <a:pPr algn="ctr"/>
            <a:r>
              <a:rPr lang="en-US" sz="2000" b="1" dirty="0" smtClean="0">
                <a:latin typeface="Arial" pitchFamily="34" charset="0"/>
                <a:cs typeface="Arial" pitchFamily="34" charset="0"/>
              </a:rPr>
              <a:t>30%</a:t>
            </a:r>
            <a:endParaRPr lang="en-US" sz="2000" b="1" dirty="0">
              <a:latin typeface="Arial" pitchFamily="34" charset="0"/>
              <a:cs typeface="Arial" pitchFamily="34" charset="0"/>
            </a:endParaRPr>
          </a:p>
        </p:txBody>
      </p:sp>
      <p:cxnSp>
        <p:nvCxnSpPr>
          <p:cNvPr id="55" name="Straight Arrow Connector 54"/>
          <p:cNvCxnSpPr>
            <a:stCxn id="48" idx="1"/>
          </p:cNvCxnSpPr>
          <p:nvPr/>
        </p:nvCxnSpPr>
        <p:spPr>
          <a:xfrm rot="10800000">
            <a:off x="1660554" y="4130933"/>
            <a:ext cx="354806" cy="190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49" idx="3"/>
          </p:cNvCxnSpPr>
          <p:nvPr/>
        </p:nvCxnSpPr>
        <p:spPr>
          <a:xfrm>
            <a:off x="7762206" y="2498475"/>
            <a:ext cx="409833" cy="174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447800" y="5819001"/>
            <a:ext cx="6781800" cy="276999"/>
          </a:xfrm>
          <a:prstGeom prst="rect">
            <a:avLst/>
          </a:prstGeom>
          <a:noFill/>
        </p:spPr>
        <p:txBody>
          <a:bodyPr wrap="square" rtlCol="0">
            <a:spAutoFit/>
          </a:bodyPr>
          <a:lstStyle/>
          <a:p>
            <a:r>
              <a:rPr lang="en-US" sz="1200" dirty="0" smtClean="0">
                <a:latin typeface="+mj-lt"/>
              </a:rPr>
              <a:t>Renewables provided approximately 13% of New England’s electric energy in 2009.</a:t>
            </a:r>
          </a:p>
        </p:txBody>
      </p:sp>
      <p:sp>
        <p:nvSpPr>
          <p:cNvPr id="52" name="Footer Placeholder 51"/>
          <p:cNvSpPr>
            <a:spLocks noGrp="1"/>
          </p:cNvSpPr>
          <p:nvPr>
            <p:ph type="ftr" sz="quarter" idx="10"/>
          </p:nvPr>
        </p:nvSpPr>
        <p:spPr/>
        <p:txBody>
          <a:bodyPr/>
          <a:lstStyle/>
          <a:p>
            <a:r>
              <a:rPr lang="en-US" smtClean="0"/>
              <a:t>© 2010 ISO New England Inc. </a:t>
            </a:r>
            <a:endParaRPr lang="en-US" sz="800" dirty="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5" descr="map_new.jpg"/>
          <p:cNvPicPr>
            <a:picLocks noChangeAspect="1"/>
          </p:cNvPicPr>
          <p:nvPr/>
        </p:nvPicPr>
        <p:blipFill>
          <a:blip r:embed="rId3" cstate="print"/>
          <a:srcRect/>
          <a:stretch>
            <a:fillRect/>
          </a:stretch>
        </p:blipFill>
        <p:spPr bwMode="auto">
          <a:xfrm>
            <a:off x="4611687" y="727075"/>
            <a:ext cx="3943350" cy="5426075"/>
          </a:xfrm>
          <a:prstGeom prst="rect">
            <a:avLst/>
          </a:prstGeom>
          <a:noFill/>
          <a:ln w="9525">
            <a:noFill/>
            <a:miter lim="800000"/>
            <a:headEnd/>
            <a:tailEnd/>
          </a:ln>
        </p:spPr>
      </p:pic>
      <p:sp>
        <p:nvSpPr>
          <p:cNvPr id="18437" name="Rectangle 2"/>
          <p:cNvSpPr>
            <a:spLocks noGrp="1" noChangeArrowheads="1"/>
          </p:cNvSpPr>
          <p:nvPr>
            <p:ph type="title"/>
          </p:nvPr>
        </p:nvSpPr>
        <p:spPr/>
        <p:txBody>
          <a:bodyPr/>
          <a:lstStyle/>
          <a:p>
            <a:r>
              <a:rPr lang="en-US" sz="2800" dirty="0" smtClean="0">
                <a:solidFill>
                  <a:schemeClr val="tx2"/>
                </a:solidFill>
              </a:rPr>
              <a:t/>
            </a:r>
            <a:br>
              <a:rPr lang="en-US" sz="2800" dirty="0" smtClean="0">
                <a:solidFill>
                  <a:schemeClr val="tx2"/>
                </a:solidFill>
              </a:rPr>
            </a:br>
            <a:r>
              <a:rPr lang="en-US" sz="2800" dirty="0" smtClean="0"/>
              <a:t>Transmission Projects to Maintain Reliability are Progressing </a:t>
            </a:r>
            <a:r>
              <a:rPr lang="en-US" sz="2800" dirty="0" smtClean="0">
                <a:solidFill>
                  <a:schemeClr val="tx2"/>
                </a:solidFill>
              </a:rPr>
              <a:t/>
            </a:r>
            <a:br>
              <a:rPr lang="en-US" sz="2800" dirty="0" smtClean="0">
                <a:solidFill>
                  <a:schemeClr val="tx2"/>
                </a:solidFill>
              </a:rPr>
            </a:br>
            <a:r>
              <a:rPr lang="en-US" sz="2000" b="0" i="1" dirty="0" smtClean="0"/>
              <a:t>$4 Billion invested since 2002, $5 Billion on horizon </a:t>
            </a:r>
            <a:r>
              <a:rPr lang="en-US" sz="2400" dirty="0" smtClean="0">
                <a:solidFill>
                  <a:schemeClr val="tx2"/>
                </a:solidFill>
              </a:rPr>
              <a:t/>
            </a:r>
            <a:br>
              <a:rPr lang="en-US" sz="2400" dirty="0" smtClean="0">
                <a:solidFill>
                  <a:schemeClr val="tx2"/>
                </a:solidFill>
              </a:rPr>
            </a:br>
            <a:endParaRPr lang="en-US" sz="1800" b="0" dirty="0" smtClean="0"/>
          </a:p>
        </p:txBody>
      </p:sp>
      <p:sp>
        <p:nvSpPr>
          <p:cNvPr id="52" name="Slide Number Placeholder 4"/>
          <p:cNvSpPr>
            <a:spLocks noGrp="1"/>
          </p:cNvSpPr>
          <p:nvPr>
            <p:ph type="sldNum" sz="quarter" idx="11"/>
          </p:nvPr>
        </p:nvSpPr>
        <p:spPr/>
        <p:txBody>
          <a:bodyPr/>
          <a:lstStyle/>
          <a:p>
            <a:fld id="{96DF825C-AE48-4255-830E-8214993DBB4B}" type="slidenum">
              <a:rPr lang="en-US" smtClean="0"/>
              <a:pPr/>
              <a:t>8</a:t>
            </a:fld>
            <a:endParaRPr lang="en-US" dirty="0"/>
          </a:p>
        </p:txBody>
      </p:sp>
      <p:sp>
        <p:nvSpPr>
          <p:cNvPr id="31749" name="Line 6"/>
          <p:cNvSpPr>
            <a:spLocks noChangeShapeType="1"/>
          </p:cNvSpPr>
          <p:nvPr/>
        </p:nvSpPr>
        <p:spPr bwMode="auto">
          <a:xfrm>
            <a:off x="4913312" y="3335338"/>
            <a:ext cx="0" cy="430212"/>
          </a:xfrm>
          <a:prstGeom prst="line">
            <a:avLst/>
          </a:prstGeom>
          <a:noFill/>
          <a:ln w="38100">
            <a:solidFill>
              <a:schemeClr val="tx1"/>
            </a:solidFill>
            <a:round/>
            <a:headEnd/>
            <a:tailEnd/>
          </a:ln>
        </p:spPr>
        <p:txBody>
          <a:bodyPr/>
          <a:lstStyle/>
          <a:p>
            <a:pPr>
              <a:defRPr/>
            </a:pPr>
            <a:endParaRPr lang="en-US" sz="1400" dirty="0">
              <a:latin typeface="+mn-lt"/>
            </a:endParaRPr>
          </a:p>
        </p:txBody>
      </p:sp>
      <p:sp>
        <p:nvSpPr>
          <p:cNvPr id="31750" name="Text Box 7"/>
          <p:cNvSpPr txBox="1">
            <a:spLocks noChangeArrowheads="1"/>
          </p:cNvSpPr>
          <p:nvPr/>
        </p:nvSpPr>
        <p:spPr bwMode="auto">
          <a:xfrm>
            <a:off x="4953000" y="3090040"/>
            <a:ext cx="284052" cy="307777"/>
          </a:xfrm>
          <a:prstGeom prst="rect">
            <a:avLst/>
          </a:prstGeom>
          <a:noFill/>
          <a:ln w="9525">
            <a:noFill/>
            <a:miter lim="800000"/>
            <a:headEnd/>
            <a:tailEnd/>
          </a:ln>
        </p:spPr>
        <p:txBody>
          <a:bodyPr wrap="none">
            <a:spAutoFit/>
          </a:bodyPr>
          <a:lstStyle/>
          <a:p>
            <a:pPr>
              <a:defRPr/>
            </a:pPr>
            <a:r>
              <a:rPr lang="en-US" sz="1400" b="1" dirty="0">
                <a:latin typeface="+mn-lt"/>
              </a:rPr>
              <a:t>4</a:t>
            </a:r>
          </a:p>
        </p:txBody>
      </p:sp>
      <p:sp>
        <p:nvSpPr>
          <p:cNvPr id="31751" name="Line 8"/>
          <p:cNvSpPr>
            <a:spLocks noChangeShapeType="1"/>
          </p:cNvSpPr>
          <p:nvPr/>
        </p:nvSpPr>
        <p:spPr bwMode="auto">
          <a:xfrm flipH="1">
            <a:off x="4943636" y="3352800"/>
            <a:ext cx="138114" cy="211138"/>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52" name="Line 9"/>
          <p:cNvSpPr>
            <a:spLocks noChangeShapeType="1"/>
          </p:cNvSpPr>
          <p:nvPr/>
        </p:nvSpPr>
        <p:spPr bwMode="auto">
          <a:xfrm flipV="1">
            <a:off x="7426325" y="2476500"/>
            <a:ext cx="803275" cy="428625"/>
          </a:xfrm>
          <a:prstGeom prst="line">
            <a:avLst/>
          </a:prstGeom>
          <a:noFill/>
          <a:ln w="38100">
            <a:solidFill>
              <a:schemeClr val="tx1"/>
            </a:solidFill>
            <a:round/>
            <a:headEnd/>
            <a:tailEnd/>
          </a:ln>
        </p:spPr>
        <p:txBody>
          <a:bodyPr/>
          <a:lstStyle/>
          <a:p>
            <a:pPr>
              <a:defRPr/>
            </a:pPr>
            <a:endParaRPr lang="en-US" sz="1400" dirty="0">
              <a:latin typeface="+mn-lt"/>
            </a:endParaRPr>
          </a:p>
        </p:txBody>
      </p:sp>
      <p:sp>
        <p:nvSpPr>
          <p:cNvPr id="31753" name="Text Box 10"/>
          <p:cNvSpPr txBox="1">
            <a:spLocks noChangeArrowheads="1"/>
          </p:cNvSpPr>
          <p:nvPr/>
        </p:nvSpPr>
        <p:spPr bwMode="auto">
          <a:xfrm>
            <a:off x="8100850" y="2611820"/>
            <a:ext cx="284052" cy="307777"/>
          </a:xfrm>
          <a:prstGeom prst="rect">
            <a:avLst/>
          </a:prstGeom>
          <a:noFill/>
          <a:ln w="9525">
            <a:noFill/>
            <a:miter lim="800000"/>
            <a:headEnd/>
            <a:tailEnd/>
          </a:ln>
        </p:spPr>
        <p:txBody>
          <a:bodyPr wrap="none">
            <a:spAutoFit/>
          </a:bodyPr>
          <a:lstStyle/>
          <a:p>
            <a:pPr>
              <a:defRPr/>
            </a:pPr>
            <a:r>
              <a:rPr lang="en-US" sz="1400" b="1" dirty="0">
                <a:latin typeface="+mn-lt"/>
              </a:rPr>
              <a:t>5</a:t>
            </a:r>
          </a:p>
        </p:txBody>
      </p:sp>
      <p:sp>
        <p:nvSpPr>
          <p:cNvPr id="31754" name="Line 11"/>
          <p:cNvSpPr>
            <a:spLocks noChangeShapeType="1"/>
          </p:cNvSpPr>
          <p:nvPr/>
        </p:nvSpPr>
        <p:spPr bwMode="auto">
          <a:xfrm flipH="1" flipV="1">
            <a:off x="7974012" y="2652713"/>
            <a:ext cx="179388" cy="166687"/>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55" name="Text Box 12"/>
          <p:cNvSpPr txBox="1">
            <a:spLocks noChangeArrowheads="1"/>
          </p:cNvSpPr>
          <p:nvPr/>
        </p:nvSpPr>
        <p:spPr bwMode="auto">
          <a:xfrm>
            <a:off x="4424907" y="5433630"/>
            <a:ext cx="296863" cy="336550"/>
          </a:xfrm>
          <a:prstGeom prst="rect">
            <a:avLst/>
          </a:prstGeom>
          <a:noFill/>
          <a:ln w="9525">
            <a:noFill/>
            <a:miter lim="800000"/>
            <a:headEnd/>
            <a:tailEnd/>
          </a:ln>
        </p:spPr>
        <p:txBody>
          <a:bodyPr wrap="none">
            <a:spAutoFit/>
          </a:bodyPr>
          <a:lstStyle/>
          <a:p>
            <a:pPr>
              <a:defRPr/>
            </a:pPr>
            <a:r>
              <a:rPr lang="en-US" sz="1600" b="1" dirty="0">
                <a:latin typeface="+mj-lt"/>
              </a:rPr>
              <a:t>1</a:t>
            </a:r>
          </a:p>
        </p:txBody>
      </p:sp>
      <p:sp>
        <p:nvSpPr>
          <p:cNvPr id="31756" name="Line 13"/>
          <p:cNvSpPr>
            <a:spLocks noChangeShapeType="1"/>
          </p:cNvSpPr>
          <p:nvPr/>
        </p:nvSpPr>
        <p:spPr bwMode="auto">
          <a:xfrm>
            <a:off x="4648200" y="5638800"/>
            <a:ext cx="228600" cy="76200"/>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57" name="Text Box 14"/>
          <p:cNvSpPr txBox="1">
            <a:spLocks noChangeArrowheads="1"/>
          </p:cNvSpPr>
          <p:nvPr/>
        </p:nvSpPr>
        <p:spPr bwMode="auto">
          <a:xfrm>
            <a:off x="5279260" y="5583620"/>
            <a:ext cx="241300" cy="307777"/>
          </a:xfrm>
          <a:prstGeom prst="rect">
            <a:avLst/>
          </a:prstGeom>
          <a:noFill/>
          <a:ln w="9525">
            <a:noFill/>
            <a:miter lim="800000"/>
            <a:headEnd/>
            <a:tailEnd/>
          </a:ln>
        </p:spPr>
        <p:txBody>
          <a:bodyPr>
            <a:spAutoFit/>
          </a:bodyPr>
          <a:lstStyle/>
          <a:p>
            <a:pPr>
              <a:defRPr/>
            </a:pPr>
            <a:r>
              <a:rPr lang="en-US" sz="1400" b="1" dirty="0">
                <a:latin typeface="+mn-lt"/>
              </a:rPr>
              <a:t>2</a:t>
            </a:r>
          </a:p>
        </p:txBody>
      </p:sp>
      <p:sp>
        <p:nvSpPr>
          <p:cNvPr id="31758" name="Line 15"/>
          <p:cNvSpPr>
            <a:spLocks noChangeShapeType="1"/>
          </p:cNvSpPr>
          <p:nvPr/>
        </p:nvSpPr>
        <p:spPr bwMode="auto">
          <a:xfrm rot="-419382" flipH="1" flipV="1">
            <a:off x="5122379" y="5687093"/>
            <a:ext cx="205263" cy="117031"/>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59" name="Text Box 16"/>
          <p:cNvSpPr txBox="1">
            <a:spLocks noChangeArrowheads="1"/>
          </p:cNvSpPr>
          <p:nvPr/>
        </p:nvSpPr>
        <p:spPr bwMode="auto">
          <a:xfrm>
            <a:off x="4579938" y="4876800"/>
            <a:ext cx="284052" cy="307777"/>
          </a:xfrm>
          <a:prstGeom prst="rect">
            <a:avLst/>
          </a:prstGeom>
          <a:noFill/>
          <a:ln w="9525">
            <a:noFill/>
            <a:miter lim="800000"/>
            <a:headEnd/>
            <a:tailEnd/>
          </a:ln>
        </p:spPr>
        <p:txBody>
          <a:bodyPr wrap="none">
            <a:spAutoFit/>
          </a:bodyPr>
          <a:lstStyle/>
          <a:p>
            <a:pPr>
              <a:defRPr/>
            </a:pPr>
            <a:r>
              <a:rPr lang="en-US" sz="1400" b="1" dirty="0">
                <a:latin typeface="+mn-lt"/>
              </a:rPr>
              <a:t>7</a:t>
            </a:r>
          </a:p>
        </p:txBody>
      </p:sp>
      <p:sp>
        <p:nvSpPr>
          <p:cNvPr id="31760" name="Line 17"/>
          <p:cNvSpPr>
            <a:spLocks noChangeShapeType="1"/>
          </p:cNvSpPr>
          <p:nvPr/>
        </p:nvSpPr>
        <p:spPr bwMode="auto">
          <a:xfrm rot="-692637">
            <a:off x="4809317" y="5081114"/>
            <a:ext cx="231554" cy="110529"/>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63" name="Line 20"/>
          <p:cNvSpPr>
            <a:spLocks noChangeShapeType="1"/>
          </p:cNvSpPr>
          <p:nvPr/>
        </p:nvSpPr>
        <p:spPr bwMode="auto">
          <a:xfrm rot="21151136" flipV="1">
            <a:off x="4872037" y="5556250"/>
            <a:ext cx="433388" cy="214313"/>
          </a:xfrm>
          <a:prstGeom prst="line">
            <a:avLst/>
          </a:prstGeom>
          <a:noFill/>
          <a:ln w="38100">
            <a:solidFill>
              <a:schemeClr val="tx1"/>
            </a:solidFill>
            <a:round/>
            <a:headEnd/>
            <a:tailEnd/>
          </a:ln>
        </p:spPr>
        <p:txBody>
          <a:bodyPr wrap="none" anchor="ctr"/>
          <a:lstStyle/>
          <a:p>
            <a:pPr>
              <a:defRPr/>
            </a:pPr>
            <a:endParaRPr lang="en-US" sz="1400" dirty="0">
              <a:latin typeface="+mn-lt"/>
            </a:endParaRPr>
          </a:p>
        </p:txBody>
      </p:sp>
      <p:sp>
        <p:nvSpPr>
          <p:cNvPr id="31765" name="Line 22"/>
          <p:cNvSpPr>
            <a:spLocks noChangeShapeType="1"/>
          </p:cNvSpPr>
          <p:nvPr/>
        </p:nvSpPr>
        <p:spPr bwMode="auto">
          <a:xfrm rot="20922045" flipH="1">
            <a:off x="4878387" y="5638800"/>
            <a:ext cx="46038" cy="139700"/>
          </a:xfrm>
          <a:prstGeom prst="line">
            <a:avLst/>
          </a:prstGeom>
          <a:noFill/>
          <a:ln w="38100">
            <a:solidFill>
              <a:schemeClr val="tx1"/>
            </a:solidFill>
            <a:round/>
            <a:headEnd/>
            <a:tailEnd/>
          </a:ln>
        </p:spPr>
        <p:txBody>
          <a:bodyPr wrap="none" anchor="ctr"/>
          <a:lstStyle/>
          <a:p>
            <a:pPr>
              <a:defRPr/>
            </a:pPr>
            <a:endParaRPr lang="en-US" sz="1400" dirty="0">
              <a:latin typeface="+mn-lt"/>
            </a:endParaRPr>
          </a:p>
        </p:txBody>
      </p:sp>
      <p:sp>
        <p:nvSpPr>
          <p:cNvPr id="31766" name="Oval 23"/>
          <p:cNvSpPr>
            <a:spLocks noChangeArrowheads="1"/>
          </p:cNvSpPr>
          <p:nvPr/>
        </p:nvSpPr>
        <p:spPr bwMode="auto">
          <a:xfrm rot="1462342">
            <a:off x="5024437" y="4897438"/>
            <a:ext cx="911225" cy="558800"/>
          </a:xfrm>
          <a:prstGeom prst="ellipse">
            <a:avLst/>
          </a:prstGeom>
          <a:noFill/>
          <a:ln w="38100">
            <a:solidFill>
              <a:schemeClr val="tx1"/>
            </a:solidFill>
            <a:prstDash val="dash"/>
            <a:round/>
            <a:headEnd/>
            <a:tailEnd/>
          </a:ln>
        </p:spPr>
        <p:txBody>
          <a:bodyPr wrap="none" anchor="ctr"/>
          <a:lstStyle/>
          <a:p>
            <a:pPr>
              <a:defRPr/>
            </a:pPr>
            <a:endParaRPr lang="en-US" sz="1400" dirty="0">
              <a:latin typeface="+mn-lt"/>
            </a:endParaRPr>
          </a:p>
        </p:txBody>
      </p:sp>
      <p:sp>
        <p:nvSpPr>
          <p:cNvPr id="31767" name="Oval 25"/>
          <p:cNvSpPr>
            <a:spLocks noChangeArrowheads="1"/>
          </p:cNvSpPr>
          <p:nvPr/>
        </p:nvSpPr>
        <p:spPr bwMode="auto">
          <a:xfrm rot="-2592763">
            <a:off x="6042025" y="2919413"/>
            <a:ext cx="1600200" cy="700087"/>
          </a:xfrm>
          <a:prstGeom prst="ellipse">
            <a:avLst/>
          </a:prstGeom>
          <a:noFill/>
          <a:ln w="38100">
            <a:solidFill>
              <a:schemeClr val="tx1"/>
            </a:solidFill>
            <a:prstDash val="sysDot"/>
            <a:round/>
            <a:headEnd/>
            <a:tailEnd/>
          </a:ln>
        </p:spPr>
        <p:txBody>
          <a:bodyPr wrap="none" anchor="ctr"/>
          <a:lstStyle/>
          <a:p>
            <a:pPr>
              <a:defRPr/>
            </a:pPr>
            <a:endParaRPr lang="en-US" sz="1400" dirty="0">
              <a:latin typeface="+mn-lt"/>
            </a:endParaRPr>
          </a:p>
        </p:txBody>
      </p:sp>
      <p:sp>
        <p:nvSpPr>
          <p:cNvPr id="31768" name="Line 27"/>
          <p:cNvSpPr>
            <a:spLocks noChangeShapeType="1"/>
          </p:cNvSpPr>
          <p:nvPr/>
        </p:nvSpPr>
        <p:spPr bwMode="auto">
          <a:xfrm>
            <a:off x="6400799" y="2743199"/>
            <a:ext cx="230187" cy="238125"/>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69" name="Text Box 28"/>
          <p:cNvSpPr txBox="1">
            <a:spLocks noChangeArrowheads="1"/>
          </p:cNvSpPr>
          <p:nvPr/>
        </p:nvSpPr>
        <p:spPr bwMode="auto">
          <a:xfrm>
            <a:off x="6172200" y="2482850"/>
            <a:ext cx="284052" cy="307777"/>
          </a:xfrm>
          <a:prstGeom prst="rect">
            <a:avLst/>
          </a:prstGeom>
          <a:noFill/>
          <a:ln w="9525">
            <a:noFill/>
            <a:miter lim="800000"/>
            <a:headEnd/>
            <a:tailEnd/>
          </a:ln>
        </p:spPr>
        <p:txBody>
          <a:bodyPr wrap="none">
            <a:spAutoFit/>
          </a:bodyPr>
          <a:lstStyle/>
          <a:p>
            <a:pPr>
              <a:defRPr/>
            </a:pPr>
            <a:r>
              <a:rPr lang="en-US" sz="1400" b="1" dirty="0">
                <a:latin typeface="+mn-lt"/>
              </a:rPr>
              <a:t>9</a:t>
            </a:r>
          </a:p>
        </p:txBody>
      </p:sp>
      <p:sp>
        <p:nvSpPr>
          <p:cNvPr id="31770" name="Oval 30"/>
          <p:cNvSpPr>
            <a:spLocks noChangeArrowheads="1"/>
          </p:cNvSpPr>
          <p:nvPr/>
        </p:nvSpPr>
        <p:spPr bwMode="auto">
          <a:xfrm>
            <a:off x="6173787" y="5267325"/>
            <a:ext cx="457200" cy="228600"/>
          </a:xfrm>
          <a:prstGeom prst="ellipse">
            <a:avLst/>
          </a:prstGeom>
          <a:noFill/>
          <a:ln w="38100">
            <a:solidFill>
              <a:schemeClr val="tx1"/>
            </a:solidFill>
            <a:prstDash val="dash"/>
            <a:round/>
            <a:headEnd/>
            <a:tailEnd/>
          </a:ln>
        </p:spPr>
        <p:txBody>
          <a:bodyPr wrap="none" anchor="ctr"/>
          <a:lstStyle/>
          <a:p>
            <a:pPr>
              <a:defRPr/>
            </a:pPr>
            <a:endParaRPr lang="en-US" sz="1400" dirty="0">
              <a:latin typeface="+mn-lt"/>
            </a:endParaRPr>
          </a:p>
        </p:txBody>
      </p:sp>
      <p:sp>
        <p:nvSpPr>
          <p:cNvPr id="31771" name="Line 31"/>
          <p:cNvSpPr>
            <a:spLocks noChangeShapeType="1"/>
          </p:cNvSpPr>
          <p:nvPr/>
        </p:nvSpPr>
        <p:spPr bwMode="auto">
          <a:xfrm flipH="1" flipV="1">
            <a:off x="6553200" y="5486400"/>
            <a:ext cx="76200" cy="152400"/>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72" name="Text Box 32"/>
          <p:cNvSpPr txBox="1">
            <a:spLocks noChangeArrowheads="1"/>
          </p:cNvSpPr>
          <p:nvPr/>
        </p:nvSpPr>
        <p:spPr bwMode="auto">
          <a:xfrm>
            <a:off x="6532180" y="5562600"/>
            <a:ext cx="675290" cy="307777"/>
          </a:xfrm>
          <a:prstGeom prst="rect">
            <a:avLst/>
          </a:prstGeom>
          <a:noFill/>
          <a:ln w="9525">
            <a:noFill/>
            <a:miter lim="800000"/>
            <a:headEnd/>
            <a:tailEnd/>
          </a:ln>
        </p:spPr>
        <p:txBody>
          <a:bodyPr wrap="square">
            <a:spAutoFit/>
          </a:bodyPr>
          <a:lstStyle/>
          <a:p>
            <a:pPr>
              <a:spcBef>
                <a:spcPct val="50000"/>
              </a:spcBef>
              <a:defRPr/>
            </a:pPr>
            <a:r>
              <a:rPr lang="en-US" sz="1400" b="1" dirty="0" smtClean="0">
                <a:latin typeface="+mn-lt"/>
              </a:rPr>
              <a:t>8b</a:t>
            </a:r>
            <a:endParaRPr lang="en-US" sz="1400" b="1" dirty="0">
              <a:latin typeface="+mn-lt"/>
            </a:endParaRPr>
          </a:p>
        </p:txBody>
      </p:sp>
      <p:sp>
        <p:nvSpPr>
          <p:cNvPr id="31773" name="Line 39"/>
          <p:cNvSpPr>
            <a:spLocks noChangeShapeType="1"/>
          </p:cNvSpPr>
          <p:nvPr/>
        </p:nvSpPr>
        <p:spPr bwMode="auto">
          <a:xfrm rot="20634345" flipV="1">
            <a:off x="6167437" y="4808681"/>
            <a:ext cx="80962" cy="160338"/>
          </a:xfrm>
          <a:prstGeom prst="line">
            <a:avLst/>
          </a:prstGeom>
          <a:noFill/>
          <a:ln w="38100">
            <a:solidFill>
              <a:schemeClr val="tx1"/>
            </a:solidFill>
            <a:round/>
            <a:headEnd/>
            <a:tailEnd/>
          </a:ln>
        </p:spPr>
        <p:txBody>
          <a:bodyPr/>
          <a:lstStyle/>
          <a:p>
            <a:pPr>
              <a:defRPr/>
            </a:pPr>
            <a:endParaRPr lang="en-US" sz="1400" dirty="0">
              <a:latin typeface="+mn-lt"/>
            </a:endParaRPr>
          </a:p>
        </p:txBody>
      </p:sp>
      <p:sp>
        <p:nvSpPr>
          <p:cNvPr id="31774" name="Text Box 40"/>
          <p:cNvSpPr txBox="1">
            <a:spLocks noChangeArrowheads="1"/>
          </p:cNvSpPr>
          <p:nvPr/>
        </p:nvSpPr>
        <p:spPr bwMode="auto">
          <a:xfrm>
            <a:off x="5741987" y="4572000"/>
            <a:ext cx="284052" cy="307777"/>
          </a:xfrm>
          <a:prstGeom prst="rect">
            <a:avLst/>
          </a:prstGeom>
          <a:noFill/>
          <a:ln w="9525">
            <a:noFill/>
            <a:miter lim="800000"/>
            <a:headEnd/>
            <a:tailEnd/>
          </a:ln>
        </p:spPr>
        <p:txBody>
          <a:bodyPr wrap="none">
            <a:spAutoFit/>
          </a:bodyPr>
          <a:lstStyle/>
          <a:p>
            <a:pPr>
              <a:defRPr/>
            </a:pPr>
            <a:r>
              <a:rPr lang="en-US" sz="1400" b="1" dirty="0">
                <a:latin typeface="+mn-lt"/>
              </a:rPr>
              <a:t>3</a:t>
            </a:r>
          </a:p>
        </p:txBody>
      </p:sp>
      <p:sp>
        <p:nvSpPr>
          <p:cNvPr id="31775" name="Line 41"/>
          <p:cNvSpPr>
            <a:spLocks noChangeShapeType="1"/>
          </p:cNvSpPr>
          <p:nvPr/>
        </p:nvSpPr>
        <p:spPr bwMode="auto">
          <a:xfrm rot="10800000" flipH="1" flipV="1">
            <a:off x="5964237" y="4724400"/>
            <a:ext cx="228600" cy="112713"/>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31776" name="Oval 42"/>
          <p:cNvSpPr>
            <a:spLocks noChangeArrowheads="1"/>
          </p:cNvSpPr>
          <p:nvPr/>
        </p:nvSpPr>
        <p:spPr bwMode="auto">
          <a:xfrm>
            <a:off x="5202237" y="4076700"/>
            <a:ext cx="514350" cy="558800"/>
          </a:xfrm>
          <a:prstGeom prst="ellipse">
            <a:avLst/>
          </a:prstGeom>
          <a:noFill/>
          <a:ln w="38100">
            <a:solidFill>
              <a:schemeClr val="tx1"/>
            </a:solidFill>
            <a:round/>
            <a:headEnd/>
            <a:tailEnd/>
          </a:ln>
        </p:spPr>
        <p:txBody>
          <a:bodyPr/>
          <a:lstStyle/>
          <a:p>
            <a:pPr>
              <a:defRPr/>
            </a:pPr>
            <a:endParaRPr lang="en-US" sz="1400" dirty="0">
              <a:latin typeface="+mn-lt"/>
            </a:endParaRPr>
          </a:p>
        </p:txBody>
      </p:sp>
      <p:sp>
        <p:nvSpPr>
          <p:cNvPr id="31777" name="Text Box 43"/>
          <p:cNvSpPr txBox="1">
            <a:spLocks noChangeArrowheads="1"/>
          </p:cNvSpPr>
          <p:nvPr/>
        </p:nvSpPr>
        <p:spPr bwMode="auto">
          <a:xfrm>
            <a:off x="5954110" y="4029515"/>
            <a:ext cx="284052" cy="307777"/>
          </a:xfrm>
          <a:prstGeom prst="rect">
            <a:avLst/>
          </a:prstGeom>
          <a:noFill/>
          <a:ln w="9525">
            <a:noFill/>
            <a:miter lim="800000"/>
            <a:headEnd/>
            <a:tailEnd/>
          </a:ln>
        </p:spPr>
        <p:txBody>
          <a:bodyPr wrap="none">
            <a:spAutoFit/>
          </a:bodyPr>
          <a:lstStyle/>
          <a:p>
            <a:pPr>
              <a:defRPr/>
            </a:pPr>
            <a:r>
              <a:rPr lang="en-US" sz="1400" b="1" dirty="0">
                <a:latin typeface="+mn-lt"/>
              </a:rPr>
              <a:t>6</a:t>
            </a:r>
          </a:p>
        </p:txBody>
      </p:sp>
      <p:sp>
        <p:nvSpPr>
          <p:cNvPr id="31778" name="Line 44"/>
          <p:cNvSpPr>
            <a:spLocks noChangeShapeType="1"/>
          </p:cNvSpPr>
          <p:nvPr/>
        </p:nvSpPr>
        <p:spPr bwMode="auto">
          <a:xfrm flipH="1">
            <a:off x="5715000" y="4254060"/>
            <a:ext cx="307975" cy="60325"/>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47" name="TextBox 46"/>
          <p:cNvSpPr txBox="1"/>
          <p:nvPr/>
        </p:nvSpPr>
        <p:spPr>
          <a:xfrm>
            <a:off x="0" y="609600"/>
            <a:ext cx="8686800" cy="892175"/>
          </a:xfrm>
          <a:prstGeom prst="rect">
            <a:avLst/>
          </a:prstGeom>
          <a:noFill/>
        </p:spPr>
        <p:txBody>
          <a:bodyPr>
            <a:spAutoFit/>
          </a:bodyPr>
          <a:lstStyle/>
          <a:p>
            <a:pPr>
              <a:defRPr/>
            </a:pPr>
            <a:r>
              <a:rPr lang="en-US" sz="3200" dirty="0">
                <a:solidFill>
                  <a:schemeClr val="tx2"/>
                </a:solidFill>
              </a:rPr>
              <a:t/>
            </a:r>
            <a:br>
              <a:rPr lang="en-US" sz="3200" dirty="0">
                <a:solidFill>
                  <a:schemeClr val="tx2"/>
                </a:solidFill>
              </a:rPr>
            </a:br>
            <a:endParaRPr lang="en-US" sz="2000" dirty="0">
              <a:latin typeface="+mj-lt"/>
            </a:endParaRPr>
          </a:p>
        </p:txBody>
      </p:sp>
      <p:sp>
        <p:nvSpPr>
          <p:cNvPr id="44" name="Oval 42"/>
          <p:cNvSpPr>
            <a:spLocks noChangeArrowheads="1"/>
          </p:cNvSpPr>
          <p:nvPr/>
        </p:nvSpPr>
        <p:spPr bwMode="auto">
          <a:xfrm>
            <a:off x="5049837" y="3810000"/>
            <a:ext cx="304800" cy="762000"/>
          </a:xfrm>
          <a:prstGeom prst="ellipse">
            <a:avLst/>
          </a:prstGeom>
          <a:noFill/>
          <a:ln w="38100">
            <a:solidFill>
              <a:schemeClr val="tx1"/>
            </a:solidFill>
            <a:prstDash val="sysDot"/>
            <a:round/>
            <a:headEnd/>
            <a:tailEnd/>
          </a:ln>
        </p:spPr>
        <p:txBody>
          <a:bodyPr wrap="none" anchor="ctr"/>
          <a:lstStyle/>
          <a:p>
            <a:pPr>
              <a:defRPr/>
            </a:pPr>
            <a:endParaRPr lang="en-US" sz="1400" dirty="0">
              <a:latin typeface="+mn-lt"/>
            </a:endParaRPr>
          </a:p>
        </p:txBody>
      </p:sp>
      <p:sp>
        <p:nvSpPr>
          <p:cNvPr id="45" name="Text Box 7"/>
          <p:cNvSpPr txBox="1">
            <a:spLocks noChangeArrowheads="1"/>
          </p:cNvSpPr>
          <p:nvPr/>
        </p:nvSpPr>
        <p:spPr bwMode="auto">
          <a:xfrm>
            <a:off x="5312835" y="3284886"/>
            <a:ext cx="383438" cy="307777"/>
          </a:xfrm>
          <a:prstGeom prst="rect">
            <a:avLst/>
          </a:prstGeom>
          <a:noFill/>
          <a:ln w="9525">
            <a:noFill/>
            <a:miter lim="800000"/>
            <a:headEnd/>
            <a:tailEnd/>
          </a:ln>
        </p:spPr>
        <p:txBody>
          <a:bodyPr wrap="none">
            <a:spAutoFit/>
          </a:bodyPr>
          <a:lstStyle/>
          <a:p>
            <a:pPr>
              <a:defRPr/>
            </a:pPr>
            <a:r>
              <a:rPr lang="en-US" sz="1400" b="1" dirty="0" smtClean="0">
                <a:latin typeface="+mn-lt"/>
              </a:rPr>
              <a:t>10</a:t>
            </a:r>
            <a:endParaRPr lang="en-US" sz="1400" b="1" dirty="0">
              <a:latin typeface="+mn-lt"/>
            </a:endParaRPr>
          </a:p>
        </p:txBody>
      </p:sp>
      <p:sp>
        <p:nvSpPr>
          <p:cNvPr id="46" name="Line 44"/>
          <p:cNvSpPr>
            <a:spLocks noChangeShapeType="1"/>
          </p:cNvSpPr>
          <p:nvPr/>
        </p:nvSpPr>
        <p:spPr bwMode="auto">
          <a:xfrm flipH="1">
            <a:off x="5247289" y="3547240"/>
            <a:ext cx="173037" cy="228600"/>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43" name="Footer Placeholder 3"/>
          <p:cNvSpPr txBox="1">
            <a:spLocks/>
          </p:cNvSpPr>
          <p:nvPr/>
        </p:nvSpPr>
        <p:spPr bwMode="auto">
          <a:xfrm>
            <a:off x="6553200" y="6172200"/>
            <a:ext cx="2012950" cy="517525"/>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p>
            <a:pPr marL="0" marR="0" lvl="0" indent="0" algn="r" defTabSz="1019175"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smtClean="0">
                <a:ln>
                  <a:noFill/>
                </a:ln>
                <a:solidFill>
                  <a:srgbClr val="11479D"/>
                </a:solidFill>
                <a:effectLst/>
                <a:uLnTx/>
                <a:uFillTx/>
                <a:latin typeface="+mn-lt"/>
                <a:ea typeface="+mn-ea"/>
                <a:cs typeface="+mn-cs"/>
              </a:rPr>
              <a:t>© 2010 ISO New England Inc. </a:t>
            </a:r>
            <a:endParaRPr kumimoji="0" lang="en-US" sz="800" b="0" i="0" u="none" strike="noStrike" kern="1200" cap="none" spc="0" normalizeH="0" baseline="0" noProof="0" dirty="0">
              <a:ln>
                <a:noFill/>
              </a:ln>
              <a:solidFill>
                <a:srgbClr val="11479D"/>
              </a:solidFill>
              <a:effectLst/>
              <a:uLnTx/>
              <a:uFillTx/>
              <a:latin typeface="+mn-lt"/>
              <a:ea typeface="+mn-ea"/>
              <a:cs typeface="Arial" charset="0"/>
            </a:endParaRPr>
          </a:p>
        </p:txBody>
      </p:sp>
      <p:sp>
        <p:nvSpPr>
          <p:cNvPr id="48" name="Text Box 3"/>
          <p:cNvSpPr txBox="1">
            <a:spLocks noChangeArrowheads="1"/>
          </p:cNvSpPr>
          <p:nvPr/>
        </p:nvSpPr>
        <p:spPr bwMode="auto">
          <a:xfrm>
            <a:off x="533400" y="3810000"/>
            <a:ext cx="3276600" cy="2308324"/>
          </a:xfrm>
          <a:prstGeom prst="rect">
            <a:avLst/>
          </a:prstGeom>
          <a:noFill/>
          <a:ln w="9525">
            <a:noFill/>
            <a:miter lim="800000"/>
            <a:headEnd/>
            <a:tailEnd/>
          </a:ln>
        </p:spPr>
        <p:txBody>
          <a:bodyPr wrap="square">
            <a:spAutoFit/>
          </a:bodyPr>
          <a:lstStyle/>
          <a:p>
            <a:pPr marL="231775" indent="-231775">
              <a:buFont typeface="+mj-lt"/>
              <a:buAutoNum type="arabicPeriod"/>
              <a:tabLst>
                <a:tab pos="2514600" algn="l"/>
                <a:tab pos="2967038" algn="l"/>
                <a:tab pos="3884613" algn="l"/>
              </a:tabLst>
              <a:defRPr/>
            </a:pPr>
            <a:r>
              <a:rPr lang="en-US" sz="1200" dirty="0" smtClean="0">
                <a:latin typeface="+mj-lt"/>
              </a:rPr>
              <a:t>Southwest CT Phase I</a:t>
            </a:r>
          </a:p>
          <a:p>
            <a:pPr marL="231775" indent="-231775">
              <a:buFontTx/>
              <a:buAutoNum type="arabicPeriod"/>
              <a:tabLst>
                <a:tab pos="2514600" algn="l"/>
                <a:tab pos="2967038" algn="l"/>
                <a:tab pos="3884613" algn="l"/>
              </a:tabLst>
              <a:defRPr/>
            </a:pPr>
            <a:r>
              <a:rPr lang="en-US" sz="1200" dirty="0" smtClean="0">
                <a:latin typeface="+mj-lt"/>
              </a:rPr>
              <a:t>Southwest CT </a:t>
            </a:r>
            <a:r>
              <a:rPr lang="en-US" sz="1200" dirty="0">
                <a:latin typeface="+mj-lt"/>
              </a:rPr>
              <a:t>Phase </a:t>
            </a:r>
            <a:r>
              <a:rPr lang="en-US" sz="1200" dirty="0" smtClean="0">
                <a:latin typeface="+mj-lt"/>
              </a:rPr>
              <a:t>II</a:t>
            </a:r>
            <a:endParaRPr lang="en-US" sz="1200" dirty="0">
              <a:latin typeface="+mj-lt"/>
            </a:endParaRPr>
          </a:p>
          <a:p>
            <a:pPr marL="231775" indent="-231775">
              <a:buFontTx/>
              <a:buAutoNum type="arabicPeriod"/>
              <a:tabLst>
                <a:tab pos="2514600" algn="l"/>
                <a:tab pos="2967038" algn="l"/>
                <a:tab pos="3884613" algn="l"/>
              </a:tabLst>
              <a:defRPr/>
            </a:pPr>
            <a:r>
              <a:rPr lang="en-US" sz="1200" dirty="0">
                <a:latin typeface="+mj-lt"/>
              </a:rPr>
              <a:t>NSTAR 345 kV Project, Phases I &amp; </a:t>
            </a:r>
            <a:r>
              <a:rPr lang="en-US" sz="1200" dirty="0" smtClean="0">
                <a:latin typeface="+mj-lt"/>
              </a:rPr>
              <a:t>II</a:t>
            </a:r>
            <a:endParaRPr lang="en-US" sz="1200" dirty="0">
              <a:latin typeface="+mj-lt"/>
            </a:endParaRPr>
          </a:p>
          <a:p>
            <a:pPr marL="231775" indent="-231775">
              <a:buFontTx/>
              <a:buAutoNum type="arabicPeriod"/>
              <a:tabLst>
                <a:tab pos="2514600" algn="l"/>
                <a:tab pos="2967038" algn="l"/>
                <a:tab pos="3884613" algn="l"/>
              </a:tabLst>
              <a:defRPr/>
            </a:pPr>
            <a:r>
              <a:rPr lang="en-US" sz="1200" dirty="0">
                <a:latin typeface="+mj-lt"/>
              </a:rPr>
              <a:t>Northwest Vermont</a:t>
            </a:r>
          </a:p>
          <a:p>
            <a:pPr marL="231775" indent="-231775">
              <a:buFontTx/>
              <a:buAutoNum type="arabicPeriod"/>
              <a:tabLst>
                <a:tab pos="2514600" algn="l"/>
                <a:tab pos="2967038" algn="l"/>
                <a:tab pos="3884613" algn="l"/>
              </a:tabLst>
              <a:defRPr/>
            </a:pPr>
            <a:r>
              <a:rPr lang="en-US" sz="1200" dirty="0">
                <a:latin typeface="+mj-lt"/>
              </a:rPr>
              <a:t>Northeast Reliability Interconnect</a:t>
            </a:r>
          </a:p>
          <a:p>
            <a:pPr marL="231775" indent="-231775">
              <a:buFontTx/>
              <a:buAutoNum type="arabicPeriod"/>
              <a:tabLst>
                <a:tab pos="2514600" algn="l"/>
                <a:tab pos="2967038" algn="l"/>
                <a:tab pos="3884613" algn="l"/>
              </a:tabLst>
              <a:defRPr/>
            </a:pPr>
            <a:r>
              <a:rPr lang="en-US" sz="1200" dirty="0">
                <a:latin typeface="+mj-lt"/>
              </a:rPr>
              <a:t>Monadnock Area</a:t>
            </a:r>
          </a:p>
          <a:p>
            <a:pPr marL="231775" indent="-231775">
              <a:buFontTx/>
              <a:buAutoNum type="arabicPeriod"/>
              <a:tabLst>
                <a:tab pos="2514600" algn="l"/>
                <a:tab pos="2967038" algn="l"/>
                <a:tab pos="3884613" algn="l"/>
              </a:tabLst>
              <a:defRPr/>
            </a:pPr>
            <a:r>
              <a:rPr lang="en-US" sz="1200" dirty="0">
                <a:latin typeface="+mj-lt"/>
              </a:rPr>
              <a:t>New England East-West Solution</a:t>
            </a:r>
          </a:p>
          <a:p>
            <a:pPr marL="231775" indent="-231775">
              <a:buFontTx/>
              <a:buAutoNum type="arabicPeriod"/>
              <a:tabLst>
                <a:tab pos="2514600" algn="l"/>
                <a:tab pos="2967038" algn="l"/>
                <a:tab pos="3884613" algn="l"/>
              </a:tabLst>
              <a:defRPr/>
            </a:pPr>
            <a:r>
              <a:rPr lang="en-US" sz="1200" dirty="0">
                <a:latin typeface="+mj-lt"/>
              </a:rPr>
              <a:t>Southeast </a:t>
            </a:r>
            <a:r>
              <a:rPr lang="en-US" sz="1200" dirty="0" smtClean="0">
                <a:latin typeface="+mj-lt"/>
              </a:rPr>
              <a:t>Massachusetts</a:t>
            </a:r>
          </a:p>
          <a:p>
            <a:pPr marL="461963" lvl="1" indent="-230188">
              <a:buFont typeface="+mj-lt"/>
              <a:buAutoNum type="alphaLcPeriod"/>
              <a:tabLst>
                <a:tab pos="2514600" algn="l"/>
                <a:tab pos="2967038" algn="l"/>
                <a:tab pos="3884613" algn="l"/>
              </a:tabLst>
              <a:defRPr/>
            </a:pPr>
            <a:r>
              <a:rPr lang="en-US" sz="1200" dirty="0" smtClean="0">
                <a:latin typeface="+mj-lt"/>
              </a:rPr>
              <a:t>Short-term upgrades</a:t>
            </a:r>
          </a:p>
          <a:p>
            <a:pPr marL="461963" lvl="1" indent="-230188">
              <a:buFont typeface="+mj-lt"/>
              <a:buAutoNum type="alphaLcPeriod"/>
              <a:tabLst>
                <a:tab pos="2514600" algn="l"/>
                <a:tab pos="2967038" algn="l"/>
                <a:tab pos="3884613" algn="l"/>
              </a:tabLst>
              <a:defRPr/>
            </a:pPr>
            <a:r>
              <a:rPr lang="en-US" sz="1200" dirty="0" smtClean="0">
                <a:latin typeface="+mj-lt"/>
              </a:rPr>
              <a:t>Long-term Lower SEMA Project</a:t>
            </a:r>
            <a:r>
              <a:rPr lang="en-US" sz="1200" dirty="0">
                <a:latin typeface="+mj-lt"/>
              </a:rPr>
              <a:t>	</a:t>
            </a:r>
          </a:p>
          <a:p>
            <a:pPr marL="231775" indent="-231775">
              <a:buFontTx/>
              <a:buAutoNum type="arabicPeriod"/>
              <a:tabLst>
                <a:tab pos="2514600" algn="l"/>
                <a:tab pos="2967038" algn="l"/>
                <a:tab pos="3884613" algn="l"/>
              </a:tabLst>
              <a:defRPr/>
            </a:pPr>
            <a:r>
              <a:rPr lang="en-US" sz="1200" dirty="0">
                <a:latin typeface="+mj-lt"/>
              </a:rPr>
              <a:t>Maine Power Reliability </a:t>
            </a:r>
            <a:r>
              <a:rPr lang="en-US" sz="1200" dirty="0" smtClean="0">
                <a:latin typeface="+mj-lt"/>
              </a:rPr>
              <a:t>Program</a:t>
            </a:r>
          </a:p>
          <a:p>
            <a:pPr marL="231775" indent="-231775">
              <a:buFontTx/>
              <a:buAutoNum type="arabicPeriod"/>
              <a:tabLst>
                <a:tab pos="2514600" algn="l"/>
                <a:tab pos="2967038" algn="l"/>
                <a:tab pos="3884613" algn="l"/>
              </a:tabLst>
              <a:defRPr/>
            </a:pPr>
            <a:r>
              <a:rPr lang="en-US" sz="1200" dirty="0" smtClean="0">
                <a:latin typeface="+mj-lt"/>
              </a:rPr>
              <a:t>Vermont Southern Loop</a:t>
            </a:r>
            <a:r>
              <a:rPr lang="en-US" sz="900" dirty="0">
                <a:latin typeface="+mj-lt"/>
              </a:rPr>
              <a:t>	</a:t>
            </a:r>
            <a:endParaRPr lang="en-US" sz="1000" dirty="0">
              <a:latin typeface="+mj-lt"/>
            </a:endParaRPr>
          </a:p>
        </p:txBody>
      </p:sp>
      <p:sp>
        <p:nvSpPr>
          <p:cNvPr id="49" name="Line 29"/>
          <p:cNvSpPr>
            <a:spLocks noChangeShapeType="1"/>
          </p:cNvSpPr>
          <p:nvPr/>
        </p:nvSpPr>
        <p:spPr bwMode="auto">
          <a:xfrm rot="-448864">
            <a:off x="6783887" y="4172332"/>
            <a:ext cx="481013" cy="63500"/>
          </a:xfrm>
          <a:prstGeom prst="line">
            <a:avLst/>
          </a:prstGeom>
          <a:noFill/>
          <a:ln w="38100">
            <a:solidFill>
              <a:schemeClr val="tx1"/>
            </a:solidFill>
            <a:round/>
            <a:headEnd/>
            <a:tailEnd/>
          </a:ln>
        </p:spPr>
        <p:txBody>
          <a:bodyPr/>
          <a:lstStyle/>
          <a:p>
            <a:endParaRPr lang="en-US" sz="1400" dirty="0">
              <a:latin typeface="+mn-lt"/>
            </a:endParaRPr>
          </a:p>
        </p:txBody>
      </p:sp>
      <p:sp>
        <p:nvSpPr>
          <p:cNvPr id="50" name="Line 30"/>
          <p:cNvSpPr>
            <a:spLocks noChangeShapeType="1"/>
          </p:cNvSpPr>
          <p:nvPr/>
        </p:nvSpPr>
        <p:spPr bwMode="auto">
          <a:xfrm rot="-448864">
            <a:off x="6785475" y="4446969"/>
            <a:ext cx="481012" cy="63500"/>
          </a:xfrm>
          <a:prstGeom prst="line">
            <a:avLst/>
          </a:prstGeom>
          <a:noFill/>
          <a:ln w="38100">
            <a:solidFill>
              <a:schemeClr val="tx1"/>
            </a:solidFill>
            <a:prstDash val="sysDot"/>
            <a:round/>
            <a:headEnd/>
            <a:tailEnd/>
          </a:ln>
        </p:spPr>
        <p:txBody>
          <a:bodyPr/>
          <a:lstStyle/>
          <a:p>
            <a:endParaRPr lang="en-US" sz="1400" dirty="0">
              <a:latin typeface="+mn-lt"/>
            </a:endParaRPr>
          </a:p>
        </p:txBody>
      </p:sp>
      <p:sp>
        <p:nvSpPr>
          <p:cNvPr id="51" name="Line 31"/>
          <p:cNvSpPr>
            <a:spLocks noChangeShapeType="1"/>
          </p:cNvSpPr>
          <p:nvPr/>
        </p:nvSpPr>
        <p:spPr bwMode="auto">
          <a:xfrm rot="-448864">
            <a:off x="6785475" y="4712082"/>
            <a:ext cx="481012" cy="63500"/>
          </a:xfrm>
          <a:prstGeom prst="line">
            <a:avLst/>
          </a:prstGeom>
          <a:noFill/>
          <a:ln w="38100">
            <a:solidFill>
              <a:schemeClr val="tx1"/>
            </a:solidFill>
            <a:prstDash val="dash"/>
            <a:round/>
            <a:headEnd/>
            <a:tailEnd/>
          </a:ln>
        </p:spPr>
        <p:txBody>
          <a:bodyPr/>
          <a:lstStyle/>
          <a:p>
            <a:endParaRPr lang="en-US" sz="1400" dirty="0">
              <a:latin typeface="+mn-lt"/>
            </a:endParaRPr>
          </a:p>
        </p:txBody>
      </p:sp>
      <p:sp>
        <p:nvSpPr>
          <p:cNvPr id="53" name="Text Box 32"/>
          <p:cNvSpPr txBox="1">
            <a:spLocks noChangeArrowheads="1"/>
          </p:cNvSpPr>
          <p:nvPr/>
        </p:nvSpPr>
        <p:spPr bwMode="auto">
          <a:xfrm>
            <a:off x="7418887" y="4043745"/>
            <a:ext cx="1066800" cy="274637"/>
          </a:xfrm>
          <a:prstGeom prst="rect">
            <a:avLst/>
          </a:prstGeom>
          <a:noFill/>
          <a:ln w="9525">
            <a:noFill/>
            <a:miter lim="800000"/>
            <a:headEnd/>
            <a:tailEnd/>
          </a:ln>
        </p:spPr>
        <p:txBody>
          <a:bodyPr>
            <a:spAutoFit/>
          </a:bodyPr>
          <a:lstStyle/>
          <a:p>
            <a:pPr>
              <a:spcBef>
                <a:spcPct val="50000"/>
              </a:spcBef>
              <a:defRPr/>
            </a:pPr>
            <a:r>
              <a:rPr lang="en-US" sz="1200" dirty="0">
                <a:latin typeface="+mj-lt"/>
              </a:rPr>
              <a:t>In service</a:t>
            </a:r>
          </a:p>
        </p:txBody>
      </p:sp>
      <p:sp>
        <p:nvSpPr>
          <p:cNvPr id="54" name="Text Box 33"/>
          <p:cNvSpPr txBox="1">
            <a:spLocks noChangeArrowheads="1"/>
          </p:cNvSpPr>
          <p:nvPr/>
        </p:nvSpPr>
        <p:spPr bwMode="auto">
          <a:xfrm>
            <a:off x="7418887" y="4318382"/>
            <a:ext cx="1600200" cy="274637"/>
          </a:xfrm>
          <a:prstGeom prst="rect">
            <a:avLst/>
          </a:prstGeom>
          <a:noFill/>
          <a:ln w="9525">
            <a:noFill/>
            <a:miter lim="800000"/>
            <a:headEnd/>
            <a:tailEnd/>
          </a:ln>
        </p:spPr>
        <p:txBody>
          <a:bodyPr wrap="square">
            <a:spAutoFit/>
          </a:bodyPr>
          <a:lstStyle/>
          <a:p>
            <a:pPr>
              <a:spcBef>
                <a:spcPct val="50000"/>
              </a:spcBef>
              <a:defRPr/>
            </a:pPr>
            <a:r>
              <a:rPr lang="en-US" sz="1200" dirty="0">
                <a:latin typeface="+mj-lt"/>
              </a:rPr>
              <a:t>Under construction</a:t>
            </a:r>
          </a:p>
        </p:txBody>
      </p:sp>
      <p:sp>
        <p:nvSpPr>
          <p:cNvPr id="55" name="Text Box 34"/>
          <p:cNvSpPr txBox="1">
            <a:spLocks noChangeArrowheads="1"/>
          </p:cNvSpPr>
          <p:nvPr/>
        </p:nvSpPr>
        <p:spPr bwMode="auto">
          <a:xfrm>
            <a:off x="7418887" y="4623182"/>
            <a:ext cx="1371600" cy="274638"/>
          </a:xfrm>
          <a:prstGeom prst="rect">
            <a:avLst/>
          </a:prstGeom>
          <a:noFill/>
          <a:ln w="9525">
            <a:noFill/>
            <a:miter lim="800000"/>
            <a:headEnd/>
            <a:tailEnd/>
          </a:ln>
        </p:spPr>
        <p:txBody>
          <a:bodyPr wrap="square">
            <a:spAutoFit/>
          </a:bodyPr>
          <a:lstStyle/>
          <a:p>
            <a:pPr>
              <a:spcBef>
                <a:spcPct val="50000"/>
              </a:spcBef>
              <a:defRPr/>
            </a:pPr>
            <a:r>
              <a:rPr lang="en-US" sz="1200" dirty="0">
                <a:latin typeface="+mj-lt"/>
              </a:rPr>
              <a:t>Under study</a:t>
            </a:r>
          </a:p>
        </p:txBody>
      </p:sp>
      <p:sp>
        <p:nvSpPr>
          <p:cNvPr id="56" name="TextBox 55"/>
          <p:cNvSpPr txBox="1"/>
          <p:nvPr/>
        </p:nvSpPr>
        <p:spPr>
          <a:xfrm>
            <a:off x="533400" y="1642408"/>
            <a:ext cx="3886200" cy="1938992"/>
          </a:xfrm>
          <a:prstGeom prst="rect">
            <a:avLst/>
          </a:prstGeom>
          <a:solidFill>
            <a:schemeClr val="tx2"/>
          </a:solidFill>
        </p:spPr>
        <p:txBody>
          <a:bodyPr wrap="square" rtlCol="0">
            <a:spAutoFit/>
          </a:bodyPr>
          <a:lstStyle/>
          <a:p>
            <a:pPr>
              <a:spcAft>
                <a:spcPts val="600"/>
              </a:spcAft>
            </a:pPr>
            <a:r>
              <a:rPr lang="en-US" sz="1400" b="1" i="1" dirty="0" smtClean="0">
                <a:solidFill>
                  <a:schemeClr val="bg1"/>
                </a:solidFill>
                <a:latin typeface="Arial" pitchFamily="34" charset="0"/>
                <a:cs typeface="Arial" pitchFamily="34" charset="0"/>
              </a:rPr>
              <a:t>DOE highlights progress in New England</a:t>
            </a:r>
          </a:p>
          <a:p>
            <a:pPr marL="0" lvl="1">
              <a:spcAft>
                <a:spcPts val="600"/>
              </a:spcAft>
            </a:pPr>
            <a:r>
              <a:rPr lang="en-US" sz="1200" dirty="0" smtClean="0">
                <a:solidFill>
                  <a:schemeClr val="bg1"/>
                </a:solidFill>
                <a:latin typeface="Arial" pitchFamily="34" charset="0"/>
                <a:cs typeface="Arial" pitchFamily="34" charset="0"/>
              </a:rPr>
              <a:t>In the Energy Policy Act of 2005, Congress directed the U.S. Department of Energy to conduct a study every three years on electric transmission congestion and constraints.</a:t>
            </a:r>
          </a:p>
          <a:p>
            <a:pPr marL="0" lvl="1">
              <a:spcAft>
                <a:spcPts val="600"/>
              </a:spcAft>
            </a:pPr>
            <a:r>
              <a:rPr lang="en-US" sz="1200" dirty="0" smtClean="0">
                <a:solidFill>
                  <a:schemeClr val="bg1"/>
                </a:solidFill>
                <a:latin typeface="Arial" pitchFamily="34" charset="0"/>
                <a:cs typeface="Arial" pitchFamily="34" charset="0"/>
              </a:rPr>
              <a:t>In its latest (2009) study, DOE dropped New England from its list of “Congestion Areas of Concern” citing the region’s success in developing transmission, generation, and demand-side resources.</a:t>
            </a:r>
            <a:endParaRPr lang="en-US" sz="1200" dirty="0">
              <a:solidFill>
                <a:schemeClr val="bg1"/>
              </a:solidFill>
              <a:latin typeface="Arial" pitchFamily="34" charset="0"/>
              <a:cs typeface="Arial" pitchFamily="34" charset="0"/>
            </a:endParaRPr>
          </a:p>
        </p:txBody>
      </p:sp>
      <p:sp>
        <p:nvSpPr>
          <p:cNvPr id="57" name="Oval 30"/>
          <p:cNvSpPr>
            <a:spLocks noChangeArrowheads="1"/>
          </p:cNvSpPr>
          <p:nvPr/>
        </p:nvSpPr>
        <p:spPr bwMode="auto">
          <a:xfrm>
            <a:off x="6248400" y="5312980"/>
            <a:ext cx="294290" cy="140905"/>
          </a:xfrm>
          <a:prstGeom prst="ellipse">
            <a:avLst/>
          </a:prstGeom>
          <a:noFill/>
          <a:ln w="38100">
            <a:solidFill>
              <a:schemeClr val="tx1"/>
            </a:solidFill>
            <a:prstDash val="solid"/>
            <a:round/>
            <a:headEnd/>
            <a:tailEnd/>
          </a:ln>
        </p:spPr>
        <p:txBody>
          <a:bodyPr wrap="none" anchor="ctr"/>
          <a:lstStyle/>
          <a:p>
            <a:pPr>
              <a:defRPr/>
            </a:pPr>
            <a:endParaRPr lang="en-US" sz="1400" dirty="0">
              <a:latin typeface="+mn-lt"/>
            </a:endParaRPr>
          </a:p>
        </p:txBody>
      </p:sp>
      <p:sp>
        <p:nvSpPr>
          <p:cNvPr id="58" name="Line 31"/>
          <p:cNvSpPr>
            <a:spLocks noChangeShapeType="1"/>
          </p:cNvSpPr>
          <p:nvPr/>
        </p:nvSpPr>
        <p:spPr bwMode="auto">
          <a:xfrm>
            <a:off x="6323551" y="5181600"/>
            <a:ext cx="45719" cy="141890"/>
          </a:xfrm>
          <a:prstGeom prst="line">
            <a:avLst/>
          </a:prstGeom>
          <a:noFill/>
          <a:ln w="19050">
            <a:solidFill>
              <a:schemeClr val="tx1"/>
            </a:solidFill>
            <a:round/>
            <a:headEnd/>
            <a:tailEnd type="triangle" w="med" len="med"/>
          </a:ln>
        </p:spPr>
        <p:txBody>
          <a:bodyPr/>
          <a:lstStyle/>
          <a:p>
            <a:pPr>
              <a:defRPr/>
            </a:pPr>
            <a:endParaRPr lang="en-US" sz="1400" dirty="0">
              <a:latin typeface="+mn-lt"/>
            </a:endParaRPr>
          </a:p>
        </p:txBody>
      </p:sp>
      <p:sp>
        <p:nvSpPr>
          <p:cNvPr id="59" name="Text Box 32"/>
          <p:cNvSpPr txBox="1">
            <a:spLocks noChangeArrowheads="1"/>
          </p:cNvSpPr>
          <p:nvPr/>
        </p:nvSpPr>
        <p:spPr bwMode="auto">
          <a:xfrm>
            <a:off x="6182710" y="4919246"/>
            <a:ext cx="675290" cy="307777"/>
          </a:xfrm>
          <a:prstGeom prst="rect">
            <a:avLst/>
          </a:prstGeom>
          <a:noFill/>
          <a:ln w="9525">
            <a:noFill/>
            <a:miter lim="800000"/>
            <a:headEnd/>
            <a:tailEnd/>
          </a:ln>
        </p:spPr>
        <p:txBody>
          <a:bodyPr wrap="square">
            <a:spAutoFit/>
          </a:bodyPr>
          <a:lstStyle/>
          <a:p>
            <a:pPr>
              <a:spcBef>
                <a:spcPct val="50000"/>
              </a:spcBef>
              <a:defRPr/>
            </a:pPr>
            <a:r>
              <a:rPr lang="en-US" sz="1400" b="1" dirty="0" smtClean="0">
                <a:latin typeface="+mn-lt"/>
              </a:rPr>
              <a:t>8a</a:t>
            </a:r>
            <a:endParaRPr lang="en-US" sz="1400" b="1" dirty="0">
              <a:latin typeface="+mn-lt"/>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28600"/>
            <a:ext cx="8302625" cy="1295400"/>
          </a:xfrm>
        </p:spPr>
        <p:txBody>
          <a:bodyPr/>
          <a:lstStyle/>
          <a:p>
            <a:r>
              <a:rPr lang="en-US" dirty="0" smtClean="0"/>
              <a:t>Challenges Remain for New England</a:t>
            </a:r>
            <a:endParaRPr lang="en-US" i="1" dirty="0"/>
          </a:p>
        </p:txBody>
      </p:sp>
      <p:sp>
        <p:nvSpPr>
          <p:cNvPr id="5" name="Content Placeholder 4"/>
          <p:cNvSpPr>
            <a:spLocks noGrp="1"/>
          </p:cNvSpPr>
          <p:nvPr>
            <p:ph idx="1"/>
          </p:nvPr>
        </p:nvSpPr>
        <p:spPr>
          <a:xfrm>
            <a:off x="609600" y="1600200"/>
            <a:ext cx="7997825" cy="4495800"/>
          </a:xfrm>
        </p:spPr>
        <p:txBody>
          <a:bodyPr/>
          <a:lstStyle/>
          <a:p>
            <a:r>
              <a:rPr lang="en-US" dirty="0" smtClean="0"/>
              <a:t>Some generating units are vulnerable to retirement</a:t>
            </a:r>
          </a:p>
          <a:p>
            <a:pPr lvl="1"/>
            <a:r>
              <a:rPr lang="en-US" dirty="0" smtClean="0"/>
              <a:t>Aging coal and oil fired generators face largest challenges</a:t>
            </a:r>
          </a:p>
          <a:p>
            <a:pPr lvl="1"/>
            <a:r>
              <a:rPr lang="en-US" sz="2000" dirty="0" smtClean="0"/>
              <a:t>Relicensing of Vermont Yankee and Pilgrim uncertain </a:t>
            </a:r>
            <a:endParaRPr lang="en-US" dirty="0" smtClean="0"/>
          </a:p>
          <a:p>
            <a:endParaRPr lang="en-US" dirty="0" smtClean="0"/>
          </a:p>
          <a:p>
            <a:r>
              <a:rPr lang="en-US" dirty="0" smtClean="0"/>
              <a:t>Size, timing and location of retirements could create reliability issues </a:t>
            </a:r>
          </a:p>
          <a:p>
            <a:pPr lvl="1"/>
            <a:r>
              <a:rPr lang="en-US" dirty="0" smtClean="0"/>
              <a:t>Potential reductions to Installed Margin</a:t>
            </a:r>
          </a:p>
          <a:p>
            <a:pPr lvl="1"/>
            <a:r>
              <a:rPr lang="en-US" dirty="0" smtClean="0">
                <a:solidFill>
                  <a:schemeClr val="tx2"/>
                </a:solidFill>
              </a:rPr>
              <a:t>Existing oil and coal generators located at critical parts of the system</a:t>
            </a:r>
          </a:p>
          <a:p>
            <a:pPr lvl="1"/>
            <a:endParaRPr lang="en-US" dirty="0" smtClean="0"/>
          </a:p>
          <a:p>
            <a:r>
              <a:rPr lang="en-US" dirty="0" smtClean="0"/>
              <a:t>ISO does not have authority to require units to run</a:t>
            </a:r>
          </a:p>
        </p:txBody>
      </p:sp>
      <p:sp>
        <p:nvSpPr>
          <p:cNvPr id="2" name="Footer Placeholder 1"/>
          <p:cNvSpPr>
            <a:spLocks noGrp="1"/>
          </p:cNvSpPr>
          <p:nvPr>
            <p:ph type="ftr" sz="quarter" idx="10"/>
          </p:nvPr>
        </p:nvSpPr>
        <p:spPr/>
        <p:txBody>
          <a:bodyPr/>
          <a:lstStyle/>
          <a:p>
            <a:r>
              <a:rPr lang="en-US" smtClean="0"/>
              <a:t>© 2010 ISO New England Inc. </a:t>
            </a:r>
            <a:endParaRPr lang="en-US" sz="800">
              <a:cs typeface="Arial" charset="0"/>
            </a:endParaRPr>
          </a:p>
        </p:txBody>
      </p:sp>
      <p:sp>
        <p:nvSpPr>
          <p:cNvPr id="3" name="Slide Number Placeholder 2"/>
          <p:cNvSpPr>
            <a:spLocks noGrp="1"/>
          </p:cNvSpPr>
          <p:nvPr>
            <p:ph type="sldNum" sz="quarter" idx="11"/>
          </p:nvPr>
        </p:nvSpPr>
        <p:spPr/>
        <p:txBody>
          <a:bodyPr/>
          <a:lstStyle/>
          <a:p>
            <a:fld id="{D51477DB-1F12-49FC-BE04-83BA08DCF735}"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so_presentation">
  <a:themeElements>
    <a:clrScheme name="ISO colors (RGB)">
      <a:dk1>
        <a:srgbClr val="080808"/>
      </a:dk1>
      <a:lt1>
        <a:srgbClr val="FFFFFF"/>
      </a:lt1>
      <a:dk2>
        <a:srgbClr val="11479D"/>
      </a:dk2>
      <a:lt2>
        <a:srgbClr val="E7251A"/>
      </a:lt2>
      <a:accent1>
        <a:srgbClr val="F9AF1C"/>
      </a:accent1>
      <a:accent2>
        <a:srgbClr val="0082CF"/>
      </a:accent2>
      <a:accent3>
        <a:srgbClr val="F5943C"/>
      </a:accent3>
      <a:accent4>
        <a:srgbClr val="77BD2A"/>
      </a:accent4>
      <a:accent5>
        <a:srgbClr val="E7251A"/>
      </a:accent5>
      <a:accent6>
        <a:srgbClr val="11479D"/>
      </a:accent6>
      <a:hlink>
        <a:srgbClr val="77BD2A"/>
      </a:hlink>
      <a:folHlink>
        <a:srgbClr val="6159A6"/>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808080"/>
        </a:lt2>
        <a:accent1>
          <a:srgbClr val="F5943C"/>
        </a:accent1>
        <a:accent2>
          <a:srgbClr val="0082CF"/>
        </a:accent2>
        <a:accent3>
          <a:srgbClr val="FFFFFF"/>
        </a:accent3>
        <a:accent4>
          <a:srgbClr val="000000"/>
        </a:accent4>
        <a:accent5>
          <a:srgbClr val="F9C8AF"/>
        </a:accent5>
        <a:accent6>
          <a:srgbClr val="0075BB"/>
        </a:accent6>
        <a:hlink>
          <a:srgbClr val="77BD2A"/>
        </a:hlink>
        <a:folHlink>
          <a:srgbClr val="6159A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iso_presentation</Template>
  <TotalTime>7199</TotalTime>
  <Words>1431</Words>
  <Application>Microsoft Office PowerPoint</Application>
  <PresentationFormat>On-screen Show (4:3)</PresentationFormat>
  <Paragraphs>234</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iso_presentation</vt:lpstr>
      <vt:lpstr>ISO New England &amp; Proposed EPA Rules</vt:lpstr>
      <vt:lpstr>Overview</vt:lpstr>
      <vt:lpstr>Upcoming EPA Rules</vt:lpstr>
      <vt:lpstr>New England On A Good Path</vt:lpstr>
      <vt:lpstr>Shift in New England’s Fuel Mix</vt:lpstr>
      <vt:lpstr>Generator Proposals in the ISO Queue By Type</vt:lpstr>
      <vt:lpstr>ISO Projection of New England’s Renewable Portfolio Standards and Targets for Energy Efficiency to 2020 RPS energy and energy efficiency as a percent of total electric energy</vt:lpstr>
      <vt:lpstr> Transmission Projects to Maintain Reliability are Progressing  $4 Billion invested since 2002, $5 Billion on horizon  </vt:lpstr>
      <vt:lpstr>Challenges Remain for New England</vt:lpstr>
      <vt:lpstr>Challenges Remain for New England – Aging Fleet</vt:lpstr>
      <vt:lpstr>Summary of NERC Report: Potential Retirements in New England from Combined Rules</vt:lpstr>
      <vt:lpstr>EPA Rules Generate Questions and Need for Additional Analysis</vt:lpstr>
      <vt:lpstr>EPA Rules Generate Questions and Need for Additional Analysis cont.</vt:lpstr>
      <vt:lpstr>Timing of EPA Rules:  Focus of Implementation 2014 – 2018</vt:lpstr>
      <vt:lpstr>Timing, cont.</vt:lpstr>
      <vt:lpstr>Conclusions</vt:lpstr>
    </vt:vector>
  </TitlesOfParts>
  <Company>ISO New England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Regional System Plan Highlights</dc:title>
  <dc:creator>ejohnson</dc:creator>
  <cp:lastModifiedBy> </cp:lastModifiedBy>
  <cp:revision>275</cp:revision>
  <dcterms:created xsi:type="dcterms:W3CDTF">2009-09-23T14:38:27Z</dcterms:created>
  <dcterms:modified xsi:type="dcterms:W3CDTF">2010-10-28T23:40:54Z</dcterms:modified>
</cp:coreProperties>
</file>