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34"/>
  </p:notesMasterIdLst>
  <p:handoutMasterIdLst>
    <p:handoutMasterId r:id="rId35"/>
  </p:handoutMasterIdLst>
  <p:sldIdLst>
    <p:sldId id="263" r:id="rId3"/>
    <p:sldId id="397" r:id="rId4"/>
    <p:sldId id="396" r:id="rId5"/>
    <p:sldId id="363" r:id="rId6"/>
    <p:sldId id="398" r:id="rId7"/>
    <p:sldId id="400" r:id="rId8"/>
    <p:sldId id="378" r:id="rId9"/>
    <p:sldId id="403" r:id="rId10"/>
    <p:sldId id="355" r:id="rId11"/>
    <p:sldId id="402" r:id="rId12"/>
    <p:sldId id="351" r:id="rId13"/>
    <p:sldId id="405" r:id="rId14"/>
    <p:sldId id="369" r:id="rId15"/>
    <p:sldId id="407" r:id="rId16"/>
    <p:sldId id="404" r:id="rId17"/>
    <p:sldId id="408" r:id="rId18"/>
    <p:sldId id="401" r:id="rId19"/>
    <p:sldId id="262" r:id="rId20"/>
    <p:sldId id="376" r:id="rId21"/>
    <p:sldId id="319" r:id="rId22"/>
    <p:sldId id="392" r:id="rId23"/>
    <p:sldId id="318" r:id="rId24"/>
    <p:sldId id="393" r:id="rId25"/>
    <p:sldId id="320" r:id="rId26"/>
    <p:sldId id="372" r:id="rId27"/>
    <p:sldId id="321" r:id="rId28"/>
    <p:sldId id="375" r:id="rId29"/>
    <p:sldId id="322" r:id="rId30"/>
    <p:sldId id="374" r:id="rId31"/>
    <p:sldId id="325" r:id="rId32"/>
    <p:sldId id="373" r:id="rId33"/>
  </p:sldIdLst>
  <p:sldSz cx="9144000" cy="6858000" type="screen4x3"/>
  <p:notesSz cx="6985000" cy="92837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D0D0D"/>
    <a:srgbClr val="595959"/>
    <a:srgbClr val="CF1B21"/>
    <a:srgbClr val="C0CD84"/>
    <a:srgbClr val="0082CF"/>
    <a:srgbClr val="C0CD59"/>
    <a:srgbClr val="9BBB59"/>
    <a:srgbClr val="A9A8A9"/>
    <a:srgbClr val="4F81BD"/>
    <a:srgbClr val="92D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snapVertSplitter="1" vertBarState="minimized" horzBarState="maximized">
    <p:restoredLeft sz="8752" autoAdjust="0"/>
    <p:restoredTop sz="88221" autoAdjust="0"/>
  </p:normalViewPr>
  <p:slideViewPr>
    <p:cSldViewPr>
      <p:cViewPr>
        <p:scale>
          <a:sx n="70" d="100"/>
          <a:sy n="70" d="100"/>
        </p:scale>
        <p:origin x="-1686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3" d="100"/>
          <a:sy n="123" d="100"/>
        </p:scale>
        <p:origin x="-1014" y="438"/>
      </p:cViewPr>
      <p:guideLst>
        <p:guide orient="horz" pos="2924"/>
        <p:guide pos="220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ee_fcast\Prelim%202013%20EE%20Forecast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ee_fcast\Prelim%202013%20EE%20Forecast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ewilkinson\My%20Documents\EE%20Forecast\EE%20Forecast\2016-2022%20EE%20Forecsat\state%20ee%20data\Copy%20of%20final_summary_2013_pa_ee_dat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wilkinson\Local%20Settings\Temporary%20Internet%20Files\Content.Outlook\RMJ4W9C0\winter_daily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ee_fcast\Prelim%202013%20EE%20Forecas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</a:t>
            </a:r>
          </a:p>
        </c:rich>
      </c:tx>
      <c:layout>
        <c:manualLayout>
          <c:xMode val="edge"/>
          <c:yMode val="edge"/>
          <c:x val="0.200698426847587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22176518979922"/>
          <c:y val="8.2967702721370398E-2"/>
          <c:w val="0.84777272977591689"/>
          <c:h val="0.78745106030502521"/>
        </c:manualLayout>
      </c:layout>
      <c:lineChart>
        <c:grouping val="standard"/>
        <c:ser>
          <c:idx val="0"/>
          <c:order val="0"/>
          <c:tx>
            <c:strRef>
              <c:f>Data!$B$329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rgbClr val="4F81BD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>
                <a:solidFill>
                  <a:srgbClr val="4F81BD"/>
                </a:solidFill>
                <a:prstDash val="solid"/>
              </a:ln>
            </c:spPr>
          </c:marker>
          <c:cat>
            <c:numRef>
              <c:f>Data!$A$330:$A$340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Data!$B$330:$B$340</c:f>
              <c:numCache>
                <c:formatCode>General</c:formatCode>
                <c:ptCount val="11"/>
                <c:pt idx="0">
                  <c:v>138195</c:v>
                </c:pt>
                <c:pt idx="1">
                  <c:v>138875</c:v>
                </c:pt>
                <c:pt idx="2">
                  <c:v>140520</c:v>
                </c:pt>
                <c:pt idx="3">
                  <c:v>142215</c:v>
                </c:pt>
                <c:pt idx="4">
                  <c:v>143815</c:v>
                </c:pt>
                <c:pt idx="5">
                  <c:v>145245</c:v>
                </c:pt>
                <c:pt idx="6">
                  <c:v>146590</c:v>
                </c:pt>
                <c:pt idx="7">
                  <c:v>147880</c:v>
                </c:pt>
                <c:pt idx="8">
                  <c:v>149130</c:v>
                </c:pt>
                <c:pt idx="9">
                  <c:v>150375</c:v>
                </c:pt>
                <c:pt idx="10">
                  <c:v>151655</c:v>
                </c:pt>
              </c:numCache>
            </c:numRef>
          </c:val>
        </c:ser>
        <c:ser>
          <c:idx val="1"/>
          <c:order val="1"/>
          <c:tx>
            <c:strRef>
              <c:f>Data!$C$329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Data!$A$330:$A$340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Data!$C$330:$C$340</c:f>
              <c:numCache>
                <c:formatCode>General</c:formatCode>
                <c:ptCount val="11"/>
                <c:pt idx="0">
                  <c:v>132671</c:v>
                </c:pt>
                <c:pt idx="1">
                  <c:v>132236</c:v>
                </c:pt>
                <c:pt idx="2">
                  <c:v>132509</c:v>
                </c:pt>
                <c:pt idx="3">
                  <c:v>132954</c:v>
                </c:pt>
                <c:pt idx="4">
                  <c:v>134554</c:v>
                </c:pt>
                <c:pt idx="5">
                  <c:v>135984</c:v>
                </c:pt>
                <c:pt idx="6">
                  <c:v>137329</c:v>
                </c:pt>
                <c:pt idx="7">
                  <c:v>138619</c:v>
                </c:pt>
                <c:pt idx="8">
                  <c:v>139869</c:v>
                </c:pt>
                <c:pt idx="9">
                  <c:v>141114</c:v>
                </c:pt>
                <c:pt idx="10">
                  <c:v>142394</c:v>
                </c:pt>
              </c:numCache>
            </c:numRef>
          </c:val>
        </c:ser>
        <c:marker val="1"/>
        <c:axId val="56070144"/>
        <c:axId val="56072448"/>
      </c:lineChart>
      <c:catAx>
        <c:axId val="56070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506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072448"/>
        <c:crosses val="autoZero"/>
        <c:lblAlgn val="ctr"/>
        <c:lblOffset val="100"/>
        <c:tickLblSkip val="2"/>
        <c:tickMarkSkip val="1"/>
      </c:catAx>
      <c:valAx>
        <c:axId val="56072448"/>
        <c:scaling>
          <c:orientation val="minMax"/>
          <c:max val="155000"/>
          <c:min val="130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96E-3"/>
              <c:y val="0.47927458680068324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070144"/>
        <c:crosses val="autoZero"/>
        <c:crossBetween val="midCat"/>
        <c:majorUnit val="5000"/>
      </c:valAx>
      <c:spPr>
        <a:solidFill>
          <a:schemeClr val="accent3">
            <a:lumMod val="40000"/>
            <a:lumOff val="60000"/>
          </a:schemeClr>
        </a:solidFill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1902737052823326E-2"/>
          <c:y val="0.93872801492545022"/>
          <c:w val="0.89999987629197786"/>
          <c:h val="5.4950639509043983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dirty="0"/>
              <a:t>ME Summer Peak: RSP12 90/10</a:t>
            </a:r>
            <a:r>
              <a:rPr lang="en-US" sz="1600" baseline="0" dirty="0"/>
              <a:t> </a:t>
            </a:r>
            <a:r>
              <a:rPr lang="en-US" sz="1600" dirty="0"/>
              <a:t>Forecast (MW)
</a:t>
            </a:r>
          </a:p>
        </c:rich>
      </c:tx>
      <c:layout>
        <c:manualLayout>
          <c:xMode val="edge"/>
          <c:yMode val="edge"/>
          <c:x val="0.17986513404574445"/>
          <c:y val="2.789508219367331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2747486752835123E-2"/>
          <c:y val="0.15032248875867321"/>
          <c:w val="0.83944485712871286"/>
          <c:h val="0.70662271867179816"/>
        </c:manualLayout>
      </c:layout>
      <c:lineChart>
        <c:grouping val="standard"/>
        <c:ser>
          <c:idx val="0"/>
          <c:order val="0"/>
          <c:tx>
            <c:strRef>
              <c:f>Data!$B$377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Data!$A$378:$A$388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Data!$B$378:$B$388</c:f>
              <c:numCache>
                <c:formatCode>General</c:formatCode>
                <c:ptCount val="11"/>
                <c:pt idx="0">
                  <c:v>2195</c:v>
                </c:pt>
                <c:pt idx="1">
                  <c:v>2215</c:v>
                </c:pt>
                <c:pt idx="2">
                  <c:v>2250</c:v>
                </c:pt>
                <c:pt idx="3">
                  <c:v>2290</c:v>
                </c:pt>
                <c:pt idx="4">
                  <c:v>2325</c:v>
                </c:pt>
                <c:pt idx="5">
                  <c:v>2355</c:v>
                </c:pt>
                <c:pt idx="6">
                  <c:v>2385</c:v>
                </c:pt>
                <c:pt idx="7">
                  <c:v>2405</c:v>
                </c:pt>
                <c:pt idx="8">
                  <c:v>2430</c:v>
                </c:pt>
                <c:pt idx="9">
                  <c:v>2455</c:v>
                </c:pt>
                <c:pt idx="10">
                  <c:v>2475</c:v>
                </c:pt>
              </c:numCache>
            </c:numRef>
          </c:val>
        </c:ser>
        <c:ser>
          <c:idx val="1"/>
          <c:order val="1"/>
          <c:tx>
            <c:strRef>
              <c:f>Data!$C$377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Data!$A$378:$A$388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Data!$C$378:$C$388</c:f>
              <c:numCache>
                <c:formatCode>General</c:formatCode>
                <c:ptCount val="11"/>
                <c:pt idx="0">
                  <c:v>2125</c:v>
                </c:pt>
                <c:pt idx="1">
                  <c:v>2106</c:v>
                </c:pt>
                <c:pt idx="2">
                  <c:v>2111</c:v>
                </c:pt>
                <c:pt idx="3">
                  <c:v>2140</c:v>
                </c:pt>
                <c:pt idx="4">
                  <c:v>2175</c:v>
                </c:pt>
                <c:pt idx="5">
                  <c:v>2205</c:v>
                </c:pt>
                <c:pt idx="6">
                  <c:v>2235</c:v>
                </c:pt>
                <c:pt idx="7">
                  <c:v>2255</c:v>
                </c:pt>
                <c:pt idx="8">
                  <c:v>2280</c:v>
                </c:pt>
                <c:pt idx="9">
                  <c:v>2305</c:v>
                </c:pt>
                <c:pt idx="10">
                  <c:v>2325</c:v>
                </c:pt>
              </c:numCache>
            </c:numRef>
          </c:val>
        </c:ser>
        <c:ser>
          <c:idx val="2"/>
          <c:order val="2"/>
          <c:tx>
            <c:strRef>
              <c:f>Data!$D$377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Data!$A$378:$A$388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Data!$D$378:$D$388</c:f>
              <c:numCache>
                <c:formatCode>General</c:formatCode>
                <c:ptCount val="11"/>
                <c:pt idx="4">
                  <c:v>2163</c:v>
                </c:pt>
                <c:pt idx="5">
                  <c:v>2182</c:v>
                </c:pt>
                <c:pt idx="6">
                  <c:v>2202</c:v>
                </c:pt>
                <c:pt idx="7">
                  <c:v>2212</c:v>
                </c:pt>
                <c:pt idx="8">
                  <c:v>2228</c:v>
                </c:pt>
                <c:pt idx="9">
                  <c:v>2245</c:v>
                </c:pt>
                <c:pt idx="10">
                  <c:v>2258</c:v>
                </c:pt>
              </c:numCache>
            </c:numRef>
          </c:val>
        </c:ser>
        <c:marker val="1"/>
        <c:axId val="64973440"/>
        <c:axId val="64988288"/>
      </c:lineChart>
      <c:catAx>
        <c:axId val="64973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4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988288"/>
        <c:crosses val="autoZero"/>
        <c:lblAlgn val="ctr"/>
        <c:lblOffset val="100"/>
        <c:tickLblSkip val="2"/>
        <c:tickMarkSkip val="1"/>
      </c:catAx>
      <c:valAx>
        <c:axId val="64988288"/>
        <c:scaling>
          <c:orientation val="minMax"/>
          <c:max val="2500"/>
          <c:min val="2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973440"/>
        <c:crosses val="autoZero"/>
        <c:crossBetween val="midCat"/>
        <c:majorUnit val="1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dirty="0"/>
              <a:t>ME Annual Energy: RSP12 Forecast (GWh)
</a:t>
            </a:r>
          </a:p>
        </c:rich>
      </c:tx>
      <c:layout>
        <c:manualLayout>
          <c:xMode val="edge"/>
          <c:yMode val="edge"/>
          <c:x val="0.17066846373933051"/>
          <c:y val="2.774890638670177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619467896183323E-2"/>
          <c:y val="0.15032248875867321"/>
          <c:w val="0.83027280930543002"/>
          <c:h val="0.69973210713001999"/>
        </c:manualLayout>
      </c:layout>
      <c:lineChart>
        <c:grouping val="standard"/>
        <c:ser>
          <c:idx val="0"/>
          <c:order val="0"/>
          <c:tx>
            <c:strRef>
              <c:f>Data!$B$393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Data!$A$394:$A$404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Data!$B$394:$B$404</c:f>
              <c:numCache>
                <c:formatCode>General</c:formatCode>
                <c:ptCount val="11"/>
                <c:pt idx="0">
                  <c:v>12190</c:v>
                </c:pt>
                <c:pt idx="1">
                  <c:v>12255</c:v>
                </c:pt>
                <c:pt idx="2">
                  <c:v>12420</c:v>
                </c:pt>
                <c:pt idx="3">
                  <c:v>12590</c:v>
                </c:pt>
                <c:pt idx="4">
                  <c:v>12735</c:v>
                </c:pt>
                <c:pt idx="5">
                  <c:v>12850</c:v>
                </c:pt>
                <c:pt idx="6">
                  <c:v>12955</c:v>
                </c:pt>
                <c:pt idx="7">
                  <c:v>13050</c:v>
                </c:pt>
                <c:pt idx="8">
                  <c:v>13135</c:v>
                </c:pt>
                <c:pt idx="9">
                  <c:v>13230</c:v>
                </c:pt>
                <c:pt idx="10">
                  <c:v>13320</c:v>
                </c:pt>
              </c:numCache>
            </c:numRef>
          </c:val>
        </c:ser>
        <c:ser>
          <c:idx val="1"/>
          <c:order val="1"/>
          <c:tx>
            <c:strRef>
              <c:f>Data!$C$393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Data!$A$394:$A$404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Data!$C$394:$C$404</c:f>
              <c:numCache>
                <c:formatCode>General</c:formatCode>
                <c:ptCount val="11"/>
                <c:pt idx="0">
                  <c:v>11843</c:v>
                </c:pt>
                <c:pt idx="1">
                  <c:v>11643</c:v>
                </c:pt>
                <c:pt idx="2">
                  <c:v>11581</c:v>
                </c:pt>
                <c:pt idx="3">
                  <c:v>11626</c:v>
                </c:pt>
                <c:pt idx="4">
                  <c:v>11771</c:v>
                </c:pt>
                <c:pt idx="5">
                  <c:v>11886</c:v>
                </c:pt>
                <c:pt idx="6">
                  <c:v>11991</c:v>
                </c:pt>
                <c:pt idx="7">
                  <c:v>12086</c:v>
                </c:pt>
                <c:pt idx="8">
                  <c:v>12171</c:v>
                </c:pt>
                <c:pt idx="9">
                  <c:v>12266</c:v>
                </c:pt>
                <c:pt idx="10">
                  <c:v>12356</c:v>
                </c:pt>
              </c:numCache>
            </c:numRef>
          </c:val>
        </c:ser>
        <c:ser>
          <c:idx val="2"/>
          <c:order val="2"/>
          <c:tx>
            <c:strRef>
              <c:f>Data!$D$393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Data!$A$394:$A$404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Data!$D$394:$D$404</c:f>
              <c:numCache>
                <c:formatCode>General</c:formatCode>
                <c:ptCount val="11"/>
                <c:pt idx="4">
                  <c:v>11667</c:v>
                </c:pt>
                <c:pt idx="5">
                  <c:v>11684</c:v>
                </c:pt>
                <c:pt idx="6">
                  <c:v>11699</c:v>
                </c:pt>
                <c:pt idx="7">
                  <c:v>11710</c:v>
                </c:pt>
                <c:pt idx="8">
                  <c:v>11718</c:v>
                </c:pt>
                <c:pt idx="9">
                  <c:v>11743</c:v>
                </c:pt>
                <c:pt idx="10">
                  <c:v>11768</c:v>
                </c:pt>
              </c:numCache>
            </c:numRef>
          </c:val>
        </c:ser>
        <c:marker val="1"/>
        <c:axId val="56830208"/>
        <c:axId val="56849152"/>
      </c:lineChart>
      <c:catAx>
        <c:axId val="56830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15677573308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849152"/>
        <c:crosses val="autoZero"/>
        <c:lblAlgn val="ctr"/>
        <c:lblOffset val="100"/>
        <c:tickLblSkip val="2"/>
        <c:tickMarkSkip val="1"/>
      </c:catAx>
      <c:valAx>
        <c:axId val="56849152"/>
        <c:scaling>
          <c:orientation val="minMax"/>
          <c:max val="13500"/>
          <c:min val="11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422242549727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830208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 Summer Peak: RSP12 90/10 Forecast (MW)
</a:t>
            </a:r>
          </a:p>
        </c:rich>
      </c:tx>
      <c:layout>
        <c:manualLayout>
          <c:xMode val="edge"/>
          <c:yMode val="edge"/>
          <c:x val="0.200698426847587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727826474521204E-2"/>
          <c:y val="0.15032248875867321"/>
          <c:w val="0.83011555159379014"/>
          <c:h val="0.713513330213568"/>
        </c:manualLayout>
      </c:layout>
      <c:lineChart>
        <c:grouping val="standard"/>
        <c:ser>
          <c:idx val="0"/>
          <c:order val="0"/>
          <c:tx>
            <c:strRef>
              <c:f>Data!$B$409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Data!$A$410:$A$420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Data!$B$410:$B$420</c:f>
              <c:numCache>
                <c:formatCode>General</c:formatCode>
                <c:ptCount val="11"/>
                <c:pt idx="0">
                  <c:v>13735</c:v>
                </c:pt>
                <c:pt idx="1">
                  <c:v>13920</c:v>
                </c:pt>
                <c:pt idx="2">
                  <c:v>14200</c:v>
                </c:pt>
                <c:pt idx="3">
                  <c:v>14510</c:v>
                </c:pt>
                <c:pt idx="4">
                  <c:v>14820</c:v>
                </c:pt>
                <c:pt idx="5">
                  <c:v>15070</c:v>
                </c:pt>
                <c:pt idx="6">
                  <c:v>15280</c:v>
                </c:pt>
                <c:pt idx="7">
                  <c:v>15475</c:v>
                </c:pt>
                <c:pt idx="8">
                  <c:v>15670</c:v>
                </c:pt>
                <c:pt idx="9">
                  <c:v>15865</c:v>
                </c:pt>
                <c:pt idx="10">
                  <c:v>16060</c:v>
                </c:pt>
              </c:numCache>
            </c:numRef>
          </c:val>
        </c:ser>
        <c:ser>
          <c:idx val="1"/>
          <c:order val="1"/>
          <c:tx>
            <c:strRef>
              <c:f>Data!$C$409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Data!$A$410:$A$420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Data!$C$410:$C$420</c:f>
              <c:numCache>
                <c:formatCode>General</c:formatCode>
                <c:ptCount val="11"/>
                <c:pt idx="0">
                  <c:v>13332</c:v>
                </c:pt>
                <c:pt idx="1">
                  <c:v>13466</c:v>
                </c:pt>
                <c:pt idx="2">
                  <c:v>13585</c:v>
                </c:pt>
                <c:pt idx="3">
                  <c:v>13793</c:v>
                </c:pt>
                <c:pt idx="4">
                  <c:v>14103</c:v>
                </c:pt>
                <c:pt idx="5">
                  <c:v>14353</c:v>
                </c:pt>
                <c:pt idx="6">
                  <c:v>14563</c:v>
                </c:pt>
                <c:pt idx="7">
                  <c:v>14758</c:v>
                </c:pt>
                <c:pt idx="8">
                  <c:v>14953</c:v>
                </c:pt>
                <c:pt idx="9">
                  <c:v>15148</c:v>
                </c:pt>
                <c:pt idx="10">
                  <c:v>15343</c:v>
                </c:pt>
              </c:numCache>
            </c:numRef>
          </c:val>
        </c:ser>
        <c:ser>
          <c:idx val="2"/>
          <c:order val="2"/>
          <c:tx>
            <c:strRef>
              <c:f>Data!$D$409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Data!$A$410:$A$420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Data!$D$410:$D$420</c:f>
              <c:numCache>
                <c:formatCode>General</c:formatCode>
                <c:ptCount val="11"/>
                <c:pt idx="4">
                  <c:v>13971</c:v>
                </c:pt>
                <c:pt idx="5">
                  <c:v>14097</c:v>
                </c:pt>
                <c:pt idx="6">
                  <c:v>14190</c:v>
                </c:pt>
                <c:pt idx="7">
                  <c:v>14276</c:v>
                </c:pt>
                <c:pt idx="8">
                  <c:v>14370</c:v>
                </c:pt>
                <c:pt idx="9">
                  <c:v>14469</c:v>
                </c:pt>
                <c:pt idx="10">
                  <c:v>14575</c:v>
                </c:pt>
              </c:numCache>
            </c:numRef>
          </c:val>
        </c:ser>
        <c:marker val="1"/>
        <c:axId val="65087744"/>
        <c:axId val="65110784"/>
      </c:lineChart>
      <c:catAx>
        <c:axId val="65087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5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110784"/>
        <c:crosses val="autoZero"/>
        <c:lblAlgn val="ctr"/>
        <c:lblOffset val="100"/>
        <c:tickLblSkip val="2"/>
        <c:tickMarkSkip val="1"/>
      </c:catAx>
      <c:valAx>
        <c:axId val="65110784"/>
        <c:scaling>
          <c:orientation val="minMax"/>
          <c:max val="16500"/>
          <c:min val="13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087744"/>
        <c:crosses val="autoZero"/>
        <c:crossBetween val="midCat"/>
        <c:majorUnit val="10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 Annual Energy: RSP12 Forecast (GWh)
</a:t>
            </a:r>
          </a:p>
        </c:rich>
      </c:tx>
      <c:layout>
        <c:manualLayout>
          <c:xMode val="edge"/>
          <c:yMode val="edge"/>
          <c:x val="0.200698426847587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727826474521204E-2"/>
          <c:y val="0.15032248875867321"/>
          <c:w val="0.83011555159379014"/>
          <c:h val="0.71695863598445664"/>
        </c:manualLayout>
      </c:layout>
      <c:lineChart>
        <c:grouping val="standard"/>
        <c:ser>
          <c:idx val="0"/>
          <c:order val="0"/>
          <c:tx>
            <c:strRef>
              <c:f>Data!$B$425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Data!$A$426:$A$436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Data!$B$426:$B$436</c:f>
              <c:numCache>
                <c:formatCode>General</c:formatCode>
                <c:ptCount val="11"/>
                <c:pt idx="0">
                  <c:v>63730</c:v>
                </c:pt>
                <c:pt idx="1">
                  <c:v>64025</c:v>
                </c:pt>
                <c:pt idx="2">
                  <c:v>64800</c:v>
                </c:pt>
                <c:pt idx="3">
                  <c:v>65635</c:v>
                </c:pt>
                <c:pt idx="4">
                  <c:v>66445</c:v>
                </c:pt>
                <c:pt idx="5">
                  <c:v>67200</c:v>
                </c:pt>
                <c:pt idx="6">
                  <c:v>67920</c:v>
                </c:pt>
                <c:pt idx="7">
                  <c:v>68615</c:v>
                </c:pt>
                <c:pt idx="8">
                  <c:v>69295</c:v>
                </c:pt>
                <c:pt idx="9">
                  <c:v>69960</c:v>
                </c:pt>
                <c:pt idx="10">
                  <c:v>70650</c:v>
                </c:pt>
              </c:numCache>
            </c:numRef>
          </c:val>
        </c:ser>
        <c:ser>
          <c:idx val="1"/>
          <c:order val="1"/>
          <c:tx>
            <c:strRef>
              <c:f>Data!$C$425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Data!$A$426:$A$436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Data!$C$426:$C$436</c:f>
              <c:numCache>
                <c:formatCode>General</c:formatCode>
                <c:ptCount val="11"/>
                <c:pt idx="0">
                  <c:v>61524</c:v>
                </c:pt>
                <c:pt idx="1">
                  <c:v>61368</c:v>
                </c:pt>
                <c:pt idx="2">
                  <c:v>61439</c:v>
                </c:pt>
                <c:pt idx="3">
                  <c:v>61485</c:v>
                </c:pt>
                <c:pt idx="4">
                  <c:v>62295</c:v>
                </c:pt>
                <c:pt idx="5">
                  <c:v>63050</c:v>
                </c:pt>
                <c:pt idx="6">
                  <c:v>63770</c:v>
                </c:pt>
                <c:pt idx="7">
                  <c:v>64465</c:v>
                </c:pt>
                <c:pt idx="8">
                  <c:v>65145</c:v>
                </c:pt>
                <c:pt idx="9">
                  <c:v>65810</c:v>
                </c:pt>
                <c:pt idx="10">
                  <c:v>66500</c:v>
                </c:pt>
              </c:numCache>
            </c:numRef>
          </c:val>
        </c:ser>
        <c:ser>
          <c:idx val="2"/>
          <c:order val="2"/>
          <c:tx>
            <c:strRef>
              <c:f>Data!$D$425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Data!$A$426:$A$436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Data!$D$426:$D$436</c:f>
              <c:numCache>
                <c:formatCode>General</c:formatCode>
                <c:ptCount val="11"/>
                <c:pt idx="4">
                  <c:v>61377</c:v>
                </c:pt>
                <c:pt idx="5">
                  <c:v>61271</c:v>
                </c:pt>
                <c:pt idx="6">
                  <c:v>61185</c:v>
                </c:pt>
                <c:pt idx="7">
                  <c:v>61126</c:v>
                </c:pt>
                <c:pt idx="8">
                  <c:v>61100</c:v>
                </c:pt>
                <c:pt idx="9">
                  <c:v>61104</c:v>
                </c:pt>
                <c:pt idx="10">
                  <c:v>61177</c:v>
                </c:pt>
              </c:numCache>
            </c:numRef>
          </c:val>
        </c:ser>
        <c:marker val="1"/>
        <c:axId val="65025920"/>
        <c:axId val="65040768"/>
      </c:lineChart>
      <c:catAx>
        <c:axId val="65025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5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040768"/>
        <c:crosses val="autoZero"/>
        <c:lblAlgn val="ctr"/>
        <c:lblOffset val="100"/>
        <c:tickLblSkip val="2"/>
        <c:tickMarkSkip val="1"/>
      </c:catAx>
      <c:valAx>
        <c:axId val="65040768"/>
        <c:scaling>
          <c:orientation val="minMax"/>
          <c:max val="72000"/>
          <c:min val="60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025920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NH Summer Peak: RSP12 90/10 Forecast (MW)
</a:t>
            </a:r>
          </a:p>
        </c:rich>
      </c:tx>
      <c:layout>
        <c:manualLayout>
          <c:xMode val="edge"/>
          <c:yMode val="edge"/>
          <c:x val="0.200698426847587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2747486752835123E-2"/>
          <c:y val="0.15032248875867321"/>
          <c:w val="0.83944485712871286"/>
          <c:h val="0.72040394175533873"/>
        </c:manualLayout>
      </c:layout>
      <c:lineChart>
        <c:grouping val="standard"/>
        <c:ser>
          <c:idx val="0"/>
          <c:order val="0"/>
          <c:tx>
            <c:strRef>
              <c:f>Data!$B$441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Data!$A$442:$A$452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Data!$B$442:$B$452</c:f>
              <c:numCache>
                <c:formatCode>General</c:formatCode>
                <c:ptCount val="11"/>
                <c:pt idx="0">
                  <c:v>2605</c:v>
                </c:pt>
                <c:pt idx="1">
                  <c:v>2655</c:v>
                </c:pt>
                <c:pt idx="2">
                  <c:v>2720</c:v>
                </c:pt>
                <c:pt idx="3">
                  <c:v>2795</c:v>
                </c:pt>
                <c:pt idx="4">
                  <c:v>2865</c:v>
                </c:pt>
                <c:pt idx="5">
                  <c:v>2915</c:v>
                </c:pt>
                <c:pt idx="6">
                  <c:v>2960</c:v>
                </c:pt>
                <c:pt idx="7">
                  <c:v>3000</c:v>
                </c:pt>
                <c:pt idx="8">
                  <c:v>3040</c:v>
                </c:pt>
                <c:pt idx="9">
                  <c:v>3080</c:v>
                </c:pt>
                <c:pt idx="10">
                  <c:v>3120</c:v>
                </c:pt>
              </c:numCache>
            </c:numRef>
          </c:val>
        </c:ser>
        <c:ser>
          <c:idx val="1"/>
          <c:order val="1"/>
          <c:tx>
            <c:strRef>
              <c:f>Data!$C$441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Data!$A$442:$A$452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Data!$C$442:$C$452</c:f>
              <c:numCache>
                <c:formatCode>General</c:formatCode>
                <c:ptCount val="11"/>
                <c:pt idx="0">
                  <c:v>2545</c:v>
                </c:pt>
                <c:pt idx="1">
                  <c:v>2589</c:v>
                </c:pt>
                <c:pt idx="2">
                  <c:v>2648</c:v>
                </c:pt>
                <c:pt idx="3">
                  <c:v>2718</c:v>
                </c:pt>
                <c:pt idx="4">
                  <c:v>2788</c:v>
                </c:pt>
                <c:pt idx="5">
                  <c:v>2838</c:v>
                </c:pt>
                <c:pt idx="6">
                  <c:v>2883</c:v>
                </c:pt>
                <c:pt idx="7">
                  <c:v>2923</c:v>
                </c:pt>
                <c:pt idx="8">
                  <c:v>2963</c:v>
                </c:pt>
                <c:pt idx="9">
                  <c:v>3003</c:v>
                </c:pt>
                <c:pt idx="10">
                  <c:v>3043</c:v>
                </c:pt>
              </c:numCache>
            </c:numRef>
          </c:val>
        </c:ser>
        <c:ser>
          <c:idx val="2"/>
          <c:order val="2"/>
          <c:tx>
            <c:strRef>
              <c:f>Data!$D$441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Data!$A$442:$A$452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Data!$D$442:$D$452</c:f>
              <c:numCache>
                <c:formatCode>General</c:formatCode>
                <c:ptCount val="11"/>
                <c:pt idx="4">
                  <c:v>2778</c:v>
                </c:pt>
                <c:pt idx="5">
                  <c:v>2819</c:v>
                </c:pt>
                <c:pt idx="6">
                  <c:v>2855</c:v>
                </c:pt>
                <c:pt idx="7">
                  <c:v>2887</c:v>
                </c:pt>
                <c:pt idx="8">
                  <c:v>2919</c:v>
                </c:pt>
                <c:pt idx="9">
                  <c:v>2951</c:v>
                </c:pt>
                <c:pt idx="10">
                  <c:v>2984</c:v>
                </c:pt>
              </c:numCache>
            </c:numRef>
          </c:val>
        </c:ser>
        <c:marker val="1"/>
        <c:axId val="69486464"/>
        <c:axId val="69505408"/>
      </c:lineChart>
      <c:catAx>
        <c:axId val="69486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4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505408"/>
        <c:crosses val="autoZero"/>
        <c:lblAlgn val="ctr"/>
        <c:lblOffset val="100"/>
        <c:tickLblSkip val="2"/>
        <c:tickMarkSkip val="1"/>
      </c:catAx>
      <c:valAx>
        <c:axId val="69505408"/>
        <c:scaling>
          <c:orientation val="minMax"/>
          <c:max val="3200"/>
          <c:min val="24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486464"/>
        <c:crosses val="autoZero"/>
        <c:crossBetween val="midCat"/>
        <c:majorUnit val="2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NH Annual Energy: RSP12 Forecast (GWh)
</a:t>
            </a:r>
          </a:p>
        </c:rich>
      </c:tx>
      <c:layout>
        <c:manualLayout>
          <c:xMode val="edge"/>
          <c:yMode val="edge"/>
          <c:x val="0.200698426847587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727826474521204E-2"/>
          <c:y val="0.15032248875867321"/>
          <c:w val="0.83011555159379014"/>
          <c:h val="0.713513330213568"/>
        </c:manualLayout>
      </c:layout>
      <c:lineChart>
        <c:grouping val="standard"/>
        <c:ser>
          <c:idx val="0"/>
          <c:order val="0"/>
          <c:tx>
            <c:strRef>
              <c:f>Data!$B$457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Data!$A$458:$A$468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Data!$B$458:$B$468</c:f>
              <c:numCache>
                <c:formatCode>General</c:formatCode>
                <c:ptCount val="11"/>
                <c:pt idx="0">
                  <c:v>12300</c:v>
                </c:pt>
                <c:pt idx="1">
                  <c:v>12455</c:v>
                </c:pt>
                <c:pt idx="2">
                  <c:v>12660</c:v>
                </c:pt>
                <c:pt idx="3">
                  <c:v>12850</c:v>
                </c:pt>
                <c:pt idx="4">
                  <c:v>13015</c:v>
                </c:pt>
                <c:pt idx="5">
                  <c:v>13155</c:v>
                </c:pt>
                <c:pt idx="6">
                  <c:v>13280</c:v>
                </c:pt>
                <c:pt idx="7">
                  <c:v>13410</c:v>
                </c:pt>
                <c:pt idx="8">
                  <c:v>13540</c:v>
                </c:pt>
                <c:pt idx="9">
                  <c:v>13670</c:v>
                </c:pt>
                <c:pt idx="10">
                  <c:v>13810</c:v>
                </c:pt>
              </c:numCache>
            </c:numRef>
          </c:val>
        </c:ser>
        <c:ser>
          <c:idx val="1"/>
          <c:order val="1"/>
          <c:tx>
            <c:strRef>
              <c:f>Data!$C$457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Data!$A$458:$A$468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Data!$C$458:$C$468</c:f>
              <c:numCache>
                <c:formatCode>General</c:formatCode>
                <c:ptCount val="11"/>
                <c:pt idx="0">
                  <c:v>11962</c:v>
                </c:pt>
                <c:pt idx="1">
                  <c:v>12062</c:v>
                </c:pt>
                <c:pt idx="2">
                  <c:v>12228</c:v>
                </c:pt>
                <c:pt idx="3">
                  <c:v>12385</c:v>
                </c:pt>
                <c:pt idx="4">
                  <c:v>12550</c:v>
                </c:pt>
                <c:pt idx="5">
                  <c:v>12690</c:v>
                </c:pt>
                <c:pt idx="6">
                  <c:v>12815</c:v>
                </c:pt>
                <c:pt idx="7">
                  <c:v>12945</c:v>
                </c:pt>
                <c:pt idx="8">
                  <c:v>13075</c:v>
                </c:pt>
                <c:pt idx="9">
                  <c:v>13205</c:v>
                </c:pt>
                <c:pt idx="10">
                  <c:v>13345</c:v>
                </c:pt>
              </c:numCache>
            </c:numRef>
          </c:val>
        </c:ser>
        <c:ser>
          <c:idx val="2"/>
          <c:order val="2"/>
          <c:tx>
            <c:strRef>
              <c:f>Data!$D$457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Data!$A$458:$A$468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Data!$D$458:$D$468</c:f>
              <c:numCache>
                <c:formatCode>General</c:formatCode>
                <c:ptCount val="11"/>
                <c:pt idx="4">
                  <c:v>12490</c:v>
                </c:pt>
                <c:pt idx="5">
                  <c:v>12573</c:v>
                </c:pt>
                <c:pt idx="6">
                  <c:v>12645</c:v>
                </c:pt>
                <c:pt idx="7">
                  <c:v>12724</c:v>
                </c:pt>
                <c:pt idx="8">
                  <c:v>12806</c:v>
                </c:pt>
                <c:pt idx="9">
                  <c:v>12890</c:v>
                </c:pt>
                <c:pt idx="10">
                  <c:v>12987</c:v>
                </c:pt>
              </c:numCache>
            </c:numRef>
          </c:val>
        </c:ser>
        <c:marker val="1"/>
        <c:axId val="65144704"/>
        <c:axId val="65159168"/>
      </c:lineChart>
      <c:catAx>
        <c:axId val="65144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4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159168"/>
        <c:crosses val="autoZero"/>
        <c:lblAlgn val="ctr"/>
        <c:lblOffset val="100"/>
        <c:tickLblSkip val="2"/>
        <c:tickMarkSkip val="1"/>
      </c:catAx>
      <c:valAx>
        <c:axId val="65159168"/>
        <c:scaling>
          <c:orientation val="minMax"/>
          <c:max val="14000"/>
          <c:min val="115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144704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RI Summer Peak: RSP12 90/10 Forecast (MW)
</a:t>
            </a:r>
          </a:p>
        </c:rich>
      </c:tx>
      <c:layout>
        <c:manualLayout>
          <c:xMode val="edge"/>
          <c:yMode val="edge"/>
          <c:x val="0.20069853473040344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2841424349515316E-2"/>
          <c:y val="0.15032248875867321"/>
          <c:w val="0.8393016306032649"/>
          <c:h val="0.71006802444268102"/>
        </c:manualLayout>
      </c:layout>
      <c:lineChart>
        <c:grouping val="standard"/>
        <c:ser>
          <c:idx val="0"/>
          <c:order val="0"/>
          <c:tx>
            <c:strRef>
              <c:f>Data!$B$473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Data!$A$474:$A$484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Data!$B$474:$B$484</c:f>
              <c:numCache>
                <c:formatCode>General</c:formatCode>
                <c:ptCount val="11"/>
                <c:pt idx="0">
                  <c:v>2100</c:v>
                </c:pt>
                <c:pt idx="1">
                  <c:v>2125</c:v>
                </c:pt>
                <c:pt idx="2">
                  <c:v>2160</c:v>
                </c:pt>
                <c:pt idx="3">
                  <c:v>2200</c:v>
                </c:pt>
                <c:pt idx="4">
                  <c:v>2235</c:v>
                </c:pt>
                <c:pt idx="5">
                  <c:v>2275</c:v>
                </c:pt>
                <c:pt idx="6">
                  <c:v>2310</c:v>
                </c:pt>
                <c:pt idx="7">
                  <c:v>2340</c:v>
                </c:pt>
                <c:pt idx="8">
                  <c:v>2370</c:v>
                </c:pt>
                <c:pt idx="9">
                  <c:v>2400</c:v>
                </c:pt>
                <c:pt idx="10">
                  <c:v>2430</c:v>
                </c:pt>
              </c:numCache>
            </c:numRef>
          </c:val>
        </c:ser>
        <c:ser>
          <c:idx val="1"/>
          <c:order val="1"/>
          <c:tx>
            <c:strRef>
              <c:f>Data!$C$473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Data!$A$474:$A$484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Data!$C$474:$C$484</c:f>
              <c:numCache>
                <c:formatCode>General</c:formatCode>
                <c:ptCount val="11"/>
                <c:pt idx="0">
                  <c:v>2036</c:v>
                </c:pt>
                <c:pt idx="1">
                  <c:v>2057</c:v>
                </c:pt>
                <c:pt idx="2">
                  <c:v>2077</c:v>
                </c:pt>
                <c:pt idx="3">
                  <c:v>2075</c:v>
                </c:pt>
                <c:pt idx="4">
                  <c:v>2110</c:v>
                </c:pt>
                <c:pt idx="5">
                  <c:v>2150</c:v>
                </c:pt>
                <c:pt idx="6">
                  <c:v>2185</c:v>
                </c:pt>
                <c:pt idx="7">
                  <c:v>2215</c:v>
                </c:pt>
                <c:pt idx="8">
                  <c:v>2245</c:v>
                </c:pt>
                <c:pt idx="9">
                  <c:v>2275</c:v>
                </c:pt>
                <c:pt idx="10">
                  <c:v>2305</c:v>
                </c:pt>
              </c:numCache>
            </c:numRef>
          </c:val>
        </c:ser>
        <c:ser>
          <c:idx val="2"/>
          <c:order val="2"/>
          <c:tx>
            <c:strRef>
              <c:f>Data!$D$473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Data!$A$474:$A$484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Data!$D$474:$D$484</c:f>
              <c:numCache>
                <c:formatCode>General</c:formatCode>
                <c:ptCount val="11"/>
                <c:pt idx="4">
                  <c:v>2084</c:v>
                </c:pt>
                <c:pt idx="5">
                  <c:v>2100</c:v>
                </c:pt>
                <c:pt idx="6">
                  <c:v>2112</c:v>
                </c:pt>
                <c:pt idx="7">
                  <c:v>2121</c:v>
                </c:pt>
                <c:pt idx="8">
                  <c:v>2131</c:v>
                </c:pt>
                <c:pt idx="9">
                  <c:v>2143</c:v>
                </c:pt>
                <c:pt idx="10">
                  <c:v>2156</c:v>
                </c:pt>
              </c:numCache>
            </c:numRef>
          </c:val>
        </c:ser>
        <c:marker val="1"/>
        <c:axId val="65193472"/>
        <c:axId val="69537792"/>
      </c:lineChart>
      <c:catAx>
        <c:axId val="65193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181433030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537792"/>
        <c:crosses val="autoZero"/>
        <c:lblAlgn val="ctr"/>
        <c:lblOffset val="100"/>
        <c:tickLblSkip val="2"/>
        <c:tickMarkSkip val="1"/>
      </c:catAx>
      <c:valAx>
        <c:axId val="69537792"/>
        <c:scaling>
          <c:orientation val="minMax"/>
          <c:max val="2500"/>
          <c:min val="2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80118626981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193472"/>
        <c:crosses val="autoZero"/>
        <c:crossBetween val="midCat"/>
        <c:majorUnit val="1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RI Annual Energy: RSP12 Forecast (GWh)
</a:t>
            </a:r>
          </a:p>
        </c:rich>
      </c:tx>
      <c:layout>
        <c:manualLayout>
          <c:xMode val="edge"/>
          <c:yMode val="edge"/>
          <c:x val="0.200698426847587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23985209396001E-2"/>
          <c:y val="0.15032248875867321"/>
          <c:w val="0.83944485712871286"/>
          <c:h val="0.68939618981735018"/>
        </c:manualLayout>
      </c:layout>
      <c:lineChart>
        <c:grouping val="standard"/>
        <c:ser>
          <c:idx val="0"/>
          <c:order val="0"/>
          <c:tx>
            <c:strRef>
              <c:f>Data!$B$489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Data!$A$490:$A$500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Data!$B$490:$B$500</c:f>
              <c:numCache>
                <c:formatCode>General</c:formatCode>
                <c:ptCount val="11"/>
                <c:pt idx="0">
                  <c:v>8780</c:v>
                </c:pt>
                <c:pt idx="1">
                  <c:v>8760</c:v>
                </c:pt>
                <c:pt idx="2">
                  <c:v>8840</c:v>
                </c:pt>
                <c:pt idx="3">
                  <c:v>8940</c:v>
                </c:pt>
                <c:pt idx="4">
                  <c:v>9050</c:v>
                </c:pt>
                <c:pt idx="5">
                  <c:v>9150</c:v>
                </c:pt>
                <c:pt idx="6">
                  <c:v>9245</c:v>
                </c:pt>
                <c:pt idx="7">
                  <c:v>9330</c:v>
                </c:pt>
                <c:pt idx="8">
                  <c:v>9400</c:v>
                </c:pt>
                <c:pt idx="9">
                  <c:v>9465</c:v>
                </c:pt>
                <c:pt idx="10">
                  <c:v>9525</c:v>
                </c:pt>
              </c:numCache>
            </c:numRef>
          </c:val>
        </c:ser>
        <c:ser>
          <c:idx val="1"/>
          <c:order val="1"/>
          <c:tx>
            <c:strRef>
              <c:f>Data!$C$489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Data!$A$490:$A$500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Data!$C$490:$C$500</c:f>
              <c:numCache>
                <c:formatCode>General</c:formatCode>
                <c:ptCount val="11"/>
                <c:pt idx="0">
                  <c:v>8436</c:v>
                </c:pt>
                <c:pt idx="1">
                  <c:v>8356</c:v>
                </c:pt>
                <c:pt idx="2">
                  <c:v>8373</c:v>
                </c:pt>
                <c:pt idx="3">
                  <c:v>8292</c:v>
                </c:pt>
                <c:pt idx="4">
                  <c:v>8402</c:v>
                </c:pt>
                <c:pt idx="5">
                  <c:v>8502</c:v>
                </c:pt>
                <c:pt idx="6">
                  <c:v>8597</c:v>
                </c:pt>
                <c:pt idx="7">
                  <c:v>8682</c:v>
                </c:pt>
                <c:pt idx="8">
                  <c:v>8752</c:v>
                </c:pt>
                <c:pt idx="9">
                  <c:v>8817</c:v>
                </c:pt>
                <c:pt idx="10">
                  <c:v>8877</c:v>
                </c:pt>
              </c:numCache>
            </c:numRef>
          </c:val>
        </c:ser>
        <c:ser>
          <c:idx val="2"/>
          <c:order val="2"/>
          <c:tx>
            <c:strRef>
              <c:f>Data!$D$489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Data!$A$490:$A$500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Data!$D$490:$D$500</c:f>
              <c:numCache>
                <c:formatCode>General</c:formatCode>
                <c:ptCount val="11"/>
                <c:pt idx="4">
                  <c:v>8241</c:v>
                </c:pt>
                <c:pt idx="5">
                  <c:v>8191</c:v>
                </c:pt>
                <c:pt idx="6">
                  <c:v>8145</c:v>
                </c:pt>
                <c:pt idx="7">
                  <c:v>8099</c:v>
                </c:pt>
                <c:pt idx="8">
                  <c:v>8046</c:v>
                </c:pt>
                <c:pt idx="9">
                  <c:v>7997</c:v>
                </c:pt>
                <c:pt idx="10">
                  <c:v>7951</c:v>
                </c:pt>
              </c:numCache>
            </c:numRef>
          </c:val>
        </c:ser>
        <c:marker val="1"/>
        <c:axId val="69584000"/>
        <c:axId val="69586304"/>
      </c:lineChart>
      <c:catAx>
        <c:axId val="69584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4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586304"/>
        <c:crosses val="autoZero"/>
        <c:lblAlgn val="ctr"/>
        <c:lblOffset val="100"/>
        <c:tickLblSkip val="2"/>
        <c:tickMarkSkip val="1"/>
      </c:catAx>
      <c:valAx>
        <c:axId val="69586304"/>
        <c:scaling>
          <c:orientation val="minMax"/>
          <c:max val="9700"/>
          <c:min val="79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584000"/>
        <c:crosses val="autoZero"/>
        <c:crossBetween val="midCat"/>
        <c:majorUnit val="3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VT Summer Peak: RSP12 90/10 Forecast (MW)
</a:t>
            </a:r>
          </a:p>
        </c:rich>
      </c:tx>
      <c:layout>
        <c:manualLayout>
          <c:xMode val="edge"/>
          <c:yMode val="edge"/>
          <c:x val="0.200698426847587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2747486752835123E-2"/>
          <c:y val="0.15032248875867321"/>
          <c:w val="0.83944485712871286"/>
          <c:h val="0.71695863598445664"/>
        </c:manualLayout>
      </c:layout>
      <c:lineChart>
        <c:grouping val="standard"/>
        <c:ser>
          <c:idx val="0"/>
          <c:order val="0"/>
          <c:tx>
            <c:strRef>
              <c:f>Data!$B$505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Data!$A$506:$A$516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Data!$B$506:$B$516</c:f>
              <c:numCache>
                <c:formatCode>General</c:formatCode>
                <c:ptCount val="11"/>
                <c:pt idx="0">
                  <c:v>1120</c:v>
                </c:pt>
                <c:pt idx="1">
                  <c:v>1130</c:v>
                </c:pt>
                <c:pt idx="2">
                  <c:v>1140</c:v>
                </c:pt>
                <c:pt idx="3">
                  <c:v>1155</c:v>
                </c:pt>
                <c:pt idx="4">
                  <c:v>1165</c:v>
                </c:pt>
                <c:pt idx="5">
                  <c:v>1180</c:v>
                </c:pt>
                <c:pt idx="6">
                  <c:v>1190</c:v>
                </c:pt>
                <c:pt idx="7">
                  <c:v>1200</c:v>
                </c:pt>
                <c:pt idx="8">
                  <c:v>1210</c:v>
                </c:pt>
                <c:pt idx="9">
                  <c:v>1220</c:v>
                </c:pt>
                <c:pt idx="10">
                  <c:v>1230</c:v>
                </c:pt>
              </c:numCache>
            </c:numRef>
          </c:val>
        </c:ser>
        <c:ser>
          <c:idx val="1"/>
          <c:order val="1"/>
          <c:tx>
            <c:strRef>
              <c:f>Data!$C$505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Data!$A$506:$A$516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Data!$C$506:$C$516</c:f>
              <c:numCache>
                <c:formatCode>General</c:formatCode>
                <c:ptCount val="11"/>
                <c:pt idx="0">
                  <c:v>1049</c:v>
                </c:pt>
                <c:pt idx="1">
                  <c:v>1039</c:v>
                </c:pt>
                <c:pt idx="2">
                  <c:v>1036</c:v>
                </c:pt>
                <c:pt idx="3">
                  <c:v>1041</c:v>
                </c:pt>
                <c:pt idx="4">
                  <c:v>1051</c:v>
                </c:pt>
                <c:pt idx="5">
                  <c:v>1066</c:v>
                </c:pt>
                <c:pt idx="6">
                  <c:v>1076</c:v>
                </c:pt>
                <c:pt idx="7">
                  <c:v>1086</c:v>
                </c:pt>
                <c:pt idx="8">
                  <c:v>1096</c:v>
                </c:pt>
                <c:pt idx="9">
                  <c:v>1106</c:v>
                </c:pt>
                <c:pt idx="10">
                  <c:v>1116</c:v>
                </c:pt>
              </c:numCache>
            </c:numRef>
          </c:val>
        </c:ser>
        <c:ser>
          <c:idx val="2"/>
          <c:order val="2"/>
          <c:tx>
            <c:strRef>
              <c:f>Data!$D$505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Data!$A$506:$A$516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Data!$D$506:$D$516</c:f>
              <c:numCache>
                <c:formatCode>General</c:formatCode>
                <c:ptCount val="11"/>
                <c:pt idx="4">
                  <c:v>1035</c:v>
                </c:pt>
                <c:pt idx="5">
                  <c:v>1036</c:v>
                </c:pt>
                <c:pt idx="6">
                  <c:v>1032</c:v>
                </c:pt>
                <c:pt idx="7">
                  <c:v>1030</c:v>
                </c:pt>
                <c:pt idx="8">
                  <c:v>1029</c:v>
                </c:pt>
                <c:pt idx="9">
                  <c:v>1028</c:v>
                </c:pt>
                <c:pt idx="10">
                  <c:v>1028</c:v>
                </c:pt>
              </c:numCache>
            </c:numRef>
          </c:val>
        </c:ser>
        <c:marker val="1"/>
        <c:axId val="56931840"/>
        <c:axId val="56933760"/>
      </c:lineChart>
      <c:catAx>
        <c:axId val="56931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5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933760"/>
        <c:crosses val="autoZero"/>
        <c:lblAlgn val="ctr"/>
        <c:lblOffset val="100"/>
        <c:tickLblSkip val="2"/>
        <c:tickMarkSkip val="1"/>
      </c:catAx>
      <c:valAx>
        <c:axId val="56933760"/>
        <c:scaling>
          <c:orientation val="minMax"/>
          <c:max val="1300"/>
          <c:min val="1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931840"/>
        <c:crosses val="autoZero"/>
        <c:crossBetween val="midCat"/>
        <c:majorUnit val="1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VT Annual Energy: RSP12 Forecast (GWh)
</a:t>
            </a:r>
          </a:p>
        </c:rich>
      </c:tx>
      <c:layout>
        <c:manualLayout>
          <c:xMode val="edge"/>
          <c:yMode val="edge"/>
          <c:x val="0.200698477359100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2935327090423519E-2"/>
          <c:y val="0.15032248875867321"/>
          <c:w val="0.83915844904244996"/>
          <c:h val="0.71695863598445664"/>
        </c:manualLayout>
      </c:layout>
      <c:lineChart>
        <c:grouping val="standard"/>
        <c:ser>
          <c:idx val="0"/>
          <c:order val="0"/>
          <c:tx>
            <c:strRef>
              <c:f>Data!$B$521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Data!$A$522:$A$532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Data!$B$522:$B$532</c:f>
              <c:numCache>
                <c:formatCode>General</c:formatCode>
                <c:ptCount val="11"/>
                <c:pt idx="0">
                  <c:v>6650</c:v>
                </c:pt>
                <c:pt idx="1">
                  <c:v>6655</c:v>
                </c:pt>
                <c:pt idx="2">
                  <c:v>6700</c:v>
                </c:pt>
                <c:pt idx="3">
                  <c:v>6745</c:v>
                </c:pt>
                <c:pt idx="4">
                  <c:v>6780</c:v>
                </c:pt>
                <c:pt idx="5">
                  <c:v>6815</c:v>
                </c:pt>
                <c:pt idx="6">
                  <c:v>6860</c:v>
                </c:pt>
                <c:pt idx="7">
                  <c:v>6900</c:v>
                </c:pt>
                <c:pt idx="8">
                  <c:v>6945</c:v>
                </c:pt>
                <c:pt idx="9">
                  <c:v>6990</c:v>
                </c:pt>
                <c:pt idx="10">
                  <c:v>7035</c:v>
                </c:pt>
              </c:numCache>
            </c:numRef>
          </c:val>
        </c:ser>
        <c:ser>
          <c:idx val="1"/>
          <c:order val="1"/>
          <c:tx>
            <c:strRef>
              <c:f>Data!$C$521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Data!$A$522:$A$532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Data!$C$522:$C$532</c:f>
              <c:numCache>
                <c:formatCode>General</c:formatCode>
                <c:ptCount val="11"/>
                <c:pt idx="0">
                  <c:v>6216</c:v>
                </c:pt>
                <c:pt idx="1">
                  <c:v>6101</c:v>
                </c:pt>
                <c:pt idx="2">
                  <c:v>6036</c:v>
                </c:pt>
                <c:pt idx="3">
                  <c:v>6004</c:v>
                </c:pt>
                <c:pt idx="4">
                  <c:v>6039</c:v>
                </c:pt>
                <c:pt idx="5">
                  <c:v>6074</c:v>
                </c:pt>
                <c:pt idx="6">
                  <c:v>6119</c:v>
                </c:pt>
                <c:pt idx="7">
                  <c:v>6159</c:v>
                </c:pt>
                <c:pt idx="8">
                  <c:v>6204</c:v>
                </c:pt>
                <c:pt idx="9">
                  <c:v>6249</c:v>
                </c:pt>
                <c:pt idx="10">
                  <c:v>6294</c:v>
                </c:pt>
              </c:numCache>
            </c:numRef>
          </c:val>
        </c:ser>
        <c:ser>
          <c:idx val="2"/>
          <c:order val="2"/>
          <c:tx>
            <c:strRef>
              <c:f>Data!$D$521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Data!$A$522:$A$532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Data!$D$522:$D$532</c:f>
              <c:numCache>
                <c:formatCode>General</c:formatCode>
                <c:ptCount val="11"/>
                <c:pt idx="4">
                  <c:v>5934</c:v>
                </c:pt>
                <c:pt idx="5">
                  <c:v>5872</c:v>
                </c:pt>
                <c:pt idx="6">
                  <c:v>5827</c:v>
                </c:pt>
                <c:pt idx="7">
                  <c:v>5782</c:v>
                </c:pt>
                <c:pt idx="8">
                  <c:v>5749</c:v>
                </c:pt>
                <c:pt idx="9">
                  <c:v>5721</c:v>
                </c:pt>
                <c:pt idx="10">
                  <c:v>5698</c:v>
                </c:pt>
              </c:numCache>
            </c:numRef>
          </c:val>
        </c:ser>
        <c:marker val="1"/>
        <c:axId val="69681920"/>
        <c:axId val="69684224"/>
      </c:lineChart>
      <c:catAx>
        <c:axId val="69681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1110227962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684224"/>
        <c:crosses val="autoZero"/>
        <c:lblAlgn val="ctr"/>
        <c:lblOffset val="100"/>
        <c:tickLblSkip val="2"/>
        <c:tickMarkSkip val="1"/>
      </c:catAx>
      <c:valAx>
        <c:axId val="69684224"/>
        <c:scaling>
          <c:orientation val="minMax"/>
          <c:max val="7100"/>
          <c:min val="56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99155468408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681920"/>
        <c:crosses val="autoZero"/>
        <c:crossBetween val="midCat"/>
        <c:majorUnit val="3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1619481348262524E-2"/>
          <c:y val="0.15033613901710677"/>
          <c:w val="0.87717950769864006"/>
          <c:h val="0.68924436600597405"/>
        </c:manualLayout>
      </c:layout>
      <c:lineChart>
        <c:grouping val="standard"/>
        <c:ser>
          <c:idx val="0"/>
          <c:order val="0"/>
          <c:tx>
            <c:strRef>
              <c:f>Data!$B$313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rgbClr val="4F81BD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>
                <a:solidFill>
                  <a:srgbClr val="4F81BD"/>
                </a:solidFill>
                <a:prstDash val="solid"/>
              </a:ln>
            </c:spPr>
          </c:marker>
          <c:cat>
            <c:numRef>
              <c:f>Data!$A$314:$A$324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Data!$B$314:$B$324</c:f>
              <c:numCache>
                <c:formatCode>General</c:formatCode>
                <c:ptCount val="11"/>
                <c:pt idx="0">
                  <c:v>29620</c:v>
                </c:pt>
                <c:pt idx="1">
                  <c:v>29980</c:v>
                </c:pt>
                <c:pt idx="2">
                  <c:v>30530</c:v>
                </c:pt>
                <c:pt idx="3">
                  <c:v>31130</c:v>
                </c:pt>
                <c:pt idx="4">
                  <c:v>31725</c:v>
                </c:pt>
                <c:pt idx="5">
                  <c:v>32255</c:v>
                </c:pt>
                <c:pt idx="6">
                  <c:v>32675</c:v>
                </c:pt>
                <c:pt idx="7">
                  <c:v>33040</c:v>
                </c:pt>
                <c:pt idx="8">
                  <c:v>33405</c:v>
                </c:pt>
                <c:pt idx="9">
                  <c:v>33765</c:v>
                </c:pt>
                <c:pt idx="10">
                  <c:v>34130</c:v>
                </c:pt>
              </c:numCache>
            </c:numRef>
          </c:val>
        </c:ser>
        <c:ser>
          <c:idx val="1"/>
          <c:order val="1"/>
          <c:tx>
            <c:strRef>
              <c:f>Data!$C$313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Data!$A$314:$A$324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Data!$C$314:$C$324</c:f>
              <c:numCache>
                <c:formatCode>General</c:formatCode>
                <c:ptCount val="11"/>
                <c:pt idx="0">
                  <c:v>28642</c:v>
                </c:pt>
                <c:pt idx="1">
                  <c:v>28844</c:v>
                </c:pt>
                <c:pt idx="2">
                  <c:v>29132</c:v>
                </c:pt>
                <c:pt idx="3">
                  <c:v>29577</c:v>
                </c:pt>
                <c:pt idx="4">
                  <c:v>30172</c:v>
                </c:pt>
                <c:pt idx="5">
                  <c:v>30702</c:v>
                </c:pt>
                <c:pt idx="6">
                  <c:v>31122</c:v>
                </c:pt>
                <c:pt idx="7">
                  <c:v>31487</c:v>
                </c:pt>
                <c:pt idx="8">
                  <c:v>31852</c:v>
                </c:pt>
                <c:pt idx="9">
                  <c:v>32212</c:v>
                </c:pt>
                <c:pt idx="10">
                  <c:v>32577</c:v>
                </c:pt>
              </c:numCache>
            </c:numRef>
          </c:val>
        </c:ser>
        <c:marker val="1"/>
        <c:axId val="56612736"/>
        <c:axId val="56496512"/>
      </c:lineChart>
      <c:catAx>
        <c:axId val="56612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15677573308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496512"/>
        <c:crosses val="autoZero"/>
        <c:lblAlgn val="ctr"/>
        <c:lblOffset val="100"/>
        <c:tickLblSkip val="2"/>
        <c:tickMarkSkip val="1"/>
      </c:catAx>
      <c:valAx>
        <c:axId val="56496512"/>
        <c:scaling>
          <c:orientation val="minMax"/>
          <c:max val="35000"/>
          <c:min val="28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422242549727E-3"/>
              <c:y val="0.47927458680068324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612736"/>
        <c:crosses val="autoZero"/>
        <c:crossBetween val="midCat"/>
      </c:valAx>
      <c:spPr>
        <a:solidFill>
          <a:schemeClr val="accent3">
            <a:lumMod val="40000"/>
            <a:lumOff val="60000"/>
          </a:schemeClr>
        </a:solidFill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691230436820519"/>
          <c:y val="0.90492369729448319"/>
          <c:w val="0.75064270381454024"/>
          <c:h val="8.6138840311474216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657095810737273"/>
          <c:y val="3.6864406779661012E-2"/>
          <c:w val="0.79584570334436888"/>
          <c:h val="0.6973350682859555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B8F83"/>
            </a:solidFill>
          </c:spPr>
          <c:dPt>
            <c:idx val="9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rgbClr val="C00000"/>
              </a:solidFill>
            </c:spPr>
          </c:dPt>
          <c:dPt>
            <c:idx val="11"/>
            <c:spPr>
              <a:solidFill>
                <a:srgbClr val="C00000"/>
              </a:solidFill>
            </c:spPr>
          </c:dPt>
          <c:dPt>
            <c:idx val="12"/>
            <c:spPr>
              <a:solidFill>
                <a:srgbClr val="C00000"/>
              </a:solidFill>
            </c:spPr>
          </c:dPt>
          <c:cat>
            <c:strRef>
              <c:f>Sheet1!$A$2:$A$16</c:f>
              <c:strCache>
                <c:ptCount val="15"/>
                <c:pt idx="0">
                  <c:v>Pre-SMD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May 2010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100</c:v>
                </c:pt>
                <c:pt idx="1">
                  <c:v>391</c:v>
                </c:pt>
                <c:pt idx="2">
                  <c:v>369</c:v>
                </c:pt>
                <c:pt idx="3">
                  <c:v>479</c:v>
                </c:pt>
                <c:pt idx="4">
                  <c:v>801</c:v>
                </c:pt>
                <c:pt idx="5">
                  <c:v>1694</c:v>
                </c:pt>
                <c:pt idx="6">
                  <c:v>2029</c:v>
                </c:pt>
                <c:pt idx="7">
                  <c:v>2288</c:v>
                </c:pt>
                <c:pt idx="8">
                  <c:v>2299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Active RT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Sheet1!$A$2:$A$16</c:f>
              <c:strCache>
                <c:ptCount val="15"/>
                <c:pt idx="0">
                  <c:v>Pre-SMD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May 2010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9">
                  <c:v>975</c:v>
                </c:pt>
                <c:pt idx="10">
                  <c:v>1156</c:v>
                </c:pt>
                <c:pt idx="11">
                  <c:v>1169</c:v>
                </c:pt>
                <c:pt idx="12">
                  <c:v>1363</c:v>
                </c:pt>
                <c:pt idx="13">
                  <c:v>1382</c:v>
                </c:pt>
                <c:pt idx="14">
                  <c:v>1384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RT EG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cat>
            <c:strRef>
              <c:f>Sheet1!$A$2:$A$16</c:f>
              <c:strCache>
                <c:ptCount val="15"/>
                <c:pt idx="0">
                  <c:v>Pre-SMD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May 2010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Passive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Sheet1!$A$2:$A$16</c:f>
              <c:strCache>
                <c:ptCount val="15"/>
                <c:pt idx="0">
                  <c:v>Pre-SMD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May 2010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9">
                  <c:v>703</c:v>
                </c:pt>
                <c:pt idx="10">
                  <c:v>974</c:v>
                </c:pt>
                <c:pt idx="11">
                  <c:v>1065</c:v>
                </c:pt>
                <c:pt idx="12">
                  <c:v>1292</c:v>
                </c:pt>
                <c:pt idx="13">
                  <c:v>1486</c:v>
                </c:pt>
                <c:pt idx="14">
                  <c:v>1644</c:v>
                </c:pt>
              </c:numCache>
            </c:numRef>
          </c:val>
        </c:ser>
        <c:overlap val="100"/>
        <c:axId val="100654080"/>
        <c:axId val="100813824"/>
      </c:barChart>
      <c:catAx>
        <c:axId val="100654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813824"/>
        <c:crosses val="autoZero"/>
        <c:auto val="1"/>
        <c:lblAlgn val="ctr"/>
        <c:lblOffset val="100"/>
      </c:catAx>
      <c:valAx>
        <c:axId val="10081382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 smtClean="0"/>
                  <a:t>Capacity</a:t>
                </a:r>
              </a:p>
              <a:p>
                <a:pPr>
                  <a:defRPr sz="1200"/>
                </a:pPr>
                <a:r>
                  <a:rPr lang="en-US" sz="1200" dirty="0" smtClean="0"/>
                  <a:t>(MW)</a:t>
                </a:r>
                <a:endParaRPr lang="en-US" sz="1200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654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</a:t>
            </a:r>
          </a:p>
        </c:rich>
      </c:tx>
      <c:layout>
        <c:manualLayout>
          <c:xMode val="edge"/>
          <c:yMode val="edge"/>
          <c:x val="0.200698426847587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22176518979915"/>
          <c:y val="8.2967702721370357E-2"/>
          <c:w val="0.82078657620627604"/>
          <c:h val="0.67242987870135262"/>
        </c:manualLayout>
      </c:layout>
      <c:lineChart>
        <c:grouping val="standard"/>
        <c:ser>
          <c:idx val="0"/>
          <c:order val="0"/>
          <c:tx>
            <c:strRef>
              <c:f>Data!$B$329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rgbClr val="4F81BD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>
                <a:solidFill>
                  <a:srgbClr val="4F81BD"/>
                </a:solidFill>
                <a:prstDash val="solid"/>
              </a:ln>
            </c:spPr>
          </c:marker>
          <c:cat>
            <c:numRef>
              <c:f>Data!$A$330:$A$340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Data!$B$330:$B$340</c:f>
              <c:numCache>
                <c:formatCode>General</c:formatCode>
                <c:ptCount val="11"/>
                <c:pt idx="0">
                  <c:v>138195</c:v>
                </c:pt>
                <c:pt idx="1">
                  <c:v>138875</c:v>
                </c:pt>
                <c:pt idx="2">
                  <c:v>140520</c:v>
                </c:pt>
                <c:pt idx="3">
                  <c:v>142215</c:v>
                </c:pt>
                <c:pt idx="4">
                  <c:v>143815</c:v>
                </c:pt>
                <c:pt idx="5">
                  <c:v>145245</c:v>
                </c:pt>
                <c:pt idx="6">
                  <c:v>146590</c:v>
                </c:pt>
                <c:pt idx="7">
                  <c:v>147880</c:v>
                </c:pt>
                <c:pt idx="8">
                  <c:v>149130</c:v>
                </c:pt>
                <c:pt idx="9">
                  <c:v>150375</c:v>
                </c:pt>
                <c:pt idx="10">
                  <c:v>151655</c:v>
                </c:pt>
              </c:numCache>
            </c:numRef>
          </c:val>
        </c:ser>
        <c:ser>
          <c:idx val="1"/>
          <c:order val="1"/>
          <c:tx>
            <c:strRef>
              <c:f>Data!$C$329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Data!$A$330:$A$340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Data!$C$330:$C$340</c:f>
              <c:numCache>
                <c:formatCode>General</c:formatCode>
                <c:ptCount val="11"/>
                <c:pt idx="0">
                  <c:v>132671</c:v>
                </c:pt>
                <c:pt idx="1">
                  <c:v>132236</c:v>
                </c:pt>
                <c:pt idx="2">
                  <c:v>132509</c:v>
                </c:pt>
                <c:pt idx="3">
                  <c:v>132954</c:v>
                </c:pt>
                <c:pt idx="4">
                  <c:v>134554</c:v>
                </c:pt>
                <c:pt idx="5">
                  <c:v>135984</c:v>
                </c:pt>
                <c:pt idx="6">
                  <c:v>137329</c:v>
                </c:pt>
                <c:pt idx="7">
                  <c:v>138619</c:v>
                </c:pt>
                <c:pt idx="8">
                  <c:v>139869</c:v>
                </c:pt>
                <c:pt idx="9">
                  <c:v>141114</c:v>
                </c:pt>
                <c:pt idx="10">
                  <c:v>142394</c:v>
                </c:pt>
              </c:numCache>
            </c:numRef>
          </c:val>
        </c:ser>
        <c:ser>
          <c:idx val="2"/>
          <c:order val="2"/>
          <c:tx>
            <c:strRef>
              <c:f>Data!$D$329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Data!$A$330:$A$340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Data!$D$330:$D$340</c:f>
              <c:numCache>
                <c:formatCode>General</c:formatCode>
                <c:ptCount val="11"/>
                <c:pt idx="4">
                  <c:v>132959</c:v>
                </c:pt>
                <c:pt idx="5">
                  <c:v>132895</c:v>
                </c:pt>
                <c:pt idx="6">
                  <c:v>132842</c:v>
                </c:pt>
                <c:pt idx="7">
                  <c:v>132823</c:v>
                </c:pt>
                <c:pt idx="8">
                  <c:v>132849</c:v>
                </c:pt>
                <c:pt idx="9">
                  <c:v>132951</c:v>
                </c:pt>
                <c:pt idx="10">
                  <c:v>133162</c:v>
                </c:pt>
              </c:numCache>
            </c:numRef>
          </c:val>
        </c:ser>
        <c:marker val="1"/>
        <c:axId val="56501760"/>
        <c:axId val="65235200"/>
      </c:lineChart>
      <c:catAx>
        <c:axId val="56501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4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235200"/>
        <c:crosses val="autoZero"/>
        <c:lblAlgn val="ctr"/>
        <c:lblOffset val="100"/>
        <c:tickLblSkip val="2"/>
        <c:tickMarkSkip val="1"/>
      </c:catAx>
      <c:valAx>
        <c:axId val="65235200"/>
        <c:scaling>
          <c:orientation val="minMax"/>
          <c:max val="155000"/>
          <c:min val="130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01760"/>
        <c:crosses val="autoZero"/>
        <c:crossBetween val="midCat"/>
        <c:majorUnit val="50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6284429489518839E-2"/>
          <c:y val="0.8452733794540046"/>
          <c:w val="0.89999987629197709"/>
          <c:h val="5.4950639509043935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1619481348262524E-2"/>
          <c:y val="0.15033613901710668"/>
          <c:w val="0.83027278133190885"/>
          <c:h val="0.68924436600597405"/>
        </c:manualLayout>
      </c:layout>
      <c:lineChart>
        <c:grouping val="standard"/>
        <c:ser>
          <c:idx val="0"/>
          <c:order val="0"/>
          <c:tx>
            <c:strRef>
              <c:f>Data!$B$313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rgbClr val="4F81BD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>
                <a:solidFill>
                  <a:srgbClr val="4F81BD"/>
                </a:solidFill>
                <a:prstDash val="solid"/>
              </a:ln>
            </c:spPr>
          </c:marker>
          <c:cat>
            <c:numRef>
              <c:f>Data!$A$314:$A$324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Data!$B$314:$B$324</c:f>
              <c:numCache>
                <c:formatCode>General</c:formatCode>
                <c:ptCount val="11"/>
                <c:pt idx="0">
                  <c:v>29620</c:v>
                </c:pt>
                <c:pt idx="1">
                  <c:v>29980</c:v>
                </c:pt>
                <c:pt idx="2">
                  <c:v>30530</c:v>
                </c:pt>
                <c:pt idx="3">
                  <c:v>31130</c:v>
                </c:pt>
                <c:pt idx="4">
                  <c:v>31725</c:v>
                </c:pt>
                <c:pt idx="5">
                  <c:v>32255</c:v>
                </c:pt>
                <c:pt idx="6">
                  <c:v>32675</c:v>
                </c:pt>
                <c:pt idx="7">
                  <c:v>33040</c:v>
                </c:pt>
                <c:pt idx="8">
                  <c:v>33405</c:v>
                </c:pt>
                <c:pt idx="9">
                  <c:v>33765</c:v>
                </c:pt>
                <c:pt idx="10">
                  <c:v>34130</c:v>
                </c:pt>
              </c:numCache>
            </c:numRef>
          </c:val>
        </c:ser>
        <c:ser>
          <c:idx val="1"/>
          <c:order val="1"/>
          <c:tx>
            <c:strRef>
              <c:f>Data!$C$313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Data!$A$314:$A$324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Data!$C$314:$C$324</c:f>
              <c:numCache>
                <c:formatCode>General</c:formatCode>
                <c:ptCount val="11"/>
                <c:pt idx="0">
                  <c:v>28642</c:v>
                </c:pt>
                <c:pt idx="1">
                  <c:v>28844</c:v>
                </c:pt>
                <c:pt idx="2">
                  <c:v>29132</c:v>
                </c:pt>
                <c:pt idx="3">
                  <c:v>29577</c:v>
                </c:pt>
                <c:pt idx="4">
                  <c:v>30172</c:v>
                </c:pt>
                <c:pt idx="5">
                  <c:v>30702</c:v>
                </c:pt>
                <c:pt idx="6">
                  <c:v>31122</c:v>
                </c:pt>
                <c:pt idx="7">
                  <c:v>31487</c:v>
                </c:pt>
                <c:pt idx="8">
                  <c:v>31852</c:v>
                </c:pt>
                <c:pt idx="9">
                  <c:v>32212</c:v>
                </c:pt>
                <c:pt idx="10">
                  <c:v>32577</c:v>
                </c:pt>
              </c:numCache>
            </c:numRef>
          </c:val>
        </c:ser>
        <c:ser>
          <c:idx val="2"/>
          <c:order val="2"/>
          <c:tx>
            <c:strRef>
              <c:f>Data!$D$313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Data!$A$314:$A$324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Data!$D$314:$D$324</c:f>
              <c:numCache>
                <c:formatCode>General</c:formatCode>
                <c:ptCount val="11"/>
                <c:pt idx="4">
                  <c:v>29945</c:v>
                </c:pt>
                <c:pt idx="5">
                  <c:v>30263</c:v>
                </c:pt>
                <c:pt idx="6">
                  <c:v>30484</c:v>
                </c:pt>
                <c:pt idx="7">
                  <c:v>30663</c:v>
                </c:pt>
                <c:pt idx="8">
                  <c:v>30853</c:v>
                </c:pt>
                <c:pt idx="9">
                  <c:v>31051</c:v>
                </c:pt>
                <c:pt idx="10">
                  <c:v>31263</c:v>
                </c:pt>
              </c:numCache>
            </c:numRef>
          </c:val>
        </c:ser>
        <c:marker val="1"/>
        <c:axId val="56586624"/>
        <c:axId val="56588928"/>
      </c:lineChart>
      <c:catAx>
        <c:axId val="56586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15677573308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88928"/>
        <c:crosses val="autoZero"/>
        <c:lblAlgn val="ctr"/>
        <c:lblOffset val="100"/>
        <c:tickLblSkip val="2"/>
        <c:tickMarkSkip val="1"/>
      </c:catAx>
      <c:valAx>
        <c:axId val="56588928"/>
        <c:scaling>
          <c:orientation val="minMax"/>
          <c:max val="35000"/>
          <c:min val="28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422242549727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86624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US" dirty="0"/>
              <a:t>2013 EEF % of Annual Energy by Measure for 2011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'bar plot data'!$C$57</c:f>
              <c:strCache>
                <c:ptCount val="1"/>
                <c:pt idx="0">
                  <c:v>LightingC&amp;I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data'!$D$57:$J$57</c:f>
              <c:numCache>
                <c:formatCode>0.00</c:formatCode>
                <c:ptCount val="7"/>
                <c:pt idx="0">
                  <c:v>29.9</c:v>
                </c:pt>
                <c:pt idx="1">
                  <c:v>25.5</c:v>
                </c:pt>
                <c:pt idx="2">
                  <c:v>11.9</c:v>
                </c:pt>
                <c:pt idx="3">
                  <c:v>32.300000000000004</c:v>
                </c:pt>
                <c:pt idx="4">
                  <c:v>41.8</c:v>
                </c:pt>
                <c:pt idx="5">
                  <c:v>47</c:v>
                </c:pt>
                <c:pt idx="6">
                  <c:v>32.5</c:v>
                </c:pt>
              </c:numCache>
            </c:numRef>
          </c:val>
        </c:ser>
        <c:ser>
          <c:idx val="1"/>
          <c:order val="1"/>
          <c:tx>
            <c:strRef>
              <c:f>'bar plot data'!$C$58</c:f>
              <c:strCache>
                <c:ptCount val="1"/>
                <c:pt idx="0">
                  <c:v>Lighting LI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data'!$D$58:$J$58</c:f>
              <c:numCache>
                <c:formatCode>0.00</c:formatCode>
                <c:ptCount val="7"/>
                <c:pt idx="0">
                  <c:v>1.1000000000000001</c:v>
                </c:pt>
                <c:pt idx="1">
                  <c:v>1.7</c:v>
                </c:pt>
                <c:pt idx="2">
                  <c:v>0.1</c:v>
                </c:pt>
                <c:pt idx="3">
                  <c:v>1.2</c:v>
                </c:pt>
                <c:pt idx="4">
                  <c:v>0.1</c:v>
                </c:pt>
                <c:pt idx="5">
                  <c:v>1.2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'bar plot data'!$C$59</c:f>
              <c:strCache>
                <c:ptCount val="1"/>
                <c:pt idx="0">
                  <c:v>LightingRES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data'!$D$59:$J$59</c:f>
              <c:numCache>
                <c:formatCode>0.00</c:formatCode>
                <c:ptCount val="7"/>
                <c:pt idx="0">
                  <c:v>33.300000000000004</c:v>
                </c:pt>
                <c:pt idx="1">
                  <c:v>51.5</c:v>
                </c:pt>
                <c:pt idx="2">
                  <c:v>55.8</c:v>
                </c:pt>
                <c:pt idx="3">
                  <c:v>20</c:v>
                </c:pt>
                <c:pt idx="4">
                  <c:v>23.2</c:v>
                </c:pt>
                <c:pt idx="5">
                  <c:v>25.2</c:v>
                </c:pt>
                <c:pt idx="6">
                  <c:v>48.4</c:v>
                </c:pt>
              </c:numCache>
            </c:numRef>
          </c:val>
        </c:ser>
        <c:ser>
          <c:idx val="3"/>
          <c:order val="3"/>
          <c:tx>
            <c:strRef>
              <c:f>'bar plot data'!$C$60</c:f>
              <c:strCache>
                <c:ptCount val="1"/>
                <c:pt idx="0">
                  <c:v>HVAC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data'!$D$60:$J$60</c:f>
              <c:numCache>
                <c:formatCode>0.00</c:formatCode>
                <c:ptCount val="7"/>
                <c:pt idx="0">
                  <c:v>10.02</c:v>
                </c:pt>
                <c:pt idx="1">
                  <c:v>0.11</c:v>
                </c:pt>
                <c:pt idx="2">
                  <c:v>0.92</c:v>
                </c:pt>
                <c:pt idx="3">
                  <c:v>18.53</c:v>
                </c:pt>
                <c:pt idx="4">
                  <c:v>1.26</c:v>
                </c:pt>
                <c:pt idx="5">
                  <c:v>8.83</c:v>
                </c:pt>
                <c:pt idx="6">
                  <c:v>0.56000000000000005</c:v>
                </c:pt>
              </c:numCache>
            </c:numRef>
          </c:val>
        </c:ser>
        <c:ser>
          <c:idx val="4"/>
          <c:order val="4"/>
          <c:tx>
            <c:strRef>
              <c:f>'bar plot data'!$C$61</c:f>
              <c:strCache>
                <c:ptCount val="1"/>
                <c:pt idx="0">
                  <c:v>Process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data'!$D$61:$J$61</c:f>
              <c:numCache>
                <c:formatCode>0.00</c:formatCode>
                <c:ptCount val="7"/>
                <c:pt idx="0">
                  <c:v>9.69</c:v>
                </c:pt>
                <c:pt idx="1">
                  <c:v>5.68</c:v>
                </c:pt>
                <c:pt idx="2">
                  <c:v>6.39</c:v>
                </c:pt>
                <c:pt idx="3">
                  <c:v>14.01</c:v>
                </c:pt>
                <c:pt idx="4">
                  <c:v>14.17</c:v>
                </c:pt>
                <c:pt idx="5">
                  <c:v>2.61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tx>
            <c:strRef>
              <c:f>'bar plot data'!$C$62</c:f>
              <c:strCache>
                <c:ptCount val="1"/>
                <c:pt idx="0">
                  <c:v>Refrigeration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data'!$D$62:$J$62</c:f>
              <c:numCache>
                <c:formatCode>0.00</c:formatCode>
                <c:ptCount val="7"/>
                <c:pt idx="0">
                  <c:v>3.59</c:v>
                </c:pt>
                <c:pt idx="1">
                  <c:v>1.26</c:v>
                </c:pt>
                <c:pt idx="2">
                  <c:v>1.26</c:v>
                </c:pt>
                <c:pt idx="3">
                  <c:v>4.25</c:v>
                </c:pt>
                <c:pt idx="4">
                  <c:v>0.24000000000000019</c:v>
                </c:pt>
                <c:pt idx="5">
                  <c:v>11.16</c:v>
                </c:pt>
                <c:pt idx="6">
                  <c:v>5.56</c:v>
                </c:pt>
              </c:numCache>
            </c:numRef>
          </c:val>
        </c:ser>
        <c:ser>
          <c:idx val="6"/>
          <c:order val="6"/>
          <c:tx>
            <c:strRef>
              <c:f>'bar plot data'!$C$63</c:f>
              <c:strCache>
                <c:ptCount val="1"/>
                <c:pt idx="0">
                  <c:v>Education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data'!$D$63:$J$63</c:f>
              <c:numCache>
                <c:formatCode>0.00</c:formatCode>
                <c:ptCount val="7"/>
                <c:pt idx="0">
                  <c:v>2.74</c:v>
                </c:pt>
                <c:pt idx="1">
                  <c:v>0</c:v>
                </c:pt>
                <c:pt idx="2">
                  <c:v>0</c:v>
                </c:pt>
                <c:pt idx="3">
                  <c:v>5.38</c:v>
                </c:pt>
                <c:pt idx="4">
                  <c:v>1.3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7"/>
          <c:order val="7"/>
          <c:tx>
            <c:strRef>
              <c:f>'bar plot data'!$C$64</c:f>
              <c:strCache>
                <c:ptCount val="1"/>
                <c:pt idx="0">
                  <c:v>Custom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data'!$D$64:$J$64</c:f>
              <c:numCache>
                <c:formatCode>0.00</c:formatCode>
                <c:ptCount val="7"/>
                <c:pt idx="0">
                  <c:v>2</c:v>
                </c:pt>
                <c:pt idx="1">
                  <c:v>2.67</c:v>
                </c:pt>
                <c:pt idx="2">
                  <c:v>11.239999999999998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4.0599999999999996</c:v>
                </c:pt>
              </c:numCache>
            </c:numRef>
          </c:val>
        </c:ser>
        <c:ser>
          <c:idx val="8"/>
          <c:order val="8"/>
          <c:tx>
            <c:strRef>
              <c:f>'bar plot data'!$C$65</c:f>
              <c:strCache>
                <c:ptCount val="1"/>
                <c:pt idx="0">
                  <c:v>Cooling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data'!$D$65:$J$65</c:f>
              <c:numCache>
                <c:formatCode>0.00</c:formatCode>
                <c:ptCount val="7"/>
                <c:pt idx="0">
                  <c:v>1.48</c:v>
                </c:pt>
                <c:pt idx="1">
                  <c:v>4.6199999999999966</c:v>
                </c:pt>
                <c:pt idx="2">
                  <c:v>0</c:v>
                </c:pt>
                <c:pt idx="3">
                  <c:v>0.05</c:v>
                </c:pt>
                <c:pt idx="4">
                  <c:v>6.39</c:v>
                </c:pt>
                <c:pt idx="5">
                  <c:v>0</c:v>
                </c:pt>
                <c:pt idx="6">
                  <c:v>1.73</c:v>
                </c:pt>
              </c:numCache>
            </c:numRef>
          </c:val>
        </c:ser>
        <c:ser>
          <c:idx val="9"/>
          <c:order val="9"/>
          <c:tx>
            <c:strRef>
              <c:f>'bar plot data'!$C$66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'bar plot data'!$D$56:$J$56</c:f>
              <c:strCache>
                <c:ptCount val="7"/>
                <c:pt idx="0">
                  <c:v>NE</c:v>
                </c:pt>
                <c:pt idx="1">
                  <c:v>CT</c:v>
                </c:pt>
                <c:pt idx="2">
                  <c:v>ME</c:v>
                </c:pt>
                <c:pt idx="3">
                  <c:v>MA</c:v>
                </c:pt>
                <c:pt idx="4">
                  <c:v>NH</c:v>
                </c:pt>
                <c:pt idx="5">
                  <c:v>RI</c:v>
                </c:pt>
                <c:pt idx="6">
                  <c:v>VT</c:v>
                </c:pt>
              </c:strCache>
            </c:strRef>
          </c:cat>
          <c:val>
            <c:numRef>
              <c:f>'bar plot data'!$D$66:$J$66</c:f>
              <c:numCache>
                <c:formatCode>0.00</c:formatCode>
                <c:ptCount val="7"/>
                <c:pt idx="0">
                  <c:v>6.1800000000000095</c:v>
                </c:pt>
                <c:pt idx="1">
                  <c:v>6.9599999999999804</c:v>
                </c:pt>
                <c:pt idx="2">
                  <c:v>12.39</c:v>
                </c:pt>
                <c:pt idx="3">
                  <c:v>4.2800000000000038</c:v>
                </c:pt>
                <c:pt idx="4">
                  <c:v>11.540000000000012</c:v>
                </c:pt>
                <c:pt idx="5">
                  <c:v>4</c:v>
                </c:pt>
                <c:pt idx="6">
                  <c:v>7.1899999999999817</c:v>
                </c:pt>
              </c:numCache>
            </c:numRef>
          </c:val>
        </c:ser>
        <c:overlap val="100"/>
        <c:axId val="56158464"/>
        <c:axId val="56688640"/>
      </c:barChart>
      <c:catAx>
        <c:axId val="56158464"/>
        <c:scaling>
          <c:orientation val="minMax"/>
        </c:scaling>
        <c:axPos val="b"/>
        <c:numFmt formatCode="0.0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6688640"/>
        <c:crosses val="autoZero"/>
        <c:auto val="1"/>
        <c:lblAlgn val="ctr"/>
        <c:lblOffset val="100"/>
      </c:catAx>
      <c:valAx>
        <c:axId val="56688640"/>
        <c:scaling>
          <c:orientation val="minMax"/>
          <c:max val="100"/>
        </c:scaling>
        <c:axPos val="l"/>
        <c:majorGridlines/>
        <c:numFmt formatCode="0.0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6158464"/>
        <c:crosses val="autoZero"/>
        <c:crossBetween val="between"/>
        <c:majorUnit val="25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600" b="1" i="0" baseline="0" dirty="0" smtClean="0"/>
              <a:t>ISO-NE Winter Weekday </a:t>
            </a:r>
            <a:r>
              <a:rPr lang="en-US" sz="1600" b="1" i="0" baseline="0" dirty="0"/>
              <a:t>Daily </a:t>
            </a:r>
            <a:r>
              <a:rPr lang="en-US" sz="1600" b="1" i="0" baseline="0" dirty="0" smtClean="0"/>
              <a:t>Peaks 2003/2004 to 2012/2013 (MW</a:t>
            </a:r>
            <a:r>
              <a:rPr lang="en-US" sz="1600" b="1" i="0" baseline="0" dirty="0"/>
              <a:t>)</a:t>
            </a:r>
            <a:endParaRPr lang="en-US" sz="1600" dirty="0"/>
          </a:p>
          <a:p>
            <a:pPr>
              <a:defRPr/>
            </a:pPr>
            <a:r>
              <a:rPr lang="en-US" sz="1600" b="1" i="0" baseline="0" dirty="0"/>
              <a:t>Cumulative Daily Average Peak Drops Over 700 </a:t>
            </a:r>
            <a:r>
              <a:rPr lang="en-US" sz="1600" b="1" i="0" baseline="0" dirty="0" smtClean="0"/>
              <a:t>MW</a:t>
            </a:r>
            <a:endParaRPr lang="en-US" sz="1600" b="1" i="0" baseline="0" dirty="0"/>
          </a:p>
          <a:p>
            <a:pPr>
              <a:defRPr/>
            </a:pP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2907668300060874E-2"/>
          <c:y val="0.12707312137558585"/>
          <c:w val="0.91575622884036956"/>
          <c:h val="0.65332789605030306"/>
        </c:manualLayout>
      </c:layout>
      <c:lineChart>
        <c:grouping val="standard"/>
        <c:ser>
          <c:idx val="0"/>
          <c:order val="0"/>
          <c:tx>
            <c:strRef>
              <c:f>'winter data'!$B$1</c:f>
              <c:strCache>
                <c:ptCount val="1"/>
                <c:pt idx="0">
                  <c:v>Daily Peak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5"/>
            <c:spPr>
              <a:ln>
                <a:solidFill>
                  <a:schemeClr val="tx1"/>
                </a:solidFill>
              </a:ln>
            </c:spPr>
          </c:marker>
          <c:cat>
            <c:numRef>
              <c:f>'winter data'!$A$2:$A$620</c:f>
              <c:numCache>
                <c:formatCode>m/d/yyyy</c:formatCode>
                <c:ptCount val="619"/>
                <c:pt idx="0">
                  <c:v>37956</c:v>
                </c:pt>
                <c:pt idx="1">
                  <c:v>37957</c:v>
                </c:pt>
                <c:pt idx="2">
                  <c:v>37958</c:v>
                </c:pt>
                <c:pt idx="3">
                  <c:v>37959</c:v>
                </c:pt>
                <c:pt idx="4">
                  <c:v>37960</c:v>
                </c:pt>
                <c:pt idx="5">
                  <c:v>37963</c:v>
                </c:pt>
                <c:pt idx="6">
                  <c:v>37964</c:v>
                </c:pt>
                <c:pt idx="7">
                  <c:v>37965</c:v>
                </c:pt>
                <c:pt idx="8">
                  <c:v>37966</c:v>
                </c:pt>
                <c:pt idx="9">
                  <c:v>37967</c:v>
                </c:pt>
                <c:pt idx="10">
                  <c:v>37970</c:v>
                </c:pt>
                <c:pt idx="11">
                  <c:v>37971</c:v>
                </c:pt>
                <c:pt idx="12">
                  <c:v>37972</c:v>
                </c:pt>
                <c:pt idx="13">
                  <c:v>37973</c:v>
                </c:pt>
                <c:pt idx="14">
                  <c:v>37974</c:v>
                </c:pt>
                <c:pt idx="15">
                  <c:v>37977</c:v>
                </c:pt>
                <c:pt idx="16">
                  <c:v>37978</c:v>
                </c:pt>
                <c:pt idx="17">
                  <c:v>37979</c:v>
                </c:pt>
                <c:pt idx="18">
                  <c:v>37980</c:v>
                </c:pt>
                <c:pt idx="19">
                  <c:v>37981</c:v>
                </c:pt>
                <c:pt idx="20">
                  <c:v>37984</c:v>
                </c:pt>
                <c:pt idx="21">
                  <c:v>37985</c:v>
                </c:pt>
                <c:pt idx="22">
                  <c:v>37986</c:v>
                </c:pt>
                <c:pt idx="23">
                  <c:v>37987</c:v>
                </c:pt>
                <c:pt idx="24">
                  <c:v>37988</c:v>
                </c:pt>
                <c:pt idx="25">
                  <c:v>37991</c:v>
                </c:pt>
                <c:pt idx="26">
                  <c:v>37992</c:v>
                </c:pt>
                <c:pt idx="27">
                  <c:v>37993</c:v>
                </c:pt>
                <c:pt idx="28">
                  <c:v>37994</c:v>
                </c:pt>
                <c:pt idx="29">
                  <c:v>37995</c:v>
                </c:pt>
                <c:pt idx="30">
                  <c:v>37998</c:v>
                </c:pt>
                <c:pt idx="31">
                  <c:v>37999</c:v>
                </c:pt>
                <c:pt idx="32">
                  <c:v>38000</c:v>
                </c:pt>
                <c:pt idx="33">
                  <c:v>38001</c:v>
                </c:pt>
                <c:pt idx="34">
                  <c:v>38002</c:v>
                </c:pt>
                <c:pt idx="35">
                  <c:v>38005</c:v>
                </c:pt>
                <c:pt idx="36">
                  <c:v>38006</c:v>
                </c:pt>
                <c:pt idx="37">
                  <c:v>38007</c:v>
                </c:pt>
                <c:pt idx="38">
                  <c:v>38008</c:v>
                </c:pt>
                <c:pt idx="39">
                  <c:v>38009</c:v>
                </c:pt>
                <c:pt idx="40">
                  <c:v>38012</c:v>
                </c:pt>
                <c:pt idx="41">
                  <c:v>38013</c:v>
                </c:pt>
                <c:pt idx="42">
                  <c:v>38014</c:v>
                </c:pt>
                <c:pt idx="43">
                  <c:v>38015</c:v>
                </c:pt>
                <c:pt idx="44">
                  <c:v>38016</c:v>
                </c:pt>
                <c:pt idx="45">
                  <c:v>38019</c:v>
                </c:pt>
                <c:pt idx="46">
                  <c:v>38020</c:v>
                </c:pt>
                <c:pt idx="47">
                  <c:v>38021</c:v>
                </c:pt>
                <c:pt idx="48">
                  <c:v>38022</c:v>
                </c:pt>
                <c:pt idx="49">
                  <c:v>38023</c:v>
                </c:pt>
                <c:pt idx="50">
                  <c:v>38026</c:v>
                </c:pt>
                <c:pt idx="51">
                  <c:v>38027</c:v>
                </c:pt>
                <c:pt idx="52">
                  <c:v>38028</c:v>
                </c:pt>
                <c:pt idx="53">
                  <c:v>38029</c:v>
                </c:pt>
                <c:pt idx="54">
                  <c:v>38030</c:v>
                </c:pt>
                <c:pt idx="55">
                  <c:v>38033</c:v>
                </c:pt>
                <c:pt idx="56">
                  <c:v>38034</c:v>
                </c:pt>
                <c:pt idx="57">
                  <c:v>38035</c:v>
                </c:pt>
                <c:pt idx="58">
                  <c:v>38036</c:v>
                </c:pt>
                <c:pt idx="59">
                  <c:v>38037</c:v>
                </c:pt>
                <c:pt idx="60">
                  <c:v>38040</c:v>
                </c:pt>
                <c:pt idx="61">
                  <c:v>38041</c:v>
                </c:pt>
                <c:pt idx="62">
                  <c:v>38042</c:v>
                </c:pt>
                <c:pt idx="63">
                  <c:v>38043</c:v>
                </c:pt>
                <c:pt idx="64">
                  <c:v>38044</c:v>
                </c:pt>
                <c:pt idx="65">
                  <c:v>38322</c:v>
                </c:pt>
                <c:pt idx="66">
                  <c:v>38323</c:v>
                </c:pt>
                <c:pt idx="67">
                  <c:v>38324</c:v>
                </c:pt>
                <c:pt idx="68">
                  <c:v>38327</c:v>
                </c:pt>
                <c:pt idx="69">
                  <c:v>38328</c:v>
                </c:pt>
                <c:pt idx="70">
                  <c:v>38329</c:v>
                </c:pt>
                <c:pt idx="71">
                  <c:v>38330</c:v>
                </c:pt>
                <c:pt idx="72">
                  <c:v>38331</c:v>
                </c:pt>
                <c:pt idx="73">
                  <c:v>38334</c:v>
                </c:pt>
                <c:pt idx="74">
                  <c:v>38335</c:v>
                </c:pt>
                <c:pt idx="75">
                  <c:v>38336</c:v>
                </c:pt>
                <c:pt idx="76">
                  <c:v>38337</c:v>
                </c:pt>
                <c:pt idx="77">
                  <c:v>38338</c:v>
                </c:pt>
                <c:pt idx="78">
                  <c:v>38341</c:v>
                </c:pt>
                <c:pt idx="79">
                  <c:v>38342</c:v>
                </c:pt>
                <c:pt idx="80">
                  <c:v>38343</c:v>
                </c:pt>
                <c:pt idx="81">
                  <c:v>38344</c:v>
                </c:pt>
                <c:pt idx="82">
                  <c:v>38345</c:v>
                </c:pt>
                <c:pt idx="83">
                  <c:v>38348</c:v>
                </c:pt>
                <c:pt idx="84">
                  <c:v>38349</c:v>
                </c:pt>
                <c:pt idx="85">
                  <c:v>38350</c:v>
                </c:pt>
                <c:pt idx="86">
                  <c:v>38351</c:v>
                </c:pt>
                <c:pt idx="87">
                  <c:v>38352</c:v>
                </c:pt>
                <c:pt idx="88">
                  <c:v>38355</c:v>
                </c:pt>
                <c:pt idx="89">
                  <c:v>38356</c:v>
                </c:pt>
                <c:pt idx="90">
                  <c:v>38357</c:v>
                </c:pt>
                <c:pt idx="91">
                  <c:v>38358</c:v>
                </c:pt>
                <c:pt idx="92">
                  <c:v>38359</c:v>
                </c:pt>
                <c:pt idx="93">
                  <c:v>38362</c:v>
                </c:pt>
                <c:pt idx="94">
                  <c:v>38363</c:v>
                </c:pt>
                <c:pt idx="95">
                  <c:v>38364</c:v>
                </c:pt>
                <c:pt idx="96">
                  <c:v>38365</c:v>
                </c:pt>
                <c:pt idx="97">
                  <c:v>38366</c:v>
                </c:pt>
                <c:pt idx="98">
                  <c:v>38369</c:v>
                </c:pt>
                <c:pt idx="99">
                  <c:v>38370</c:v>
                </c:pt>
                <c:pt idx="100">
                  <c:v>38371</c:v>
                </c:pt>
                <c:pt idx="101">
                  <c:v>38372</c:v>
                </c:pt>
                <c:pt idx="102">
                  <c:v>38373</c:v>
                </c:pt>
                <c:pt idx="103">
                  <c:v>38376</c:v>
                </c:pt>
                <c:pt idx="104">
                  <c:v>38377</c:v>
                </c:pt>
                <c:pt idx="105">
                  <c:v>38378</c:v>
                </c:pt>
                <c:pt idx="106">
                  <c:v>38379</c:v>
                </c:pt>
                <c:pt idx="107">
                  <c:v>38380</c:v>
                </c:pt>
                <c:pt idx="108">
                  <c:v>38383</c:v>
                </c:pt>
                <c:pt idx="109">
                  <c:v>38384</c:v>
                </c:pt>
                <c:pt idx="110">
                  <c:v>38385</c:v>
                </c:pt>
                <c:pt idx="111">
                  <c:v>38386</c:v>
                </c:pt>
                <c:pt idx="112">
                  <c:v>38387</c:v>
                </c:pt>
                <c:pt idx="113">
                  <c:v>38390</c:v>
                </c:pt>
                <c:pt idx="114">
                  <c:v>38391</c:v>
                </c:pt>
                <c:pt idx="115">
                  <c:v>38392</c:v>
                </c:pt>
                <c:pt idx="116">
                  <c:v>38393</c:v>
                </c:pt>
                <c:pt idx="117">
                  <c:v>38394</c:v>
                </c:pt>
                <c:pt idx="118">
                  <c:v>38397</c:v>
                </c:pt>
                <c:pt idx="119">
                  <c:v>38398</c:v>
                </c:pt>
                <c:pt idx="120">
                  <c:v>38399</c:v>
                </c:pt>
                <c:pt idx="121">
                  <c:v>38400</c:v>
                </c:pt>
                <c:pt idx="122">
                  <c:v>38401</c:v>
                </c:pt>
                <c:pt idx="123">
                  <c:v>38404</c:v>
                </c:pt>
                <c:pt idx="124">
                  <c:v>38405</c:v>
                </c:pt>
                <c:pt idx="125">
                  <c:v>38406</c:v>
                </c:pt>
                <c:pt idx="126">
                  <c:v>38407</c:v>
                </c:pt>
                <c:pt idx="127">
                  <c:v>38408</c:v>
                </c:pt>
                <c:pt idx="128">
                  <c:v>38411</c:v>
                </c:pt>
                <c:pt idx="129">
                  <c:v>38687</c:v>
                </c:pt>
                <c:pt idx="130">
                  <c:v>38688</c:v>
                </c:pt>
                <c:pt idx="131">
                  <c:v>38691</c:v>
                </c:pt>
                <c:pt idx="132">
                  <c:v>38692</c:v>
                </c:pt>
                <c:pt idx="133">
                  <c:v>38693</c:v>
                </c:pt>
                <c:pt idx="134">
                  <c:v>38694</c:v>
                </c:pt>
                <c:pt idx="135">
                  <c:v>38695</c:v>
                </c:pt>
                <c:pt idx="136">
                  <c:v>38698</c:v>
                </c:pt>
                <c:pt idx="137">
                  <c:v>38699</c:v>
                </c:pt>
                <c:pt idx="138">
                  <c:v>38700</c:v>
                </c:pt>
                <c:pt idx="139">
                  <c:v>38701</c:v>
                </c:pt>
                <c:pt idx="140">
                  <c:v>38702</c:v>
                </c:pt>
                <c:pt idx="141">
                  <c:v>38705</c:v>
                </c:pt>
                <c:pt idx="142">
                  <c:v>38706</c:v>
                </c:pt>
                <c:pt idx="143">
                  <c:v>38707</c:v>
                </c:pt>
                <c:pt idx="144">
                  <c:v>38708</c:v>
                </c:pt>
                <c:pt idx="145">
                  <c:v>38709</c:v>
                </c:pt>
                <c:pt idx="146">
                  <c:v>38712</c:v>
                </c:pt>
                <c:pt idx="147">
                  <c:v>38713</c:v>
                </c:pt>
                <c:pt idx="148">
                  <c:v>38714</c:v>
                </c:pt>
                <c:pt idx="149">
                  <c:v>38715</c:v>
                </c:pt>
                <c:pt idx="150">
                  <c:v>38716</c:v>
                </c:pt>
                <c:pt idx="151">
                  <c:v>38719</c:v>
                </c:pt>
                <c:pt idx="152">
                  <c:v>38720</c:v>
                </c:pt>
                <c:pt idx="153">
                  <c:v>38721</c:v>
                </c:pt>
                <c:pt idx="154">
                  <c:v>38722</c:v>
                </c:pt>
                <c:pt idx="155">
                  <c:v>38723</c:v>
                </c:pt>
                <c:pt idx="156">
                  <c:v>38726</c:v>
                </c:pt>
                <c:pt idx="157">
                  <c:v>38727</c:v>
                </c:pt>
                <c:pt idx="158">
                  <c:v>38728</c:v>
                </c:pt>
                <c:pt idx="159">
                  <c:v>38729</c:v>
                </c:pt>
                <c:pt idx="160">
                  <c:v>38730</c:v>
                </c:pt>
                <c:pt idx="161">
                  <c:v>38733</c:v>
                </c:pt>
                <c:pt idx="162">
                  <c:v>38734</c:v>
                </c:pt>
                <c:pt idx="163">
                  <c:v>38735</c:v>
                </c:pt>
                <c:pt idx="164">
                  <c:v>38736</c:v>
                </c:pt>
                <c:pt idx="165">
                  <c:v>38737</c:v>
                </c:pt>
                <c:pt idx="166">
                  <c:v>38740</c:v>
                </c:pt>
                <c:pt idx="167">
                  <c:v>38741</c:v>
                </c:pt>
                <c:pt idx="168">
                  <c:v>38742</c:v>
                </c:pt>
                <c:pt idx="169">
                  <c:v>38743</c:v>
                </c:pt>
                <c:pt idx="170">
                  <c:v>38744</c:v>
                </c:pt>
                <c:pt idx="171">
                  <c:v>38747</c:v>
                </c:pt>
                <c:pt idx="172">
                  <c:v>38748</c:v>
                </c:pt>
                <c:pt idx="173">
                  <c:v>38749</c:v>
                </c:pt>
                <c:pt idx="174">
                  <c:v>38750</c:v>
                </c:pt>
                <c:pt idx="175">
                  <c:v>38751</c:v>
                </c:pt>
                <c:pt idx="176">
                  <c:v>38754</c:v>
                </c:pt>
                <c:pt idx="177">
                  <c:v>38755</c:v>
                </c:pt>
                <c:pt idx="178">
                  <c:v>38756</c:v>
                </c:pt>
                <c:pt idx="179">
                  <c:v>38757</c:v>
                </c:pt>
                <c:pt idx="180">
                  <c:v>38758</c:v>
                </c:pt>
                <c:pt idx="181">
                  <c:v>38761</c:v>
                </c:pt>
                <c:pt idx="182">
                  <c:v>38762</c:v>
                </c:pt>
                <c:pt idx="183">
                  <c:v>38763</c:v>
                </c:pt>
                <c:pt idx="184">
                  <c:v>38764</c:v>
                </c:pt>
                <c:pt idx="185">
                  <c:v>38765</c:v>
                </c:pt>
                <c:pt idx="186">
                  <c:v>38768</c:v>
                </c:pt>
                <c:pt idx="187">
                  <c:v>38769</c:v>
                </c:pt>
                <c:pt idx="188">
                  <c:v>38770</c:v>
                </c:pt>
                <c:pt idx="189">
                  <c:v>38771</c:v>
                </c:pt>
                <c:pt idx="190">
                  <c:v>38772</c:v>
                </c:pt>
                <c:pt idx="191">
                  <c:v>38775</c:v>
                </c:pt>
                <c:pt idx="192">
                  <c:v>38776</c:v>
                </c:pt>
                <c:pt idx="193">
                  <c:v>39052</c:v>
                </c:pt>
                <c:pt idx="194">
                  <c:v>39055</c:v>
                </c:pt>
                <c:pt idx="195">
                  <c:v>39056</c:v>
                </c:pt>
                <c:pt idx="196">
                  <c:v>39057</c:v>
                </c:pt>
                <c:pt idx="197">
                  <c:v>39058</c:v>
                </c:pt>
                <c:pt idx="198">
                  <c:v>39059</c:v>
                </c:pt>
                <c:pt idx="199">
                  <c:v>39062</c:v>
                </c:pt>
                <c:pt idx="200">
                  <c:v>39063</c:v>
                </c:pt>
                <c:pt idx="201">
                  <c:v>39064</c:v>
                </c:pt>
                <c:pt idx="202">
                  <c:v>39065</c:v>
                </c:pt>
                <c:pt idx="203">
                  <c:v>39066</c:v>
                </c:pt>
                <c:pt idx="204">
                  <c:v>39069</c:v>
                </c:pt>
                <c:pt idx="205">
                  <c:v>39070</c:v>
                </c:pt>
                <c:pt idx="206">
                  <c:v>39071</c:v>
                </c:pt>
                <c:pt idx="207">
                  <c:v>39072</c:v>
                </c:pt>
                <c:pt idx="208">
                  <c:v>39073</c:v>
                </c:pt>
                <c:pt idx="209">
                  <c:v>39076</c:v>
                </c:pt>
                <c:pt idx="210">
                  <c:v>39077</c:v>
                </c:pt>
                <c:pt idx="211">
                  <c:v>39078</c:v>
                </c:pt>
                <c:pt idx="212">
                  <c:v>39079</c:v>
                </c:pt>
                <c:pt idx="213">
                  <c:v>39080</c:v>
                </c:pt>
                <c:pt idx="214">
                  <c:v>39083</c:v>
                </c:pt>
                <c:pt idx="215">
                  <c:v>39084</c:v>
                </c:pt>
                <c:pt idx="216">
                  <c:v>39085</c:v>
                </c:pt>
                <c:pt idx="217">
                  <c:v>39086</c:v>
                </c:pt>
                <c:pt idx="218">
                  <c:v>39087</c:v>
                </c:pt>
                <c:pt idx="219">
                  <c:v>39090</c:v>
                </c:pt>
                <c:pt idx="220">
                  <c:v>39091</c:v>
                </c:pt>
                <c:pt idx="221">
                  <c:v>39092</c:v>
                </c:pt>
                <c:pt idx="222">
                  <c:v>39093</c:v>
                </c:pt>
                <c:pt idx="223">
                  <c:v>39094</c:v>
                </c:pt>
                <c:pt idx="224">
                  <c:v>39097</c:v>
                </c:pt>
                <c:pt idx="225">
                  <c:v>39098</c:v>
                </c:pt>
                <c:pt idx="226">
                  <c:v>39099</c:v>
                </c:pt>
                <c:pt idx="227">
                  <c:v>39100</c:v>
                </c:pt>
                <c:pt idx="228">
                  <c:v>39101</c:v>
                </c:pt>
                <c:pt idx="229">
                  <c:v>39104</c:v>
                </c:pt>
                <c:pt idx="230">
                  <c:v>39105</c:v>
                </c:pt>
                <c:pt idx="231">
                  <c:v>39106</c:v>
                </c:pt>
                <c:pt idx="232">
                  <c:v>39107</c:v>
                </c:pt>
                <c:pt idx="233">
                  <c:v>39108</c:v>
                </c:pt>
                <c:pt idx="234">
                  <c:v>39111</c:v>
                </c:pt>
                <c:pt idx="235">
                  <c:v>39112</c:v>
                </c:pt>
                <c:pt idx="236">
                  <c:v>39113</c:v>
                </c:pt>
                <c:pt idx="237">
                  <c:v>39114</c:v>
                </c:pt>
                <c:pt idx="238">
                  <c:v>39115</c:v>
                </c:pt>
                <c:pt idx="239">
                  <c:v>39118</c:v>
                </c:pt>
                <c:pt idx="240">
                  <c:v>39119</c:v>
                </c:pt>
                <c:pt idx="241">
                  <c:v>39120</c:v>
                </c:pt>
                <c:pt idx="242">
                  <c:v>39121</c:v>
                </c:pt>
                <c:pt idx="243">
                  <c:v>39122</c:v>
                </c:pt>
                <c:pt idx="244">
                  <c:v>39125</c:v>
                </c:pt>
                <c:pt idx="245">
                  <c:v>39126</c:v>
                </c:pt>
                <c:pt idx="246">
                  <c:v>39127</c:v>
                </c:pt>
                <c:pt idx="247">
                  <c:v>39128</c:v>
                </c:pt>
                <c:pt idx="248">
                  <c:v>39129</c:v>
                </c:pt>
                <c:pt idx="249">
                  <c:v>39132</c:v>
                </c:pt>
                <c:pt idx="250">
                  <c:v>39133</c:v>
                </c:pt>
                <c:pt idx="251">
                  <c:v>39134</c:v>
                </c:pt>
                <c:pt idx="252">
                  <c:v>39135</c:v>
                </c:pt>
                <c:pt idx="253">
                  <c:v>39136</c:v>
                </c:pt>
                <c:pt idx="254">
                  <c:v>39139</c:v>
                </c:pt>
                <c:pt idx="255">
                  <c:v>39140</c:v>
                </c:pt>
                <c:pt idx="256">
                  <c:v>39141</c:v>
                </c:pt>
                <c:pt idx="257">
                  <c:v>39419</c:v>
                </c:pt>
                <c:pt idx="258">
                  <c:v>39420</c:v>
                </c:pt>
                <c:pt idx="259">
                  <c:v>39421</c:v>
                </c:pt>
                <c:pt idx="260">
                  <c:v>39422</c:v>
                </c:pt>
                <c:pt idx="261">
                  <c:v>39423</c:v>
                </c:pt>
                <c:pt idx="262">
                  <c:v>39426</c:v>
                </c:pt>
                <c:pt idx="263">
                  <c:v>39427</c:v>
                </c:pt>
                <c:pt idx="264">
                  <c:v>39428</c:v>
                </c:pt>
                <c:pt idx="265">
                  <c:v>39429</c:v>
                </c:pt>
                <c:pt idx="266">
                  <c:v>39430</c:v>
                </c:pt>
                <c:pt idx="267">
                  <c:v>39433</c:v>
                </c:pt>
                <c:pt idx="268">
                  <c:v>39434</c:v>
                </c:pt>
                <c:pt idx="269">
                  <c:v>39435</c:v>
                </c:pt>
                <c:pt idx="270">
                  <c:v>39436</c:v>
                </c:pt>
                <c:pt idx="271">
                  <c:v>39437</c:v>
                </c:pt>
                <c:pt idx="272">
                  <c:v>39440</c:v>
                </c:pt>
                <c:pt idx="273">
                  <c:v>39441</c:v>
                </c:pt>
                <c:pt idx="274">
                  <c:v>39442</c:v>
                </c:pt>
                <c:pt idx="275">
                  <c:v>39443</c:v>
                </c:pt>
                <c:pt idx="276">
                  <c:v>39444</c:v>
                </c:pt>
                <c:pt idx="277">
                  <c:v>39447</c:v>
                </c:pt>
                <c:pt idx="278">
                  <c:v>39448</c:v>
                </c:pt>
                <c:pt idx="279">
                  <c:v>39449</c:v>
                </c:pt>
                <c:pt idx="280">
                  <c:v>39450</c:v>
                </c:pt>
                <c:pt idx="281">
                  <c:v>39451</c:v>
                </c:pt>
                <c:pt idx="282">
                  <c:v>39454</c:v>
                </c:pt>
                <c:pt idx="283">
                  <c:v>39455</c:v>
                </c:pt>
                <c:pt idx="284">
                  <c:v>39456</c:v>
                </c:pt>
                <c:pt idx="285">
                  <c:v>39457</c:v>
                </c:pt>
                <c:pt idx="286">
                  <c:v>39458</c:v>
                </c:pt>
                <c:pt idx="287">
                  <c:v>39461</c:v>
                </c:pt>
                <c:pt idx="288">
                  <c:v>39462</c:v>
                </c:pt>
                <c:pt idx="289">
                  <c:v>39463</c:v>
                </c:pt>
                <c:pt idx="290">
                  <c:v>39464</c:v>
                </c:pt>
                <c:pt idx="291">
                  <c:v>39465</c:v>
                </c:pt>
                <c:pt idx="292">
                  <c:v>39468</c:v>
                </c:pt>
                <c:pt idx="293">
                  <c:v>39469</c:v>
                </c:pt>
                <c:pt idx="294">
                  <c:v>39470</c:v>
                </c:pt>
                <c:pt idx="295">
                  <c:v>39471</c:v>
                </c:pt>
                <c:pt idx="296">
                  <c:v>39472</c:v>
                </c:pt>
                <c:pt idx="297">
                  <c:v>39475</c:v>
                </c:pt>
                <c:pt idx="298">
                  <c:v>39476</c:v>
                </c:pt>
                <c:pt idx="299">
                  <c:v>39477</c:v>
                </c:pt>
                <c:pt idx="300">
                  <c:v>39478</c:v>
                </c:pt>
                <c:pt idx="301">
                  <c:v>39479</c:v>
                </c:pt>
                <c:pt idx="302">
                  <c:v>39482</c:v>
                </c:pt>
                <c:pt idx="303">
                  <c:v>39483</c:v>
                </c:pt>
                <c:pt idx="304">
                  <c:v>39484</c:v>
                </c:pt>
                <c:pt idx="305">
                  <c:v>39485</c:v>
                </c:pt>
                <c:pt idx="306">
                  <c:v>39486</c:v>
                </c:pt>
                <c:pt idx="307">
                  <c:v>39489</c:v>
                </c:pt>
                <c:pt idx="308">
                  <c:v>39490</c:v>
                </c:pt>
                <c:pt idx="309">
                  <c:v>39491</c:v>
                </c:pt>
                <c:pt idx="310">
                  <c:v>39492</c:v>
                </c:pt>
                <c:pt idx="311">
                  <c:v>39493</c:v>
                </c:pt>
                <c:pt idx="312">
                  <c:v>39496</c:v>
                </c:pt>
                <c:pt idx="313">
                  <c:v>39497</c:v>
                </c:pt>
                <c:pt idx="314">
                  <c:v>39498</c:v>
                </c:pt>
                <c:pt idx="315">
                  <c:v>39499</c:v>
                </c:pt>
                <c:pt idx="316">
                  <c:v>39500</c:v>
                </c:pt>
                <c:pt idx="317">
                  <c:v>39503</c:v>
                </c:pt>
                <c:pt idx="318">
                  <c:v>39504</c:v>
                </c:pt>
                <c:pt idx="319">
                  <c:v>39505</c:v>
                </c:pt>
                <c:pt idx="320">
                  <c:v>39506</c:v>
                </c:pt>
                <c:pt idx="321">
                  <c:v>39507</c:v>
                </c:pt>
                <c:pt idx="322">
                  <c:v>39783</c:v>
                </c:pt>
                <c:pt idx="323">
                  <c:v>39784</c:v>
                </c:pt>
                <c:pt idx="324">
                  <c:v>39785</c:v>
                </c:pt>
                <c:pt idx="325">
                  <c:v>39786</c:v>
                </c:pt>
                <c:pt idx="326">
                  <c:v>39787</c:v>
                </c:pt>
                <c:pt idx="327">
                  <c:v>39790</c:v>
                </c:pt>
                <c:pt idx="328">
                  <c:v>39791</c:v>
                </c:pt>
                <c:pt idx="329">
                  <c:v>39792</c:v>
                </c:pt>
                <c:pt idx="330">
                  <c:v>39793</c:v>
                </c:pt>
                <c:pt idx="331">
                  <c:v>39794</c:v>
                </c:pt>
                <c:pt idx="332">
                  <c:v>39797</c:v>
                </c:pt>
                <c:pt idx="333">
                  <c:v>39798</c:v>
                </c:pt>
                <c:pt idx="334">
                  <c:v>39799</c:v>
                </c:pt>
                <c:pt idx="335">
                  <c:v>39800</c:v>
                </c:pt>
                <c:pt idx="336">
                  <c:v>39801</c:v>
                </c:pt>
                <c:pt idx="337">
                  <c:v>39804</c:v>
                </c:pt>
                <c:pt idx="338">
                  <c:v>39805</c:v>
                </c:pt>
                <c:pt idx="339">
                  <c:v>39806</c:v>
                </c:pt>
                <c:pt idx="340">
                  <c:v>39807</c:v>
                </c:pt>
                <c:pt idx="341">
                  <c:v>39808</c:v>
                </c:pt>
                <c:pt idx="342">
                  <c:v>39811</c:v>
                </c:pt>
                <c:pt idx="343">
                  <c:v>39812</c:v>
                </c:pt>
                <c:pt idx="344">
                  <c:v>39813</c:v>
                </c:pt>
                <c:pt idx="345">
                  <c:v>39814</c:v>
                </c:pt>
                <c:pt idx="346">
                  <c:v>39815</c:v>
                </c:pt>
                <c:pt idx="347">
                  <c:v>39818</c:v>
                </c:pt>
                <c:pt idx="348">
                  <c:v>39819</c:v>
                </c:pt>
                <c:pt idx="349">
                  <c:v>39820</c:v>
                </c:pt>
                <c:pt idx="350">
                  <c:v>39821</c:v>
                </c:pt>
                <c:pt idx="351">
                  <c:v>39822</c:v>
                </c:pt>
                <c:pt idx="352">
                  <c:v>39825</c:v>
                </c:pt>
                <c:pt idx="353">
                  <c:v>39826</c:v>
                </c:pt>
                <c:pt idx="354">
                  <c:v>39827</c:v>
                </c:pt>
                <c:pt idx="355">
                  <c:v>39828</c:v>
                </c:pt>
                <c:pt idx="356">
                  <c:v>39829</c:v>
                </c:pt>
                <c:pt idx="357">
                  <c:v>39832</c:v>
                </c:pt>
                <c:pt idx="358">
                  <c:v>39833</c:v>
                </c:pt>
                <c:pt idx="359">
                  <c:v>39834</c:v>
                </c:pt>
                <c:pt idx="360">
                  <c:v>39835</c:v>
                </c:pt>
                <c:pt idx="361">
                  <c:v>39836</c:v>
                </c:pt>
                <c:pt idx="362">
                  <c:v>39839</c:v>
                </c:pt>
                <c:pt idx="363">
                  <c:v>39840</c:v>
                </c:pt>
                <c:pt idx="364">
                  <c:v>39841</c:v>
                </c:pt>
                <c:pt idx="365">
                  <c:v>39842</c:v>
                </c:pt>
                <c:pt idx="366">
                  <c:v>39843</c:v>
                </c:pt>
                <c:pt idx="367">
                  <c:v>39846</c:v>
                </c:pt>
                <c:pt idx="368">
                  <c:v>39847</c:v>
                </c:pt>
                <c:pt idx="369">
                  <c:v>39848</c:v>
                </c:pt>
                <c:pt idx="370">
                  <c:v>39849</c:v>
                </c:pt>
                <c:pt idx="371">
                  <c:v>39850</c:v>
                </c:pt>
                <c:pt idx="372">
                  <c:v>39853</c:v>
                </c:pt>
                <c:pt idx="373">
                  <c:v>39854</c:v>
                </c:pt>
                <c:pt idx="374">
                  <c:v>39855</c:v>
                </c:pt>
                <c:pt idx="375">
                  <c:v>39856</c:v>
                </c:pt>
                <c:pt idx="376">
                  <c:v>39857</c:v>
                </c:pt>
                <c:pt idx="377">
                  <c:v>39860</c:v>
                </c:pt>
                <c:pt idx="378">
                  <c:v>39861</c:v>
                </c:pt>
                <c:pt idx="379">
                  <c:v>39862</c:v>
                </c:pt>
                <c:pt idx="380">
                  <c:v>39863</c:v>
                </c:pt>
                <c:pt idx="381">
                  <c:v>39864</c:v>
                </c:pt>
                <c:pt idx="382">
                  <c:v>39867</c:v>
                </c:pt>
                <c:pt idx="383">
                  <c:v>39868</c:v>
                </c:pt>
                <c:pt idx="384">
                  <c:v>39869</c:v>
                </c:pt>
                <c:pt idx="385">
                  <c:v>39870</c:v>
                </c:pt>
                <c:pt idx="386">
                  <c:v>39871</c:v>
                </c:pt>
                <c:pt idx="387">
                  <c:v>40148</c:v>
                </c:pt>
                <c:pt idx="388">
                  <c:v>40149</c:v>
                </c:pt>
                <c:pt idx="389">
                  <c:v>40150</c:v>
                </c:pt>
                <c:pt idx="390">
                  <c:v>40151</c:v>
                </c:pt>
                <c:pt idx="391">
                  <c:v>40154</c:v>
                </c:pt>
                <c:pt idx="392">
                  <c:v>40155</c:v>
                </c:pt>
                <c:pt idx="393">
                  <c:v>40156</c:v>
                </c:pt>
                <c:pt idx="394">
                  <c:v>40157</c:v>
                </c:pt>
                <c:pt idx="395">
                  <c:v>40158</c:v>
                </c:pt>
                <c:pt idx="396">
                  <c:v>40161</c:v>
                </c:pt>
                <c:pt idx="397">
                  <c:v>40162</c:v>
                </c:pt>
                <c:pt idx="398">
                  <c:v>40163</c:v>
                </c:pt>
                <c:pt idx="399">
                  <c:v>40164</c:v>
                </c:pt>
                <c:pt idx="400">
                  <c:v>40165</c:v>
                </c:pt>
                <c:pt idx="401">
                  <c:v>40168</c:v>
                </c:pt>
                <c:pt idx="402">
                  <c:v>40169</c:v>
                </c:pt>
                <c:pt idx="403">
                  <c:v>40170</c:v>
                </c:pt>
                <c:pt idx="404">
                  <c:v>40171</c:v>
                </c:pt>
                <c:pt idx="405">
                  <c:v>40172</c:v>
                </c:pt>
                <c:pt idx="406">
                  <c:v>40175</c:v>
                </c:pt>
                <c:pt idx="407">
                  <c:v>40176</c:v>
                </c:pt>
                <c:pt idx="408">
                  <c:v>40177</c:v>
                </c:pt>
                <c:pt idx="409">
                  <c:v>40178</c:v>
                </c:pt>
                <c:pt idx="410">
                  <c:v>40179</c:v>
                </c:pt>
                <c:pt idx="411">
                  <c:v>40182</c:v>
                </c:pt>
                <c:pt idx="412">
                  <c:v>40183</c:v>
                </c:pt>
                <c:pt idx="413">
                  <c:v>40184</c:v>
                </c:pt>
                <c:pt idx="414">
                  <c:v>40185</c:v>
                </c:pt>
                <c:pt idx="415">
                  <c:v>40186</c:v>
                </c:pt>
                <c:pt idx="416">
                  <c:v>40189</c:v>
                </c:pt>
                <c:pt idx="417">
                  <c:v>40190</c:v>
                </c:pt>
                <c:pt idx="418">
                  <c:v>40191</c:v>
                </c:pt>
                <c:pt idx="419">
                  <c:v>40192</c:v>
                </c:pt>
                <c:pt idx="420">
                  <c:v>40193</c:v>
                </c:pt>
                <c:pt idx="421">
                  <c:v>40196</c:v>
                </c:pt>
                <c:pt idx="422">
                  <c:v>40197</c:v>
                </c:pt>
                <c:pt idx="423">
                  <c:v>40198</c:v>
                </c:pt>
                <c:pt idx="424">
                  <c:v>40199</c:v>
                </c:pt>
                <c:pt idx="425">
                  <c:v>40200</c:v>
                </c:pt>
                <c:pt idx="426">
                  <c:v>40203</c:v>
                </c:pt>
                <c:pt idx="427">
                  <c:v>40204</c:v>
                </c:pt>
                <c:pt idx="428">
                  <c:v>40205</c:v>
                </c:pt>
                <c:pt idx="429">
                  <c:v>40206</c:v>
                </c:pt>
                <c:pt idx="430">
                  <c:v>40207</c:v>
                </c:pt>
                <c:pt idx="431">
                  <c:v>40210</c:v>
                </c:pt>
                <c:pt idx="432">
                  <c:v>40211</c:v>
                </c:pt>
                <c:pt idx="433">
                  <c:v>40212</c:v>
                </c:pt>
                <c:pt idx="434">
                  <c:v>40213</c:v>
                </c:pt>
                <c:pt idx="435">
                  <c:v>40214</c:v>
                </c:pt>
                <c:pt idx="436">
                  <c:v>40217</c:v>
                </c:pt>
                <c:pt idx="437">
                  <c:v>40218</c:v>
                </c:pt>
                <c:pt idx="438">
                  <c:v>40219</c:v>
                </c:pt>
                <c:pt idx="439">
                  <c:v>40220</c:v>
                </c:pt>
                <c:pt idx="440">
                  <c:v>40221</c:v>
                </c:pt>
                <c:pt idx="441">
                  <c:v>40224</c:v>
                </c:pt>
                <c:pt idx="442">
                  <c:v>40225</c:v>
                </c:pt>
                <c:pt idx="443">
                  <c:v>40226</c:v>
                </c:pt>
                <c:pt idx="444">
                  <c:v>40227</c:v>
                </c:pt>
                <c:pt idx="445">
                  <c:v>40228</c:v>
                </c:pt>
                <c:pt idx="446">
                  <c:v>40231</c:v>
                </c:pt>
                <c:pt idx="447">
                  <c:v>40232</c:v>
                </c:pt>
                <c:pt idx="448">
                  <c:v>40233</c:v>
                </c:pt>
                <c:pt idx="449">
                  <c:v>40234</c:v>
                </c:pt>
                <c:pt idx="450">
                  <c:v>40235</c:v>
                </c:pt>
                <c:pt idx="451">
                  <c:v>40513</c:v>
                </c:pt>
                <c:pt idx="452">
                  <c:v>40514</c:v>
                </c:pt>
                <c:pt idx="453">
                  <c:v>40515</c:v>
                </c:pt>
                <c:pt idx="454">
                  <c:v>40518</c:v>
                </c:pt>
                <c:pt idx="455">
                  <c:v>40519</c:v>
                </c:pt>
                <c:pt idx="456">
                  <c:v>40520</c:v>
                </c:pt>
                <c:pt idx="457">
                  <c:v>40521</c:v>
                </c:pt>
                <c:pt idx="458">
                  <c:v>40522</c:v>
                </c:pt>
                <c:pt idx="459">
                  <c:v>40525</c:v>
                </c:pt>
                <c:pt idx="460">
                  <c:v>40526</c:v>
                </c:pt>
                <c:pt idx="461">
                  <c:v>40527</c:v>
                </c:pt>
                <c:pt idx="462">
                  <c:v>40528</c:v>
                </c:pt>
                <c:pt idx="463">
                  <c:v>40529</c:v>
                </c:pt>
                <c:pt idx="464">
                  <c:v>40532</c:v>
                </c:pt>
                <c:pt idx="465">
                  <c:v>40533</c:v>
                </c:pt>
                <c:pt idx="466">
                  <c:v>40534</c:v>
                </c:pt>
                <c:pt idx="467">
                  <c:v>40535</c:v>
                </c:pt>
                <c:pt idx="468">
                  <c:v>40536</c:v>
                </c:pt>
                <c:pt idx="469">
                  <c:v>40539</c:v>
                </c:pt>
                <c:pt idx="470">
                  <c:v>40540</c:v>
                </c:pt>
                <c:pt idx="471">
                  <c:v>40541</c:v>
                </c:pt>
                <c:pt idx="472">
                  <c:v>40542</c:v>
                </c:pt>
                <c:pt idx="473">
                  <c:v>40543</c:v>
                </c:pt>
                <c:pt idx="474">
                  <c:v>40546</c:v>
                </c:pt>
                <c:pt idx="475">
                  <c:v>40547</c:v>
                </c:pt>
                <c:pt idx="476">
                  <c:v>40548</c:v>
                </c:pt>
                <c:pt idx="477">
                  <c:v>40549</c:v>
                </c:pt>
                <c:pt idx="478">
                  <c:v>40550</c:v>
                </c:pt>
                <c:pt idx="479">
                  <c:v>40553</c:v>
                </c:pt>
                <c:pt idx="480">
                  <c:v>40554</c:v>
                </c:pt>
                <c:pt idx="481">
                  <c:v>40555</c:v>
                </c:pt>
                <c:pt idx="482">
                  <c:v>40556</c:v>
                </c:pt>
                <c:pt idx="483">
                  <c:v>40557</c:v>
                </c:pt>
                <c:pt idx="484">
                  <c:v>40560</c:v>
                </c:pt>
                <c:pt idx="485">
                  <c:v>40561</c:v>
                </c:pt>
                <c:pt idx="486">
                  <c:v>40562</c:v>
                </c:pt>
                <c:pt idx="487">
                  <c:v>40563</c:v>
                </c:pt>
                <c:pt idx="488">
                  <c:v>40564</c:v>
                </c:pt>
                <c:pt idx="489">
                  <c:v>40567</c:v>
                </c:pt>
                <c:pt idx="490">
                  <c:v>40568</c:v>
                </c:pt>
                <c:pt idx="491">
                  <c:v>40569</c:v>
                </c:pt>
                <c:pt idx="492">
                  <c:v>40570</c:v>
                </c:pt>
                <c:pt idx="493">
                  <c:v>40571</c:v>
                </c:pt>
                <c:pt idx="494">
                  <c:v>40574</c:v>
                </c:pt>
                <c:pt idx="495">
                  <c:v>40575</c:v>
                </c:pt>
                <c:pt idx="496">
                  <c:v>40576</c:v>
                </c:pt>
                <c:pt idx="497">
                  <c:v>40577</c:v>
                </c:pt>
                <c:pt idx="498">
                  <c:v>40578</c:v>
                </c:pt>
                <c:pt idx="499">
                  <c:v>40581</c:v>
                </c:pt>
                <c:pt idx="500">
                  <c:v>40582</c:v>
                </c:pt>
                <c:pt idx="501">
                  <c:v>40583</c:v>
                </c:pt>
                <c:pt idx="502">
                  <c:v>40584</c:v>
                </c:pt>
                <c:pt idx="503">
                  <c:v>40585</c:v>
                </c:pt>
                <c:pt idx="504">
                  <c:v>40588</c:v>
                </c:pt>
                <c:pt idx="505">
                  <c:v>40589</c:v>
                </c:pt>
                <c:pt idx="506">
                  <c:v>40590</c:v>
                </c:pt>
                <c:pt idx="507">
                  <c:v>40591</c:v>
                </c:pt>
                <c:pt idx="508">
                  <c:v>40592</c:v>
                </c:pt>
                <c:pt idx="509">
                  <c:v>40595</c:v>
                </c:pt>
                <c:pt idx="510">
                  <c:v>40596</c:v>
                </c:pt>
                <c:pt idx="511">
                  <c:v>40597</c:v>
                </c:pt>
                <c:pt idx="512">
                  <c:v>40598</c:v>
                </c:pt>
                <c:pt idx="513">
                  <c:v>40599</c:v>
                </c:pt>
                <c:pt idx="514">
                  <c:v>40602</c:v>
                </c:pt>
                <c:pt idx="515">
                  <c:v>40878</c:v>
                </c:pt>
                <c:pt idx="516">
                  <c:v>40879</c:v>
                </c:pt>
                <c:pt idx="517">
                  <c:v>40882</c:v>
                </c:pt>
                <c:pt idx="518">
                  <c:v>40883</c:v>
                </c:pt>
                <c:pt idx="519">
                  <c:v>40884</c:v>
                </c:pt>
                <c:pt idx="520">
                  <c:v>40885</c:v>
                </c:pt>
                <c:pt idx="521">
                  <c:v>40886</c:v>
                </c:pt>
                <c:pt idx="522">
                  <c:v>40889</c:v>
                </c:pt>
                <c:pt idx="523">
                  <c:v>40890</c:v>
                </c:pt>
                <c:pt idx="524">
                  <c:v>40891</c:v>
                </c:pt>
                <c:pt idx="525">
                  <c:v>40892</c:v>
                </c:pt>
                <c:pt idx="526">
                  <c:v>40893</c:v>
                </c:pt>
                <c:pt idx="527">
                  <c:v>40896</c:v>
                </c:pt>
                <c:pt idx="528">
                  <c:v>40897</c:v>
                </c:pt>
                <c:pt idx="529">
                  <c:v>40898</c:v>
                </c:pt>
                <c:pt idx="530">
                  <c:v>40899</c:v>
                </c:pt>
                <c:pt idx="531">
                  <c:v>40900</c:v>
                </c:pt>
                <c:pt idx="532">
                  <c:v>40903</c:v>
                </c:pt>
                <c:pt idx="533">
                  <c:v>40904</c:v>
                </c:pt>
                <c:pt idx="534">
                  <c:v>40905</c:v>
                </c:pt>
                <c:pt idx="535">
                  <c:v>40906</c:v>
                </c:pt>
                <c:pt idx="536">
                  <c:v>40907</c:v>
                </c:pt>
                <c:pt idx="537">
                  <c:v>40910</c:v>
                </c:pt>
                <c:pt idx="538">
                  <c:v>40911</c:v>
                </c:pt>
                <c:pt idx="539">
                  <c:v>40912</c:v>
                </c:pt>
                <c:pt idx="540">
                  <c:v>40913</c:v>
                </c:pt>
                <c:pt idx="541">
                  <c:v>40914</c:v>
                </c:pt>
                <c:pt idx="542">
                  <c:v>40917</c:v>
                </c:pt>
                <c:pt idx="543">
                  <c:v>40918</c:v>
                </c:pt>
                <c:pt idx="544">
                  <c:v>40919</c:v>
                </c:pt>
                <c:pt idx="545">
                  <c:v>40920</c:v>
                </c:pt>
                <c:pt idx="546">
                  <c:v>40921</c:v>
                </c:pt>
                <c:pt idx="547">
                  <c:v>40924</c:v>
                </c:pt>
                <c:pt idx="548">
                  <c:v>40925</c:v>
                </c:pt>
                <c:pt idx="549">
                  <c:v>40926</c:v>
                </c:pt>
                <c:pt idx="550">
                  <c:v>40927</c:v>
                </c:pt>
                <c:pt idx="551">
                  <c:v>40928</c:v>
                </c:pt>
                <c:pt idx="552">
                  <c:v>40931</c:v>
                </c:pt>
                <c:pt idx="553">
                  <c:v>40932</c:v>
                </c:pt>
                <c:pt idx="554">
                  <c:v>40933</c:v>
                </c:pt>
                <c:pt idx="555">
                  <c:v>40934</c:v>
                </c:pt>
                <c:pt idx="556">
                  <c:v>40935</c:v>
                </c:pt>
                <c:pt idx="557">
                  <c:v>40938</c:v>
                </c:pt>
                <c:pt idx="558">
                  <c:v>40939</c:v>
                </c:pt>
                <c:pt idx="559">
                  <c:v>40940</c:v>
                </c:pt>
                <c:pt idx="560">
                  <c:v>40941</c:v>
                </c:pt>
                <c:pt idx="561">
                  <c:v>40942</c:v>
                </c:pt>
                <c:pt idx="562">
                  <c:v>40945</c:v>
                </c:pt>
                <c:pt idx="563">
                  <c:v>40946</c:v>
                </c:pt>
                <c:pt idx="564">
                  <c:v>40947</c:v>
                </c:pt>
                <c:pt idx="565">
                  <c:v>40948</c:v>
                </c:pt>
                <c:pt idx="566">
                  <c:v>40949</c:v>
                </c:pt>
                <c:pt idx="567">
                  <c:v>40952</c:v>
                </c:pt>
                <c:pt idx="568">
                  <c:v>40953</c:v>
                </c:pt>
                <c:pt idx="569">
                  <c:v>40954</c:v>
                </c:pt>
                <c:pt idx="570">
                  <c:v>40955</c:v>
                </c:pt>
                <c:pt idx="571">
                  <c:v>40956</c:v>
                </c:pt>
                <c:pt idx="572">
                  <c:v>40959</c:v>
                </c:pt>
                <c:pt idx="573">
                  <c:v>40960</c:v>
                </c:pt>
                <c:pt idx="574">
                  <c:v>40961</c:v>
                </c:pt>
                <c:pt idx="575">
                  <c:v>40962</c:v>
                </c:pt>
                <c:pt idx="576">
                  <c:v>40963</c:v>
                </c:pt>
                <c:pt idx="577">
                  <c:v>40966</c:v>
                </c:pt>
                <c:pt idx="578">
                  <c:v>40967</c:v>
                </c:pt>
                <c:pt idx="579">
                  <c:v>40968</c:v>
                </c:pt>
                <c:pt idx="580">
                  <c:v>41246</c:v>
                </c:pt>
                <c:pt idx="581">
                  <c:v>41247</c:v>
                </c:pt>
                <c:pt idx="582">
                  <c:v>41248</c:v>
                </c:pt>
                <c:pt idx="583">
                  <c:v>41249</c:v>
                </c:pt>
                <c:pt idx="584">
                  <c:v>41250</c:v>
                </c:pt>
                <c:pt idx="585">
                  <c:v>41253</c:v>
                </c:pt>
                <c:pt idx="586">
                  <c:v>41254</c:v>
                </c:pt>
                <c:pt idx="587">
                  <c:v>41255</c:v>
                </c:pt>
                <c:pt idx="588">
                  <c:v>41256</c:v>
                </c:pt>
                <c:pt idx="589">
                  <c:v>41257</c:v>
                </c:pt>
                <c:pt idx="590">
                  <c:v>41260</c:v>
                </c:pt>
                <c:pt idx="591">
                  <c:v>41261</c:v>
                </c:pt>
                <c:pt idx="592">
                  <c:v>41262</c:v>
                </c:pt>
                <c:pt idx="593">
                  <c:v>41263</c:v>
                </c:pt>
                <c:pt idx="594">
                  <c:v>41264</c:v>
                </c:pt>
                <c:pt idx="595">
                  <c:v>41267</c:v>
                </c:pt>
                <c:pt idx="596">
                  <c:v>41268</c:v>
                </c:pt>
                <c:pt idx="597">
                  <c:v>41269</c:v>
                </c:pt>
                <c:pt idx="598">
                  <c:v>41270</c:v>
                </c:pt>
                <c:pt idx="599">
                  <c:v>41271</c:v>
                </c:pt>
                <c:pt idx="600">
                  <c:v>41274</c:v>
                </c:pt>
                <c:pt idx="601">
                  <c:v>41276</c:v>
                </c:pt>
                <c:pt idx="602">
                  <c:v>41277</c:v>
                </c:pt>
                <c:pt idx="603" formatCode="General">
                  <c:v>4</c:v>
                </c:pt>
                <c:pt idx="604" formatCode="General">
                  <c:v>7</c:v>
                </c:pt>
                <c:pt idx="605" formatCode="General">
                  <c:v>8</c:v>
                </c:pt>
                <c:pt idx="606" formatCode="General">
                  <c:v>9</c:v>
                </c:pt>
                <c:pt idx="607" formatCode="General">
                  <c:v>10</c:v>
                </c:pt>
                <c:pt idx="608" formatCode="General">
                  <c:v>11</c:v>
                </c:pt>
                <c:pt idx="609" formatCode="General">
                  <c:v>14</c:v>
                </c:pt>
                <c:pt idx="610">
                  <c:v>41289</c:v>
                </c:pt>
                <c:pt idx="611">
                  <c:v>41290</c:v>
                </c:pt>
                <c:pt idx="612" formatCode="General">
                  <c:v>17</c:v>
                </c:pt>
                <c:pt idx="613" formatCode="General">
                  <c:v>18</c:v>
                </c:pt>
                <c:pt idx="614" formatCode="General">
                  <c:v>21</c:v>
                </c:pt>
                <c:pt idx="615">
                  <c:v>41296</c:v>
                </c:pt>
                <c:pt idx="616">
                  <c:v>41297</c:v>
                </c:pt>
                <c:pt idx="617">
                  <c:v>41298</c:v>
                </c:pt>
                <c:pt idx="618">
                  <c:v>41299</c:v>
                </c:pt>
              </c:numCache>
            </c:numRef>
          </c:cat>
          <c:val>
            <c:numRef>
              <c:f>'winter data'!$B$2:$B$620</c:f>
              <c:numCache>
                <c:formatCode>General</c:formatCode>
                <c:ptCount val="619"/>
                <c:pt idx="0">
                  <c:v>19061</c:v>
                </c:pt>
                <c:pt idx="1">
                  <c:v>20483</c:v>
                </c:pt>
                <c:pt idx="2">
                  <c:v>20338</c:v>
                </c:pt>
                <c:pt idx="3">
                  <c:v>19953</c:v>
                </c:pt>
                <c:pt idx="4">
                  <c:v>19884</c:v>
                </c:pt>
                <c:pt idx="5">
                  <c:v>20048</c:v>
                </c:pt>
                <c:pt idx="6">
                  <c:v>19976</c:v>
                </c:pt>
                <c:pt idx="7">
                  <c:v>19515</c:v>
                </c:pt>
                <c:pt idx="8">
                  <c:v>19020</c:v>
                </c:pt>
                <c:pt idx="9">
                  <c:v>19058</c:v>
                </c:pt>
                <c:pt idx="10">
                  <c:v>20771</c:v>
                </c:pt>
                <c:pt idx="11">
                  <c:v>19763</c:v>
                </c:pt>
                <c:pt idx="12">
                  <c:v>19585</c:v>
                </c:pt>
                <c:pt idx="13">
                  <c:v>19756</c:v>
                </c:pt>
                <c:pt idx="14">
                  <c:v>19278</c:v>
                </c:pt>
                <c:pt idx="15">
                  <c:v>19173</c:v>
                </c:pt>
                <c:pt idx="16">
                  <c:v>18551</c:v>
                </c:pt>
                <c:pt idx="17">
                  <c:v>16888</c:v>
                </c:pt>
                <c:pt idx="18">
                  <c:v>14738</c:v>
                </c:pt>
                <c:pt idx="19">
                  <c:v>17860</c:v>
                </c:pt>
                <c:pt idx="20">
                  <c:v>18185</c:v>
                </c:pt>
                <c:pt idx="21">
                  <c:v>18387</c:v>
                </c:pt>
                <c:pt idx="22">
                  <c:v>17555</c:v>
                </c:pt>
                <c:pt idx="23">
                  <c:v>16593</c:v>
                </c:pt>
                <c:pt idx="24">
                  <c:v>18164</c:v>
                </c:pt>
                <c:pt idx="25">
                  <c:v>19579</c:v>
                </c:pt>
                <c:pt idx="26">
                  <c:v>19548</c:v>
                </c:pt>
                <c:pt idx="27">
                  <c:v>20786</c:v>
                </c:pt>
                <c:pt idx="28">
                  <c:v>20991</c:v>
                </c:pt>
                <c:pt idx="29">
                  <c:v>21471</c:v>
                </c:pt>
                <c:pt idx="30">
                  <c:v>20171</c:v>
                </c:pt>
                <c:pt idx="31">
                  <c:v>20609</c:v>
                </c:pt>
                <c:pt idx="32">
                  <c:v>22477</c:v>
                </c:pt>
                <c:pt idx="33">
                  <c:v>22818</c:v>
                </c:pt>
                <c:pt idx="34">
                  <c:v>21931</c:v>
                </c:pt>
                <c:pt idx="35">
                  <c:v>20698</c:v>
                </c:pt>
                <c:pt idx="36">
                  <c:v>21050</c:v>
                </c:pt>
                <c:pt idx="37">
                  <c:v>20570</c:v>
                </c:pt>
                <c:pt idx="38">
                  <c:v>20057</c:v>
                </c:pt>
                <c:pt idx="39">
                  <c:v>20666</c:v>
                </c:pt>
                <c:pt idx="40">
                  <c:v>21572</c:v>
                </c:pt>
                <c:pt idx="41">
                  <c:v>21008</c:v>
                </c:pt>
                <c:pt idx="42">
                  <c:v>20584</c:v>
                </c:pt>
                <c:pt idx="43">
                  <c:v>20720</c:v>
                </c:pt>
                <c:pt idx="44">
                  <c:v>19936</c:v>
                </c:pt>
                <c:pt idx="45">
                  <c:v>19722</c:v>
                </c:pt>
                <c:pt idx="46">
                  <c:v>19977</c:v>
                </c:pt>
                <c:pt idx="47">
                  <c:v>19365</c:v>
                </c:pt>
                <c:pt idx="48">
                  <c:v>19544</c:v>
                </c:pt>
                <c:pt idx="49">
                  <c:v>19500</c:v>
                </c:pt>
                <c:pt idx="50">
                  <c:v>19468</c:v>
                </c:pt>
                <c:pt idx="51">
                  <c:v>18645</c:v>
                </c:pt>
                <c:pt idx="52">
                  <c:v>19459</c:v>
                </c:pt>
                <c:pt idx="53">
                  <c:v>19288</c:v>
                </c:pt>
                <c:pt idx="54">
                  <c:v>17986</c:v>
                </c:pt>
                <c:pt idx="55">
                  <c:v>19285</c:v>
                </c:pt>
                <c:pt idx="56">
                  <c:v>19483</c:v>
                </c:pt>
                <c:pt idx="57">
                  <c:v>19189</c:v>
                </c:pt>
                <c:pt idx="58">
                  <c:v>18741</c:v>
                </c:pt>
                <c:pt idx="59">
                  <c:v>17944</c:v>
                </c:pt>
                <c:pt idx="60">
                  <c:v>18622</c:v>
                </c:pt>
                <c:pt idx="61">
                  <c:v>19095</c:v>
                </c:pt>
                <c:pt idx="62">
                  <c:v>18773</c:v>
                </c:pt>
                <c:pt idx="63">
                  <c:v>18592</c:v>
                </c:pt>
                <c:pt idx="64">
                  <c:v>17661</c:v>
                </c:pt>
                <c:pt idx="65">
                  <c:v>18806</c:v>
                </c:pt>
                <c:pt idx="66">
                  <c:v>18969</c:v>
                </c:pt>
                <c:pt idx="67">
                  <c:v>18667</c:v>
                </c:pt>
                <c:pt idx="68">
                  <c:v>20719</c:v>
                </c:pt>
                <c:pt idx="69">
                  <c:v>20281</c:v>
                </c:pt>
                <c:pt idx="70">
                  <c:v>19099</c:v>
                </c:pt>
                <c:pt idx="71">
                  <c:v>19337</c:v>
                </c:pt>
                <c:pt idx="72">
                  <c:v>19103</c:v>
                </c:pt>
                <c:pt idx="73">
                  <c:v>19874</c:v>
                </c:pt>
                <c:pt idx="74">
                  <c:v>20848</c:v>
                </c:pt>
                <c:pt idx="75">
                  <c:v>21111</c:v>
                </c:pt>
                <c:pt idx="76">
                  <c:v>20418</c:v>
                </c:pt>
                <c:pt idx="77">
                  <c:v>19806</c:v>
                </c:pt>
                <c:pt idx="78">
                  <c:v>22631</c:v>
                </c:pt>
                <c:pt idx="79">
                  <c:v>21387</c:v>
                </c:pt>
                <c:pt idx="80">
                  <c:v>19751</c:v>
                </c:pt>
                <c:pt idx="81">
                  <c:v>18545</c:v>
                </c:pt>
                <c:pt idx="82">
                  <c:v>18090</c:v>
                </c:pt>
                <c:pt idx="83">
                  <c:v>20791</c:v>
                </c:pt>
                <c:pt idx="84">
                  <c:v>20533</c:v>
                </c:pt>
                <c:pt idx="85">
                  <c:v>19437</c:v>
                </c:pt>
                <c:pt idx="86">
                  <c:v>18882</c:v>
                </c:pt>
                <c:pt idx="87">
                  <c:v>17884</c:v>
                </c:pt>
                <c:pt idx="88">
                  <c:v>18696</c:v>
                </c:pt>
                <c:pt idx="89">
                  <c:v>18938</c:v>
                </c:pt>
                <c:pt idx="90">
                  <c:v>19966</c:v>
                </c:pt>
                <c:pt idx="91">
                  <c:v>20314</c:v>
                </c:pt>
                <c:pt idx="92">
                  <c:v>18801</c:v>
                </c:pt>
                <c:pt idx="93">
                  <c:v>19448</c:v>
                </c:pt>
                <c:pt idx="94">
                  <c:v>19797</c:v>
                </c:pt>
                <c:pt idx="95">
                  <c:v>19781</c:v>
                </c:pt>
                <c:pt idx="96">
                  <c:v>18979</c:v>
                </c:pt>
                <c:pt idx="97">
                  <c:v>18619</c:v>
                </c:pt>
                <c:pt idx="98">
                  <c:v>20803</c:v>
                </c:pt>
                <c:pt idx="99">
                  <c:v>22141</c:v>
                </c:pt>
                <c:pt idx="100">
                  <c:v>21412</c:v>
                </c:pt>
                <c:pt idx="101">
                  <c:v>20720</c:v>
                </c:pt>
                <c:pt idx="102">
                  <c:v>21273</c:v>
                </c:pt>
                <c:pt idx="103">
                  <c:v>21177</c:v>
                </c:pt>
                <c:pt idx="104">
                  <c:v>20587</c:v>
                </c:pt>
                <c:pt idx="105">
                  <c:v>21177</c:v>
                </c:pt>
                <c:pt idx="106">
                  <c:v>21520</c:v>
                </c:pt>
                <c:pt idx="107">
                  <c:v>20555</c:v>
                </c:pt>
                <c:pt idx="108">
                  <c:v>20224</c:v>
                </c:pt>
                <c:pt idx="109">
                  <c:v>19887</c:v>
                </c:pt>
                <c:pt idx="110">
                  <c:v>19771</c:v>
                </c:pt>
                <c:pt idx="111">
                  <c:v>19538</c:v>
                </c:pt>
                <c:pt idx="112">
                  <c:v>18334</c:v>
                </c:pt>
                <c:pt idx="113">
                  <c:v>18702</c:v>
                </c:pt>
                <c:pt idx="114">
                  <c:v>18720</c:v>
                </c:pt>
                <c:pt idx="115">
                  <c:v>18369</c:v>
                </c:pt>
                <c:pt idx="116">
                  <c:v>19468</c:v>
                </c:pt>
                <c:pt idx="117">
                  <c:v>18745</c:v>
                </c:pt>
                <c:pt idx="118">
                  <c:v>19363</c:v>
                </c:pt>
                <c:pt idx="119">
                  <c:v>18315</c:v>
                </c:pt>
                <c:pt idx="120">
                  <c:v>18591</c:v>
                </c:pt>
                <c:pt idx="121">
                  <c:v>18960</c:v>
                </c:pt>
                <c:pt idx="122">
                  <c:v>19161</c:v>
                </c:pt>
                <c:pt idx="123">
                  <c:v>19310</c:v>
                </c:pt>
                <c:pt idx="124">
                  <c:v>19039</c:v>
                </c:pt>
                <c:pt idx="125">
                  <c:v>19047</c:v>
                </c:pt>
                <c:pt idx="126">
                  <c:v>19627</c:v>
                </c:pt>
                <c:pt idx="127">
                  <c:v>18759</c:v>
                </c:pt>
                <c:pt idx="128">
                  <c:v>19745</c:v>
                </c:pt>
                <c:pt idx="129">
                  <c:v>19007</c:v>
                </c:pt>
                <c:pt idx="130">
                  <c:v>19027</c:v>
                </c:pt>
                <c:pt idx="131">
                  <c:v>20567</c:v>
                </c:pt>
                <c:pt idx="132">
                  <c:v>20511</c:v>
                </c:pt>
                <c:pt idx="133">
                  <c:v>21100</c:v>
                </c:pt>
                <c:pt idx="134">
                  <c:v>20438</c:v>
                </c:pt>
                <c:pt idx="135">
                  <c:v>20322</c:v>
                </c:pt>
                <c:pt idx="136">
                  <c:v>20518</c:v>
                </c:pt>
                <c:pt idx="137">
                  <c:v>21563</c:v>
                </c:pt>
                <c:pt idx="138">
                  <c:v>21733</c:v>
                </c:pt>
                <c:pt idx="139">
                  <c:v>21117</c:v>
                </c:pt>
                <c:pt idx="140">
                  <c:v>20076</c:v>
                </c:pt>
                <c:pt idx="141">
                  <c:v>21159</c:v>
                </c:pt>
                <c:pt idx="142">
                  <c:v>20966</c:v>
                </c:pt>
                <c:pt idx="143">
                  <c:v>20977</c:v>
                </c:pt>
                <c:pt idx="144">
                  <c:v>20460</c:v>
                </c:pt>
                <c:pt idx="145">
                  <c:v>18810</c:v>
                </c:pt>
                <c:pt idx="146">
                  <c:v>17748</c:v>
                </c:pt>
                <c:pt idx="147">
                  <c:v>19397</c:v>
                </c:pt>
                <c:pt idx="148">
                  <c:v>19215</c:v>
                </c:pt>
                <c:pt idx="149">
                  <c:v>18687</c:v>
                </c:pt>
                <c:pt idx="150">
                  <c:v>18474</c:v>
                </c:pt>
                <c:pt idx="151">
                  <c:v>18699</c:v>
                </c:pt>
                <c:pt idx="152">
                  <c:v>20258</c:v>
                </c:pt>
                <c:pt idx="153">
                  <c:v>19914</c:v>
                </c:pt>
                <c:pt idx="154">
                  <c:v>19529</c:v>
                </c:pt>
                <c:pt idx="155">
                  <c:v>19117</c:v>
                </c:pt>
                <c:pt idx="156">
                  <c:v>19152</c:v>
                </c:pt>
                <c:pt idx="157">
                  <c:v>18977</c:v>
                </c:pt>
                <c:pt idx="158">
                  <c:v>19006</c:v>
                </c:pt>
                <c:pt idx="159">
                  <c:v>18251</c:v>
                </c:pt>
                <c:pt idx="160">
                  <c:v>17908</c:v>
                </c:pt>
                <c:pt idx="161">
                  <c:v>20559</c:v>
                </c:pt>
                <c:pt idx="162">
                  <c:v>19717</c:v>
                </c:pt>
                <c:pt idx="163">
                  <c:v>18620</c:v>
                </c:pt>
                <c:pt idx="164">
                  <c:v>18851</c:v>
                </c:pt>
                <c:pt idx="165">
                  <c:v>17527</c:v>
                </c:pt>
                <c:pt idx="166">
                  <c:v>19548</c:v>
                </c:pt>
                <c:pt idx="167">
                  <c:v>18948</c:v>
                </c:pt>
                <c:pt idx="168">
                  <c:v>18947</c:v>
                </c:pt>
                <c:pt idx="169">
                  <c:v>19592</c:v>
                </c:pt>
                <c:pt idx="170">
                  <c:v>18528</c:v>
                </c:pt>
                <c:pt idx="171">
                  <c:v>19039</c:v>
                </c:pt>
                <c:pt idx="172">
                  <c:v>19472</c:v>
                </c:pt>
                <c:pt idx="173">
                  <c:v>18865</c:v>
                </c:pt>
                <c:pt idx="174">
                  <c:v>18433</c:v>
                </c:pt>
                <c:pt idx="175">
                  <c:v>17382</c:v>
                </c:pt>
                <c:pt idx="176">
                  <c:v>19307</c:v>
                </c:pt>
                <c:pt idx="177">
                  <c:v>19343</c:v>
                </c:pt>
                <c:pt idx="178">
                  <c:v>19478</c:v>
                </c:pt>
                <c:pt idx="179">
                  <c:v>19340</c:v>
                </c:pt>
                <c:pt idx="180">
                  <c:v>18989</c:v>
                </c:pt>
                <c:pt idx="181">
                  <c:v>19578</c:v>
                </c:pt>
                <c:pt idx="182">
                  <c:v>18698</c:v>
                </c:pt>
                <c:pt idx="183">
                  <c:v>18167</c:v>
                </c:pt>
                <c:pt idx="184">
                  <c:v>17799</c:v>
                </c:pt>
                <c:pt idx="185">
                  <c:v>17573</c:v>
                </c:pt>
                <c:pt idx="186">
                  <c:v>18753</c:v>
                </c:pt>
                <c:pt idx="187">
                  <c:v>18889</c:v>
                </c:pt>
                <c:pt idx="188">
                  <c:v>18244</c:v>
                </c:pt>
                <c:pt idx="189">
                  <c:v>18430</c:v>
                </c:pt>
                <c:pt idx="190">
                  <c:v>18558</c:v>
                </c:pt>
                <c:pt idx="191">
                  <c:v>20458</c:v>
                </c:pt>
                <c:pt idx="192">
                  <c:v>19967</c:v>
                </c:pt>
                <c:pt idx="193">
                  <c:v>18153</c:v>
                </c:pt>
                <c:pt idx="194">
                  <c:v>20078</c:v>
                </c:pt>
                <c:pt idx="195">
                  <c:v>20271</c:v>
                </c:pt>
                <c:pt idx="196">
                  <c:v>19903</c:v>
                </c:pt>
                <c:pt idx="197">
                  <c:v>18999</c:v>
                </c:pt>
                <c:pt idx="198">
                  <c:v>20702</c:v>
                </c:pt>
                <c:pt idx="199">
                  <c:v>19728</c:v>
                </c:pt>
                <c:pt idx="200">
                  <c:v>19642</c:v>
                </c:pt>
                <c:pt idx="201">
                  <c:v>19294</c:v>
                </c:pt>
                <c:pt idx="202">
                  <c:v>18845</c:v>
                </c:pt>
                <c:pt idx="203">
                  <c:v>18540</c:v>
                </c:pt>
                <c:pt idx="204">
                  <c:v>19376</c:v>
                </c:pt>
                <c:pt idx="205">
                  <c:v>19881</c:v>
                </c:pt>
                <c:pt idx="206">
                  <c:v>19846</c:v>
                </c:pt>
                <c:pt idx="207">
                  <c:v>19308</c:v>
                </c:pt>
                <c:pt idx="208">
                  <c:v>18933</c:v>
                </c:pt>
                <c:pt idx="209">
                  <c:v>15434</c:v>
                </c:pt>
                <c:pt idx="210">
                  <c:v>18319</c:v>
                </c:pt>
                <c:pt idx="211">
                  <c:v>19151</c:v>
                </c:pt>
                <c:pt idx="212">
                  <c:v>18867</c:v>
                </c:pt>
                <c:pt idx="213">
                  <c:v>18804</c:v>
                </c:pt>
                <c:pt idx="214">
                  <c:v>17430</c:v>
                </c:pt>
                <c:pt idx="215">
                  <c:v>19105</c:v>
                </c:pt>
                <c:pt idx="216">
                  <c:v>18916</c:v>
                </c:pt>
                <c:pt idx="217">
                  <c:v>18529</c:v>
                </c:pt>
                <c:pt idx="218">
                  <c:v>17839</c:v>
                </c:pt>
                <c:pt idx="219">
                  <c:v>18596</c:v>
                </c:pt>
                <c:pt idx="220">
                  <c:v>19039</c:v>
                </c:pt>
                <c:pt idx="221">
                  <c:v>19844</c:v>
                </c:pt>
                <c:pt idx="222">
                  <c:v>19634</c:v>
                </c:pt>
                <c:pt idx="223">
                  <c:v>17987</c:v>
                </c:pt>
                <c:pt idx="224">
                  <c:v>19203</c:v>
                </c:pt>
                <c:pt idx="225">
                  <c:v>19940</c:v>
                </c:pt>
                <c:pt idx="226">
                  <c:v>20750</c:v>
                </c:pt>
                <c:pt idx="227">
                  <c:v>19917</c:v>
                </c:pt>
                <c:pt idx="228">
                  <c:v>18747</c:v>
                </c:pt>
                <c:pt idx="229">
                  <c:v>20430</c:v>
                </c:pt>
                <c:pt idx="230">
                  <c:v>19804</c:v>
                </c:pt>
                <c:pt idx="231">
                  <c:v>19490</c:v>
                </c:pt>
                <c:pt idx="232">
                  <c:v>20379</c:v>
                </c:pt>
                <c:pt idx="233">
                  <c:v>21034</c:v>
                </c:pt>
                <c:pt idx="234">
                  <c:v>20530</c:v>
                </c:pt>
                <c:pt idx="235">
                  <c:v>20108</c:v>
                </c:pt>
                <c:pt idx="236">
                  <c:v>19981</c:v>
                </c:pt>
                <c:pt idx="237">
                  <c:v>19579</c:v>
                </c:pt>
                <c:pt idx="238">
                  <c:v>18769</c:v>
                </c:pt>
                <c:pt idx="239">
                  <c:v>21640</c:v>
                </c:pt>
                <c:pt idx="240">
                  <c:v>20772</c:v>
                </c:pt>
                <c:pt idx="241">
                  <c:v>20829</c:v>
                </c:pt>
                <c:pt idx="242">
                  <c:v>20664</c:v>
                </c:pt>
                <c:pt idx="243">
                  <c:v>19755</c:v>
                </c:pt>
                <c:pt idx="244">
                  <c:v>19756</c:v>
                </c:pt>
                <c:pt idx="245">
                  <c:v>20413</c:v>
                </c:pt>
                <c:pt idx="246">
                  <c:v>20592</c:v>
                </c:pt>
                <c:pt idx="247">
                  <c:v>20950</c:v>
                </c:pt>
                <c:pt idx="248">
                  <c:v>19613</c:v>
                </c:pt>
                <c:pt idx="249">
                  <c:v>20160</c:v>
                </c:pt>
                <c:pt idx="250">
                  <c:v>18773</c:v>
                </c:pt>
                <c:pt idx="251">
                  <c:v>18361</c:v>
                </c:pt>
                <c:pt idx="252">
                  <c:v>18786</c:v>
                </c:pt>
                <c:pt idx="253">
                  <c:v>18874</c:v>
                </c:pt>
                <c:pt idx="254">
                  <c:v>19296</c:v>
                </c:pt>
                <c:pt idx="255">
                  <c:v>18906</c:v>
                </c:pt>
                <c:pt idx="256">
                  <c:v>18473</c:v>
                </c:pt>
                <c:pt idx="257">
                  <c:v>20144</c:v>
                </c:pt>
                <c:pt idx="258">
                  <c:v>20574</c:v>
                </c:pt>
                <c:pt idx="259">
                  <c:v>20382</c:v>
                </c:pt>
                <c:pt idx="260">
                  <c:v>20459</c:v>
                </c:pt>
                <c:pt idx="261">
                  <c:v>19967</c:v>
                </c:pt>
                <c:pt idx="262">
                  <c:v>20344</c:v>
                </c:pt>
                <c:pt idx="263">
                  <c:v>20041</c:v>
                </c:pt>
                <c:pt idx="264">
                  <c:v>19596</c:v>
                </c:pt>
                <c:pt idx="265">
                  <c:v>21109</c:v>
                </c:pt>
                <c:pt idx="266">
                  <c:v>19421</c:v>
                </c:pt>
                <c:pt idx="267">
                  <c:v>21164</c:v>
                </c:pt>
                <c:pt idx="268">
                  <c:v>20643</c:v>
                </c:pt>
                <c:pt idx="269">
                  <c:v>20428</c:v>
                </c:pt>
                <c:pt idx="270">
                  <c:v>20480</c:v>
                </c:pt>
                <c:pt idx="271">
                  <c:v>19964</c:v>
                </c:pt>
                <c:pt idx="272">
                  <c:v>17343</c:v>
                </c:pt>
                <c:pt idx="273">
                  <c:v>15333</c:v>
                </c:pt>
                <c:pt idx="274">
                  <c:v>18962</c:v>
                </c:pt>
                <c:pt idx="275">
                  <c:v>19252</c:v>
                </c:pt>
                <c:pt idx="276">
                  <c:v>18197</c:v>
                </c:pt>
                <c:pt idx="277">
                  <c:v>18491</c:v>
                </c:pt>
                <c:pt idx="278">
                  <c:v>18190</c:v>
                </c:pt>
                <c:pt idx="279">
                  <c:v>20690</c:v>
                </c:pt>
                <c:pt idx="280">
                  <c:v>21782</c:v>
                </c:pt>
                <c:pt idx="281">
                  <c:v>20081</c:v>
                </c:pt>
                <c:pt idx="282">
                  <c:v>18602</c:v>
                </c:pt>
                <c:pt idx="283">
                  <c:v>18162</c:v>
                </c:pt>
                <c:pt idx="284">
                  <c:v>18213</c:v>
                </c:pt>
                <c:pt idx="285">
                  <c:v>18562</c:v>
                </c:pt>
                <c:pt idx="286">
                  <c:v>18230</c:v>
                </c:pt>
                <c:pt idx="287">
                  <c:v>19773</c:v>
                </c:pt>
                <c:pt idx="288">
                  <c:v>19349</c:v>
                </c:pt>
                <c:pt idx="289">
                  <c:v>19615</c:v>
                </c:pt>
                <c:pt idx="290">
                  <c:v>19559</c:v>
                </c:pt>
                <c:pt idx="291">
                  <c:v>18085</c:v>
                </c:pt>
                <c:pt idx="292">
                  <c:v>20343</c:v>
                </c:pt>
                <c:pt idx="293">
                  <c:v>19784</c:v>
                </c:pt>
                <c:pt idx="294">
                  <c:v>19388</c:v>
                </c:pt>
                <c:pt idx="295">
                  <c:v>19673</c:v>
                </c:pt>
                <c:pt idx="296">
                  <c:v>19122</c:v>
                </c:pt>
                <c:pt idx="297">
                  <c:v>19377</c:v>
                </c:pt>
                <c:pt idx="298">
                  <c:v>18881</c:v>
                </c:pt>
                <c:pt idx="299">
                  <c:v>19016</c:v>
                </c:pt>
                <c:pt idx="300">
                  <c:v>19164</c:v>
                </c:pt>
                <c:pt idx="301">
                  <c:v>19172</c:v>
                </c:pt>
                <c:pt idx="302">
                  <c:v>18828</c:v>
                </c:pt>
                <c:pt idx="303">
                  <c:v>18537</c:v>
                </c:pt>
                <c:pt idx="304">
                  <c:v>18575</c:v>
                </c:pt>
                <c:pt idx="305">
                  <c:v>19053</c:v>
                </c:pt>
                <c:pt idx="306">
                  <c:v>18377</c:v>
                </c:pt>
                <c:pt idx="307">
                  <c:v>20498</c:v>
                </c:pt>
                <c:pt idx="308">
                  <c:v>20028</c:v>
                </c:pt>
                <c:pt idx="309">
                  <c:v>19218</c:v>
                </c:pt>
                <c:pt idx="310">
                  <c:v>18773</c:v>
                </c:pt>
                <c:pt idx="311">
                  <c:v>18107</c:v>
                </c:pt>
                <c:pt idx="312">
                  <c:v>17463</c:v>
                </c:pt>
                <c:pt idx="313">
                  <c:v>18608</c:v>
                </c:pt>
                <c:pt idx="314">
                  <c:v>19312</c:v>
                </c:pt>
                <c:pt idx="315">
                  <c:v>19226</c:v>
                </c:pt>
                <c:pt idx="316">
                  <c:v>19172</c:v>
                </c:pt>
                <c:pt idx="317">
                  <c:v>18477</c:v>
                </c:pt>
                <c:pt idx="318">
                  <c:v>19079</c:v>
                </c:pt>
                <c:pt idx="319">
                  <c:v>19092</c:v>
                </c:pt>
                <c:pt idx="320">
                  <c:v>19602</c:v>
                </c:pt>
                <c:pt idx="321">
                  <c:v>18898</c:v>
                </c:pt>
                <c:pt idx="322">
                  <c:v>18140</c:v>
                </c:pt>
                <c:pt idx="323">
                  <c:v>18459</c:v>
                </c:pt>
                <c:pt idx="324">
                  <c:v>18623</c:v>
                </c:pt>
                <c:pt idx="325">
                  <c:v>18404</c:v>
                </c:pt>
                <c:pt idx="326">
                  <c:v>18507</c:v>
                </c:pt>
                <c:pt idx="327">
                  <c:v>21026</c:v>
                </c:pt>
                <c:pt idx="328">
                  <c:v>19573</c:v>
                </c:pt>
                <c:pt idx="329">
                  <c:v>18455</c:v>
                </c:pt>
                <c:pt idx="330">
                  <c:v>19536</c:v>
                </c:pt>
                <c:pt idx="331">
                  <c:v>17115</c:v>
                </c:pt>
                <c:pt idx="332">
                  <c:v>18353</c:v>
                </c:pt>
                <c:pt idx="333">
                  <c:v>19449</c:v>
                </c:pt>
                <c:pt idx="334">
                  <c:v>19725</c:v>
                </c:pt>
                <c:pt idx="335">
                  <c:v>19194</c:v>
                </c:pt>
                <c:pt idx="336">
                  <c:v>20569</c:v>
                </c:pt>
                <c:pt idx="337">
                  <c:v>20493</c:v>
                </c:pt>
                <c:pt idx="338">
                  <c:v>19829</c:v>
                </c:pt>
                <c:pt idx="339">
                  <c:v>17950</c:v>
                </c:pt>
                <c:pt idx="340">
                  <c:v>15327</c:v>
                </c:pt>
                <c:pt idx="341">
                  <c:v>18084</c:v>
                </c:pt>
                <c:pt idx="342">
                  <c:v>18483</c:v>
                </c:pt>
                <c:pt idx="343">
                  <c:v>18728</c:v>
                </c:pt>
                <c:pt idx="344">
                  <c:v>19753</c:v>
                </c:pt>
                <c:pt idx="345">
                  <c:v>19097</c:v>
                </c:pt>
                <c:pt idx="346">
                  <c:v>18936</c:v>
                </c:pt>
                <c:pt idx="347">
                  <c:v>19166</c:v>
                </c:pt>
                <c:pt idx="348">
                  <c:v>19347</c:v>
                </c:pt>
                <c:pt idx="349">
                  <c:v>19513</c:v>
                </c:pt>
                <c:pt idx="350">
                  <c:v>19090</c:v>
                </c:pt>
                <c:pt idx="351">
                  <c:v>19148</c:v>
                </c:pt>
                <c:pt idx="352">
                  <c:v>19681</c:v>
                </c:pt>
                <c:pt idx="353">
                  <c:v>19567</c:v>
                </c:pt>
                <c:pt idx="354">
                  <c:v>20300</c:v>
                </c:pt>
                <c:pt idx="355">
                  <c:v>20702</c:v>
                </c:pt>
                <c:pt idx="356">
                  <c:v>20347</c:v>
                </c:pt>
                <c:pt idx="357">
                  <c:v>19373</c:v>
                </c:pt>
                <c:pt idx="358">
                  <c:v>19555</c:v>
                </c:pt>
                <c:pt idx="359">
                  <c:v>19986</c:v>
                </c:pt>
                <c:pt idx="360">
                  <c:v>19420</c:v>
                </c:pt>
                <c:pt idx="361">
                  <c:v>18230</c:v>
                </c:pt>
                <c:pt idx="362">
                  <c:v>19987</c:v>
                </c:pt>
                <c:pt idx="363">
                  <c:v>19577</c:v>
                </c:pt>
                <c:pt idx="364">
                  <c:v>19995</c:v>
                </c:pt>
                <c:pt idx="365">
                  <c:v>18889</c:v>
                </c:pt>
                <c:pt idx="366">
                  <c:v>18309</c:v>
                </c:pt>
                <c:pt idx="367">
                  <c:v>18324</c:v>
                </c:pt>
                <c:pt idx="368">
                  <c:v>19494</c:v>
                </c:pt>
                <c:pt idx="369">
                  <c:v>19557</c:v>
                </c:pt>
                <c:pt idx="370">
                  <c:v>20343</c:v>
                </c:pt>
                <c:pt idx="371">
                  <c:v>18981</c:v>
                </c:pt>
                <c:pt idx="372">
                  <c:v>18537</c:v>
                </c:pt>
                <c:pt idx="373">
                  <c:v>18494</c:v>
                </c:pt>
                <c:pt idx="374">
                  <c:v>17339</c:v>
                </c:pt>
                <c:pt idx="375">
                  <c:v>17783</c:v>
                </c:pt>
                <c:pt idx="376">
                  <c:v>17744</c:v>
                </c:pt>
                <c:pt idx="377">
                  <c:v>17776</c:v>
                </c:pt>
                <c:pt idx="378">
                  <c:v>18098</c:v>
                </c:pt>
                <c:pt idx="379">
                  <c:v>18381</c:v>
                </c:pt>
                <c:pt idx="380">
                  <c:v>17607</c:v>
                </c:pt>
                <c:pt idx="381">
                  <c:v>18199</c:v>
                </c:pt>
                <c:pt idx="382">
                  <c:v>18932</c:v>
                </c:pt>
                <c:pt idx="383">
                  <c:v>18627</c:v>
                </c:pt>
                <c:pt idx="384">
                  <c:v>18247</c:v>
                </c:pt>
                <c:pt idx="385">
                  <c:v>17774</c:v>
                </c:pt>
                <c:pt idx="386">
                  <c:v>16677</c:v>
                </c:pt>
                <c:pt idx="387">
                  <c:v>18240</c:v>
                </c:pt>
                <c:pt idx="388">
                  <c:v>17910</c:v>
                </c:pt>
                <c:pt idx="389">
                  <c:v>17351</c:v>
                </c:pt>
                <c:pt idx="390">
                  <c:v>17114</c:v>
                </c:pt>
                <c:pt idx="391">
                  <c:v>19346</c:v>
                </c:pt>
                <c:pt idx="392">
                  <c:v>19052</c:v>
                </c:pt>
                <c:pt idx="393">
                  <c:v>19430</c:v>
                </c:pt>
                <c:pt idx="394">
                  <c:v>19000</c:v>
                </c:pt>
                <c:pt idx="395">
                  <c:v>19739</c:v>
                </c:pt>
                <c:pt idx="396">
                  <c:v>19002</c:v>
                </c:pt>
                <c:pt idx="397">
                  <c:v>18656</c:v>
                </c:pt>
                <c:pt idx="398">
                  <c:v>19849</c:v>
                </c:pt>
                <c:pt idx="399">
                  <c:v>20790</c:v>
                </c:pt>
                <c:pt idx="400">
                  <c:v>20048</c:v>
                </c:pt>
                <c:pt idx="401">
                  <c:v>20285</c:v>
                </c:pt>
                <c:pt idx="402">
                  <c:v>20164</c:v>
                </c:pt>
                <c:pt idx="403">
                  <c:v>20241</c:v>
                </c:pt>
                <c:pt idx="404">
                  <c:v>17810</c:v>
                </c:pt>
                <c:pt idx="405">
                  <c:v>15730</c:v>
                </c:pt>
                <c:pt idx="406">
                  <c:v>19011</c:v>
                </c:pt>
                <c:pt idx="407">
                  <c:v>20766</c:v>
                </c:pt>
                <c:pt idx="408">
                  <c:v>19727</c:v>
                </c:pt>
                <c:pt idx="409">
                  <c:v>18858</c:v>
                </c:pt>
                <c:pt idx="410">
                  <c:v>17345</c:v>
                </c:pt>
                <c:pt idx="411">
                  <c:v>19654</c:v>
                </c:pt>
                <c:pt idx="412">
                  <c:v>19651</c:v>
                </c:pt>
                <c:pt idx="413">
                  <c:v>19511</c:v>
                </c:pt>
                <c:pt idx="414">
                  <c:v>18963</c:v>
                </c:pt>
                <c:pt idx="415">
                  <c:v>19066</c:v>
                </c:pt>
                <c:pt idx="416">
                  <c:v>19652</c:v>
                </c:pt>
                <c:pt idx="417">
                  <c:v>19618</c:v>
                </c:pt>
                <c:pt idx="418">
                  <c:v>19839</c:v>
                </c:pt>
                <c:pt idx="419">
                  <c:v>18824</c:v>
                </c:pt>
                <c:pt idx="420">
                  <c:v>17860</c:v>
                </c:pt>
                <c:pt idx="421">
                  <c:v>18728</c:v>
                </c:pt>
                <c:pt idx="422">
                  <c:v>18613</c:v>
                </c:pt>
                <c:pt idx="423">
                  <c:v>18515</c:v>
                </c:pt>
                <c:pt idx="424">
                  <c:v>18317</c:v>
                </c:pt>
                <c:pt idx="425">
                  <c:v>18012</c:v>
                </c:pt>
                <c:pt idx="426">
                  <c:v>17981</c:v>
                </c:pt>
                <c:pt idx="427">
                  <c:v>18075</c:v>
                </c:pt>
                <c:pt idx="428">
                  <c:v>18264</c:v>
                </c:pt>
                <c:pt idx="429">
                  <c:v>18897</c:v>
                </c:pt>
                <c:pt idx="430">
                  <c:v>19902</c:v>
                </c:pt>
                <c:pt idx="431">
                  <c:v>19289</c:v>
                </c:pt>
                <c:pt idx="432">
                  <c:v>19190</c:v>
                </c:pt>
                <c:pt idx="433">
                  <c:v>18922</c:v>
                </c:pt>
                <c:pt idx="434">
                  <c:v>18963</c:v>
                </c:pt>
                <c:pt idx="435">
                  <c:v>18115</c:v>
                </c:pt>
                <c:pt idx="436">
                  <c:v>19266</c:v>
                </c:pt>
                <c:pt idx="437">
                  <c:v>18446</c:v>
                </c:pt>
                <c:pt idx="438">
                  <c:v>19062</c:v>
                </c:pt>
                <c:pt idx="439">
                  <c:v>18242</c:v>
                </c:pt>
                <c:pt idx="440">
                  <c:v>17716</c:v>
                </c:pt>
                <c:pt idx="441">
                  <c:v>17627</c:v>
                </c:pt>
                <c:pt idx="442">
                  <c:v>18640</c:v>
                </c:pt>
                <c:pt idx="443">
                  <c:v>18127</c:v>
                </c:pt>
                <c:pt idx="444">
                  <c:v>17709</c:v>
                </c:pt>
                <c:pt idx="445">
                  <c:v>17259</c:v>
                </c:pt>
                <c:pt idx="446">
                  <c:v>17641</c:v>
                </c:pt>
                <c:pt idx="447">
                  <c:v>18257</c:v>
                </c:pt>
                <c:pt idx="448">
                  <c:v>18087</c:v>
                </c:pt>
                <c:pt idx="449">
                  <c:v>18029</c:v>
                </c:pt>
                <c:pt idx="450">
                  <c:v>17079</c:v>
                </c:pt>
                <c:pt idx="451">
                  <c:v>17775</c:v>
                </c:pt>
                <c:pt idx="452">
                  <c:v>18189</c:v>
                </c:pt>
                <c:pt idx="453">
                  <c:v>18170</c:v>
                </c:pt>
                <c:pt idx="454">
                  <c:v>19863</c:v>
                </c:pt>
                <c:pt idx="455">
                  <c:v>19585</c:v>
                </c:pt>
                <c:pt idx="456">
                  <c:v>19824</c:v>
                </c:pt>
                <c:pt idx="457">
                  <c:v>20197</c:v>
                </c:pt>
                <c:pt idx="458">
                  <c:v>19793</c:v>
                </c:pt>
                <c:pt idx="459">
                  <c:v>18752</c:v>
                </c:pt>
                <c:pt idx="460">
                  <c:v>20099</c:v>
                </c:pt>
                <c:pt idx="461">
                  <c:v>20622</c:v>
                </c:pt>
                <c:pt idx="462">
                  <c:v>19925</c:v>
                </c:pt>
                <c:pt idx="463">
                  <c:v>19382</c:v>
                </c:pt>
                <c:pt idx="464">
                  <c:v>20409</c:v>
                </c:pt>
                <c:pt idx="465">
                  <c:v>19672</c:v>
                </c:pt>
                <c:pt idx="466">
                  <c:v>19588</c:v>
                </c:pt>
                <c:pt idx="467">
                  <c:v>19233</c:v>
                </c:pt>
                <c:pt idx="468">
                  <c:v>17697</c:v>
                </c:pt>
                <c:pt idx="469">
                  <c:v>20233</c:v>
                </c:pt>
                <c:pt idx="470">
                  <c:v>19513</c:v>
                </c:pt>
                <c:pt idx="471">
                  <c:v>18880</c:v>
                </c:pt>
                <c:pt idx="472">
                  <c:v>18189</c:v>
                </c:pt>
                <c:pt idx="473">
                  <c:v>17297</c:v>
                </c:pt>
                <c:pt idx="474">
                  <c:v>19139</c:v>
                </c:pt>
                <c:pt idx="475">
                  <c:v>19036</c:v>
                </c:pt>
                <c:pt idx="476">
                  <c:v>19086</c:v>
                </c:pt>
                <c:pt idx="477">
                  <c:v>19275</c:v>
                </c:pt>
                <c:pt idx="478">
                  <c:v>18830</c:v>
                </c:pt>
                <c:pt idx="479">
                  <c:v>19303</c:v>
                </c:pt>
                <c:pt idx="480">
                  <c:v>19194</c:v>
                </c:pt>
                <c:pt idx="481">
                  <c:v>19424</c:v>
                </c:pt>
                <c:pt idx="482">
                  <c:v>19339</c:v>
                </c:pt>
                <c:pt idx="483">
                  <c:v>19078</c:v>
                </c:pt>
                <c:pt idx="484">
                  <c:v>19818</c:v>
                </c:pt>
                <c:pt idx="485">
                  <c:v>19750</c:v>
                </c:pt>
                <c:pt idx="486">
                  <c:v>18616</c:v>
                </c:pt>
                <c:pt idx="487">
                  <c:v>18813</c:v>
                </c:pt>
                <c:pt idx="488">
                  <c:v>19067</c:v>
                </c:pt>
                <c:pt idx="489">
                  <c:v>21053</c:v>
                </c:pt>
                <c:pt idx="490">
                  <c:v>19889</c:v>
                </c:pt>
                <c:pt idx="491">
                  <c:v>19818</c:v>
                </c:pt>
                <c:pt idx="492">
                  <c:v>19139</c:v>
                </c:pt>
                <c:pt idx="493">
                  <c:v>18276</c:v>
                </c:pt>
                <c:pt idx="494">
                  <c:v>19546</c:v>
                </c:pt>
                <c:pt idx="495">
                  <c:v>19980</c:v>
                </c:pt>
                <c:pt idx="496">
                  <c:v>19613</c:v>
                </c:pt>
                <c:pt idx="497">
                  <c:v>19146</c:v>
                </c:pt>
                <c:pt idx="498">
                  <c:v>18286</c:v>
                </c:pt>
                <c:pt idx="499">
                  <c:v>18266</c:v>
                </c:pt>
                <c:pt idx="500">
                  <c:v>19315</c:v>
                </c:pt>
                <c:pt idx="501">
                  <c:v>19303</c:v>
                </c:pt>
                <c:pt idx="502">
                  <c:v>19228</c:v>
                </c:pt>
                <c:pt idx="503">
                  <c:v>18554</c:v>
                </c:pt>
                <c:pt idx="504">
                  <c:v>17669</c:v>
                </c:pt>
                <c:pt idx="505">
                  <c:v>19314</c:v>
                </c:pt>
                <c:pt idx="506">
                  <c:v>18430</c:v>
                </c:pt>
                <c:pt idx="507">
                  <c:v>17359</c:v>
                </c:pt>
                <c:pt idx="508">
                  <c:v>16489</c:v>
                </c:pt>
                <c:pt idx="509">
                  <c:v>18730</c:v>
                </c:pt>
                <c:pt idx="510">
                  <c:v>18727</c:v>
                </c:pt>
                <c:pt idx="511">
                  <c:v>18161</c:v>
                </c:pt>
                <c:pt idx="512">
                  <c:v>17926</c:v>
                </c:pt>
                <c:pt idx="513">
                  <c:v>17927</c:v>
                </c:pt>
                <c:pt idx="514">
                  <c:v>18187</c:v>
                </c:pt>
                <c:pt idx="515">
                  <c:v>17745</c:v>
                </c:pt>
                <c:pt idx="516">
                  <c:v>17379</c:v>
                </c:pt>
                <c:pt idx="517">
                  <c:v>17821</c:v>
                </c:pt>
                <c:pt idx="518">
                  <c:v>17859</c:v>
                </c:pt>
                <c:pt idx="519">
                  <c:v>17869</c:v>
                </c:pt>
                <c:pt idx="520">
                  <c:v>18352</c:v>
                </c:pt>
                <c:pt idx="521">
                  <c:v>17809</c:v>
                </c:pt>
                <c:pt idx="522">
                  <c:v>18698</c:v>
                </c:pt>
                <c:pt idx="523">
                  <c:v>18751</c:v>
                </c:pt>
                <c:pt idx="524">
                  <c:v>18610</c:v>
                </c:pt>
                <c:pt idx="525">
                  <c:v>18106</c:v>
                </c:pt>
                <c:pt idx="526">
                  <c:v>17839</c:v>
                </c:pt>
                <c:pt idx="527">
                  <c:v>19357</c:v>
                </c:pt>
                <c:pt idx="528">
                  <c:v>19052</c:v>
                </c:pt>
                <c:pt idx="529">
                  <c:v>18509</c:v>
                </c:pt>
                <c:pt idx="530">
                  <c:v>17657</c:v>
                </c:pt>
                <c:pt idx="531">
                  <c:v>17724</c:v>
                </c:pt>
                <c:pt idx="532">
                  <c:v>17390</c:v>
                </c:pt>
                <c:pt idx="533">
                  <c:v>18150</c:v>
                </c:pt>
                <c:pt idx="534">
                  <c:v>18384</c:v>
                </c:pt>
                <c:pt idx="535">
                  <c:v>18941</c:v>
                </c:pt>
                <c:pt idx="536">
                  <c:v>17730</c:v>
                </c:pt>
                <c:pt idx="537">
                  <c:v>17827</c:v>
                </c:pt>
                <c:pt idx="538">
                  <c:v>19849</c:v>
                </c:pt>
                <c:pt idx="539">
                  <c:v>19926</c:v>
                </c:pt>
                <c:pt idx="540">
                  <c:v>19038</c:v>
                </c:pt>
                <c:pt idx="541">
                  <c:v>17815</c:v>
                </c:pt>
                <c:pt idx="542">
                  <c:v>18646</c:v>
                </c:pt>
                <c:pt idx="543">
                  <c:v>18233</c:v>
                </c:pt>
                <c:pt idx="544">
                  <c:v>18239</c:v>
                </c:pt>
                <c:pt idx="545">
                  <c:v>18502</c:v>
                </c:pt>
                <c:pt idx="546">
                  <c:v>18260</c:v>
                </c:pt>
                <c:pt idx="547">
                  <c:v>19731</c:v>
                </c:pt>
                <c:pt idx="548">
                  <c:v>18562</c:v>
                </c:pt>
                <c:pt idx="549">
                  <c:v>19060</c:v>
                </c:pt>
                <c:pt idx="550">
                  <c:v>19123</c:v>
                </c:pt>
                <c:pt idx="551">
                  <c:v>18618</c:v>
                </c:pt>
                <c:pt idx="552">
                  <c:v>18606</c:v>
                </c:pt>
                <c:pt idx="553">
                  <c:v>17328</c:v>
                </c:pt>
                <c:pt idx="554">
                  <c:v>18021</c:v>
                </c:pt>
                <c:pt idx="555">
                  <c:v>18051</c:v>
                </c:pt>
                <c:pt idx="556">
                  <c:v>17423</c:v>
                </c:pt>
                <c:pt idx="557">
                  <c:v>18539</c:v>
                </c:pt>
                <c:pt idx="558">
                  <c:v>17684</c:v>
                </c:pt>
                <c:pt idx="559">
                  <c:v>17172</c:v>
                </c:pt>
                <c:pt idx="560">
                  <c:v>17979</c:v>
                </c:pt>
                <c:pt idx="561">
                  <c:v>17433</c:v>
                </c:pt>
                <c:pt idx="562">
                  <c:v>17606</c:v>
                </c:pt>
                <c:pt idx="563">
                  <c:v>17733</c:v>
                </c:pt>
                <c:pt idx="564">
                  <c:v>18189</c:v>
                </c:pt>
                <c:pt idx="565">
                  <c:v>17583</c:v>
                </c:pt>
                <c:pt idx="566">
                  <c:v>16852</c:v>
                </c:pt>
                <c:pt idx="567">
                  <c:v>18212</c:v>
                </c:pt>
                <c:pt idx="568">
                  <c:v>17785</c:v>
                </c:pt>
                <c:pt idx="569">
                  <c:v>17580</c:v>
                </c:pt>
                <c:pt idx="570">
                  <c:v>17658</c:v>
                </c:pt>
                <c:pt idx="571">
                  <c:v>16614</c:v>
                </c:pt>
                <c:pt idx="572">
                  <c:v>17522</c:v>
                </c:pt>
                <c:pt idx="573">
                  <c:v>17677</c:v>
                </c:pt>
                <c:pt idx="574">
                  <c:v>16749</c:v>
                </c:pt>
                <c:pt idx="575">
                  <c:v>16775</c:v>
                </c:pt>
                <c:pt idx="576">
                  <c:v>17179</c:v>
                </c:pt>
                <c:pt idx="577">
                  <c:v>17537</c:v>
                </c:pt>
                <c:pt idx="578">
                  <c:v>17287</c:v>
                </c:pt>
                <c:pt idx="579">
                  <c:v>18333</c:v>
                </c:pt>
                <c:pt idx="580">
                  <c:v>17604</c:v>
                </c:pt>
                <c:pt idx="581">
                  <c:v>17934</c:v>
                </c:pt>
                <c:pt idx="582">
                  <c:v>17916</c:v>
                </c:pt>
                <c:pt idx="583">
                  <c:v>18632</c:v>
                </c:pt>
                <c:pt idx="584">
                  <c:v>17931</c:v>
                </c:pt>
                <c:pt idx="585">
                  <c:v>18243</c:v>
                </c:pt>
                <c:pt idx="586">
                  <c:v>18278</c:v>
                </c:pt>
                <c:pt idx="587">
                  <c:v>18848</c:v>
                </c:pt>
                <c:pt idx="588">
                  <c:v>18594</c:v>
                </c:pt>
                <c:pt idx="589">
                  <c:v>18011</c:v>
                </c:pt>
                <c:pt idx="590">
                  <c:v>19119</c:v>
                </c:pt>
                <c:pt idx="591">
                  <c:v>18295</c:v>
                </c:pt>
                <c:pt idx="592">
                  <c:v>18458</c:v>
                </c:pt>
                <c:pt idx="593">
                  <c:v>18393</c:v>
                </c:pt>
                <c:pt idx="594">
                  <c:v>17630</c:v>
                </c:pt>
                <c:pt idx="595">
                  <c:v>17245</c:v>
                </c:pt>
                <c:pt idx="596">
                  <c:v>15690</c:v>
                </c:pt>
                <c:pt idx="597">
                  <c:v>18916</c:v>
                </c:pt>
                <c:pt idx="598">
                  <c:v>18771</c:v>
                </c:pt>
                <c:pt idx="599">
                  <c:v>18249</c:v>
                </c:pt>
                <c:pt idx="600">
                  <c:v>18420</c:v>
                </c:pt>
                <c:pt idx="601">
                  <c:v>19978</c:v>
                </c:pt>
                <c:pt idx="602">
                  <c:v>20099</c:v>
                </c:pt>
                <c:pt idx="603">
                  <c:v>18695</c:v>
                </c:pt>
                <c:pt idx="604">
                  <c:v>18650</c:v>
                </c:pt>
                <c:pt idx="605">
                  <c:v>18356</c:v>
                </c:pt>
                <c:pt idx="606">
                  <c:v>18494</c:v>
                </c:pt>
                <c:pt idx="607">
                  <c:v>18023</c:v>
                </c:pt>
                <c:pt idx="608">
                  <c:v>17952</c:v>
                </c:pt>
                <c:pt idx="609">
                  <c:v>17302</c:v>
                </c:pt>
                <c:pt idx="610">
                  <c:v>18152</c:v>
                </c:pt>
                <c:pt idx="611">
                  <c:v>18840</c:v>
                </c:pt>
                <c:pt idx="612">
                  <c:v>18307</c:v>
                </c:pt>
                <c:pt idx="613">
                  <c:v>18803</c:v>
                </c:pt>
                <c:pt idx="614">
                  <c:v>19344</c:v>
                </c:pt>
                <c:pt idx="615">
                  <c:v>19817</c:v>
                </c:pt>
                <c:pt idx="616">
                  <c:v>20750</c:v>
                </c:pt>
                <c:pt idx="617">
                  <c:v>20822</c:v>
                </c:pt>
                <c:pt idx="618">
                  <c:v>19619</c:v>
                </c:pt>
              </c:numCache>
            </c:numRef>
          </c:val>
        </c:ser>
        <c:ser>
          <c:idx val="1"/>
          <c:order val="1"/>
          <c:tx>
            <c:strRef>
              <c:f>'winter data'!$C$1</c:f>
              <c:strCache>
                <c:ptCount val="1"/>
                <c:pt idx="0">
                  <c:v>Cumulative Average</c:v>
                </c:pt>
              </c:strCache>
            </c:strRef>
          </c:tx>
          <c:spPr>
            <a:ln w="44450"/>
          </c:spPr>
          <c:marker>
            <c:symbol val="square"/>
            <c:size val="5"/>
          </c:marker>
          <c:cat>
            <c:numRef>
              <c:f>'winter data'!$A$2:$A$620</c:f>
              <c:numCache>
                <c:formatCode>m/d/yyyy</c:formatCode>
                <c:ptCount val="619"/>
                <c:pt idx="0">
                  <c:v>37956</c:v>
                </c:pt>
                <c:pt idx="1">
                  <c:v>37957</c:v>
                </c:pt>
                <c:pt idx="2">
                  <c:v>37958</c:v>
                </c:pt>
                <c:pt idx="3">
                  <c:v>37959</c:v>
                </c:pt>
                <c:pt idx="4">
                  <c:v>37960</c:v>
                </c:pt>
                <c:pt idx="5">
                  <c:v>37963</c:v>
                </c:pt>
                <c:pt idx="6">
                  <c:v>37964</c:v>
                </c:pt>
                <c:pt idx="7">
                  <c:v>37965</c:v>
                </c:pt>
                <c:pt idx="8">
                  <c:v>37966</c:v>
                </c:pt>
                <c:pt idx="9">
                  <c:v>37967</c:v>
                </c:pt>
                <c:pt idx="10">
                  <c:v>37970</c:v>
                </c:pt>
                <c:pt idx="11">
                  <c:v>37971</c:v>
                </c:pt>
                <c:pt idx="12">
                  <c:v>37972</c:v>
                </c:pt>
                <c:pt idx="13">
                  <c:v>37973</c:v>
                </c:pt>
                <c:pt idx="14">
                  <c:v>37974</c:v>
                </c:pt>
                <c:pt idx="15">
                  <c:v>37977</c:v>
                </c:pt>
                <c:pt idx="16">
                  <c:v>37978</c:v>
                </c:pt>
                <c:pt idx="17">
                  <c:v>37979</c:v>
                </c:pt>
                <c:pt idx="18">
                  <c:v>37980</c:v>
                </c:pt>
                <c:pt idx="19">
                  <c:v>37981</c:v>
                </c:pt>
                <c:pt idx="20">
                  <c:v>37984</c:v>
                </c:pt>
                <c:pt idx="21">
                  <c:v>37985</c:v>
                </c:pt>
                <c:pt idx="22">
                  <c:v>37986</c:v>
                </c:pt>
                <c:pt idx="23">
                  <c:v>37987</c:v>
                </c:pt>
                <c:pt idx="24">
                  <c:v>37988</c:v>
                </c:pt>
                <c:pt idx="25">
                  <c:v>37991</c:v>
                </c:pt>
                <c:pt idx="26">
                  <c:v>37992</c:v>
                </c:pt>
                <c:pt idx="27">
                  <c:v>37993</c:v>
                </c:pt>
                <c:pt idx="28">
                  <c:v>37994</c:v>
                </c:pt>
                <c:pt idx="29">
                  <c:v>37995</c:v>
                </c:pt>
                <c:pt idx="30">
                  <c:v>37998</c:v>
                </c:pt>
                <c:pt idx="31">
                  <c:v>37999</c:v>
                </c:pt>
                <c:pt idx="32">
                  <c:v>38000</c:v>
                </c:pt>
                <c:pt idx="33">
                  <c:v>38001</c:v>
                </c:pt>
                <c:pt idx="34">
                  <c:v>38002</c:v>
                </c:pt>
                <c:pt idx="35">
                  <c:v>38005</c:v>
                </c:pt>
                <c:pt idx="36">
                  <c:v>38006</c:v>
                </c:pt>
                <c:pt idx="37">
                  <c:v>38007</c:v>
                </c:pt>
                <c:pt idx="38">
                  <c:v>38008</c:v>
                </c:pt>
                <c:pt idx="39">
                  <c:v>38009</c:v>
                </c:pt>
                <c:pt idx="40">
                  <c:v>38012</c:v>
                </c:pt>
                <c:pt idx="41">
                  <c:v>38013</c:v>
                </c:pt>
                <c:pt idx="42">
                  <c:v>38014</c:v>
                </c:pt>
                <c:pt idx="43">
                  <c:v>38015</c:v>
                </c:pt>
                <c:pt idx="44">
                  <c:v>38016</c:v>
                </c:pt>
                <c:pt idx="45">
                  <c:v>38019</c:v>
                </c:pt>
                <c:pt idx="46">
                  <c:v>38020</c:v>
                </c:pt>
                <c:pt idx="47">
                  <c:v>38021</c:v>
                </c:pt>
                <c:pt idx="48">
                  <c:v>38022</c:v>
                </c:pt>
                <c:pt idx="49">
                  <c:v>38023</c:v>
                </c:pt>
                <c:pt idx="50">
                  <c:v>38026</c:v>
                </c:pt>
                <c:pt idx="51">
                  <c:v>38027</c:v>
                </c:pt>
                <c:pt idx="52">
                  <c:v>38028</c:v>
                </c:pt>
                <c:pt idx="53">
                  <c:v>38029</c:v>
                </c:pt>
                <c:pt idx="54">
                  <c:v>38030</c:v>
                </c:pt>
                <c:pt idx="55">
                  <c:v>38033</c:v>
                </c:pt>
                <c:pt idx="56">
                  <c:v>38034</c:v>
                </c:pt>
                <c:pt idx="57">
                  <c:v>38035</c:v>
                </c:pt>
                <c:pt idx="58">
                  <c:v>38036</c:v>
                </c:pt>
                <c:pt idx="59">
                  <c:v>38037</c:v>
                </c:pt>
                <c:pt idx="60">
                  <c:v>38040</c:v>
                </c:pt>
                <c:pt idx="61">
                  <c:v>38041</c:v>
                </c:pt>
                <c:pt idx="62">
                  <c:v>38042</c:v>
                </c:pt>
                <c:pt idx="63">
                  <c:v>38043</c:v>
                </c:pt>
                <c:pt idx="64">
                  <c:v>38044</c:v>
                </c:pt>
                <c:pt idx="65">
                  <c:v>38322</c:v>
                </c:pt>
                <c:pt idx="66">
                  <c:v>38323</c:v>
                </c:pt>
                <c:pt idx="67">
                  <c:v>38324</c:v>
                </c:pt>
                <c:pt idx="68">
                  <c:v>38327</c:v>
                </c:pt>
                <c:pt idx="69">
                  <c:v>38328</c:v>
                </c:pt>
                <c:pt idx="70">
                  <c:v>38329</c:v>
                </c:pt>
                <c:pt idx="71">
                  <c:v>38330</c:v>
                </c:pt>
                <c:pt idx="72">
                  <c:v>38331</c:v>
                </c:pt>
                <c:pt idx="73">
                  <c:v>38334</c:v>
                </c:pt>
                <c:pt idx="74">
                  <c:v>38335</c:v>
                </c:pt>
                <c:pt idx="75">
                  <c:v>38336</c:v>
                </c:pt>
                <c:pt idx="76">
                  <c:v>38337</c:v>
                </c:pt>
                <c:pt idx="77">
                  <c:v>38338</c:v>
                </c:pt>
                <c:pt idx="78">
                  <c:v>38341</c:v>
                </c:pt>
                <c:pt idx="79">
                  <c:v>38342</c:v>
                </c:pt>
                <c:pt idx="80">
                  <c:v>38343</c:v>
                </c:pt>
                <c:pt idx="81">
                  <c:v>38344</c:v>
                </c:pt>
                <c:pt idx="82">
                  <c:v>38345</c:v>
                </c:pt>
                <c:pt idx="83">
                  <c:v>38348</c:v>
                </c:pt>
                <c:pt idx="84">
                  <c:v>38349</c:v>
                </c:pt>
                <c:pt idx="85">
                  <c:v>38350</c:v>
                </c:pt>
                <c:pt idx="86">
                  <c:v>38351</c:v>
                </c:pt>
                <c:pt idx="87">
                  <c:v>38352</c:v>
                </c:pt>
                <c:pt idx="88">
                  <c:v>38355</c:v>
                </c:pt>
                <c:pt idx="89">
                  <c:v>38356</c:v>
                </c:pt>
                <c:pt idx="90">
                  <c:v>38357</c:v>
                </c:pt>
                <c:pt idx="91">
                  <c:v>38358</c:v>
                </c:pt>
                <c:pt idx="92">
                  <c:v>38359</c:v>
                </c:pt>
                <c:pt idx="93">
                  <c:v>38362</c:v>
                </c:pt>
                <c:pt idx="94">
                  <c:v>38363</c:v>
                </c:pt>
                <c:pt idx="95">
                  <c:v>38364</c:v>
                </c:pt>
                <c:pt idx="96">
                  <c:v>38365</c:v>
                </c:pt>
                <c:pt idx="97">
                  <c:v>38366</c:v>
                </c:pt>
                <c:pt idx="98">
                  <c:v>38369</c:v>
                </c:pt>
                <c:pt idx="99">
                  <c:v>38370</c:v>
                </c:pt>
                <c:pt idx="100">
                  <c:v>38371</c:v>
                </c:pt>
                <c:pt idx="101">
                  <c:v>38372</c:v>
                </c:pt>
                <c:pt idx="102">
                  <c:v>38373</c:v>
                </c:pt>
                <c:pt idx="103">
                  <c:v>38376</c:v>
                </c:pt>
                <c:pt idx="104">
                  <c:v>38377</c:v>
                </c:pt>
                <c:pt idx="105">
                  <c:v>38378</c:v>
                </c:pt>
                <c:pt idx="106">
                  <c:v>38379</c:v>
                </c:pt>
                <c:pt idx="107">
                  <c:v>38380</c:v>
                </c:pt>
                <c:pt idx="108">
                  <c:v>38383</c:v>
                </c:pt>
                <c:pt idx="109">
                  <c:v>38384</c:v>
                </c:pt>
                <c:pt idx="110">
                  <c:v>38385</c:v>
                </c:pt>
                <c:pt idx="111">
                  <c:v>38386</c:v>
                </c:pt>
                <c:pt idx="112">
                  <c:v>38387</c:v>
                </c:pt>
                <c:pt idx="113">
                  <c:v>38390</c:v>
                </c:pt>
                <c:pt idx="114">
                  <c:v>38391</c:v>
                </c:pt>
                <c:pt idx="115">
                  <c:v>38392</c:v>
                </c:pt>
                <c:pt idx="116">
                  <c:v>38393</c:v>
                </c:pt>
                <c:pt idx="117">
                  <c:v>38394</c:v>
                </c:pt>
                <c:pt idx="118">
                  <c:v>38397</c:v>
                </c:pt>
                <c:pt idx="119">
                  <c:v>38398</c:v>
                </c:pt>
                <c:pt idx="120">
                  <c:v>38399</c:v>
                </c:pt>
                <c:pt idx="121">
                  <c:v>38400</c:v>
                </c:pt>
                <c:pt idx="122">
                  <c:v>38401</c:v>
                </c:pt>
                <c:pt idx="123">
                  <c:v>38404</c:v>
                </c:pt>
                <c:pt idx="124">
                  <c:v>38405</c:v>
                </c:pt>
                <c:pt idx="125">
                  <c:v>38406</c:v>
                </c:pt>
                <c:pt idx="126">
                  <c:v>38407</c:v>
                </c:pt>
                <c:pt idx="127">
                  <c:v>38408</c:v>
                </c:pt>
                <c:pt idx="128">
                  <c:v>38411</c:v>
                </c:pt>
                <c:pt idx="129">
                  <c:v>38687</c:v>
                </c:pt>
                <c:pt idx="130">
                  <c:v>38688</c:v>
                </c:pt>
                <c:pt idx="131">
                  <c:v>38691</c:v>
                </c:pt>
                <c:pt idx="132">
                  <c:v>38692</c:v>
                </c:pt>
                <c:pt idx="133">
                  <c:v>38693</c:v>
                </c:pt>
                <c:pt idx="134">
                  <c:v>38694</c:v>
                </c:pt>
                <c:pt idx="135">
                  <c:v>38695</c:v>
                </c:pt>
                <c:pt idx="136">
                  <c:v>38698</c:v>
                </c:pt>
                <c:pt idx="137">
                  <c:v>38699</c:v>
                </c:pt>
                <c:pt idx="138">
                  <c:v>38700</c:v>
                </c:pt>
                <c:pt idx="139">
                  <c:v>38701</c:v>
                </c:pt>
                <c:pt idx="140">
                  <c:v>38702</c:v>
                </c:pt>
                <c:pt idx="141">
                  <c:v>38705</c:v>
                </c:pt>
                <c:pt idx="142">
                  <c:v>38706</c:v>
                </c:pt>
                <c:pt idx="143">
                  <c:v>38707</c:v>
                </c:pt>
                <c:pt idx="144">
                  <c:v>38708</c:v>
                </c:pt>
                <c:pt idx="145">
                  <c:v>38709</c:v>
                </c:pt>
                <c:pt idx="146">
                  <c:v>38712</c:v>
                </c:pt>
                <c:pt idx="147">
                  <c:v>38713</c:v>
                </c:pt>
                <c:pt idx="148">
                  <c:v>38714</c:v>
                </c:pt>
                <c:pt idx="149">
                  <c:v>38715</c:v>
                </c:pt>
                <c:pt idx="150">
                  <c:v>38716</c:v>
                </c:pt>
                <c:pt idx="151">
                  <c:v>38719</c:v>
                </c:pt>
                <c:pt idx="152">
                  <c:v>38720</c:v>
                </c:pt>
                <c:pt idx="153">
                  <c:v>38721</c:v>
                </c:pt>
                <c:pt idx="154">
                  <c:v>38722</c:v>
                </c:pt>
                <c:pt idx="155">
                  <c:v>38723</c:v>
                </c:pt>
                <c:pt idx="156">
                  <c:v>38726</c:v>
                </c:pt>
                <c:pt idx="157">
                  <c:v>38727</c:v>
                </c:pt>
                <c:pt idx="158">
                  <c:v>38728</c:v>
                </c:pt>
                <c:pt idx="159">
                  <c:v>38729</c:v>
                </c:pt>
                <c:pt idx="160">
                  <c:v>38730</c:v>
                </c:pt>
                <c:pt idx="161">
                  <c:v>38733</c:v>
                </c:pt>
                <c:pt idx="162">
                  <c:v>38734</c:v>
                </c:pt>
                <c:pt idx="163">
                  <c:v>38735</c:v>
                </c:pt>
                <c:pt idx="164">
                  <c:v>38736</c:v>
                </c:pt>
                <c:pt idx="165">
                  <c:v>38737</c:v>
                </c:pt>
                <c:pt idx="166">
                  <c:v>38740</c:v>
                </c:pt>
                <c:pt idx="167">
                  <c:v>38741</c:v>
                </c:pt>
                <c:pt idx="168">
                  <c:v>38742</c:v>
                </c:pt>
                <c:pt idx="169">
                  <c:v>38743</c:v>
                </c:pt>
                <c:pt idx="170">
                  <c:v>38744</c:v>
                </c:pt>
                <c:pt idx="171">
                  <c:v>38747</c:v>
                </c:pt>
                <c:pt idx="172">
                  <c:v>38748</c:v>
                </c:pt>
                <c:pt idx="173">
                  <c:v>38749</c:v>
                </c:pt>
                <c:pt idx="174">
                  <c:v>38750</c:v>
                </c:pt>
                <c:pt idx="175">
                  <c:v>38751</c:v>
                </c:pt>
                <c:pt idx="176">
                  <c:v>38754</c:v>
                </c:pt>
                <c:pt idx="177">
                  <c:v>38755</c:v>
                </c:pt>
                <c:pt idx="178">
                  <c:v>38756</c:v>
                </c:pt>
                <c:pt idx="179">
                  <c:v>38757</c:v>
                </c:pt>
                <c:pt idx="180">
                  <c:v>38758</c:v>
                </c:pt>
                <c:pt idx="181">
                  <c:v>38761</c:v>
                </c:pt>
                <c:pt idx="182">
                  <c:v>38762</c:v>
                </c:pt>
                <c:pt idx="183">
                  <c:v>38763</c:v>
                </c:pt>
                <c:pt idx="184">
                  <c:v>38764</c:v>
                </c:pt>
                <c:pt idx="185">
                  <c:v>38765</c:v>
                </c:pt>
                <c:pt idx="186">
                  <c:v>38768</c:v>
                </c:pt>
                <c:pt idx="187">
                  <c:v>38769</c:v>
                </c:pt>
                <c:pt idx="188">
                  <c:v>38770</c:v>
                </c:pt>
                <c:pt idx="189">
                  <c:v>38771</c:v>
                </c:pt>
                <c:pt idx="190">
                  <c:v>38772</c:v>
                </c:pt>
                <c:pt idx="191">
                  <c:v>38775</c:v>
                </c:pt>
                <c:pt idx="192">
                  <c:v>38776</c:v>
                </c:pt>
                <c:pt idx="193">
                  <c:v>39052</c:v>
                </c:pt>
                <c:pt idx="194">
                  <c:v>39055</c:v>
                </c:pt>
                <c:pt idx="195">
                  <c:v>39056</c:v>
                </c:pt>
                <c:pt idx="196">
                  <c:v>39057</c:v>
                </c:pt>
                <c:pt idx="197">
                  <c:v>39058</c:v>
                </c:pt>
                <c:pt idx="198">
                  <c:v>39059</c:v>
                </c:pt>
                <c:pt idx="199">
                  <c:v>39062</c:v>
                </c:pt>
                <c:pt idx="200">
                  <c:v>39063</c:v>
                </c:pt>
                <c:pt idx="201">
                  <c:v>39064</c:v>
                </c:pt>
                <c:pt idx="202">
                  <c:v>39065</c:v>
                </c:pt>
                <c:pt idx="203">
                  <c:v>39066</c:v>
                </c:pt>
                <c:pt idx="204">
                  <c:v>39069</c:v>
                </c:pt>
                <c:pt idx="205">
                  <c:v>39070</c:v>
                </c:pt>
                <c:pt idx="206">
                  <c:v>39071</c:v>
                </c:pt>
                <c:pt idx="207">
                  <c:v>39072</c:v>
                </c:pt>
                <c:pt idx="208">
                  <c:v>39073</c:v>
                </c:pt>
                <c:pt idx="209">
                  <c:v>39076</c:v>
                </c:pt>
                <c:pt idx="210">
                  <c:v>39077</c:v>
                </c:pt>
                <c:pt idx="211">
                  <c:v>39078</c:v>
                </c:pt>
                <c:pt idx="212">
                  <c:v>39079</c:v>
                </c:pt>
                <c:pt idx="213">
                  <c:v>39080</c:v>
                </c:pt>
                <c:pt idx="214">
                  <c:v>39083</c:v>
                </c:pt>
                <c:pt idx="215">
                  <c:v>39084</c:v>
                </c:pt>
                <c:pt idx="216">
                  <c:v>39085</c:v>
                </c:pt>
                <c:pt idx="217">
                  <c:v>39086</c:v>
                </c:pt>
                <c:pt idx="218">
                  <c:v>39087</c:v>
                </c:pt>
                <c:pt idx="219">
                  <c:v>39090</c:v>
                </c:pt>
                <c:pt idx="220">
                  <c:v>39091</c:v>
                </c:pt>
                <c:pt idx="221">
                  <c:v>39092</c:v>
                </c:pt>
                <c:pt idx="222">
                  <c:v>39093</c:v>
                </c:pt>
                <c:pt idx="223">
                  <c:v>39094</c:v>
                </c:pt>
                <c:pt idx="224">
                  <c:v>39097</c:v>
                </c:pt>
                <c:pt idx="225">
                  <c:v>39098</c:v>
                </c:pt>
                <c:pt idx="226">
                  <c:v>39099</c:v>
                </c:pt>
                <c:pt idx="227">
                  <c:v>39100</c:v>
                </c:pt>
                <c:pt idx="228">
                  <c:v>39101</c:v>
                </c:pt>
                <c:pt idx="229">
                  <c:v>39104</c:v>
                </c:pt>
                <c:pt idx="230">
                  <c:v>39105</c:v>
                </c:pt>
                <c:pt idx="231">
                  <c:v>39106</c:v>
                </c:pt>
                <c:pt idx="232">
                  <c:v>39107</c:v>
                </c:pt>
                <c:pt idx="233">
                  <c:v>39108</c:v>
                </c:pt>
                <c:pt idx="234">
                  <c:v>39111</c:v>
                </c:pt>
                <c:pt idx="235">
                  <c:v>39112</c:v>
                </c:pt>
                <c:pt idx="236">
                  <c:v>39113</c:v>
                </c:pt>
                <c:pt idx="237">
                  <c:v>39114</c:v>
                </c:pt>
                <c:pt idx="238">
                  <c:v>39115</c:v>
                </c:pt>
                <c:pt idx="239">
                  <c:v>39118</c:v>
                </c:pt>
                <c:pt idx="240">
                  <c:v>39119</c:v>
                </c:pt>
                <c:pt idx="241">
                  <c:v>39120</c:v>
                </c:pt>
                <c:pt idx="242">
                  <c:v>39121</c:v>
                </c:pt>
                <c:pt idx="243">
                  <c:v>39122</c:v>
                </c:pt>
                <c:pt idx="244">
                  <c:v>39125</c:v>
                </c:pt>
                <c:pt idx="245">
                  <c:v>39126</c:v>
                </c:pt>
                <c:pt idx="246">
                  <c:v>39127</c:v>
                </c:pt>
                <c:pt idx="247">
                  <c:v>39128</c:v>
                </c:pt>
                <c:pt idx="248">
                  <c:v>39129</c:v>
                </c:pt>
                <c:pt idx="249">
                  <c:v>39132</c:v>
                </c:pt>
                <c:pt idx="250">
                  <c:v>39133</c:v>
                </c:pt>
                <c:pt idx="251">
                  <c:v>39134</c:v>
                </c:pt>
                <c:pt idx="252">
                  <c:v>39135</c:v>
                </c:pt>
                <c:pt idx="253">
                  <c:v>39136</c:v>
                </c:pt>
                <c:pt idx="254">
                  <c:v>39139</c:v>
                </c:pt>
                <c:pt idx="255">
                  <c:v>39140</c:v>
                </c:pt>
                <c:pt idx="256">
                  <c:v>39141</c:v>
                </c:pt>
                <c:pt idx="257">
                  <c:v>39419</c:v>
                </c:pt>
                <c:pt idx="258">
                  <c:v>39420</c:v>
                </c:pt>
                <c:pt idx="259">
                  <c:v>39421</c:v>
                </c:pt>
                <c:pt idx="260">
                  <c:v>39422</c:v>
                </c:pt>
                <c:pt idx="261">
                  <c:v>39423</c:v>
                </c:pt>
                <c:pt idx="262">
                  <c:v>39426</c:v>
                </c:pt>
                <c:pt idx="263">
                  <c:v>39427</c:v>
                </c:pt>
                <c:pt idx="264">
                  <c:v>39428</c:v>
                </c:pt>
                <c:pt idx="265">
                  <c:v>39429</c:v>
                </c:pt>
                <c:pt idx="266">
                  <c:v>39430</c:v>
                </c:pt>
                <c:pt idx="267">
                  <c:v>39433</c:v>
                </c:pt>
                <c:pt idx="268">
                  <c:v>39434</c:v>
                </c:pt>
                <c:pt idx="269">
                  <c:v>39435</c:v>
                </c:pt>
                <c:pt idx="270">
                  <c:v>39436</c:v>
                </c:pt>
                <c:pt idx="271">
                  <c:v>39437</c:v>
                </c:pt>
                <c:pt idx="272">
                  <c:v>39440</c:v>
                </c:pt>
                <c:pt idx="273">
                  <c:v>39441</c:v>
                </c:pt>
                <c:pt idx="274">
                  <c:v>39442</c:v>
                </c:pt>
                <c:pt idx="275">
                  <c:v>39443</c:v>
                </c:pt>
                <c:pt idx="276">
                  <c:v>39444</c:v>
                </c:pt>
                <c:pt idx="277">
                  <c:v>39447</c:v>
                </c:pt>
                <c:pt idx="278">
                  <c:v>39448</c:v>
                </c:pt>
                <c:pt idx="279">
                  <c:v>39449</c:v>
                </c:pt>
                <c:pt idx="280">
                  <c:v>39450</c:v>
                </c:pt>
                <c:pt idx="281">
                  <c:v>39451</c:v>
                </c:pt>
                <c:pt idx="282">
                  <c:v>39454</c:v>
                </c:pt>
                <c:pt idx="283">
                  <c:v>39455</c:v>
                </c:pt>
                <c:pt idx="284">
                  <c:v>39456</c:v>
                </c:pt>
                <c:pt idx="285">
                  <c:v>39457</c:v>
                </c:pt>
                <c:pt idx="286">
                  <c:v>39458</c:v>
                </c:pt>
                <c:pt idx="287">
                  <c:v>39461</c:v>
                </c:pt>
                <c:pt idx="288">
                  <c:v>39462</c:v>
                </c:pt>
                <c:pt idx="289">
                  <c:v>39463</c:v>
                </c:pt>
                <c:pt idx="290">
                  <c:v>39464</c:v>
                </c:pt>
                <c:pt idx="291">
                  <c:v>39465</c:v>
                </c:pt>
                <c:pt idx="292">
                  <c:v>39468</c:v>
                </c:pt>
                <c:pt idx="293">
                  <c:v>39469</c:v>
                </c:pt>
                <c:pt idx="294">
                  <c:v>39470</c:v>
                </c:pt>
                <c:pt idx="295">
                  <c:v>39471</c:v>
                </c:pt>
                <c:pt idx="296">
                  <c:v>39472</c:v>
                </c:pt>
                <c:pt idx="297">
                  <c:v>39475</c:v>
                </c:pt>
                <c:pt idx="298">
                  <c:v>39476</c:v>
                </c:pt>
                <c:pt idx="299">
                  <c:v>39477</c:v>
                </c:pt>
                <c:pt idx="300">
                  <c:v>39478</c:v>
                </c:pt>
                <c:pt idx="301">
                  <c:v>39479</c:v>
                </c:pt>
                <c:pt idx="302">
                  <c:v>39482</c:v>
                </c:pt>
                <c:pt idx="303">
                  <c:v>39483</c:v>
                </c:pt>
                <c:pt idx="304">
                  <c:v>39484</c:v>
                </c:pt>
                <c:pt idx="305">
                  <c:v>39485</c:v>
                </c:pt>
                <c:pt idx="306">
                  <c:v>39486</c:v>
                </c:pt>
                <c:pt idx="307">
                  <c:v>39489</c:v>
                </c:pt>
                <c:pt idx="308">
                  <c:v>39490</c:v>
                </c:pt>
                <c:pt idx="309">
                  <c:v>39491</c:v>
                </c:pt>
                <c:pt idx="310">
                  <c:v>39492</c:v>
                </c:pt>
                <c:pt idx="311">
                  <c:v>39493</c:v>
                </c:pt>
                <c:pt idx="312">
                  <c:v>39496</c:v>
                </c:pt>
                <c:pt idx="313">
                  <c:v>39497</c:v>
                </c:pt>
                <c:pt idx="314">
                  <c:v>39498</c:v>
                </c:pt>
                <c:pt idx="315">
                  <c:v>39499</c:v>
                </c:pt>
                <c:pt idx="316">
                  <c:v>39500</c:v>
                </c:pt>
                <c:pt idx="317">
                  <c:v>39503</c:v>
                </c:pt>
                <c:pt idx="318">
                  <c:v>39504</c:v>
                </c:pt>
                <c:pt idx="319">
                  <c:v>39505</c:v>
                </c:pt>
                <c:pt idx="320">
                  <c:v>39506</c:v>
                </c:pt>
                <c:pt idx="321">
                  <c:v>39507</c:v>
                </c:pt>
                <c:pt idx="322">
                  <c:v>39783</c:v>
                </c:pt>
                <c:pt idx="323">
                  <c:v>39784</c:v>
                </c:pt>
                <c:pt idx="324">
                  <c:v>39785</c:v>
                </c:pt>
                <c:pt idx="325">
                  <c:v>39786</c:v>
                </c:pt>
                <c:pt idx="326">
                  <c:v>39787</c:v>
                </c:pt>
                <c:pt idx="327">
                  <c:v>39790</c:v>
                </c:pt>
                <c:pt idx="328">
                  <c:v>39791</c:v>
                </c:pt>
                <c:pt idx="329">
                  <c:v>39792</c:v>
                </c:pt>
                <c:pt idx="330">
                  <c:v>39793</c:v>
                </c:pt>
                <c:pt idx="331">
                  <c:v>39794</c:v>
                </c:pt>
                <c:pt idx="332">
                  <c:v>39797</c:v>
                </c:pt>
                <c:pt idx="333">
                  <c:v>39798</c:v>
                </c:pt>
                <c:pt idx="334">
                  <c:v>39799</c:v>
                </c:pt>
                <c:pt idx="335">
                  <c:v>39800</c:v>
                </c:pt>
                <c:pt idx="336">
                  <c:v>39801</c:v>
                </c:pt>
                <c:pt idx="337">
                  <c:v>39804</c:v>
                </c:pt>
                <c:pt idx="338">
                  <c:v>39805</c:v>
                </c:pt>
                <c:pt idx="339">
                  <c:v>39806</c:v>
                </c:pt>
                <c:pt idx="340">
                  <c:v>39807</c:v>
                </c:pt>
                <c:pt idx="341">
                  <c:v>39808</c:v>
                </c:pt>
                <c:pt idx="342">
                  <c:v>39811</c:v>
                </c:pt>
                <c:pt idx="343">
                  <c:v>39812</c:v>
                </c:pt>
                <c:pt idx="344">
                  <c:v>39813</c:v>
                </c:pt>
                <c:pt idx="345">
                  <c:v>39814</c:v>
                </c:pt>
                <c:pt idx="346">
                  <c:v>39815</c:v>
                </c:pt>
                <c:pt idx="347">
                  <c:v>39818</c:v>
                </c:pt>
                <c:pt idx="348">
                  <c:v>39819</c:v>
                </c:pt>
                <c:pt idx="349">
                  <c:v>39820</c:v>
                </c:pt>
                <c:pt idx="350">
                  <c:v>39821</c:v>
                </c:pt>
                <c:pt idx="351">
                  <c:v>39822</c:v>
                </c:pt>
                <c:pt idx="352">
                  <c:v>39825</c:v>
                </c:pt>
                <c:pt idx="353">
                  <c:v>39826</c:v>
                </c:pt>
                <c:pt idx="354">
                  <c:v>39827</c:v>
                </c:pt>
                <c:pt idx="355">
                  <c:v>39828</c:v>
                </c:pt>
                <c:pt idx="356">
                  <c:v>39829</c:v>
                </c:pt>
                <c:pt idx="357">
                  <c:v>39832</c:v>
                </c:pt>
                <c:pt idx="358">
                  <c:v>39833</c:v>
                </c:pt>
                <c:pt idx="359">
                  <c:v>39834</c:v>
                </c:pt>
                <c:pt idx="360">
                  <c:v>39835</c:v>
                </c:pt>
                <c:pt idx="361">
                  <c:v>39836</c:v>
                </c:pt>
                <c:pt idx="362">
                  <c:v>39839</c:v>
                </c:pt>
                <c:pt idx="363">
                  <c:v>39840</c:v>
                </c:pt>
                <c:pt idx="364">
                  <c:v>39841</c:v>
                </c:pt>
                <c:pt idx="365">
                  <c:v>39842</c:v>
                </c:pt>
                <c:pt idx="366">
                  <c:v>39843</c:v>
                </c:pt>
                <c:pt idx="367">
                  <c:v>39846</c:v>
                </c:pt>
                <c:pt idx="368">
                  <c:v>39847</c:v>
                </c:pt>
                <c:pt idx="369">
                  <c:v>39848</c:v>
                </c:pt>
                <c:pt idx="370">
                  <c:v>39849</c:v>
                </c:pt>
                <c:pt idx="371">
                  <c:v>39850</c:v>
                </c:pt>
                <c:pt idx="372">
                  <c:v>39853</c:v>
                </c:pt>
                <c:pt idx="373">
                  <c:v>39854</c:v>
                </c:pt>
                <c:pt idx="374">
                  <c:v>39855</c:v>
                </c:pt>
                <c:pt idx="375">
                  <c:v>39856</c:v>
                </c:pt>
                <c:pt idx="376">
                  <c:v>39857</c:v>
                </c:pt>
                <c:pt idx="377">
                  <c:v>39860</c:v>
                </c:pt>
                <c:pt idx="378">
                  <c:v>39861</c:v>
                </c:pt>
                <c:pt idx="379">
                  <c:v>39862</c:v>
                </c:pt>
                <c:pt idx="380">
                  <c:v>39863</c:v>
                </c:pt>
                <c:pt idx="381">
                  <c:v>39864</c:v>
                </c:pt>
                <c:pt idx="382">
                  <c:v>39867</c:v>
                </c:pt>
                <c:pt idx="383">
                  <c:v>39868</c:v>
                </c:pt>
                <c:pt idx="384">
                  <c:v>39869</c:v>
                </c:pt>
                <c:pt idx="385">
                  <c:v>39870</c:v>
                </c:pt>
                <c:pt idx="386">
                  <c:v>39871</c:v>
                </c:pt>
                <c:pt idx="387">
                  <c:v>40148</c:v>
                </c:pt>
                <c:pt idx="388">
                  <c:v>40149</c:v>
                </c:pt>
                <c:pt idx="389">
                  <c:v>40150</c:v>
                </c:pt>
                <c:pt idx="390">
                  <c:v>40151</c:v>
                </c:pt>
                <c:pt idx="391">
                  <c:v>40154</c:v>
                </c:pt>
                <c:pt idx="392">
                  <c:v>40155</c:v>
                </c:pt>
                <c:pt idx="393">
                  <c:v>40156</c:v>
                </c:pt>
                <c:pt idx="394">
                  <c:v>40157</c:v>
                </c:pt>
                <c:pt idx="395">
                  <c:v>40158</c:v>
                </c:pt>
                <c:pt idx="396">
                  <c:v>40161</c:v>
                </c:pt>
                <c:pt idx="397">
                  <c:v>40162</c:v>
                </c:pt>
                <c:pt idx="398">
                  <c:v>40163</c:v>
                </c:pt>
                <c:pt idx="399">
                  <c:v>40164</c:v>
                </c:pt>
                <c:pt idx="400">
                  <c:v>40165</c:v>
                </c:pt>
                <c:pt idx="401">
                  <c:v>40168</c:v>
                </c:pt>
                <c:pt idx="402">
                  <c:v>40169</c:v>
                </c:pt>
                <c:pt idx="403">
                  <c:v>40170</c:v>
                </c:pt>
                <c:pt idx="404">
                  <c:v>40171</c:v>
                </c:pt>
                <c:pt idx="405">
                  <c:v>40172</c:v>
                </c:pt>
                <c:pt idx="406">
                  <c:v>40175</c:v>
                </c:pt>
                <c:pt idx="407">
                  <c:v>40176</c:v>
                </c:pt>
                <c:pt idx="408">
                  <c:v>40177</c:v>
                </c:pt>
                <c:pt idx="409">
                  <c:v>40178</c:v>
                </c:pt>
                <c:pt idx="410">
                  <c:v>40179</c:v>
                </c:pt>
                <c:pt idx="411">
                  <c:v>40182</c:v>
                </c:pt>
                <c:pt idx="412">
                  <c:v>40183</c:v>
                </c:pt>
                <c:pt idx="413">
                  <c:v>40184</c:v>
                </c:pt>
                <c:pt idx="414">
                  <c:v>40185</c:v>
                </c:pt>
                <c:pt idx="415">
                  <c:v>40186</c:v>
                </c:pt>
                <c:pt idx="416">
                  <c:v>40189</c:v>
                </c:pt>
                <c:pt idx="417">
                  <c:v>40190</c:v>
                </c:pt>
                <c:pt idx="418">
                  <c:v>40191</c:v>
                </c:pt>
                <c:pt idx="419">
                  <c:v>40192</c:v>
                </c:pt>
                <c:pt idx="420">
                  <c:v>40193</c:v>
                </c:pt>
                <c:pt idx="421">
                  <c:v>40196</c:v>
                </c:pt>
                <c:pt idx="422">
                  <c:v>40197</c:v>
                </c:pt>
                <c:pt idx="423">
                  <c:v>40198</c:v>
                </c:pt>
                <c:pt idx="424">
                  <c:v>40199</c:v>
                </c:pt>
                <c:pt idx="425">
                  <c:v>40200</c:v>
                </c:pt>
                <c:pt idx="426">
                  <c:v>40203</c:v>
                </c:pt>
                <c:pt idx="427">
                  <c:v>40204</c:v>
                </c:pt>
                <c:pt idx="428">
                  <c:v>40205</c:v>
                </c:pt>
                <c:pt idx="429">
                  <c:v>40206</c:v>
                </c:pt>
                <c:pt idx="430">
                  <c:v>40207</c:v>
                </c:pt>
                <c:pt idx="431">
                  <c:v>40210</c:v>
                </c:pt>
                <c:pt idx="432">
                  <c:v>40211</c:v>
                </c:pt>
                <c:pt idx="433">
                  <c:v>40212</c:v>
                </c:pt>
                <c:pt idx="434">
                  <c:v>40213</c:v>
                </c:pt>
                <c:pt idx="435">
                  <c:v>40214</c:v>
                </c:pt>
                <c:pt idx="436">
                  <c:v>40217</c:v>
                </c:pt>
                <c:pt idx="437">
                  <c:v>40218</c:v>
                </c:pt>
                <c:pt idx="438">
                  <c:v>40219</c:v>
                </c:pt>
                <c:pt idx="439">
                  <c:v>40220</c:v>
                </c:pt>
                <c:pt idx="440">
                  <c:v>40221</c:v>
                </c:pt>
                <c:pt idx="441">
                  <c:v>40224</c:v>
                </c:pt>
                <c:pt idx="442">
                  <c:v>40225</c:v>
                </c:pt>
                <c:pt idx="443">
                  <c:v>40226</c:v>
                </c:pt>
                <c:pt idx="444">
                  <c:v>40227</c:v>
                </c:pt>
                <c:pt idx="445">
                  <c:v>40228</c:v>
                </c:pt>
                <c:pt idx="446">
                  <c:v>40231</c:v>
                </c:pt>
                <c:pt idx="447">
                  <c:v>40232</c:v>
                </c:pt>
                <c:pt idx="448">
                  <c:v>40233</c:v>
                </c:pt>
                <c:pt idx="449">
                  <c:v>40234</c:v>
                </c:pt>
                <c:pt idx="450">
                  <c:v>40235</c:v>
                </c:pt>
                <c:pt idx="451">
                  <c:v>40513</c:v>
                </c:pt>
                <c:pt idx="452">
                  <c:v>40514</c:v>
                </c:pt>
                <c:pt idx="453">
                  <c:v>40515</c:v>
                </c:pt>
                <c:pt idx="454">
                  <c:v>40518</c:v>
                </c:pt>
                <c:pt idx="455">
                  <c:v>40519</c:v>
                </c:pt>
                <c:pt idx="456">
                  <c:v>40520</c:v>
                </c:pt>
                <c:pt idx="457">
                  <c:v>40521</c:v>
                </c:pt>
                <c:pt idx="458">
                  <c:v>40522</c:v>
                </c:pt>
                <c:pt idx="459">
                  <c:v>40525</c:v>
                </c:pt>
                <c:pt idx="460">
                  <c:v>40526</c:v>
                </c:pt>
                <c:pt idx="461">
                  <c:v>40527</c:v>
                </c:pt>
                <c:pt idx="462">
                  <c:v>40528</c:v>
                </c:pt>
                <c:pt idx="463">
                  <c:v>40529</c:v>
                </c:pt>
                <c:pt idx="464">
                  <c:v>40532</c:v>
                </c:pt>
                <c:pt idx="465">
                  <c:v>40533</c:v>
                </c:pt>
                <c:pt idx="466">
                  <c:v>40534</c:v>
                </c:pt>
                <c:pt idx="467">
                  <c:v>40535</c:v>
                </c:pt>
                <c:pt idx="468">
                  <c:v>40536</c:v>
                </c:pt>
                <c:pt idx="469">
                  <c:v>40539</c:v>
                </c:pt>
                <c:pt idx="470">
                  <c:v>40540</c:v>
                </c:pt>
                <c:pt idx="471">
                  <c:v>40541</c:v>
                </c:pt>
                <c:pt idx="472">
                  <c:v>40542</c:v>
                </c:pt>
                <c:pt idx="473">
                  <c:v>40543</c:v>
                </c:pt>
                <c:pt idx="474">
                  <c:v>40546</c:v>
                </c:pt>
                <c:pt idx="475">
                  <c:v>40547</c:v>
                </c:pt>
                <c:pt idx="476">
                  <c:v>40548</c:v>
                </c:pt>
                <c:pt idx="477">
                  <c:v>40549</c:v>
                </c:pt>
                <c:pt idx="478">
                  <c:v>40550</c:v>
                </c:pt>
                <c:pt idx="479">
                  <c:v>40553</c:v>
                </c:pt>
                <c:pt idx="480">
                  <c:v>40554</c:v>
                </c:pt>
                <c:pt idx="481">
                  <c:v>40555</c:v>
                </c:pt>
                <c:pt idx="482">
                  <c:v>40556</c:v>
                </c:pt>
                <c:pt idx="483">
                  <c:v>40557</c:v>
                </c:pt>
                <c:pt idx="484">
                  <c:v>40560</c:v>
                </c:pt>
                <c:pt idx="485">
                  <c:v>40561</c:v>
                </c:pt>
                <c:pt idx="486">
                  <c:v>40562</c:v>
                </c:pt>
                <c:pt idx="487">
                  <c:v>40563</c:v>
                </c:pt>
                <c:pt idx="488">
                  <c:v>40564</c:v>
                </c:pt>
                <c:pt idx="489">
                  <c:v>40567</c:v>
                </c:pt>
                <c:pt idx="490">
                  <c:v>40568</c:v>
                </c:pt>
                <c:pt idx="491">
                  <c:v>40569</c:v>
                </c:pt>
                <c:pt idx="492">
                  <c:v>40570</c:v>
                </c:pt>
                <c:pt idx="493">
                  <c:v>40571</c:v>
                </c:pt>
                <c:pt idx="494">
                  <c:v>40574</c:v>
                </c:pt>
                <c:pt idx="495">
                  <c:v>40575</c:v>
                </c:pt>
                <c:pt idx="496">
                  <c:v>40576</c:v>
                </c:pt>
                <c:pt idx="497">
                  <c:v>40577</c:v>
                </c:pt>
                <c:pt idx="498">
                  <c:v>40578</c:v>
                </c:pt>
                <c:pt idx="499">
                  <c:v>40581</c:v>
                </c:pt>
                <c:pt idx="500">
                  <c:v>40582</c:v>
                </c:pt>
                <c:pt idx="501">
                  <c:v>40583</c:v>
                </c:pt>
                <c:pt idx="502">
                  <c:v>40584</c:v>
                </c:pt>
                <c:pt idx="503">
                  <c:v>40585</c:v>
                </c:pt>
                <c:pt idx="504">
                  <c:v>40588</c:v>
                </c:pt>
                <c:pt idx="505">
                  <c:v>40589</c:v>
                </c:pt>
                <c:pt idx="506">
                  <c:v>40590</c:v>
                </c:pt>
                <c:pt idx="507">
                  <c:v>40591</c:v>
                </c:pt>
                <c:pt idx="508">
                  <c:v>40592</c:v>
                </c:pt>
                <c:pt idx="509">
                  <c:v>40595</c:v>
                </c:pt>
                <c:pt idx="510">
                  <c:v>40596</c:v>
                </c:pt>
                <c:pt idx="511">
                  <c:v>40597</c:v>
                </c:pt>
                <c:pt idx="512">
                  <c:v>40598</c:v>
                </c:pt>
                <c:pt idx="513">
                  <c:v>40599</c:v>
                </c:pt>
                <c:pt idx="514">
                  <c:v>40602</c:v>
                </c:pt>
                <c:pt idx="515">
                  <c:v>40878</c:v>
                </c:pt>
                <c:pt idx="516">
                  <c:v>40879</c:v>
                </c:pt>
                <c:pt idx="517">
                  <c:v>40882</c:v>
                </c:pt>
                <c:pt idx="518">
                  <c:v>40883</c:v>
                </c:pt>
                <c:pt idx="519">
                  <c:v>40884</c:v>
                </c:pt>
                <c:pt idx="520">
                  <c:v>40885</c:v>
                </c:pt>
                <c:pt idx="521">
                  <c:v>40886</c:v>
                </c:pt>
                <c:pt idx="522">
                  <c:v>40889</c:v>
                </c:pt>
                <c:pt idx="523">
                  <c:v>40890</c:v>
                </c:pt>
                <c:pt idx="524">
                  <c:v>40891</c:v>
                </c:pt>
                <c:pt idx="525">
                  <c:v>40892</c:v>
                </c:pt>
                <c:pt idx="526">
                  <c:v>40893</c:v>
                </c:pt>
                <c:pt idx="527">
                  <c:v>40896</c:v>
                </c:pt>
                <c:pt idx="528">
                  <c:v>40897</c:v>
                </c:pt>
                <c:pt idx="529">
                  <c:v>40898</c:v>
                </c:pt>
                <c:pt idx="530">
                  <c:v>40899</c:v>
                </c:pt>
                <c:pt idx="531">
                  <c:v>40900</c:v>
                </c:pt>
                <c:pt idx="532">
                  <c:v>40903</c:v>
                </c:pt>
                <c:pt idx="533">
                  <c:v>40904</c:v>
                </c:pt>
                <c:pt idx="534">
                  <c:v>40905</c:v>
                </c:pt>
                <c:pt idx="535">
                  <c:v>40906</c:v>
                </c:pt>
                <c:pt idx="536">
                  <c:v>40907</c:v>
                </c:pt>
                <c:pt idx="537">
                  <c:v>40910</c:v>
                </c:pt>
                <c:pt idx="538">
                  <c:v>40911</c:v>
                </c:pt>
                <c:pt idx="539">
                  <c:v>40912</c:v>
                </c:pt>
                <c:pt idx="540">
                  <c:v>40913</c:v>
                </c:pt>
                <c:pt idx="541">
                  <c:v>40914</c:v>
                </c:pt>
                <c:pt idx="542">
                  <c:v>40917</c:v>
                </c:pt>
                <c:pt idx="543">
                  <c:v>40918</c:v>
                </c:pt>
                <c:pt idx="544">
                  <c:v>40919</c:v>
                </c:pt>
                <c:pt idx="545">
                  <c:v>40920</c:v>
                </c:pt>
                <c:pt idx="546">
                  <c:v>40921</c:v>
                </c:pt>
                <c:pt idx="547">
                  <c:v>40924</c:v>
                </c:pt>
                <c:pt idx="548">
                  <c:v>40925</c:v>
                </c:pt>
                <c:pt idx="549">
                  <c:v>40926</c:v>
                </c:pt>
                <c:pt idx="550">
                  <c:v>40927</c:v>
                </c:pt>
                <c:pt idx="551">
                  <c:v>40928</c:v>
                </c:pt>
                <c:pt idx="552">
                  <c:v>40931</c:v>
                </c:pt>
                <c:pt idx="553">
                  <c:v>40932</c:v>
                </c:pt>
                <c:pt idx="554">
                  <c:v>40933</c:v>
                </c:pt>
                <c:pt idx="555">
                  <c:v>40934</c:v>
                </c:pt>
                <c:pt idx="556">
                  <c:v>40935</c:v>
                </c:pt>
                <c:pt idx="557">
                  <c:v>40938</c:v>
                </c:pt>
                <c:pt idx="558">
                  <c:v>40939</c:v>
                </c:pt>
                <c:pt idx="559">
                  <c:v>40940</c:v>
                </c:pt>
                <c:pt idx="560">
                  <c:v>40941</c:v>
                </c:pt>
                <c:pt idx="561">
                  <c:v>40942</c:v>
                </c:pt>
                <c:pt idx="562">
                  <c:v>40945</c:v>
                </c:pt>
                <c:pt idx="563">
                  <c:v>40946</c:v>
                </c:pt>
                <c:pt idx="564">
                  <c:v>40947</c:v>
                </c:pt>
                <c:pt idx="565">
                  <c:v>40948</c:v>
                </c:pt>
                <c:pt idx="566">
                  <c:v>40949</c:v>
                </c:pt>
                <c:pt idx="567">
                  <c:v>40952</c:v>
                </c:pt>
                <c:pt idx="568">
                  <c:v>40953</c:v>
                </c:pt>
                <c:pt idx="569">
                  <c:v>40954</c:v>
                </c:pt>
                <c:pt idx="570">
                  <c:v>40955</c:v>
                </c:pt>
                <c:pt idx="571">
                  <c:v>40956</c:v>
                </c:pt>
                <c:pt idx="572">
                  <c:v>40959</c:v>
                </c:pt>
                <c:pt idx="573">
                  <c:v>40960</c:v>
                </c:pt>
                <c:pt idx="574">
                  <c:v>40961</c:v>
                </c:pt>
                <c:pt idx="575">
                  <c:v>40962</c:v>
                </c:pt>
                <c:pt idx="576">
                  <c:v>40963</c:v>
                </c:pt>
                <c:pt idx="577">
                  <c:v>40966</c:v>
                </c:pt>
                <c:pt idx="578">
                  <c:v>40967</c:v>
                </c:pt>
                <c:pt idx="579">
                  <c:v>40968</c:v>
                </c:pt>
                <c:pt idx="580">
                  <c:v>41246</c:v>
                </c:pt>
                <c:pt idx="581">
                  <c:v>41247</c:v>
                </c:pt>
                <c:pt idx="582">
                  <c:v>41248</c:v>
                </c:pt>
                <c:pt idx="583">
                  <c:v>41249</c:v>
                </c:pt>
                <c:pt idx="584">
                  <c:v>41250</c:v>
                </c:pt>
                <c:pt idx="585">
                  <c:v>41253</c:v>
                </c:pt>
                <c:pt idx="586">
                  <c:v>41254</c:v>
                </c:pt>
                <c:pt idx="587">
                  <c:v>41255</c:v>
                </c:pt>
                <c:pt idx="588">
                  <c:v>41256</c:v>
                </c:pt>
                <c:pt idx="589">
                  <c:v>41257</c:v>
                </c:pt>
                <c:pt idx="590">
                  <c:v>41260</c:v>
                </c:pt>
                <c:pt idx="591">
                  <c:v>41261</c:v>
                </c:pt>
                <c:pt idx="592">
                  <c:v>41262</c:v>
                </c:pt>
                <c:pt idx="593">
                  <c:v>41263</c:v>
                </c:pt>
                <c:pt idx="594">
                  <c:v>41264</c:v>
                </c:pt>
                <c:pt idx="595">
                  <c:v>41267</c:v>
                </c:pt>
                <c:pt idx="596">
                  <c:v>41268</c:v>
                </c:pt>
                <c:pt idx="597">
                  <c:v>41269</c:v>
                </c:pt>
                <c:pt idx="598">
                  <c:v>41270</c:v>
                </c:pt>
                <c:pt idx="599">
                  <c:v>41271</c:v>
                </c:pt>
                <c:pt idx="600">
                  <c:v>41274</c:v>
                </c:pt>
                <c:pt idx="601">
                  <c:v>41276</c:v>
                </c:pt>
                <c:pt idx="602">
                  <c:v>41277</c:v>
                </c:pt>
                <c:pt idx="603" formatCode="General">
                  <c:v>4</c:v>
                </c:pt>
                <c:pt idx="604" formatCode="General">
                  <c:v>7</c:v>
                </c:pt>
                <c:pt idx="605" formatCode="General">
                  <c:v>8</c:v>
                </c:pt>
                <c:pt idx="606" formatCode="General">
                  <c:v>9</c:v>
                </c:pt>
                <c:pt idx="607" formatCode="General">
                  <c:v>10</c:v>
                </c:pt>
                <c:pt idx="608" formatCode="General">
                  <c:v>11</c:v>
                </c:pt>
                <c:pt idx="609" formatCode="General">
                  <c:v>14</c:v>
                </c:pt>
                <c:pt idx="610">
                  <c:v>41289</c:v>
                </c:pt>
                <c:pt idx="611">
                  <c:v>41290</c:v>
                </c:pt>
                <c:pt idx="612" formatCode="General">
                  <c:v>17</c:v>
                </c:pt>
                <c:pt idx="613" formatCode="General">
                  <c:v>18</c:v>
                </c:pt>
                <c:pt idx="614" formatCode="General">
                  <c:v>21</c:v>
                </c:pt>
                <c:pt idx="615">
                  <c:v>41296</c:v>
                </c:pt>
                <c:pt idx="616">
                  <c:v>41297</c:v>
                </c:pt>
                <c:pt idx="617">
                  <c:v>41298</c:v>
                </c:pt>
                <c:pt idx="618">
                  <c:v>41299</c:v>
                </c:pt>
              </c:numCache>
            </c:numRef>
          </c:cat>
          <c:val>
            <c:numRef>
              <c:f>'winter data'!$C$2:$C$620</c:f>
              <c:numCache>
                <c:formatCode>0</c:formatCode>
                <c:ptCount val="619"/>
                <c:pt idx="0">
                  <c:v>19061</c:v>
                </c:pt>
                <c:pt idx="1">
                  <c:v>19772</c:v>
                </c:pt>
                <c:pt idx="2">
                  <c:v>19960.666666666657</c:v>
                </c:pt>
                <c:pt idx="3">
                  <c:v>19958.75</c:v>
                </c:pt>
                <c:pt idx="4">
                  <c:v>19943.8</c:v>
                </c:pt>
                <c:pt idx="5">
                  <c:v>19961.166666666657</c:v>
                </c:pt>
                <c:pt idx="6">
                  <c:v>19963.285714285721</c:v>
                </c:pt>
                <c:pt idx="7">
                  <c:v>19907.25</c:v>
                </c:pt>
                <c:pt idx="8">
                  <c:v>19808.666666666657</c:v>
                </c:pt>
                <c:pt idx="9">
                  <c:v>19733.599999999969</c:v>
                </c:pt>
                <c:pt idx="10">
                  <c:v>19827.909090909099</c:v>
                </c:pt>
                <c:pt idx="11">
                  <c:v>19822.5</c:v>
                </c:pt>
                <c:pt idx="12">
                  <c:v>19804.23076923074</c:v>
                </c:pt>
                <c:pt idx="13">
                  <c:v>19800.785714285721</c:v>
                </c:pt>
                <c:pt idx="14">
                  <c:v>19765.933333333316</c:v>
                </c:pt>
                <c:pt idx="15">
                  <c:v>19728.875</c:v>
                </c:pt>
                <c:pt idx="16">
                  <c:v>19659.588235294148</c:v>
                </c:pt>
                <c:pt idx="17">
                  <c:v>19505.611111111106</c:v>
                </c:pt>
                <c:pt idx="18">
                  <c:v>19254.684210526317</c:v>
                </c:pt>
                <c:pt idx="19">
                  <c:v>19184.95</c:v>
                </c:pt>
                <c:pt idx="20">
                  <c:v>19137.333333333296</c:v>
                </c:pt>
                <c:pt idx="21">
                  <c:v>19103.227272727279</c:v>
                </c:pt>
                <c:pt idx="22">
                  <c:v>19035.913043478256</c:v>
                </c:pt>
                <c:pt idx="23">
                  <c:v>18934.125</c:v>
                </c:pt>
                <c:pt idx="24">
                  <c:v>18903.32</c:v>
                </c:pt>
                <c:pt idx="25">
                  <c:v>18929.307692307691</c:v>
                </c:pt>
                <c:pt idx="26">
                  <c:v>18952.222222222252</c:v>
                </c:pt>
                <c:pt idx="27">
                  <c:v>19017.714285714326</c:v>
                </c:pt>
                <c:pt idx="28">
                  <c:v>19085.758620689659</c:v>
                </c:pt>
                <c:pt idx="29">
                  <c:v>19165.266666666666</c:v>
                </c:pt>
                <c:pt idx="30">
                  <c:v>19197.709677419309</c:v>
                </c:pt>
                <c:pt idx="31">
                  <c:v>19241.812499999996</c:v>
                </c:pt>
                <c:pt idx="32">
                  <c:v>19339.848484848513</c:v>
                </c:pt>
                <c:pt idx="33">
                  <c:v>19442.147058823517</c:v>
                </c:pt>
                <c:pt idx="34">
                  <c:v>19513.257142857143</c:v>
                </c:pt>
                <c:pt idx="35">
                  <c:v>19546.166666666657</c:v>
                </c:pt>
                <c:pt idx="36">
                  <c:v>19586.81081081081</c:v>
                </c:pt>
                <c:pt idx="37">
                  <c:v>19612.684210526317</c:v>
                </c:pt>
                <c:pt idx="38">
                  <c:v>19624.076923076896</c:v>
                </c:pt>
                <c:pt idx="39">
                  <c:v>19650.125</c:v>
                </c:pt>
                <c:pt idx="40">
                  <c:v>19697</c:v>
                </c:pt>
                <c:pt idx="41">
                  <c:v>19728.214285714326</c:v>
                </c:pt>
                <c:pt idx="42">
                  <c:v>19748.116279069716</c:v>
                </c:pt>
                <c:pt idx="43">
                  <c:v>19770.204545454544</c:v>
                </c:pt>
                <c:pt idx="44">
                  <c:v>19773.888888888901</c:v>
                </c:pt>
                <c:pt idx="45">
                  <c:v>19772.76086956522</c:v>
                </c:pt>
                <c:pt idx="46">
                  <c:v>19777.106382978716</c:v>
                </c:pt>
                <c:pt idx="47">
                  <c:v>19768.520833333332</c:v>
                </c:pt>
                <c:pt idx="48">
                  <c:v>19763.938775510225</c:v>
                </c:pt>
                <c:pt idx="49">
                  <c:v>19758.66</c:v>
                </c:pt>
                <c:pt idx="50">
                  <c:v>19752.96078431376</c:v>
                </c:pt>
                <c:pt idx="51">
                  <c:v>19731.653846153848</c:v>
                </c:pt>
                <c:pt idx="52">
                  <c:v>19726.509433962263</c:v>
                </c:pt>
                <c:pt idx="53">
                  <c:v>19718.388888888901</c:v>
                </c:pt>
                <c:pt idx="54">
                  <c:v>19686.890909090896</c:v>
                </c:pt>
                <c:pt idx="55">
                  <c:v>19679.714285714326</c:v>
                </c:pt>
                <c:pt idx="56">
                  <c:v>19676.263157894737</c:v>
                </c:pt>
                <c:pt idx="57">
                  <c:v>19667.862068965496</c:v>
                </c:pt>
                <c:pt idx="58">
                  <c:v>19652.152542372838</c:v>
                </c:pt>
                <c:pt idx="59">
                  <c:v>19623.683333333316</c:v>
                </c:pt>
                <c:pt idx="60">
                  <c:v>19607.262295081968</c:v>
                </c:pt>
                <c:pt idx="61">
                  <c:v>19599</c:v>
                </c:pt>
                <c:pt idx="62">
                  <c:v>19585.888888888901</c:v>
                </c:pt>
                <c:pt idx="63">
                  <c:v>19570.359374999956</c:v>
                </c:pt>
                <c:pt idx="64">
                  <c:v>19540.984615384648</c:v>
                </c:pt>
                <c:pt idx="65">
                  <c:v>19529.848484848513</c:v>
                </c:pt>
                <c:pt idx="66">
                  <c:v>19521.4776119403</c:v>
                </c:pt>
                <c:pt idx="67">
                  <c:v>19508.911764705881</c:v>
                </c:pt>
                <c:pt idx="68">
                  <c:v>19526.449275362316</c:v>
                </c:pt>
                <c:pt idx="69">
                  <c:v>19537.228571428572</c:v>
                </c:pt>
                <c:pt idx="70">
                  <c:v>19531.056338028156</c:v>
                </c:pt>
                <c:pt idx="71">
                  <c:v>19528.361111111109</c:v>
                </c:pt>
                <c:pt idx="72">
                  <c:v>19522.534246575276</c:v>
                </c:pt>
                <c:pt idx="73">
                  <c:v>19527.283783783845</c:v>
                </c:pt>
                <c:pt idx="74">
                  <c:v>19544.893333333312</c:v>
                </c:pt>
                <c:pt idx="75">
                  <c:v>19565.5</c:v>
                </c:pt>
                <c:pt idx="76">
                  <c:v>19576.571428571417</c:v>
                </c:pt>
                <c:pt idx="77">
                  <c:v>19579.51282051282</c:v>
                </c:pt>
                <c:pt idx="78">
                  <c:v>19618.139240506258</c:v>
                </c:pt>
                <c:pt idx="79">
                  <c:v>19640.25</c:v>
                </c:pt>
                <c:pt idx="80">
                  <c:v>19641.617283950618</c:v>
                </c:pt>
                <c:pt idx="81">
                  <c:v>19628.243902439026</c:v>
                </c:pt>
                <c:pt idx="82">
                  <c:v>19609.710843373494</c:v>
                </c:pt>
                <c:pt idx="83">
                  <c:v>19623.773809523842</c:v>
                </c:pt>
                <c:pt idx="84">
                  <c:v>19634.470588235294</c:v>
                </c:pt>
                <c:pt idx="85">
                  <c:v>19632.17441860466</c:v>
                </c:pt>
                <c:pt idx="86">
                  <c:v>19623.551724137917</c:v>
                </c:pt>
                <c:pt idx="87">
                  <c:v>19603.784090909121</c:v>
                </c:pt>
                <c:pt idx="88">
                  <c:v>19593.584269662922</c:v>
                </c:pt>
                <c:pt idx="89">
                  <c:v>19586.3</c:v>
                </c:pt>
                <c:pt idx="90">
                  <c:v>19590.472527472491</c:v>
                </c:pt>
                <c:pt idx="91">
                  <c:v>19598.336956521707</c:v>
                </c:pt>
                <c:pt idx="92">
                  <c:v>19589.763440860221</c:v>
                </c:pt>
                <c:pt idx="93">
                  <c:v>19588.255319148917</c:v>
                </c:pt>
                <c:pt idx="94">
                  <c:v>19590.452631578919</c:v>
                </c:pt>
                <c:pt idx="95">
                  <c:v>19592.4375</c:v>
                </c:pt>
                <c:pt idx="96">
                  <c:v>19586.113402061859</c:v>
                </c:pt>
                <c:pt idx="97">
                  <c:v>19576.244897959212</c:v>
                </c:pt>
                <c:pt idx="98">
                  <c:v>19588.636363636317</c:v>
                </c:pt>
                <c:pt idx="99">
                  <c:v>19614.16</c:v>
                </c:pt>
                <c:pt idx="100">
                  <c:v>19631.960396039605</c:v>
                </c:pt>
                <c:pt idx="101">
                  <c:v>19642.627450980392</c:v>
                </c:pt>
                <c:pt idx="102">
                  <c:v>19658.456310679619</c:v>
                </c:pt>
                <c:pt idx="103">
                  <c:v>19673.057692307691</c:v>
                </c:pt>
                <c:pt idx="104">
                  <c:v>19681.761904761937</c:v>
                </c:pt>
                <c:pt idx="105">
                  <c:v>19695.867924528309</c:v>
                </c:pt>
                <c:pt idx="106">
                  <c:v>19712.915887850468</c:v>
                </c:pt>
                <c:pt idx="107">
                  <c:v>19720.712962962956</c:v>
                </c:pt>
                <c:pt idx="108">
                  <c:v>19725.330275229357</c:v>
                </c:pt>
                <c:pt idx="109">
                  <c:v>19726.8</c:v>
                </c:pt>
                <c:pt idx="110">
                  <c:v>19727.198198198199</c:v>
                </c:pt>
                <c:pt idx="111">
                  <c:v>19725.508928571417</c:v>
                </c:pt>
                <c:pt idx="112">
                  <c:v>19713.194690265485</c:v>
                </c:pt>
                <c:pt idx="113">
                  <c:v>19704.324561403497</c:v>
                </c:pt>
                <c:pt idx="114">
                  <c:v>19695.765217391297</c:v>
                </c:pt>
                <c:pt idx="115">
                  <c:v>19684.327586206895</c:v>
                </c:pt>
                <c:pt idx="116">
                  <c:v>19682.478632478633</c:v>
                </c:pt>
                <c:pt idx="117">
                  <c:v>19674.533898305086</c:v>
                </c:pt>
                <c:pt idx="118">
                  <c:v>19671.915966386492</c:v>
                </c:pt>
                <c:pt idx="119">
                  <c:v>19660.608333333312</c:v>
                </c:pt>
                <c:pt idx="120">
                  <c:v>19651.768595041325</c:v>
                </c:pt>
                <c:pt idx="121">
                  <c:v>19646.098360655717</c:v>
                </c:pt>
                <c:pt idx="122">
                  <c:v>19642.154471544716</c:v>
                </c:pt>
                <c:pt idx="123">
                  <c:v>19639.475806451621</c:v>
                </c:pt>
                <c:pt idx="124">
                  <c:v>19634.67199999997</c:v>
                </c:pt>
                <c:pt idx="125">
                  <c:v>19630.007936507904</c:v>
                </c:pt>
                <c:pt idx="126">
                  <c:v>19629.984251968504</c:v>
                </c:pt>
                <c:pt idx="127">
                  <c:v>19623.179687499956</c:v>
                </c:pt>
                <c:pt idx="128">
                  <c:v>19624.124031007752</c:v>
                </c:pt>
                <c:pt idx="129">
                  <c:v>19619.376923076896</c:v>
                </c:pt>
                <c:pt idx="130">
                  <c:v>19614.854961832021</c:v>
                </c:pt>
                <c:pt idx="131">
                  <c:v>19622.068181818213</c:v>
                </c:pt>
                <c:pt idx="132">
                  <c:v>19628.751879699248</c:v>
                </c:pt>
                <c:pt idx="133">
                  <c:v>19639.731343283584</c:v>
                </c:pt>
                <c:pt idx="134">
                  <c:v>19645.644444444461</c:v>
                </c:pt>
                <c:pt idx="135">
                  <c:v>19650.617647058792</c:v>
                </c:pt>
                <c:pt idx="136">
                  <c:v>19656.94890510953</c:v>
                </c:pt>
                <c:pt idx="137">
                  <c:v>19670.76086956522</c:v>
                </c:pt>
                <c:pt idx="138">
                  <c:v>19685.597122302159</c:v>
                </c:pt>
                <c:pt idx="139">
                  <c:v>19695.821428571417</c:v>
                </c:pt>
                <c:pt idx="140">
                  <c:v>19698.517730496453</c:v>
                </c:pt>
                <c:pt idx="141">
                  <c:v>19708.802816901407</c:v>
                </c:pt>
                <c:pt idx="142">
                  <c:v>19717.594405594442</c:v>
                </c:pt>
                <c:pt idx="143">
                  <c:v>19726.340277777726</c:v>
                </c:pt>
                <c:pt idx="144">
                  <c:v>19731.400000000001</c:v>
                </c:pt>
                <c:pt idx="145">
                  <c:v>19725.089041095882</c:v>
                </c:pt>
                <c:pt idx="146">
                  <c:v>19711.639455782297</c:v>
                </c:pt>
                <c:pt idx="147">
                  <c:v>19709.513513513513</c:v>
                </c:pt>
                <c:pt idx="148">
                  <c:v>19706.194630872451</c:v>
                </c:pt>
                <c:pt idx="149">
                  <c:v>19699.400000000001</c:v>
                </c:pt>
                <c:pt idx="150">
                  <c:v>19691.284768211921</c:v>
                </c:pt>
                <c:pt idx="151">
                  <c:v>19684.756578947319</c:v>
                </c:pt>
                <c:pt idx="152">
                  <c:v>19688.503267973829</c:v>
                </c:pt>
                <c:pt idx="153">
                  <c:v>19689.967532467534</c:v>
                </c:pt>
                <c:pt idx="154">
                  <c:v>19688.929032258064</c:v>
                </c:pt>
                <c:pt idx="155">
                  <c:v>19685.262820512853</c:v>
                </c:pt>
                <c:pt idx="156">
                  <c:v>19681.866242038217</c:v>
                </c:pt>
                <c:pt idx="157">
                  <c:v>19677.405063291139</c:v>
                </c:pt>
                <c:pt idx="158">
                  <c:v>19673.182389937097</c:v>
                </c:pt>
                <c:pt idx="159">
                  <c:v>19664.293750000001</c:v>
                </c:pt>
                <c:pt idx="160">
                  <c:v>19653.385093167733</c:v>
                </c:pt>
                <c:pt idx="161">
                  <c:v>19658.975308641977</c:v>
                </c:pt>
                <c:pt idx="162">
                  <c:v>19659.331288343521</c:v>
                </c:pt>
                <c:pt idx="163">
                  <c:v>19652.993902439026</c:v>
                </c:pt>
                <c:pt idx="164">
                  <c:v>19648.133333333295</c:v>
                </c:pt>
                <c:pt idx="165">
                  <c:v>19635.35542168672</c:v>
                </c:pt>
                <c:pt idx="166">
                  <c:v>19634.832335329342</c:v>
                </c:pt>
                <c:pt idx="167">
                  <c:v>19630.74404761906</c:v>
                </c:pt>
                <c:pt idx="168">
                  <c:v>19626.698224852073</c:v>
                </c:pt>
                <c:pt idx="169">
                  <c:v>19626.49411764706</c:v>
                </c:pt>
                <c:pt idx="170">
                  <c:v>19620.070175438592</c:v>
                </c:pt>
                <c:pt idx="171">
                  <c:v>19616.691860465096</c:v>
                </c:pt>
                <c:pt idx="172">
                  <c:v>19615.855491329479</c:v>
                </c:pt>
                <c:pt idx="173">
                  <c:v>19611.540229885013</c:v>
                </c:pt>
                <c:pt idx="174">
                  <c:v>19604.805714285714</c:v>
                </c:pt>
                <c:pt idx="175">
                  <c:v>19592.176136363636</c:v>
                </c:pt>
                <c:pt idx="176">
                  <c:v>19590.564971751421</c:v>
                </c:pt>
                <c:pt idx="177">
                  <c:v>19589.174157303336</c:v>
                </c:pt>
                <c:pt idx="178">
                  <c:v>19588.553072625698</c:v>
                </c:pt>
                <c:pt idx="179">
                  <c:v>19587.172222222223</c:v>
                </c:pt>
                <c:pt idx="180">
                  <c:v>19583.867403314925</c:v>
                </c:pt>
                <c:pt idx="181">
                  <c:v>19583.835164835116</c:v>
                </c:pt>
                <c:pt idx="182">
                  <c:v>19578.994535519127</c:v>
                </c:pt>
                <c:pt idx="183">
                  <c:v>19571.320652173912</c:v>
                </c:pt>
                <c:pt idx="184">
                  <c:v>19561.740540540512</c:v>
                </c:pt>
                <c:pt idx="185">
                  <c:v>19551.048387096773</c:v>
                </c:pt>
                <c:pt idx="186">
                  <c:v>19546.780748663121</c:v>
                </c:pt>
                <c:pt idx="187">
                  <c:v>19543.281914893621</c:v>
                </c:pt>
                <c:pt idx="188">
                  <c:v>19536.407407407409</c:v>
                </c:pt>
                <c:pt idx="189">
                  <c:v>19530.584210526315</c:v>
                </c:pt>
                <c:pt idx="190">
                  <c:v>19525.492146596858</c:v>
                </c:pt>
                <c:pt idx="191">
                  <c:v>19530.348958333296</c:v>
                </c:pt>
                <c:pt idx="192">
                  <c:v>19532.611398963716</c:v>
                </c:pt>
                <c:pt idx="193">
                  <c:v>19525.5</c:v>
                </c:pt>
                <c:pt idx="194">
                  <c:v>19528.333333333296</c:v>
                </c:pt>
                <c:pt idx="195">
                  <c:v>19532.122448979553</c:v>
                </c:pt>
                <c:pt idx="196">
                  <c:v>19534.005076142112</c:v>
                </c:pt>
                <c:pt idx="197">
                  <c:v>19531.303030303032</c:v>
                </c:pt>
                <c:pt idx="198">
                  <c:v>19537.18592964824</c:v>
                </c:pt>
                <c:pt idx="199">
                  <c:v>19538.14</c:v>
                </c:pt>
                <c:pt idx="200">
                  <c:v>19538.656716417896</c:v>
                </c:pt>
                <c:pt idx="201">
                  <c:v>19537.445544554485</c:v>
                </c:pt>
                <c:pt idx="202">
                  <c:v>19534.034482758649</c:v>
                </c:pt>
                <c:pt idx="203">
                  <c:v>19529.161764705881</c:v>
                </c:pt>
                <c:pt idx="204">
                  <c:v>19528.414634146342</c:v>
                </c:pt>
                <c:pt idx="205">
                  <c:v>19530.126213592233</c:v>
                </c:pt>
                <c:pt idx="206">
                  <c:v>19531.652173913044</c:v>
                </c:pt>
                <c:pt idx="207">
                  <c:v>19530.576923076896</c:v>
                </c:pt>
                <c:pt idx="208">
                  <c:v>19527.717703349281</c:v>
                </c:pt>
                <c:pt idx="209">
                  <c:v>19508.223809523857</c:v>
                </c:pt>
                <c:pt idx="210">
                  <c:v>19502.587677725118</c:v>
                </c:pt>
                <c:pt idx="211">
                  <c:v>19500.92924528302</c:v>
                </c:pt>
                <c:pt idx="212">
                  <c:v>19497.953051643191</c:v>
                </c:pt>
                <c:pt idx="213">
                  <c:v>19494.710280373816</c:v>
                </c:pt>
                <c:pt idx="214">
                  <c:v>19485.106976744159</c:v>
                </c:pt>
                <c:pt idx="215">
                  <c:v>19483.347222222252</c:v>
                </c:pt>
                <c:pt idx="216">
                  <c:v>19480.732718894011</c:v>
                </c:pt>
                <c:pt idx="217">
                  <c:v>19476.366972477052</c:v>
                </c:pt>
                <c:pt idx="218">
                  <c:v>19468.890410958906</c:v>
                </c:pt>
                <c:pt idx="219">
                  <c:v>19464.922727272726</c:v>
                </c:pt>
                <c:pt idx="220">
                  <c:v>19462.995475113152</c:v>
                </c:pt>
                <c:pt idx="221">
                  <c:v>19464.71171171172</c:v>
                </c:pt>
                <c:pt idx="222">
                  <c:v>19465.470852017937</c:v>
                </c:pt>
                <c:pt idx="223">
                  <c:v>19458.870535714301</c:v>
                </c:pt>
                <c:pt idx="224">
                  <c:v>19457.733333333312</c:v>
                </c:pt>
                <c:pt idx="225">
                  <c:v>19459.867256637128</c:v>
                </c:pt>
                <c:pt idx="226">
                  <c:v>19465.550660792953</c:v>
                </c:pt>
                <c:pt idx="227">
                  <c:v>19467.530701754389</c:v>
                </c:pt>
                <c:pt idx="228">
                  <c:v>19464.384279475918</c:v>
                </c:pt>
                <c:pt idx="229">
                  <c:v>19468.582608695651</c:v>
                </c:pt>
                <c:pt idx="230">
                  <c:v>19470.034632034633</c:v>
                </c:pt>
                <c:pt idx="231">
                  <c:v>19470.120689655156</c:v>
                </c:pt>
                <c:pt idx="232">
                  <c:v>19474.021459227468</c:v>
                </c:pt>
                <c:pt idx="233">
                  <c:v>19480.688034188035</c:v>
                </c:pt>
                <c:pt idx="234">
                  <c:v>19485.153191489357</c:v>
                </c:pt>
                <c:pt idx="235">
                  <c:v>19487.792372881322</c:v>
                </c:pt>
                <c:pt idx="236">
                  <c:v>19489.873417721519</c:v>
                </c:pt>
                <c:pt idx="237">
                  <c:v>19490.247899159713</c:v>
                </c:pt>
                <c:pt idx="238">
                  <c:v>19487.230125523045</c:v>
                </c:pt>
                <c:pt idx="239">
                  <c:v>19496.2</c:v>
                </c:pt>
                <c:pt idx="240">
                  <c:v>19501.493775933621</c:v>
                </c:pt>
                <c:pt idx="241">
                  <c:v>19506.979338842932</c:v>
                </c:pt>
                <c:pt idx="242">
                  <c:v>19511.740740740741</c:v>
                </c:pt>
                <c:pt idx="243">
                  <c:v>19512.737704918061</c:v>
                </c:pt>
                <c:pt idx="244">
                  <c:v>19513.730612244901</c:v>
                </c:pt>
                <c:pt idx="245">
                  <c:v>19517.386178861787</c:v>
                </c:pt>
                <c:pt idx="246">
                  <c:v>19521.736842105263</c:v>
                </c:pt>
                <c:pt idx="247">
                  <c:v>19527.495967741936</c:v>
                </c:pt>
                <c:pt idx="248">
                  <c:v>19527.839357429679</c:v>
                </c:pt>
                <c:pt idx="249">
                  <c:v>19530.367999999999</c:v>
                </c:pt>
                <c:pt idx="250">
                  <c:v>19527.350597609533</c:v>
                </c:pt>
                <c:pt idx="251">
                  <c:v>19522.722222222252</c:v>
                </c:pt>
                <c:pt idx="252">
                  <c:v>19519.810276679778</c:v>
                </c:pt>
                <c:pt idx="253">
                  <c:v>19517.267716535433</c:v>
                </c:pt>
                <c:pt idx="254">
                  <c:v>19516.400000000001</c:v>
                </c:pt>
                <c:pt idx="255">
                  <c:v>19514.015625</c:v>
                </c:pt>
                <c:pt idx="256">
                  <c:v>19509.964980544781</c:v>
                </c:pt>
                <c:pt idx="257">
                  <c:v>19512.422480620193</c:v>
                </c:pt>
                <c:pt idx="258">
                  <c:v>19516.521235521235</c:v>
                </c:pt>
                <c:pt idx="259">
                  <c:v>19519.849999999969</c:v>
                </c:pt>
                <c:pt idx="260">
                  <c:v>19523.448275862069</c:v>
                </c:pt>
                <c:pt idx="261">
                  <c:v>19525.141221374015</c:v>
                </c:pt>
                <c:pt idx="262">
                  <c:v>19528.25475285171</c:v>
                </c:pt>
                <c:pt idx="263">
                  <c:v>19530.196969696928</c:v>
                </c:pt>
                <c:pt idx="264">
                  <c:v>19530.445283018904</c:v>
                </c:pt>
                <c:pt idx="265">
                  <c:v>19536.379699248097</c:v>
                </c:pt>
                <c:pt idx="266">
                  <c:v>19535.947565543102</c:v>
                </c:pt>
                <c:pt idx="267">
                  <c:v>19542.0223880597</c:v>
                </c:pt>
                <c:pt idx="268">
                  <c:v>19546.115241635642</c:v>
                </c:pt>
                <c:pt idx="269">
                  <c:v>19549.381481481501</c:v>
                </c:pt>
                <c:pt idx="270">
                  <c:v>19552.815498154981</c:v>
                </c:pt>
                <c:pt idx="271">
                  <c:v>19554.327205882353</c:v>
                </c:pt>
                <c:pt idx="272">
                  <c:v>19546.227106227121</c:v>
                </c:pt>
                <c:pt idx="273">
                  <c:v>19530.850364963502</c:v>
                </c:pt>
                <c:pt idx="274">
                  <c:v>19528.781818181829</c:v>
                </c:pt>
                <c:pt idx="275">
                  <c:v>19527.778985507277</c:v>
                </c:pt>
                <c:pt idx="276">
                  <c:v>19522.974729241905</c:v>
                </c:pt>
                <c:pt idx="277">
                  <c:v>19519.262589928061</c:v>
                </c:pt>
                <c:pt idx="278">
                  <c:v>19514.498207885292</c:v>
                </c:pt>
                <c:pt idx="279">
                  <c:v>19518.696428571417</c:v>
                </c:pt>
                <c:pt idx="280">
                  <c:v>19526.750889679715</c:v>
                </c:pt>
                <c:pt idx="281">
                  <c:v>19528.716312056717</c:v>
                </c:pt>
                <c:pt idx="282">
                  <c:v>19525.441696113106</c:v>
                </c:pt>
                <c:pt idx="283">
                  <c:v>19520.640845070422</c:v>
                </c:pt>
                <c:pt idx="284">
                  <c:v>19516.052631578907</c:v>
                </c:pt>
                <c:pt idx="285">
                  <c:v>19512.71678321682</c:v>
                </c:pt>
                <c:pt idx="286">
                  <c:v>19508.24738675962</c:v>
                </c:pt>
                <c:pt idx="287">
                  <c:v>19509.166666666657</c:v>
                </c:pt>
                <c:pt idx="288">
                  <c:v>19508.612456747363</c:v>
                </c:pt>
                <c:pt idx="289">
                  <c:v>19508.979310344817</c:v>
                </c:pt>
                <c:pt idx="290">
                  <c:v>19509.151202749112</c:v>
                </c:pt>
                <c:pt idx="291">
                  <c:v>19504.273972602736</c:v>
                </c:pt>
                <c:pt idx="292">
                  <c:v>19507.136518771291</c:v>
                </c:pt>
                <c:pt idx="293">
                  <c:v>19508.078231292518</c:v>
                </c:pt>
                <c:pt idx="294">
                  <c:v>19507.671186440672</c:v>
                </c:pt>
                <c:pt idx="295">
                  <c:v>19508.22972972973</c:v>
                </c:pt>
                <c:pt idx="296">
                  <c:v>19506.929292929301</c:v>
                </c:pt>
                <c:pt idx="297">
                  <c:v>19506.493288590609</c:v>
                </c:pt>
                <c:pt idx="298">
                  <c:v>19504.401337792649</c:v>
                </c:pt>
                <c:pt idx="299">
                  <c:v>19502.773333333316</c:v>
                </c:pt>
                <c:pt idx="300">
                  <c:v>19501.647840531557</c:v>
                </c:pt>
                <c:pt idx="301">
                  <c:v>19500.556291390716</c:v>
                </c:pt>
                <c:pt idx="302">
                  <c:v>19498.336633663366</c:v>
                </c:pt>
                <c:pt idx="303">
                  <c:v>19495.174342105256</c:v>
                </c:pt>
                <c:pt idx="304">
                  <c:v>19492.157377049127</c:v>
                </c:pt>
                <c:pt idx="305">
                  <c:v>19490.722222222252</c:v>
                </c:pt>
                <c:pt idx="306">
                  <c:v>19487.094462540717</c:v>
                </c:pt>
                <c:pt idx="307">
                  <c:v>19490.376623376593</c:v>
                </c:pt>
                <c:pt idx="308">
                  <c:v>19492.116504854352</c:v>
                </c:pt>
                <c:pt idx="309">
                  <c:v>19491.232258064516</c:v>
                </c:pt>
                <c:pt idx="310">
                  <c:v>19488.922829581999</c:v>
                </c:pt>
                <c:pt idx="311">
                  <c:v>19484.493589743623</c:v>
                </c:pt>
                <c:pt idx="312">
                  <c:v>19478.035143769968</c:v>
                </c:pt>
                <c:pt idx="313">
                  <c:v>19475.264331210223</c:v>
                </c:pt>
                <c:pt idx="314">
                  <c:v>19474.746031746035</c:v>
                </c:pt>
                <c:pt idx="315">
                  <c:v>19473.958860759521</c:v>
                </c:pt>
                <c:pt idx="316">
                  <c:v>19473.006309148266</c:v>
                </c:pt>
                <c:pt idx="317">
                  <c:v>19469.874213836443</c:v>
                </c:pt>
                <c:pt idx="318">
                  <c:v>19468.648902821318</c:v>
                </c:pt>
                <c:pt idx="319">
                  <c:v>19467.471874999999</c:v>
                </c:pt>
                <c:pt idx="320">
                  <c:v>19467.890965732087</c:v>
                </c:pt>
                <c:pt idx="321">
                  <c:v>19466.121118012423</c:v>
                </c:pt>
                <c:pt idx="322">
                  <c:v>19462.015479876096</c:v>
                </c:pt>
                <c:pt idx="323">
                  <c:v>19458.919753086389</c:v>
                </c:pt>
                <c:pt idx="324">
                  <c:v>19456.3476923077</c:v>
                </c:pt>
                <c:pt idx="325">
                  <c:v>19453.119631901798</c:v>
                </c:pt>
                <c:pt idx="326">
                  <c:v>19450.226299694223</c:v>
                </c:pt>
                <c:pt idx="327">
                  <c:v>19455.030487804877</c:v>
                </c:pt>
                <c:pt idx="328">
                  <c:v>19455.389057750752</c:v>
                </c:pt>
                <c:pt idx="329">
                  <c:v>19452.357575757556</c:v>
                </c:pt>
                <c:pt idx="330">
                  <c:v>19452.610271903279</c:v>
                </c:pt>
                <c:pt idx="331">
                  <c:v>19445.569277108396</c:v>
                </c:pt>
                <c:pt idx="332">
                  <c:v>19442.288288288317</c:v>
                </c:pt>
                <c:pt idx="333">
                  <c:v>19442.308383233561</c:v>
                </c:pt>
                <c:pt idx="334">
                  <c:v>19443.152238805891</c:v>
                </c:pt>
                <c:pt idx="335">
                  <c:v>19442.410714285714</c:v>
                </c:pt>
                <c:pt idx="336">
                  <c:v>19445.75370919882</c:v>
                </c:pt>
                <c:pt idx="337">
                  <c:v>19448.852071005884</c:v>
                </c:pt>
                <c:pt idx="338">
                  <c:v>19449.973451327434</c:v>
                </c:pt>
                <c:pt idx="339">
                  <c:v>19445.561764705901</c:v>
                </c:pt>
                <c:pt idx="340">
                  <c:v>19433.483870967761</c:v>
                </c:pt>
                <c:pt idx="341">
                  <c:v>19429.538011695906</c:v>
                </c:pt>
                <c:pt idx="342">
                  <c:v>19426.778425655975</c:v>
                </c:pt>
                <c:pt idx="343">
                  <c:v>19424.747093023321</c:v>
                </c:pt>
                <c:pt idx="344">
                  <c:v>19425.698550724639</c:v>
                </c:pt>
                <c:pt idx="345">
                  <c:v>19424.748554913305</c:v>
                </c:pt>
                <c:pt idx="346">
                  <c:v>19423.340057636855</c:v>
                </c:pt>
                <c:pt idx="347">
                  <c:v>19422.600574712644</c:v>
                </c:pt>
                <c:pt idx="348">
                  <c:v>19422.383954154728</c:v>
                </c:pt>
                <c:pt idx="349">
                  <c:v>19422.642857142859</c:v>
                </c:pt>
                <c:pt idx="350">
                  <c:v>19421.695156695121</c:v>
                </c:pt>
                <c:pt idx="351">
                  <c:v>19420.917613636357</c:v>
                </c:pt>
                <c:pt idx="352">
                  <c:v>19421.654390934844</c:v>
                </c:pt>
                <c:pt idx="353">
                  <c:v>19422.064971751421</c:v>
                </c:pt>
                <c:pt idx="354">
                  <c:v>19424.53802816902</c:v>
                </c:pt>
                <c:pt idx="355">
                  <c:v>19428.126404494385</c:v>
                </c:pt>
                <c:pt idx="356">
                  <c:v>19430.700280112065</c:v>
                </c:pt>
                <c:pt idx="357">
                  <c:v>19430.53910614521</c:v>
                </c:pt>
                <c:pt idx="358">
                  <c:v>19430.885793871865</c:v>
                </c:pt>
                <c:pt idx="359">
                  <c:v>19432.427777777772</c:v>
                </c:pt>
                <c:pt idx="360">
                  <c:v>19432.393351800521</c:v>
                </c:pt>
                <c:pt idx="361">
                  <c:v>19429.071823204453</c:v>
                </c:pt>
                <c:pt idx="362">
                  <c:v>19430.608815427026</c:v>
                </c:pt>
                <c:pt idx="363">
                  <c:v>19431.010989010982</c:v>
                </c:pt>
                <c:pt idx="364">
                  <c:v>19432.556164383557</c:v>
                </c:pt>
                <c:pt idx="365">
                  <c:v>19431.071038251357</c:v>
                </c:pt>
                <c:pt idx="366">
                  <c:v>19428.013623978164</c:v>
                </c:pt>
                <c:pt idx="367">
                  <c:v>19425.013586956484</c:v>
                </c:pt>
                <c:pt idx="368">
                  <c:v>19425.200542005416</c:v>
                </c:pt>
                <c:pt idx="369">
                  <c:v>19425.556756756756</c:v>
                </c:pt>
                <c:pt idx="370">
                  <c:v>19428.029649595646</c:v>
                </c:pt>
                <c:pt idx="371">
                  <c:v>19426.827956989215</c:v>
                </c:pt>
                <c:pt idx="372">
                  <c:v>19424.442359249326</c:v>
                </c:pt>
                <c:pt idx="373">
                  <c:v>19421.954545454544</c:v>
                </c:pt>
                <c:pt idx="374">
                  <c:v>19416.400000000001</c:v>
                </c:pt>
                <c:pt idx="375">
                  <c:v>19412.055851063829</c:v>
                </c:pt>
                <c:pt idx="376">
                  <c:v>19407.63129973472</c:v>
                </c:pt>
                <c:pt idx="377">
                  <c:v>19403.314814814821</c:v>
                </c:pt>
                <c:pt idx="378">
                  <c:v>19399.870712401054</c:v>
                </c:pt>
                <c:pt idx="379">
                  <c:v>19397.189473684211</c:v>
                </c:pt>
                <c:pt idx="380">
                  <c:v>19392.490813648321</c:v>
                </c:pt>
                <c:pt idx="381">
                  <c:v>19389.36649214663</c:v>
                </c:pt>
                <c:pt idx="382">
                  <c:v>19388.172323759791</c:v>
                </c:pt>
                <c:pt idx="383">
                  <c:v>19386.190104166668</c:v>
                </c:pt>
                <c:pt idx="384">
                  <c:v>19383.231168831117</c:v>
                </c:pt>
                <c:pt idx="385">
                  <c:v>19379.062176165804</c:v>
                </c:pt>
                <c:pt idx="386">
                  <c:v>19372.080103359174</c:v>
                </c:pt>
                <c:pt idx="387">
                  <c:v>19369.162371134022</c:v>
                </c:pt>
                <c:pt idx="388">
                  <c:v>19365.411311053984</c:v>
                </c:pt>
                <c:pt idx="389">
                  <c:v>19360.246153846154</c:v>
                </c:pt>
                <c:pt idx="390">
                  <c:v>19354.501278772339</c:v>
                </c:pt>
                <c:pt idx="391">
                  <c:v>19354.479591836691</c:v>
                </c:pt>
                <c:pt idx="392">
                  <c:v>19353.709923664122</c:v>
                </c:pt>
                <c:pt idx="393">
                  <c:v>19353.9035532995</c:v>
                </c:pt>
                <c:pt idx="394">
                  <c:v>19353.007594936706</c:v>
                </c:pt>
                <c:pt idx="395">
                  <c:v>19353.982323232325</c:v>
                </c:pt>
                <c:pt idx="396">
                  <c:v>19353.095717884116</c:v>
                </c:pt>
                <c:pt idx="397">
                  <c:v>19351.344221105512</c:v>
                </c:pt>
                <c:pt idx="398">
                  <c:v>19352.591478696711</c:v>
                </c:pt>
                <c:pt idx="399">
                  <c:v>19356.185000000001</c:v>
                </c:pt>
                <c:pt idx="400">
                  <c:v>19357.910224438896</c:v>
                </c:pt>
                <c:pt idx="401">
                  <c:v>19360.216417910447</c:v>
                </c:pt>
                <c:pt idx="402">
                  <c:v>19362.210918114142</c:v>
                </c:pt>
                <c:pt idx="403">
                  <c:v>19364.386138613889</c:v>
                </c:pt>
                <c:pt idx="404">
                  <c:v>19360.548148148147</c:v>
                </c:pt>
                <c:pt idx="405">
                  <c:v>19351.605911330018</c:v>
                </c:pt>
                <c:pt idx="406">
                  <c:v>19350.769041769061</c:v>
                </c:pt>
                <c:pt idx="407">
                  <c:v>19354.237745098038</c:v>
                </c:pt>
                <c:pt idx="408">
                  <c:v>19355.149144254279</c:v>
                </c:pt>
                <c:pt idx="409">
                  <c:v>19353.93658536586</c:v>
                </c:pt>
                <c:pt idx="410">
                  <c:v>19349.048661800487</c:v>
                </c:pt>
                <c:pt idx="411">
                  <c:v>19349.788834951505</c:v>
                </c:pt>
                <c:pt idx="412">
                  <c:v>19350.518159806292</c:v>
                </c:pt>
                <c:pt idx="413">
                  <c:v>19350.905797101481</c:v>
                </c:pt>
                <c:pt idx="414">
                  <c:v>19349.97108433735</c:v>
                </c:pt>
                <c:pt idx="415">
                  <c:v>19349.288461538461</c:v>
                </c:pt>
                <c:pt idx="416">
                  <c:v>19350.01438848921</c:v>
                </c:pt>
                <c:pt idx="417">
                  <c:v>19350.655502392303</c:v>
                </c:pt>
                <c:pt idx="418">
                  <c:v>19351.821002386616</c:v>
                </c:pt>
                <c:pt idx="419">
                  <c:v>19350.564285714339</c:v>
                </c:pt>
                <c:pt idx="420">
                  <c:v>19347.023752969122</c:v>
                </c:pt>
                <c:pt idx="421">
                  <c:v>19345.556872037916</c:v>
                </c:pt>
                <c:pt idx="422">
                  <c:v>19343.825059101655</c:v>
                </c:pt>
                <c:pt idx="423">
                  <c:v>19341.870283018867</c:v>
                </c:pt>
                <c:pt idx="424">
                  <c:v>19339.458823529461</c:v>
                </c:pt>
                <c:pt idx="425">
                  <c:v>19336.342723004705</c:v>
                </c:pt>
                <c:pt idx="426">
                  <c:v>19333.16861826698</c:v>
                </c:pt>
                <c:pt idx="427">
                  <c:v>19330.228971962621</c:v>
                </c:pt>
                <c:pt idx="428">
                  <c:v>19327.743589743623</c:v>
                </c:pt>
                <c:pt idx="429">
                  <c:v>19326.741860465117</c:v>
                </c:pt>
                <c:pt idx="430">
                  <c:v>19328.076566125292</c:v>
                </c:pt>
                <c:pt idx="431">
                  <c:v>19327.986111111142</c:v>
                </c:pt>
                <c:pt idx="432">
                  <c:v>19327.667436489606</c:v>
                </c:pt>
                <c:pt idx="433">
                  <c:v>19326.732718894011</c:v>
                </c:pt>
                <c:pt idx="434">
                  <c:v>19325.896551724138</c:v>
                </c:pt>
                <c:pt idx="435">
                  <c:v>19323.119266054964</c:v>
                </c:pt>
                <c:pt idx="436">
                  <c:v>19322.988558352401</c:v>
                </c:pt>
                <c:pt idx="437">
                  <c:v>19320.986301369892</c:v>
                </c:pt>
                <c:pt idx="438">
                  <c:v>19320.396355353074</c:v>
                </c:pt>
                <c:pt idx="439">
                  <c:v>19317.945454545461</c:v>
                </c:pt>
                <c:pt idx="440">
                  <c:v>19314.312925170056</c:v>
                </c:pt>
                <c:pt idx="441">
                  <c:v>19310.495475113152</c:v>
                </c:pt>
                <c:pt idx="442">
                  <c:v>19308.981941309255</c:v>
                </c:pt>
                <c:pt idx="443">
                  <c:v>19306.319819819812</c:v>
                </c:pt>
                <c:pt idx="444">
                  <c:v>19302.73033707861</c:v>
                </c:pt>
                <c:pt idx="445">
                  <c:v>19298.147982062779</c:v>
                </c:pt>
                <c:pt idx="446">
                  <c:v>19294.440715883669</c:v>
                </c:pt>
                <c:pt idx="447">
                  <c:v>19292.125</c:v>
                </c:pt>
                <c:pt idx="448">
                  <c:v>19289.440979955456</c:v>
                </c:pt>
                <c:pt idx="449">
                  <c:v>19286.64</c:v>
                </c:pt>
                <c:pt idx="450">
                  <c:v>19281.745011086474</c:v>
                </c:pt>
                <c:pt idx="451">
                  <c:v>19278.411504424777</c:v>
                </c:pt>
                <c:pt idx="452">
                  <c:v>19276.006622516557</c:v>
                </c:pt>
                <c:pt idx="453">
                  <c:v>19273.570484581505</c:v>
                </c:pt>
                <c:pt idx="454">
                  <c:v>19274.865934065932</c:v>
                </c:pt>
                <c:pt idx="455">
                  <c:v>19275.54605263158</c:v>
                </c:pt>
                <c:pt idx="456">
                  <c:v>19276.746170678336</c:v>
                </c:pt>
                <c:pt idx="457">
                  <c:v>19278.755458515283</c:v>
                </c:pt>
                <c:pt idx="458">
                  <c:v>19279.875816993463</c:v>
                </c:pt>
                <c:pt idx="459">
                  <c:v>19278.728260869557</c:v>
                </c:pt>
                <c:pt idx="460">
                  <c:v>19280.507592190901</c:v>
                </c:pt>
                <c:pt idx="461">
                  <c:v>19283.411255411254</c:v>
                </c:pt>
                <c:pt idx="462">
                  <c:v>19284.796976241902</c:v>
                </c:pt>
                <c:pt idx="463">
                  <c:v>19285.006465517261</c:v>
                </c:pt>
                <c:pt idx="464">
                  <c:v>19287.423655913979</c:v>
                </c:pt>
                <c:pt idx="465">
                  <c:v>19288.248927038618</c:v>
                </c:pt>
                <c:pt idx="466">
                  <c:v>19288.890792291229</c:v>
                </c:pt>
                <c:pt idx="467">
                  <c:v>19288.771367521356</c:v>
                </c:pt>
                <c:pt idx="468">
                  <c:v>19285.37739872071</c:v>
                </c:pt>
                <c:pt idx="469">
                  <c:v>19287.393617021276</c:v>
                </c:pt>
                <c:pt idx="470">
                  <c:v>19287.872611464962</c:v>
                </c:pt>
                <c:pt idx="471">
                  <c:v>19287.008474576272</c:v>
                </c:pt>
                <c:pt idx="472">
                  <c:v>19284.687103594119</c:v>
                </c:pt>
                <c:pt idx="473">
                  <c:v>19280.493670886048</c:v>
                </c:pt>
                <c:pt idx="474">
                  <c:v>19280.195789473684</c:v>
                </c:pt>
                <c:pt idx="475">
                  <c:v>19279.682773109245</c:v>
                </c:pt>
                <c:pt idx="476">
                  <c:v>19279.276729559748</c:v>
                </c:pt>
                <c:pt idx="477">
                  <c:v>19279.267782426818</c:v>
                </c:pt>
                <c:pt idx="478">
                  <c:v>19278.329853862211</c:v>
                </c:pt>
                <c:pt idx="479">
                  <c:v>19278.381249999969</c:v>
                </c:pt>
                <c:pt idx="480">
                  <c:v>19278.205821205825</c:v>
                </c:pt>
                <c:pt idx="481">
                  <c:v>19278.508298755187</c:v>
                </c:pt>
                <c:pt idx="482">
                  <c:v>19278.633540372612</c:v>
                </c:pt>
                <c:pt idx="483">
                  <c:v>19278.219008264463</c:v>
                </c:pt>
                <c:pt idx="484">
                  <c:v>19279.331958762887</c:v>
                </c:pt>
                <c:pt idx="485">
                  <c:v>19280.300411522639</c:v>
                </c:pt>
                <c:pt idx="486">
                  <c:v>19278.936344969199</c:v>
                </c:pt>
                <c:pt idx="487">
                  <c:v>19277.98155737701</c:v>
                </c:pt>
                <c:pt idx="488">
                  <c:v>19277.550102249501</c:v>
                </c:pt>
                <c:pt idx="489">
                  <c:v>19281.173469387701</c:v>
                </c:pt>
                <c:pt idx="490">
                  <c:v>19282.411405295315</c:v>
                </c:pt>
                <c:pt idx="491">
                  <c:v>19283.5</c:v>
                </c:pt>
                <c:pt idx="492">
                  <c:v>19283.206896551725</c:v>
                </c:pt>
                <c:pt idx="493">
                  <c:v>19281.168016194333</c:v>
                </c:pt>
                <c:pt idx="494">
                  <c:v>19281.70303030303</c:v>
                </c:pt>
                <c:pt idx="495">
                  <c:v>19283.11088709674</c:v>
                </c:pt>
                <c:pt idx="496">
                  <c:v>19283.774647887283</c:v>
                </c:pt>
                <c:pt idx="497">
                  <c:v>19283.497991967903</c:v>
                </c:pt>
                <c:pt idx="498">
                  <c:v>19281.498997995994</c:v>
                </c:pt>
                <c:pt idx="499">
                  <c:v>19279.468000000033</c:v>
                </c:pt>
                <c:pt idx="500">
                  <c:v>19279.538922155687</c:v>
                </c:pt>
                <c:pt idx="501">
                  <c:v>19279.585657370488</c:v>
                </c:pt>
                <c:pt idx="502">
                  <c:v>19279.483101391685</c:v>
                </c:pt>
                <c:pt idx="503">
                  <c:v>19278.043650793661</c:v>
                </c:pt>
                <c:pt idx="504">
                  <c:v>19274.857425742575</c:v>
                </c:pt>
                <c:pt idx="505">
                  <c:v>19274.934782608721</c:v>
                </c:pt>
                <c:pt idx="506">
                  <c:v>19273.268244575916</c:v>
                </c:pt>
                <c:pt idx="507">
                  <c:v>19269.5</c:v>
                </c:pt>
                <c:pt idx="508">
                  <c:v>19264.037328094302</c:v>
                </c:pt>
                <c:pt idx="509">
                  <c:v>19262.99019607843</c:v>
                </c:pt>
                <c:pt idx="510">
                  <c:v>19261.941291585117</c:v>
                </c:pt>
                <c:pt idx="511">
                  <c:v>19259.791015625025</c:v>
                </c:pt>
                <c:pt idx="512">
                  <c:v>19257.191033138402</c:v>
                </c:pt>
                <c:pt idx="513">
                  <c:v>19254.603112840457</c:v>
                </c:pt>
                <c:pt idx="514">
                  <c:v>19252.530097087343</c:v>
                </c:pt>
                <c:pt idx="515">
                  <c:v>19249.608527131742</c:v>
                </c:pt>
                <c:pt idx="516">
                  <c:v>19245.990328820117</c:v>
                </c:pt>
                <c:pt idx="517">
                  <c:v>19243.239382239382</c:v>
                </c:pt>
                <c:pt idx="518">
                  <c:v>19240.572254335213</c:v>
                </c:pt>
                <c:pt idx="519">
                  <c:v>19237.93461538462</c:v>
                </c:pt>
                <c:pt idx="520">
                  <c:v>19236.234165067177</c:v>
                </c:pt>
                <c:pt idx="521">
                  <c:v>19233.5</c:v>
                </c:pt>
                <c:pt idx="522">
                  <c:v>19232.476099426385</c:v>
                </c:pt>
                <c:pt idx="523">
                  <c:v>19231.557251908369</c:v>
                </c:pt>
                <c:pt idx="524">
                  <c:v>19230.3733333333</c:v>
                </c:pt>
                <c:pt idx="525">
                  <c:v>19228.235741444867</c:v>
                </c:pt>
                <c:pt idx="526">
                  <c:v>19225.599620493329</c:v>
                </c:pt>
                <c:pt idx="527">
                  <c:v>19225.848484848513</c:v>
                </c:pt>
                <c:pt idx="528">
                  <c:v>19225.519848771237</c:v>
                </c:pt>
                <c:pt idx="529">
                  <c:v>19224.167924528301</c:v>
                </c:pt>
                <c:pt idx="530">
                  <c:v>19221.216572504702</c:v>
                </c:pt>
                <c:pt idx="531">
                  <c:v>19218.402255639099</c:v>
                </c:pt>
                <c:pt idx="532">
                  <c:v>19214.971857410881</c:v>
                </c:pt>
                <c:pt idx="533">
                  <c:v>19212.977528089887</c:v>
                </c:pt>
                <c:pt idx="534">
                  <c:v>19211.428037383172</c:v>
                </c:pt>
                <c:pt idx="535">
                  <c:v>19210.923507462685</c:v>
                </c:pt>
                <c:pt idx="536">
                  <c:v>19208.165735567971</c:v>
                </c:pt>
                <c:pt idx="537">
                  <c:v>19205.598513011151</c:v>
                </c:pt>
                <c:pt idx="538">
                  <c:v>19206.792207792209</c:v>
                </c:pt>
                <c:pt idx="539">
                  <c:v>19208.124074074072</c:v>
                </c:pt>
                <c:pt idx="540">
                  <c:v>19207.809611829911</c:v>
                </c:pt>
                <c:pt idx="541">
                  <c:v>19205.239852398496</c:v>
                </c:pt>
                <c:pt idx="542">
                  <c:v>19204.209944751383</c:v>
                </c:pt>
                <c:pt idx="543">
                  <c:v>19202.424632352941</c:v>
                </c:pt>
                <c:pt idx="544">
                  <c:v>19200.656880733961</c:v>
                </c:pt>
                <c:pt idx="545">
                  <c:v>19199.377289377258</c:v>
                </c:pt>
                <c:pt idx="546">
                  <c:v>19197.659963436858</c:v>
                </c:pt>
                <c:pt idx="547">
                  <c:v>19198.6332116788</c:v>
                </c:pt>
                <c:pt idx="548">
                  <c:v>19197.47358834244</c:v>
                </c:pt>
                <c:pt idx="549">
                  <c:v>19197.223636363637</c:v>
                </c:pt>
                <c:pt idx="550">
                  <c:v>19197.088929219633</c:v>
                </c:pt>
                <c:pt idx="551">
                  <c:v>19196.039855072457</c:v>
                </c:pt>
                <c:pt idx="552">
                  <c:v>19194.972875226074</c:v>
                </c:pt>
                <c:pt idx="553">
                  <c:v>19191.602888086643</c:v>
                </c:pt>
                <c:pt idx="554">
                  <c:v>19189.49369369373</c:v>
                </c:pt>
                <c:pt idx="555">
                  <c:v>19187.446043165499</c:v>
                </c:pt>
                <c:pt idx="556">
                  <c:v>19184.278276481102</c:v>
                </c:pt>
                <c:pt idx="557">
                  <c:v>19183.121863799301</c:v>
                </c:pt>
                <c:pt idx="558">
                  <c:v>19180.44007155635</c:v>
                </c:pt>
                <c:pt idx="559">
                  <c:v>19176.853571428532</c:v>
                </c:pt>
                <c:pt idx="560">
                  <c:v>19174.718360071296</c:v>
                </c:pt>
                <c:pt idx="561">
                  <c:v>19171.619217081789</c:v>
                </c:pt>
                <c:pt idx="562">
                  <c:v>19168.838365896943</c:v>
                </c:pt>
                <c:pt idx="563">
                  <c:v>19166.292553191488</c:v>
                </c:pt>
                <c:pt idx="564">
                  <c:v>19164.562831858409</c:v>
                </c:pt>
                <c:pt idx="565">
                  <c:v>19161.76855123675</c:v>
                </c:pt>
                <c:pt idx="566">
                  <c:v>19157.694885361561</c:v>
                </c:pt>
                <c:pt idx="567">
                  <c:v>19156.029929577417</c:v>
                </c:pt>
                <c:pt idx="568">
                  <c:v>19153.620386643233</c:v>
                </c:pt>
                <c:pt idx="569">
                  <c:v>19150.859649122802</c:v>
                </c:pt>
                <c:pt idx="570">
                  <c:v>19148.245183887921</c:v>
                </c:pt>
                <c:pt idx="571">
                  <c:v>19143.814685314701</c:v>
                </c:pt>
                <c:pt idx="572">
                  <c:v>19140.984293193753</c:v>
                </c:pt>
                <c:pt idx="573">
                  <c:v>19138.433797909409</c:v>
                </c:pt>
                <c:pt idx="574">
                  <c:v>19134.278260869556</c:v>
                </c:pt>
                <c:pt idx="575">
                  <c:v>19130.182291666668</c:v>
                </c:pt>
                <c:pt idx="576">
                  <c:v>19126.800693240901</c:v>
                </c:pt>
                <c:pt idx="577">
                  <c:v>19124.050173010382</c:v>
                </c:pt>
                <c:pt idx="578">
                  <c:v>19120.877374784111</c:v>
                </c:pt>
                <c:pt idx="579">
                  <c:v>19119.51896551724</c:v>
                </c:pt>
                <c:pt idx="580">
                  <c:v>19116.91049913942</c:v>
                </c:pt>
                <c:pt idx="581">
                  <c:v>19114.878006872852</c:v>
                </c:pt>
                <c:pt idx="582">
                  <c:v>19112.821612349897</c:v>
                </c:pt>
                <c:pt idx="583">
                  <c:v>19111.998287671231</c:v>
                </c:pt>
                <c:pt idx="584">
                  <c:v>19109.979487179487</c:v>
                </c:pt>
                <c:pt idx="585">
                  <c:v>19108.5</c:v>
                </c:pt>
                <c:pt idx="586">
                  <c:v>19107.085178875612</c:v>
                </c:pt>
                <c:pt idx="587">
                  <c:v>19106.644557823096</c:v>
                </c:pt>
                <c:pt idx="588">
                  <c:v>19105.774193548419</c:v>
                </c:pt>
                <c:pt idx="589">
                  <c:v>19103.918644067795</c:v>
                </c:pt>
                <c:pt idx="590">
                  <c:v>19103.94416243655</c:v>
                </c:pt>
                <c:pt idx="591">
                  <c:v>19102.577702702725</c:v>
                </c:pt>
                <c:pt idx="592">
                  <c:v>19101.490725126507</c:v>
                </c:pt>
                <c:pt idx="593">
                  <c:v>19100.297979797957</c:v>
                </c:pt>
                <c:pt idx="594">
                  <c:v>19097.826890756325</c:v>
                </c:pt>
                <c:pt idx="595">
                  <c:v>19094.718120805352</c:v>
                </c:pt>
                <c:pt idx="596">
                  <c:v>19089.015075376843</c:v>
                </c:pt>
                <c:pt idx="597">
                  <c:v>19088.725752508362</c:v>
                </c:pt>
                <c:pt idx="598">
                  <c:v>19088.195325542572</c:v>
                </c:pt>
                <c:pt idx="599">
                  <c:v>19086.796666666662</c:v>
                </c:pt>
                <c:pt idx="600">
                  <c:v>19085.687188019965</c:v>
                </c:pt>
                <c:pt idx="601">
                  <c:v>19087.169435215947</c:v>
                </c:pt>
                <c:pt idx="602">
                  <c:v>19088.847429519075</c:v>
                </c:pt>
                <c:pt idx="603">
                  <c:v>19088.195364238411</c:v>
                </c:pt>
                <c:pt idx="604">
                  <c:v>19087.471074380152</c:v>
                </c:pt>
                <c:pt idx="605">
                  <c:v>19086.264026402641</c:v>
                </c:pt>
                <c:pt idx="606">
                  <c:v>19085.288303130161</c:v>
                </c:pt>
                <c:pt idx="607">
                  <c:v>19083.541118421061</c:v>
                </c:pt>
                <c:pt idx="608">
                  <c:v>19081.683087027915</c:v>
                </c:pt>
                <c:pt idx="609">
                  <c:v>19078.765573770495</c:v>
                </c:pt>
                <c:pt idx="610">
                  <c:v>19077.248772504121</c:v>
                </c:pt>
                <c:pt idx="611">
                  <c:v>19076.861111111109</c:v>
                </c:pt>
                <c:pt idx="612">
                  <c:v>19075.605220228386</c:v>
                </c:pt>
                <c:pt idx="613">
                  <c:v>19075.161237784996</c:v>
                </c:pt>
                <c:pt idx="614">
                  <c:v>19075.598373983736</c:v>
                </c:pt>
                <c:pt idx="615">
                  <c:v>19076.801948051911</c:v>
                </c:pt>
                <c:pt idx="616">
                  <c:v>19079.513776337051</c:v>
                </c:pt>
                <c:pt idx="617">
                  <c:v>19082.333333333296</c:v>
                </c:pt>
                <c:pt idx="618">
                  <c:v>19083.200323101777</c:v>
                </c:pt>
              </c:numCache>
            </c:numRef>
          </c:val>
        </c:ser>
        <c:marker val="1"/>
        <c:axId val="56783232"/>
        <c:axId val="56784768"/>
      </c:lineChart>
      <c:dateAx>
        <c:axId val="56783232"/>
        <c:scaling>
          <c:orientation val="minMax"/>
        </c:scaling>
        <c:axPos val="b"/>
        <c:numFmt formatCode="m/d/yyyy" sourceLinked="0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6784768"/>
        <c:crosses val="autoZero"/>
        <c:auto val="1"/>
        <c:lblOffset val="100"/>
        <c:baseTimeUnit val="days"/>
        <c:majorUnit val="82"/>
        <c:majorTimeUnit val="days"/>
        <c:minorUnit val="82"/>
        <c:minorTimeUnit val="days"/>
      </c:dateAx>
      <c:valAx>
        <c:axId val="56784768"/>
        <c:scaling>
          <c:orientation val="minMax"/>
          <c:max val="23000"/>
          <c:min val="17000"/>
        </c:scaling>
        <c:axPos val="l"/>
        <c:majorGridlines/>
        <c:numFmt formatCode="General" sourceLinked="1"/>
        <c:tickLblPos val="nextTo"/>
        <c:crossAx val="56783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215448389514242"/>
          <c:y val="0.91562923634467164"/>
          <c:w val="0.4156910322097167"/>
          <c:h val="6.2636257116142666E-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CT Summer Peak: RSP12 90/10 Forecast (MW)
</a:t>
            </a:r>
          </a:p>
        </c:rich>
      </c:tx>
      <c:layout>
        <c:manualLayout>
          <c:xMode val="edge"/>
          <c:yMode val="edge"/>
          <c:x val="0.20069842684758701"/>
          <c:y val="3.88600649724985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2747486752835123E-2"/>
          <c:y val="0.15032248875867321"/>
          <c:w val="0.83944485712871286"/>
          <c:h val="0.71695863598445664"/>
        </c:manualLayout>
      </c:layout>
      <c:lineChart>
        <c:grouping val="standard"/>
        <c:ser>
          <c:idx val="0"/>
          <c:order val="0"/>
          <c:tx>
            <c:strRef>
              <c:f>Data!$B$345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Data!$A$346:$A$356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Data!$B$346:$B$356</c:f>
              <c:numCache>
                <c:formatCode>General</c:formatCode>
                <c:ptCount val="11"/>
                <c:pt idx="0">
                  <c:v>7870</c:v>
                </c:pt>
                <c:pt idx="1">
                  <c:v>7940</c:v>
                </c:pt>
                <c:pt idx="2">
                  <c:v>8060</c:v>
                </c:pt>
                <c:pt idx="3">
                  <c:v>8185</c:v>
                </c:pt>
                <c:pt idx="4">
                  <c:v>8315</c:v>
                </c:pt>
                <c:pt idx="5">
                  <c:v>8460</c:v>
                </c:pt>
                <c:pt idx="6">
                  <c:v>8550</c:v>
                </c:pt>
                <c:pt idx="7">
                  <c:v>8615</c:v>
                </c:pt>
                <c:pt idx="8">
                  <c:v>8680</c:v>
                </c:pt>
                <c:pt idx="9">
                  <c:v>8745</c:v>
                </c:pt>
                <c:pt idx="10">
                  <c:v>8810</c:v>
                </c:pt>
              </c:numCache>
            </c:numRef>
          </c:val>
        </c:ser>
        <c:ser>
          <c:idx val="1"/>
          <c:order val="1"/>
          <c:tx>
            <c:strRef>
              <c:f>Data!$C$345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Data!$A$346:$A$356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Data!$C$346:$C$356</c:f>
              <c:numCache>
                <c:formatCode>General</c:formatCode>
                <c:ptCount val="11"/>
                <c:pt idx="0">
                  <c:v>7559</c:v>
                </c:pt>
                <c:pt idx="1">
                  <c:v>7592</c:v>
                </c:pt>
                <c:pt idx="2">
                  <c:v>7676</c:v>
                </c:pt>
                <c:pt idx="3">
                  <c:v>7815</c:v>
                </c:pt>
                <c:pt idx="4">
                  <c:v>7945</c:v>
                </c:pt>
                <c:pt idx="5">
                  <c:v>8090</c:v>
                </c:pt>
                <c:pt idx="6">
                  <c:v>8180</c:v>
                </c:pt>
                <c:pt idx="7">
                  <c:v>8245</c:v>
                </c:pt>
                <c:pt idx="8">
                  <c:v>8310</c:v>
                </c:pt>
                <c:pt idx="9">
                  <c:v>8375</c:v>
                </c:pt>
                <c:pt idx="10">
                  <c:v>8440</c:v>
                </c:pt>
              </c:numCache>
            </c:numRef>
          </c:val>
        </c:ser>
        <c:ser>
          <c:idx val="2"/>
          <c:order val="2"/>
          <c:tx>
            <c:strRef>
              <c:f>Data!$D$345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Data!$A$346:$A$356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Data!$D$346:$D$356</c:f>
              <c:numCache>
                <c:formatCode>General</c:formatCode>
                <c:ptCount val="11"/>
                <c:pt idx="4">
                  <c:v>7913</c:v>
                </c:pt>
                <c:pt idx="5">
                  <c:v>8029</c:v>
                </c:pt>
                <c:pt idx="6">
                  <c:v>8092</c:v>
                </c:pt>
                <c:pt idx="7">
                  <c:v>8131</c:v>
                </c:pt>
                <c:pt idx="8">
                  <c:v>8172</c:v>
                </c:pt>
                <c:pt idx="9">
                  <c:v>8214</c:v>
                </c:pt>
                <c:pt idx="10">
                  <c:v>8258</c:v>
                </c:pt>
              </c:numCache>
            </c:numRef>
          </c:val>
        </c:ser>
        <c:marker val="1"/>
        <c:axId val="56818688"/>
        <c:axId val="63849984"/>
      </c:lineChart>
      <c:catAx>
        <c:axId val="56818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5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49984"/>
        <c:crosses val="autoZero"/>
        <c:lblAlgn val="ctr"/>
        <c:lblOffset val="100"/>
        <c:tickLblSkip val="2"/>
        <c:tickMarkSkip val="1"/>
      </c:catAx>
      <c:valAx>
        <c:axId val="63849984"/>
        <c:scaling>
          <c:orientation val="minMax"/>
          <c:max val="9000"/>
          <c:min val="75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818688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dirty="0"/>
              <a:t>CT Annual Energy: RSP12 Forecast (GWh)
</a:t>
            </a:r>
          </a:p>
        </c:rich>
      </c:tx>
      <c:layout>
        <c:manualLayout>
          <c:xMode val="edge"/>
          <c:yMode val="edge"/>
          <c:x val="0.17986513404574445"/>
          <c:y val="3.885999447437504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727826474521204E-2"/>
          <c:y val="0.15032248875867321"/>
          <c:w val="0.83011555159379014"/>
          <c:h val="0.72040394175533873"/>
        </c:manualLayout>
      </c:layout>
      <c:lineChart>
        <c:grouping val="standard"/>
        <c:ser>
          <c:idx val="0"/>
          <c:order val="0"/>
          <c:tx>
            <c:strRef>
              <c:f>Data!$B$361</c:f>
              <c:strCache>
                <c:ptCount val="1"/>
                <c:pt idx="0">
                  <c:v>RSP12 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Data!$A$362:$A$372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Data!$B$362:$B$372</c:f>
              <c:numCache>
                <c:formatCode>General</c:formatCode>
                <c:ptCount val="11"/>
                <c:pt idx="0">
                  <c:v>34545</c:v>
                </c:pt>
                <c:pt idx="1">
                  <c:v>34725</c:v>
                </c:pt>
                <c:pt idx="2">
                  <c:v>35100</c:v>
                </c:pt>
                <c:pt idx="3">
                  <c:v>35455</c:v>
                </c:pt>
                <c:pt idx="4">
                  <c:v>35790</c:v>
                </c:pt>
                <c:pt idx="5">
                  <c:v>36075</c:v>
                </c:pt>
                <c:pt idx="6">
                  <c:v>36330</c:v>
                </c:pt>
                <c:pt idx="7">
                  <c:v>36575</c:v>
                </c:pt>
                <c:pt idx="8">
                  <c:v>36815</c:v>
                </c:pt>
                <c:pt idx="9">
                  <c:v>37060</c:v>
                </c:pt>
                <c:pt idx="10">
                  <c:v>37315</c:v>
                </c:pt>
              </c:numCache>
            </c:numRef>
          </c:val>
        </c:ser>
        <c:ser>
          <c:idx val="1"/>
          <c:order val="1"/>
          <c:tx>
            <c:strRef>
              <c:f>Data!$C$361</c:f>
              <c:strCache>
                <c:ptCount val="1"/>
                <c:pt idx="0">
                  <c:v>RSP12-FCM 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Data!$A$362:$A$372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Data!$C$362:$C$372</c:f>
              <c:numCache>
                <c:formatCode>General</c:formatCode>
                <c:ptCount val="11"/>
                <c:pt idx="0">
                  <c:v>32689</c:v>
                </c:pt>
                <c:pt idx="1">
                  <c:v>32706</c:v>
                </c:pt>
                <c:pt idx="2">
                  <c:v>32851</c:v>
                </c:pt>
                <c:pt idx="3">
                  <c:v>33162</c:v>
                </c:pt>
                <c:pt idx="4">
                  <c:v>33497</c:v>
                </c:pt>
                <c:pt idx="5">
                  <c:v>33782</c:v>
                </c:pt>
                <c:pt idx="6">
                  <c:v>34037</c:v>
                </c:pt>
                <c:pt idx="7">
                  <c:v>34282</c:v>
                </c:pt>
                <c:pt idx="8">
                  <c:v>34522</c:v>
                </c:pt>
                <c:pt idx="9">
                  <c:v>34767</c:v>
                </c:pt>
                <c:pt idx="10">
                  <c:v>35022</c:v>
                </c:pt>
              </c:numCache>
            </c:numRef>
          </c:val>
        </c:ser>
        <c:ser>
          <c:idx val="2"/>
          <c:order val="2"/>
          <c:tx>
            <c:strRef>
              <c:f>Data!$D$361</c:f>
              <c:strCache>
                <c:ptCount val="1"/>
                <c:pt idx="0">
                  <c:v>RSP12-FCM-EEF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Data!$A$362:$A$372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Data!$D$362:$D$372</c:f>
              <c:numCache>
                <c:formatCode>General</c:formatCode>
                <c:ptCount val="11"/>
                <c:pt idx="4">
                  <c:v>33251</c:v>
                </c:pt>
                <c:pt idx="5">
                  <c:v>33304</c:v>
                </c:pt>
                <c:pt idx="6">
                  <c:v>33342</c:v>
                </c:pt>
                <c:pt idx="7">
                  <c:v>33382</c:v>
                </c:pt>
                <c:pt idx="8">
                  <c:v>33430</c:v>
                </c:pt>
                <c:pt idx="9">
                  <c:v>33495</c:v>
                </c:pt>
                <c:pt idx="10">
                  <c:v>33581</c:v>
                </c:pt>
              </c:numCache>
            </c:numRef>
          </c:val>
        </c:ser>
        <c:marker val="1"/>
        <c:axId val="63867520"/>
        <c:axId val="63878272"/>
      </c:lineChart>
      <c:catAx>
        <c:axId val="63867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0.49738308654814595"/>
              <c:y val="0.9093263342082225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78272"/>
        <c:crosses val="autoZero"/>
        <c:lblAlgn val="ctr"/>
        <c:lblOffset val="100"/>
        <c:tickLblSkip val="2"/>
        <c:tickMarkSkip val="1"/>
      </c:catAx>
      <c:valAx>
        <c:axId val="63878272"/>
        <c:scaling>
          <c:orientation val="minMax"/>
          <c:max val="38000"/>
          <c:min val="32000"/>
        </c:scaling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</a:t>
                </a:r>
              </a:p>
            </c:rich>
          </c:tx>
          <c:layout>
            <c:manualLayout>
              <c:xMode val="edge"/>
              <c:yMode val="edge"/>
              <c:x val="8.7259611416497379E-3"/>
              <c:y val="0.47927458680068308"/>
            </c:manualLayout>
          </c:layout>
          <c:spPr>
            <a:noFill/>
            <a:ln w="25400">
              <a:noFill/>
            </a:ln>
          </c:spPr>
        </c:title>
        <c:numFmt formatCode="\ 0" sourceLinked="0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67520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362CC-FE21-4E59-AA17-A37E6E247C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B36C8D0-9FE1-46F6-9B2C-7033F7793C4C}">
      <dgm:prSet phldrT="[Text]" custT="1"/>
      <dgm:spPr/>
      <dgm:t>
        <a:bodyPr/>
        <a:lstStyle/>
        <a:p>
          <a:r>
            <a:rPr lang="en-US" sz="2400" dirty="0" smtClean="0"/>
            <a:t>$1.4B </a:t>
          </a:r>
          <a:r>
            <a:rPr lang="en-US" sz="2000" dirty="0" smtClean="0"/>
            <a:t>spent</a:t>
          </a:r>
          <a:endParaRPr lang="en-US" sz="2000" dirty="0"/>
        </a:p>
      </dgm:t>
    </dgm:pt>
    <dgm:pt modelId="{0C348C09-DF10-4B06-B411-A5BF9E005E45}" type="parTrans" cxnId="{88892BD0-6262-40CA-AEDB-2381FF978C7D}">
      <dgm:prSet/>
      <dgm:spPr/>
      <dgm:t>
        <a:bodyPr/>
        <a:lstStyle/>
        <a:p>
          <a:endParaRPr lang="en-US"/>
        </a:p>
      </dgm:t>
    </dgm:pt>
    <dgm:pt modelId="{3CB47294-C9DB-461E-8E8B-BDDFE79042AC}" type="sibTrans" cxnId="{88892BD0-6262-40CA-AEDB-2381FF978C7D}">
      <dgm:prSet/>
      <dgm:spPr/>
      <dgm:t>
        <a:bodyPr/>
        <a:lstStyle/>
        <a:p>
          <a:endParaRPr lang="en-US"/>
        </a:p>
      </dgm:t>
    </dgm:pt>
    <dgm:pt modelId="{187EBA2B-A94B-40E2-B6B6-1B36C38A98F6}">
      <dgm:prSet phldrT="[Text]"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800" b="1" dirty="0" smtClean="0"/>
            <a:t/>
          </a:r>
          <a:br>
            <a:rPr lang="en-US" sz="1800" b="1" dirty="0" smtClean="0"/>
          </a:br>
          <a:r>
            <a:rPr lang="en-US" sz="2400" b="0" dirty="0" smtClean="0"/>
            <a:t>3,905 GWh </a:t>
          </a:r>
          <a:r>
            <a:rPr lang="en-US" sz="2000" b="0" dirty="0" smtClean="0"/>
            <a:t>(energy saved)</a:t>
          </a:r>
        </a:p>
        <a:p>
          <a:pPr algn="ctr">
            <a:spcAft>
              <a:spcPts val="600"/>
            </a:spcAft>
          </a:pPr>
          <a:r>
            <a:rPr lang="en-US" sz="1600" dirty="0" smtClean="0"/>
            <a:t>	</a:t>
          </a:r>
          <a:endParaRPr lang="en-US" sz="1600" dirty="0"/>
        </a:p>
      </dgm:t>
    </dgm:pt>
    <dgm:pt modelId="{B752602F-5CD6-4EBF-845B-AB4EE7094FFD}" type="parTrans" cxnId="{088865A0-AFA3-444A-B3A2-B60F69C457EE}">
      <dgm:prSet/>
      <dgm:spPr/>
      <dgm:t>
        <a:bodyPr/>
        <a:lstStyle/>
        <a:p>
          <a:endParaRPr lang="en-US"/>
        </a:p>
      </dgm:t>
    </dgm:pt>
    <dgm:pt modelId="{1C1FE1AE-3BFB-4911-AA4D-EFC66155972A}" type="sibTrans" cxnId="{088865A0-AFA3-444A-B3A2-B60F69C457EE}">
      <dgm:prSet/>
      <dgm:spPr/>
      <dgm:t>
        <a:bodyPr/>
        <a:lstStyle/>
        <a:p>
          <a:endParaRPr lang="en-US"/>
        </a:p>
      </dgm:t>
    </dgm:pt>
    <dgm:pt modelId="{BF988490-25B3-4C32-B34D-2C2F85EB1111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400" dirty="0" smtClean="0"/>
            <a:t>549 MW   </a:t>
          </a:r>
          <a:r>
            <a:rPr lang="en-US" sz="2000" dirty="0" smtClean="0"/>
            <a:t>(peak reduced)</a:t>
          </a:r>
          <a:endParaRPr lang="en-US" sz="2000" dirty="0"/>
        </a:p>
      </dgm:t>
    </dgm:pt>
    <dgm:pt modelId="{77B825B3-4DFD-4A6E-8DBD-9CD4934F81E5}" type="parTrans" cxnId="{00AA6C28-84A2-486E-A4B1-BCBC1F3E178D}">
      <dgm:prSet/>
      <dgm:spPr/>
      <dgm:t>
        <a:bodyPr/>
        <a:lstStyle/>
        <a:p>
          <a:endParaRPr lang="en-US"/>
        </a:p>
      </dgm:t>
    </dgm:pt>
    <dgm:pt modelId="{451AEEDF-8B69-41DA-8F79-C9E937A13815}" type="sibTrans" cxnId="{00AA6C28-84A2-486E-A4B1-BCBC1F3E178D}">
      <dgm:prSet/>
      <dgm:spPr/>
      <dgm:t>
        <a:bodyPr/>
        <a:lstStyle/>
        <a:p>
          <a:endParaRPr lang="en-US"/>
        </a:p>
      </dgm:t>
    </dgm:pt>
    <dgm:pt modelId="{1F4F1FF8-B9D8-472B-996C-FE36C0DAA3BE}" type="pres">
      <dgm:prSet presAssocID="{1BC362CC-FE21-4E59-AA17-A37E6E247C49}" presName="CompostProcess" presStyleCnt="0">
        <dgm:presLayoutVars>
          <dgm:dir/>
          <dgm:resizeHandles val="exact"/>
        </dgm:presLayoutVars>
      </dgm:prSet>
      <dgm:spPr/>
    </dgm:pt>
    <dgm:pt modelId="{6D5E88F0-DE42-4F1B-BA57-F20E1D525694}" type="pres">
      <dgm:prSet presAssocID="{1BC362CC-FE21-4E59-AA17-A37E6E247C49}" presName="arrow" presStyleLbl="bgShp" presStyleIdx="0" presStyleCnt="1" custFlipHor="1" custScaleX="1331" custLinFactNeighborX="42244"/>
      <dgm:spPr>
        <a:prstGeom prst="rightArrow">
          <a:avLst/>
        </a:prstGeom>
      </dgm:spPr>
    </dgm:pt>
    <dgm:pt modelId="{2BE89832-1B69-4407-ABCC-1093F05BAA5B}" type="pres">
      <dgm:prSet presAssocID="{1BC362CC-FE21-4E59-AA17-A37E6E247C49}" presName="linearProcess" presStyleCnt="0"/>
      <dgm:spPr/>
    </dgm:pt>
    <dgm:pt modelId="{084368C2-C798-4F3F-9E34-3C00BD7F5977}" type="pres">
      <dgm:prSet presAssocID="{3B36C8D0-9FE1-46F6-9B2C-7033F7793C4C}" presName="textNode" presStyleLbl="node1" presStyleIdx="0" presStyleCnt="3" custScaleX="228939" custScaleY="89999" custLinFactX="38243" custLinFactNeighborX="100000" custLinFactNeighborY="-1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2A28E-459C-4DCD-BE1D-5D6D3A61C9EF}" type="pres">
      <dgm:prSet presAssocID="{3CB47294-C9DB-461E-8E8B-BDDFE79042AC}" presName="sibTrans" presStyleCnt="0"/>
      <dgm:spPr/>
    </dgm:pt>
    <dgm:pt modelId="{EE7B662C-4E96-4AD9-9A2E-E02C414E1AFD}" type="pres">
      <dgm:prSet presAssocID="{187EBA2B-A94B-40E2-B6B6-1B36C38A98F6}" presName="textNode" presStyleLbl="node1" presStyleIdx="1" presStyleCnt="3" custScaleX="281728" custScaleY="98887" custLinFactX="270665" custLinFactNeighborX="300000" custLinFactNeighborY="-75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B825A-7AED-436F-956E-EBF458781E09}" type="pres">
      <dgm:prSet presAssocID="{1C1FE1AE-3BFB-4911-AA4D-EFC66155972A}" presName="sibTrans" presStyleCnt="0"/>
      <dgm:spPr/>
    </dgm:pt>
    <dgm:pt modelId="{0C5E4320-A05E-4D5C-942D-988565E1E03B}" type="pres">
      <dgm:prSet presAssocID="{BF988490-25B3-4C32-B34D-2C2F85EB1111}" presName="textNode" presStyleLbl="node1" presStyleIdx="2" presStyleCnt="3" custScaleX="332801" custScaleY="101114" custLinFactNeighborX="9121" custLinFactNeighborY="70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A55720-D0B4-41EB-B969-F43A35D783D9}" type="presOf" srcId="{1BC362CC-FE21-4E59-AA17-A37E6E247C49}" destId="{1F4F1FF8-B9D8-472B-996C-FE36C0DAA3BE}" srcOrd="0" destOrd="0" presId="urn:microsoft.com/office/officeart/2005/8/layout/hProcess9"/>
    <dgm:cxn modelId="{987B6A83-E16A-4DDF-8CAE-89B755942ED6}" type="presOf" srcId="{BF988490-25B3-4C32-B34D-2C2F85EB1111}" destId="{0C5E4320-A05E-4D5C-942D-988565E1E03B}" srcOrd="0" destOrd="0" presId="urn:microsoft.com/office/officeart/2005/8/layout/hProcess9"/>
    <dgm:cxn modelId="{17DD33E7-C10F-4C70-9E30-2537703E1E67}" type="presOf" srcId="{187EBA2B-A94B-40E2-B6B6-1B36C38A98F6}" destId="{EE7B662C-4E96-4AD9-9A2E-E02C414E1AFD}" srcOrd="0" destOrd="0" presId="urn:microsoft.com/office/officeart/2005/8/layout/hProcess9"/>
    <dgm:cxn modelId="{00AA6C28-84A2-486E-A4B1-BCBC1F3E178D}" srcId="{1BC362CC-FE21-4E59-AA17-A37E6E247C49}" destId="{BF988490-25B3-4C32-B34D-2C2F85EB1111}" srcOrd="2" destOrd="0" parTransId="{77B825B3-4DFD-4A6E-8DBD-9CD4934F81E5}" sibTransId="{451AEEDF-8B69-41DA-8F79-C9E937A13815}"/>
    <dgm:cxn modelId="{3BBD2F03-8BDF-45B3-98AA-8D7984825F65}" type="presOf" srcId="{3B36C8D0-9FE1-46F6-9B2C-7033F7793C4C}" destId="{084368C2-C798-4F3F-9E34-3C00BD7F5977}" srcOrd="0" destOrd="0" presId="urn:microsoft.com/office/officeart/2005/8/layout/hProcess9"/>
    <dgm:cxn modelId="{088865A0-AFA3-444A-B3A2-B60F69C457EE}" srcId="{1BC362CC-FE21-4E59-AA17-A37E6E247C49}" destId="{187EBA2B-A94B-40E2-B6B6-1B36C38A98F6}" srcOrd="1" destOrd="0" parTransId="{B752602F-5CD6-4EBF-845B-AB4EE7094FFD}" sibTransId="{1C1FE1AE-3BFB-4911-AA4D-EFC66155972A}"/>
    <dgm:cxn modelId="{88892BD0-6262-40CA-AEDB-2381FF978C7D}" srcId="{1BC362CC-FE21-4E59-AA17-A37E6E247C49}" destId="{3B36C8D0-9FE1-46F6-9B2C-7033F7793C4C}" srcOrd="0" destOrd="0" parTransId="{0C348C09-DF10-4B06-B411-A5BF9E005E45}" sibTransId="{3CB47294-C9DB-461E-8E8B-BDDFE79042AC}"/>
    <dgm:cxn modelId="{00007812-15D2-410C-A9DB-518BF59F8A36}" type="presParOf" srcId="{1F4F1FF8-B9D8-472B-996C-FE36C0DAA3BE}" destId="{6D5E88F0-DE42-4F1B-BA57-F20E1D525694}" srcOrd="0" destOrd="0" presId="urn:microsoft.com/office/officeart/2005/8/layout/hProcess9"/>
    <dgm:cxn modelId="{8E8D30EA-FE0E-484F-AB44-271E099210B0}" type="presParOf" srcId="{1F4F1FF8-B9D8-472B-996C-FE36C0DAA3BE}" destId="{2BE89832-1B69-4407-ABCC-1093F05BAA5B}" srcOrd="1" destOrd="0" presId="urn:microsoft.com/office/officeart/2005/8/layout/hProcess9"/>
    <dgm:cxn modelId="{626F5C12-D475-44D2-9DD2-6BF240E97BA7}" type="presParOf" srcId="{2BE89832-1B69-4407-ABCC-1093F05BAA5B}" destId="{084368C2-C798-4F3F-9E34-3C00BD7F5977}" srcOrd="0" destOrd="0" presId="urn:microsoft.com/office/officeart/2005/8/layout/hProcess9"/>
    <dgm:cxn modelId="{B94F125B-8BC4-4B54-B845-32755B372302}" type="presParOf" srcId="{2BE89832-1B69-4407-ABCC-1093F05BAA5B}" destId="{0922A28E-459C-4DCD-BE1D-5D6D3A61C9EF}" srcOrd="1" destOrd="0" presId="urn:microsoft.com/office/officeart/2005/8/layout/hProcess9"/>
    <dgm:cxn modelId="{D45F9059-5FD9-4194-9D54-B29889E68639}" type="presParOf" srcId="{2BE89832-1B69-4407-ABCC-1093F05BAA5B}" destId="{EE7B662C-4E96-4AD9-9A2E-E02C414E1AFD}" srcOrd="2" destOrd="0" presId="urn:microsoft.com/office/officeart/2005/8/layout/hProcess9"/>
    <dgm:cxn modelId="{133A3773-2FA8-4EB4-B76C-3C950DBBD2E9}" type="presParOf" srcId="{2BE89832-1B69-4407-ABCC-1093F05BAA5B}" destId="{AD9B825A-7AED-436F-956E-EBF458781E09}" srcOrd="3" destOrd="0" presId="urn:microsoft.com/office/officeart/2005/8/layout/hProcess9"/>
    <dgm:cxn modelId="{726A0402-BCD8-4AB7-B964-1D74C9EE0E55}" type="presParOf" srcId="{2BE89832-1B69-4407-ABCC-1093F05BAA5B}" destId="{0C5E4320-A05E-4D5C-942D-988565E1E0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0.46479</cdr:y>
    </cdr:from>
    <cdr:to>
      <cdr:x>0.0614</cdr:x>
      <cdr:y>0.52113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" y="2514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0.63184</cdr:x>
      <cdr:y>0.10441</cdr:y>
    </cdr:from>
    <cdr:to>
      <cdr:x>0.96523</cdr:x>
      <cdr:y>0.39238</cdr:y>
    </cdr:to>
    <cdr:sp macro="" textlink="">
      <cdr:nvSpPr>
        <cdr:cNvPr id="2" name="Oval 1"/>
        <cdr:cNvSpPr/>
      </cdr:nvSpPr>
      <cdr:spPr>
        <a:xfrm xmlns:a="http://schemas.openxmlformats.org/drawingml/2006/main" rot="21014935">
          <a:off x="5265684" y="268348"/>
          <a:ext cx="2778434" cy="74010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59595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0.46479</cdr:y>
    </cdr:from>
    <cdr:to>
      <cdr:x>0.0614</cdr:x>
      <cdr:y>0.52113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" y="2514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0.10667</cdr:x>
      <cdr:y>0.41837</cdr:y>
    </cdr:from>
    <cdr:to>
      <cdr:x>0.77778</cdr:x>
      <cdr:y>0.41837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921720" y="2150680"/>
          <a:ext cx="5799155" cy="0"/>
        </a:xfrm>
        <a:prstGeom xmlns:a="http://schemas.openxmlformats.org/drawingml/2006/main" prst="line">
          <a:avLst/>
        </a:prstGeom>
        <a:ln xmlns:a="http://schemas.openxmlformats.org/drawingml/2006/main" w="3810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0.76889</cdr:x>
      <cdr:y>0.4109</cdr:y>
    </cdr:from>
    <cdr:to>
      <cdr:x>0.80889</cdr:x>
      <cdr:y>0.89651</cdr:y>
    </cdr:to>
    <cdr:sp macro="" textlink="">
      <cdr:nvSpPr>
        <cdr:cNvPr id="5" name="Right Brace 4"/>
        <cdr:cNvSpPr/>
      </cdr:nvSpPr>
      <cdr:spPr>
        <a:xfrm xmlns:a="http://schemas.openxmlformats.org/drawingml/2006/main">
          <a:off x="6644065" y="2112275"/>
          <a:ext cx="345645" cy="2496325"/>
        </a:xfrm>
        <a:prstGeom xmlns:a="http://schemas.openxmlformats.org/drawingml/2006/main" prst="rightBrace">
          <a:avLst>
            <a:gd name="adj1" fmla="val 8333"/>
            <a:gd name="adj2" fmla="val 70019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0.79111</cdr:x>
      <cdr:y>0.69479</cdr:y>
    </cdr:from>
    <cdr:to>
      <cdr:x>0.82667</cdr:x>
      <cdr:y>0.87409</cdr:y>
    </cdr:to>
    <cdr:sp macro="" textlink="">
      <cdr:nvSpPr>
        <cdr:cNvPr id="9" name="Right Brace 8"/>
        <cdr:cNvSpPr>
          <a:spLocks xmlns:a="http://schemas.openxmlformats.org/drawingml/2006/main"/>
        </cdr:cNvSpPr>
      </cdr:nvSpPr>
      <cdr:spPr>
        <a:xfrm xmlns:a="http://schemas.openxmlformats.org/drawingml/2006/main" rot="10800000">
          <a:off x="6836090" y="3571665"/>
          <a:ext cx="307240" cy="921720"/>
        </a:xfrm>
        <a:prstGeom xmlns:a="http://schemas.openxmlformats.org/drawingml/2006/main" prst="rightBrace">
          <a:avLst>
            <a:gd name="adj1" fmla="val 8333"/>
            <a:gd name="adj2" fmla="val 70019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82CF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595959"/>
              </a:solidFill>
              <a:latin typeface="Calibri"/>
            </a:defRPr>
          </a:lvl1pPr>
          <a:lvl2pPr marL="457200" indent="0">
            <a:defRPr sz="1100">
              <a:solidFill>
                <a:srgbClr val="595959"/>
              </a:solidFill>
              <a:latin typeface="Calibri"/>
            </a:defRPr>
          </a:lvl2pPr>
          <a:lvl3pPr marL="914400" indent="0">
            <a:defRPr sz="1100">
              <a:solidFill>
                <a:srgbClr val="595959"/>
              </a:solidFill>
              <a:latin typeface="Calibri"/>
            </a:defRPr>
          </a:lvl3pPr>
          <a:lvl4pPr marL="1371600" indent="0">
            <a:defRPr sz="1100">
              <a:solidFill>
                <a:srgbClr val="595959"/>
              </a:solidFill>
              <a:latin typeface="Calibri"/>
            </a:defRPr>
          </a:lvl4pPr>
          <a:lvl5pPr marL="1828800" indent="0">
            <a:defRPr sz="1100">
              <a:solidFill>
                <a:srgbClr val="595959"/>
              </a:solidFill>
              <a:latin typeface="Calibri"/>
            </a:defRPr>
          </a:lvl5pPr>
          <a:lvl6pPr marL="2286000" indent="0">
            <a:defRPr sz="1100">
              <a:solidFill>
                <a:srgbClr val="595959"/>
              </a:solidFill>
              <a:latin typeface="Calibri"/>
            </a:defRPr>
          </a:lvl6pPr>
          <a:lvl7pPr marL="2743200" indent="0">
            <a:defRPr sz="1100">
              <a:solidFill>
                <a:srgbClr val="595959"/>
              </a:solidFill>
              <a:latin typeface="Calibri"/>
            </a:defRPr>
          </a:lvl7pPr>
          <a:lvl8pPr marL="3200400" indent="0">
            <a:defRPr sz="1100">
              <a:solidFill>
                <a:srgbClr val="595959"/>
              </a:solidFill>
              <a:latin typeface="Calibri"/>
            </a:defRPr>
          </a:lvl8pPr>
          <a:lvl9pPr marL="3657600" indent="0">
            <a:defRPr sz="1100">
              <a:solidFill>
                <a:srgbClr val="595959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C61A8C8F-51DD-4FFB-A795-2CDD83201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36" tIns="46467" rIns="92936" bIns="464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5" y="0"/>
            <a:ext cx="3026833" cy="464185"/>
          </a:xfrm>
          <a:prstGeom prst="rect">
            <a:avLst/>
          </a:prstGeom>
        </p:spPr>
        <p:txBody>
          <a:bodyPr vert="horz" lIns="92936" tIns="46467" rIns="92936" bIns="46467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6" tIns="46467" rIns="92936" bIns="464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vert="horz" lIns="92936" tIns="46467" rIns="92936" bIns="464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3"/>
            <a:ext cx="3026833" cy="464185"/>
          </a:xfrm>
          <a:prstGeom prst="rect">
            <a:avLst/>
          </a:prstGeom>
        </p:spPr>
        <p:txBody>
          <a:bodyPr vert="horz" lIns="92936" tIns="46467" rIns="92936" bIns="464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5" y="8817903"/>
            <a:ext cx="3026833" cy="464185"/>
          </a:xfrm>
          <a:prstGeom prst="rect">
            <a:avLst/>
          </a:prstGeom>
        </p:spPr>
        <p:txBody>
          <a:bodyPr vert="horz" lIns="92936" tIns="46467" rIns="92936" bIns="46467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7105" fontAlgn="base">
              <a:spcBef>
                <a:spcPct val="0"/>
              </a:spcBef>
              <a:spcAft>
                <a:spcPct val="0"/>
              </a:spcAft>
              <a:defRPr/>
            </a:pPr>
            <a:fld id="{C7674AFE-8E02-40D1-9187-190751EA0E43}" type="slidenum">
              <a:rPr lang="en-US" smtClean="0"/>
              <a:pPr defTabSz="927105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y border large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  <p:pic>
        <p:nvPicPr>
          <p:cNvPr id="7" name="Picture 6" descr="ISO-PPT-Yellow-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question_text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6" name="Picture 5" descr="blue_ques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4800" y="6248400"/>
            <a:ext cx="8180388" cy="6635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20075" y="6581775"/>
            <a:ext cx="768350" cy="609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2762BD-1763-42AE-ACA2-527D3B6F8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675" r:id="rId3"/>
    <p:sldLayoutId id="2147483650" r:id="rId4"/>
    <p:sldLayoutId id="2147483664" r:id="rId5"/>
    <p:sldLayoutId id="2147483684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-ne.com/eefwg" TargetMode="Externa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-p.com/Hom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wmf"/><Relationship Id="rId4" Type="http://schemas.openxmlformats.org/officeDocument/2006/relationships/hyperlink" Target="https://www.uinet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iciencymaine.com/abou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wmf"/><Relationship Id="rId4" Type="http://schemas.openxmlformats.org/officeDocument/2006/relationships/hyperlink" Target="http://www.maine.gov/mpuc/electricity/index.s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hyperlink" Target="http://www.capelightcompact.org/" TargetMode="External"/><Relationship Id="rId7" Type="http://schemas.openxmlformats.org/officeDocument/2006/relationships/hyperlink" Target="http://www.wmeco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nstar.com/residential/" TargetMode="External"/><Relationship Id="rId5" Type="http://schemas.openxmlformats.org/officeDocument/2006/relationships/hyperlink" Target="https://www1.nationalgridus.com/CorporateHub" TargetMode="External"/><Relationship Id="rId4" Type="http://schemas.openxmlformats.org/officeDocument/2006/relationships/hyperlink" Target="http://www.unitil.com/customer-configuration?loc=http://www.unitil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nh.com/For-My-Home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wmf"/><Relationship Id="rId5" Type="http://schemas.openxmlformats.org/officeDocument/2006/relationships/hyperlink" Target="https://www1.nationalgridus.com/CorporateHub" TargetMode="External"/><Relationship Id="rId4" Type="http://schemas.openxmlformats.org/officeDocument/2006/relationships/hyperlink" Target="http://www.unitil.com/customer-configuration?loc=http://www.unitil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nationalgridus.com/CorporateHub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iciencyvermont.com/Index.asp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wmf"/><Relationship Id="rId4" Type="http://schemas.openxmlformats.org/officeDocument/2006/relationships/hyperlink" Target="https://www.burlingtonelectric.com/page.php?pid=62&amp;name=ee_incentiv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February 15, 2013 | Boston,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Stephen J. Rourke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VICE PRESIDENT, SYSTEM PLANNING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Restructuring Roundtable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Draft 2013 Energy-Efficiency Forecast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343040" y="4312315"/>
            <a:ext cx="5559552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3381445" y="4773175"/>
            <a:ext cx="5559552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342900" lvl="0" indent="-342900" algn="r">
              <a:spcBef>
                <a:spcPts val="1200"/>
              </a:spcBef>
              <a:defRPr/>
            </a:pPr>
            <a:endParaRPr kumimoji="0" lang="en-US" sz="1050" b="0" i="0" u="none" strike="noStrike" kern="0" cap="all" spc="30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2013 EE Forecast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Draft forecast results are similar to the 2012 forecast results</a:t>
            </a:r>
          </a:p>
          <a:p>
            <a:r>
              <a:rPr lang="en-US" dirty="0" smtClean="0"/>
              <a:t>Generally, when adjusted for the impacts of EE, forecasted energy use remains flat for the region </a:t>
            </a:r>
          </a:p>
          <a:p>
            <a:pPr lvl="1"/>
            <a:r>
              <a:rPr lang="en-US" dirty="0" smtClean="0"/>
              <a:t>Reductions in energy use in VT and RI</a:t>
            </a:r>
          </a:p>
          <a:p>
            <a:r>
              <a:rPr lang="en-US" dirty="0" smtClean="0"/>
              <a:t>Generally, demand reductions from EE slow peak growth rate in the region</a:t>
            </a:r>
          </a:p>
          <a:p>
            <a:r>
              <a:rPr lang="en-US" dirty="0" smtClean="0"/>
              <a:t>Program performance changes from 2012 forecast</a:t>
            </a:r>
          </a:p>
          <a:p>
            <a:pPr lvl="1"/>
            <a:r>
              <a:rPr lang="en-US" dirty="0" smtClean="0"/>
              <a:t>Regional production cost decreased slightly, resulting in an increase in energy reductions</a:t>
            </a:r>
          </a:p>
          <a:p>
            <a:pPr lvl="1"/>
            <a:r>
              <a:rPr lang="en-US" dirty="0" smtClean="0"/>
              <a:t>Peak-to-energy-ratios decreased slightly, resulting in smaller demand reductions from equivalent energy reductions</a:t>
            </a:r>
          </a:p>
          <a:p>
            <a:r>
              <a:rPr lang="en-US" dirty="0" smtClean="0"/>
              <a:t>Results vary by state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00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Regional EE Forecast Results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i="1" dirty="0" smtClean="0"/>
              <a:t>2016 to 2022)</a:t>
            </a:r>
            <a:endParaRPr lang="en-U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2665" y="1623965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Total projected spending on energy efficiency: </a:t>
            </a:r>
            <a:r>
              <a:rPr lang="en-US" b="1" dirty="0" smtClean="0"/>
              <a:t>$5.6 billion</a:t>
            </a:r>
          </a:p>
          <a:p>
            <a:r>
              <a:rPr lang="en-US" dirty="0" smtClean="0"/>
              <a:t>Peak demand rises more slowly than with traditional forecast</a:t>
            </a:r>
          </a:p>
          <a:p>
            <a:pPr lvl="1"/>
            <a:r>
              <a:rPr lang="en-US" dirty="0" smtClean="0"/>
              <a:t>Average annual reduction in peak demand: </a:t>
            </a:r>
            <a:r>
              <a:rPr lang="en-US" b="1" dirty="0" smtClean="0"/>
              <a:t>188 MW</a:t>
            </a:r>
          </a:p>
          <a:p>
            <a:pPr lvl="1"/>
            <a:r>
              <a:rPr lang="en-US" dirty="0" smtClean="0"/>
              <a:t>Total projected reduction over seven years: </a:t>
            </a:r>
            <a:r>
              <a:rPr lang="en-US" b="1" dirty="0" smtClean="0"/>
              <a:t>1,314 MW</a:t>
            </a:r>
          </a:p>
          <a:p>
            <a:pPr lvl="1"/>
            <a:r>
              <a:rPr lang="en-US" dirty="0" smtClean="0"/>
              <a:t>In VT, forecasted peak demand declines</a:t>
            </a:r>
          </a:p>
          <a:p>
            <a:r>
              <a:rPr lang="en-US" dirty="0" smtClean="0"/>
              <a:t>Annual electricity consumption remains flat compared to traditional forecast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Average annual energy savings: </a:t>
            </a:r>
            <a:r>
              <a:rPr lang="en-US" b="1" dirty="0" smtClean="0"/>
              <a:t>1,319 GWh</a:t>
            </a:r>
          </a:p>
          <a:p>
            <a:pPr lvl="1"/>
            <a:r>
              <a:rPr lang="en-US" dirty="0" smtClean="0"/>
              <a:t>Total projected reduction over seven years: </a:t>
            </a:r>
            <a:r>
              <a:rPr lang="en-US" b="1" dirty="0" smtClean="0"/>
              <a:t>9,233 GWh</a:t>
            </a:r>
          </a:p>
          <a:p>
            <a:pPr lvl="1"/>
            <a:r>
              <a:rPr lang="en-US" dirty="0" smtClean="0"/>
              <a:t>RI and VT forecasts show declining annual electricity consumption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 txBox="1">
            <a:spLocks/>
          </p:cNvSpPr>
          <p:nvPr/>
        </p:nvSpPr>
        <p:spPr bwMode="auto">
          <a:xfrm>
            <a:off x="8753475" y="6477000"/>
            <a:ext cx="3905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9175"/>
            <a:fld id="{A4E7F2E8-5802-4C3D-847A-EA343953D7B4}" type="slidenum">
              <a:rPr lang="en-US" sz="900"/>
              <a:pPr algn="ctr" defTabSz="1019175"/>
              <a:t>12</a:t>
            </a:fld>
            <a:endParaRPr lang="en-US" sz="1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52400"/>
            <a:ext cx="5715000" cy="838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Energy and Summer Peak </a:t>
            </a:r>
            <a:r>
              <a:rPr lang="en-US" sz="3200" b="1" kern="0" dirty="0" smtClean="0">
                <a:latin typeface="+mj-lt"/>
                <a:ea typeface="+mj-ea"/>
                <a:cs typeface="+mj-cs"/>
              </a:rPr>
              <a:t>EE Forecast Data</a:t>
            </a:r>
            <a:endParaRPr lang="en-US" sz="32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838200"/>
          <a:ext cx="7924799" cy="5029203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777894"/>
                <a:gridCol w="1397779"/>
                <a:gridCol w="1024727"/>
                <a:gridCol w="838200"/>
                <a:gridCol w="1066800"/>
                <a:gridCol w="838200"/>
                <a:gridCol w="914400"/>
                <a:gridCol w="1066799"/>
              </a:tblGrid>
              <a:tr h="2186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GWh Savings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Sum of States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ME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NH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VT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CT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RI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MA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1,594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919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1,494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861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1,399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1,309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754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1,224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706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1,144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660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1,069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618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9,233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596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1,441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5,324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Average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1,319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866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</a:tr>
              <a:tr h="2186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MW Savings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Sum of States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ME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NH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VT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CT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RI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MA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9369" marR="9369" marT="9369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768</a:t>
                      </a:r>
                    </a:p>
                  </a:txBody>
                  <a:tcPr marL="9525" marR="9525" marT="9525" marB="0" anchor="b"/>
                </a:tc>
              </a:tr>
              <a:tr h="21866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Average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England Results: </a:t>
            </a:r>
            <a:br>
              <a:rPr lang="en-US" dirty="0" smtClean="0"/>
            </a:br>
            <a:r>
              <a:rPr lang="en-US" sz="3100" b="0" i="1" dirty="0" smtClean="0"/>
              <a:t>Lower Peak Demand Growth, Level Energy Demand </a:t>
            </a:r>
            <a:endParaRPr lang="en-US" b="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5" name="Chart Placeholder 24"/>
          <p:cNvGraphicFramePr>
            <a:graphicFrameLocks noGrp="1"/>
          </p:cNvGraphicFramePr>
          <p:nvPr>
            <p:ph type="chart" sz="quarter" idx="13"/>
          </p:nvPr>
        </p:nvGraphicFramePr>
        <p:xfrm>
          <a:off x="4533596" y="1815990"/>
          <a:ext cx="4156990" cy="453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17645" y="1700775"/>
            <a:ext cx="360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England:  Annual Energy (GWh)</a:t>
            </a:r>
            <a:endParaRPr lang="en-US" dirty="0"/>
          </a:p>
        </p:txBody>
      </p:sp>
      <p:graphicFrame>
        <p:nvGraphicFramePr>
          <p:cNvPr id="26" name="Chart 25"/>
          <p:cNvGraphicFramePr>
            <a:graphicFrameLocks/>
          </p:cNvGraphicFramePr>
          <p:nvPr/>
        </p:nvGraphicFramePr>
        <p:xfrm>
          <a:off x="270640" y="1470345"/>
          <a:ext cx="4304994" cy="445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4260" y="1662370"/>
            <a:ext cx="408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England:  Summer 90/10 Peak (MW)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Measures Focus on Lighting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93830" y="1316725"/>
          <a:ext cx="8641125" cy="514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Winter Peaks Trending Down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62665" y="1547154"/>
          <a:ext cx="8218669" cy="487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to the Power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Timing of necessary transmission upgrades</a:t>
            </a:r>
          </a:p>
          <a:p>
            <a:r>
              <a:rPr lang="en-US" dirty="0" smtClean="0"/>
              <a:t>Winter versus summer peak and energy impacts</a:t>
            </a:r>
          </a:p>
          <a:p>
            <a:r>
              <a:rPr lang="en-US" dirty="0" smtClean="0"/>
              <a:t>Declining load factor; minimum load issues</a:t>
            </a:r>
          </a:p>
          <a:p>
            <a:r>
              <a:rPr lang="en-US" dirty="0" smtClean="0"/>
              <a:t>Natural gas, nuclear, EE, DR, renewables  </a:t>
            </a:r>
          </a:p>
          <a:p>
            <a:pPr lvl="1"/>
            <a:r>
              <a:rPr lang="en-US" dirty="0" smtClean="0"/>
              <a:t>Will this be our 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dirty="0" smtClean="0"/>
              <a:t>States continue to make large investments in EE</a:t>
            </a:r>
          </a:p>
          <a:p>
            <a:pPr lvl="0">
              <a:spcAft>
                <a:spcPts val="600"/>
              </a:spcAft>
              <a:defRPr/>
            </a:pPr>
            <a:r>
              <a:rPr lang="en-US" dirty="0" smtClean="0"/>
              <a:t>ISO-NE worked successfully with stakeholders to integrate EE data into ISO’s long-term planning &amp; forecast processes</a:t>
            </a:r>
            <a:endParaRPr lang="en-US" strike="sngStrike" dirty="0" smtClean="0"/>
          </a:p>
          <a:p>
            <a:pPr lvl="0">
              <a:spcAft>
                <a:spcPts val="600"/>
              </a:spcAft>
              <a:defRPr/>
            </a:pPr>
            <a:r>
              <a:rPr lang="en-US" dirty="0" smtClean="0"/>
              <a:t>EE forecast shows the states’ investment in EE is having a significant impact on electric energy consumption and peak demand</a:t>
            </a:r>
          </a:p>
          <a:p>
            <a:pPr lvl="0">
              <a:spcAft>
                <a:spcPts val="600"/>
              </a:spcAft>
              <a:defRPr/>
            </a:pPr>
            <a:r>
              <a:rPr lang="en-US" dirty="0" smtClean="0"/>
              <a:t>VT/NH planning study:  analysis revised with new resources &amp; transmission and EE forecast indicates about $260 million of previously identified transmission upgrades deferred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/>
              <a:t>For more information see </a:t>
            </a:r>
            <a:r>
              <a:rPr lang="en-US" dirty="0" smtClean="0">
                <a:hlinkClick r:id="rId2"/>
              </a:rPr>
              <a:t>www.iso-ne.com/eefwg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816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Energy-Efficiency Forecast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State-by-State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About ISO New England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665" y="150875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Not-for-profit corporation</a:t>
            </a:r>
          </a:p>
          <a:p>
            <a:pPr lvl="1"/>
            <a:r>
              <a:rPr lang="en-US" dirty="0" smtClean="0"/>
              <a:t>Created in 1997 to oversee New England’s restructured electric power system; regulated by Federal Energy Regulatory Commission</a:t>
            </a:r>
          </a:p>
          <a:p>
            <a:r>
              <a:rPr lang="en-US" dirty="0" smtClean="0"/>
              <a:t>Regional Transmission Organization</a:t>
            </a:r>
          </a:p>
          <a:p>
            <a:pPr lvl="1"/>
            <a:r>
              <a:rPr lang="en-US" dirty="0" smtClean="0"/>
              <a:t>Independent of companies doing business in markets; no financial interest in companies participating in markets</a:t>
            </a:r>
          </a:p>
          <a:p>
            <a:r>
              <a:rPr lang="en-US" dirty="0" smtClean="0"/>
              <a:t>Major responsibilities</a:t>
            </a:r>
          </a:p>
          <a:p>
            <a:pPr lvl="1"/>
            <a:r>
              <a:rPr lang="en-US" dirty="0" smtClean="0"/>
              <a:t>Maintain reliable operation of the electric grid</a:t>
            </a:r>
          </a:p>
          <a:p>
            <a:pPr lvl="1"/>
            <a:r>
              <a:rPr lang="en-US" dirty="0" smtClean="0"/>
              <a:t>Administer wholesale electricity markets</a:t>
            </a:r>
          </a:p>
          <a:p>
            <a:pPr lvl="1"/>
            <a:r>
              <a:rPr lang="en-US" dirty="0" smtClean="0"/>
              <a:t>Plan for future system needs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9952" r="9952"/>
          <a:stretch>
            <a:fillRect/>
          </a:stretch>
        </p:blipFill>
        <p:spPr bwMode="auto">
          <a:xfrm>
            <a:off x="4956050" y="1585560"/>
            <a:ext cx="32659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Connecticut: Energy Efficiency by the 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Energy-efficiency results, 2009-2011:</a:t>
            </a:r>
          </a:p>
          <a:p>
            <a:pPr lvl="1"/>
            <a:r>
              <a:rPr lang="en-US" dirty="0" smtClean="0"/>
              <a:t>Total spending: $337.7 million</a:t>
            </a:r>
          </a:p>
          <a:p>
            <a:pPr lvl="1"/>
            <a:r>
              <a:rPr lang="en-US" dirty="0" smtClean="0"/>
              <a:t>Total energy saved: 1,009 GWh</a:t>
            </a:r>
          </a:p>
          <a:p>
            <a:pPr lvl="2"/>
            <a:r>
              <a:rPr lang="en-US" dirty="0" smtClean="0"/>
              <a:t>Annual average energy saved: 336.5 GWh</a:t>
            </a:r>
          </a:p>
          <a:p>
            <a:pPr lvl="1"/>
            <a:r>
              <a:rPr lang="en-US" dirty="0" smtClean="0"/>
              <a:t>Total peak demand savings: 127 MW</a:t>
            </a:r>
          </a:p>
          <a:p>
            <a:pPr lvl="2"/>
            <a:r>
              <a:rPr lang="en-US" dirty="0" smtClean="0"/>
              <a:t>Annual average: 42 MW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1100"/>
              </a:spcBef>
            </a:pPr>
            <a:r>
              <a:rPr lang="en-US" dirty="0" smtClean="0"/>
              <a:t>Energy-efficiency forecast, 2016-2022:</a:t>
            </a:r>
          </a:p>
          <a:p>
            <a:pPr lvl="1"/>
            <a:r>
              <a:rPr lang="en-US" dirty="0" smtClean="0"/>
              <a:t>Total spending: $806 million</a:t>
            </a:r>
          </a:p>
          <a:p>
            <a:pPr lvl="1"/>
            <a:r>
              <a:rPr lang="en-US" dirty="0" smtClean="0"/>
              <a:t>Projected total reduction in energy consumption: 1,441 GWh</a:t>
            </a:r>
          </a:p>
          <a:p>
            <a:pPr lvl="2"/>
            <a:r>
              <a:rPr lang="en-US" dirty="0" smtClean="0"/>
              <a:t>Annual average: 206 GWh</a:t>
            </a:r>
          </a:p>
          <a:p>
            <a:pPr lvl="1"/>
            <a:r>
              <a:rPr lang="en-US" dirty="0" smtClean="0"/>
              <a:t>Projected total reduction in peak demand: 181 MW</a:t>
            </a:r>
          </a:p>
          <a:p>
            <a:pPr lvl="2"/>
            <a:r>
              <a:rPr lang="en-US" dirty="0" smtClean="0"/>
              <a:t>Annual average: 26 MW</a:t>
            </a:r>
          </a:p>
          <a:p>
            <a:pPr>
              <a:spcBef>
                <a:spcPts val="1300"/>
              </a:spcBef>
            </a:pPr>
            <a:r>
              <a:rPr lang="en-US" dirty="0" smtClean="0"/>
              <a:t>CT program administrators:</a:t>
            </a:r>
          </a:p>
          <a:p>
            <a:pPr lvl="1"/>
            <a:r>
              <a:rPr lang="en-US" dirty="0" smtClean="0"/>
              <a:t>CT Light &amp; Power: </a:t>
            </a:r>
            <a:r>
              <a:rPr lang="en-US" u="sng" dirty="0" smtClean="0">
                <a:hlinkClick r:id="rId3"/>
              </a:rPr>
              <a:t>http://www.cl-p.com/Home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United Illuminating Co.: </a:t>
            </a:r>
            <a:r>
              <a:rPr lang="en-US" u="sng" dirty="0" smtClean="0">
                <a:hlinkClick r:id="rId4"/>
              </a:rPr>
              <a:t>https://www.uinet.com/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13" descr="C:\Documents and Settings\mgiaimo\Local Settings\Temporary Internet Files\Content.IE5\IL71Q34B\MC9000273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371600"/>
            <a:ext cx="2803138" cy="201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 Peak and Annual Energy Consumption Forecast, 2012-2021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Maine: Energy Efficiency by the 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Energy-efficiency results, 2009-2011:</a:t>
            </a:r>
          </a:p>
          <a:p>
            <a:pPr lvl="1"/>
            <a:r>
              <a:rPr lang="en-US" dirty="0" smtClean="0"/>
              <a:t>Total spending: $53.4 million</a:t>
            </a:r>
          </a:p>
          <a:p>
            <a:pPr lvl="1"/>
            <a:r>
              <a:rPr lang="en-US" dirty="0" smtClean="0"/>
              <a:t>Total energy saved: 282 GWh</a:t>
            </a:r>
          </a:p>
          <a:p>
            <a:pPr lvl="2"/>
            <a:r>
              <a:rPr lang="en-US" dirty="0" smtClean="0"/>
              <a:t>Annual average: 94 GWh</a:t>
            </a:r>
          </a:p>
          <a:p>
            <a:pPr lvl="1"/>
            <a:r>
              <a:rPr lang="en-US" dirty="0" smtClean="0"/>
              <a:t>Total peak demand savings: 32 MW</a:t>
            </a:r>
          </a:p>
          <a:p>
            <a:pPr lvl="2"/>
            <a:r>
              <a:rPr lang="en-US" dirty="0" smtClean="0"/>
              <a:t>Annual average: 11 MW </a:t>
            </a:r>
          </a:p>
          <a:p>
            <a:r>
              <a:rPr lang="en-US" dirty="0" smtClean="0"/>
              <a:t>Energy-efficiency forecast, 2016-2022: </a:t>
            </a:r>
          </a:p>
          <a:p>
            <a:pPr lvl="1"/>
            <a:r>
              <a:rPr lang="en-US" dirty="0" smtClean="0"/>
              <a:t>Total spending: $202.7 million</a:t>
            </a:r>
          </a:p>
          <a:p>
            <a:pPr lvl="1"/>
            <a:r>
              <a:rPr lang="en-US" dirty="0" smtClean="0"/>
              <a:t>Projected total reduction in energy consumption: 588 GWh</a:t>
            </a:r>
          </a:p>
          <a:p>
            <a:pPr lvl="2"/>
            <a:r>
              <a:rPr lang="en-US" dirty="0" smtClean="0"/>
              <a:t>Annual average: 84 GWh </a:t>
            </a:r>
          </a:p>
          <a:p>
            <a:pPr lvl="1"/>
            <a:r>
              <a:rPr lang="en-US" dirty="0" smtClean="0"/>
              <a:t>Projected total reduction in peak demand: 67 MW</a:t>
            </a:r>
          </a:p>
          <a:p>
            <a:pPr lvl="2"/>
            <a:r>
              <a:rPr lang="en-US" dirty="0" smtClean="0"/>
              <a:t>Annual average: 10 MW</a:t>
            </a:r>
          </a:p>
          <a:p>
            <a:r>
              <a:rPr lang="en-US" dirty="0" smtClean="0"/>
              <a:t>ME Program Administrators:</a:t>
            </a:r>
          </a:p>
          <a:p>
            <a:pPr lvl="1"/>
            <a:r>
              <a:rPr lang="en-US" dirty="0" smtClean="0"/>
              <a:t>Efficiency Maine:  </a:t>
            </a:r>
            <a:r>
              <a:rPr lang="en-US" u="sng" dirty="0" smtClean="0">
                <a:hlinkClick r:id="rId3"/>
              </a:rPr>
              <a:t>http://www.efficiencymaine.com/about</a:t>
            </a:r>
            <a:endParaRPr lang="en-US" dirty="0" smtClean="0"/>
          </a:p>
          <a:p>
            <a:pPr lvl="1"/>
            <a:r>
              <a:rPr lang="en-US" dirty="0" smtClean="0"/>
              <a:t>Maine Public Service Commission: </a:t>
            </a:r>
            <a:r>
              <a:rPr lang="en-US" u="sng" dirty="0" smtClean="0">
                <a:hlinkClick r:id="rId4"/>
              </a:rPr>
              <a:t>http://www.maine.gov/mpuc/electricity/index.shtml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9" descr="C:\Documents and Settings\mgiaimo\Local Settings\Temporary Internet Files\Content.IE5\PAK7IDPI\MC9000273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599" y="1219200"/>
            <a:ext cx="1603032" cy="210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Peak and Annual Energy Consumption Forecast, 2012-2021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1143000"/>
          </a:xfrm>
        </p:spPr>
        <p:txBody>
          <a:bodyPr/>
          <a:lstStyle/>
          <a:p>
            <a:r>
              <a:rPr lang="en-US" dirty="0" smtClean="0"/>
              <a:t>Massachusetts: Energy Efficiency by the 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Energy-efficiency results, 2009-2011:</a:t>
            </a:r>
          </a:p>
          <a:p>
            <a:pPr lvl="1"/>
            <a:r>
              <a:rPr lang="en-US" dirty="0" smtClean="0"/>
              <a:t>Total spending: $729.3 million</a:t>
            </a:r>
          </a:p>
          <a:p>
            <a:pPr lvl="1"/>
            <a:r>
              <a:rPr lang="en-US" dirty="0" smtClean="0"/>
              <a:t>Total energy saved: 1,828 GWh</a:t>
            </a:r>
          </a:p>
          <a:p>
            <a:pPr lvl="2"/>
            <a:r>
              <a:rPr lang="en-US" dirty="0" smtClean="0"/>
              <a:t>Annual average: 609.3 GWh</a:t>
            </a:r>
          </a:p>
          <a:p>
            <a:pPr lvl="1"/>
            <a:r>
              <a:rPr lang="en-US" dirty="0" smtClean="0"/>
              <a:t>Total peak demand savings: 264 MW</a:t>
            </a:r>
          </a:p>
          <a:p>
            <a:pPr lvl="2"/>
            <a:r>
              <a:rPr lang="en-US" dirty="0" smtClean="0"/>
              <a:t>Annual average: 88 MW</a:t>
            </a:r>
          </a:p>
          <a:p>
            <a:r>
              <a:rPr lang="en-US" dirty="0" smtClean="0"/>
              <a:t>Energy-efficiency forecast, 2016-2022</a:t>
            </a:r>
          </a:p>
          <a:p>
            <a:pPr lvl="1"/>
            <a:r>
              <a:rPr lang="en-US" dirty="0" smtClean="0"/>
              <a:t>Total spending: $3.5 billion</a:t>
            </a:r>
          </a:p>
          <a:p>
            <a:pPr lvl="1"/>
            <a:r>
              <a:rPr lang="en-US" dirty="0" smtClean="0"/>
              <a:t>Projected total reduction in energy consumption: 5,324 GWh</a:t>
            </a:r>
          </a:p>
          <a:p>
            <a:pPr lvl="2"/>
            <a:r>
              <a:rPr lang="en-US" dirty="0" smtClean="0"/>
              <a:t>Annual average: 761 GWh</a:t>
            </a:r>
          </a:p>
          <a:p>
            <a:pPr lvl="1"/>
            <a:r>
              <a:rPr lang="en-US" dirty="0" smtClean="0"/>
              <a:t>Projected total reduction in peak demand: 768 MW</a:t>
            </a:r>
          </a:p>
          <a:p>
            <a:pPr lvl="2"/>
            <a:r>
              <a:rPr lang="en-US" dirty="0" smtClean="0"/>
              <a:t>Annual average: 120 MW</a:t>
            </a:r>
          </a:p>
          <a:p>
            <a:r>
              <a:rPr lang="en-US" dirty="0" smtClean="0"/>
              <a:t>MA program administrators:</a:t>
            </a:r>
          </a:p>
          <a:p>
            <a:pPr lvl="1"/>
            <a:r>
              <a:rPr lang="en-US" dirty="0" smtClean="0"/>
              <a:t>Cape Light Compact:  </a:t>
            </a:r>
            <a:r>
              <a:rPr lang="en-US" u="sng" dirty="0" smtClean="0">
                <a:hlinkClick r:id="rId3"/>
              </a:rPr>
              <a:t>http://www.capelightcompact.org/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Fitchburg Electric:  </a:t>
            </a:r>
            <a:r>
              <a:rPr lang="en-US" u="sng" dirty="0" smtClean="0">
                <a:hlinkClick r:id="rId4"/>
              </a:rPr>
              <a:t>http://www.unitil.com/customer-configuration?loc=http%3A//www.unitil.com/</a:t>
            </a:r>
            <a:endParaRPr lang="en-US" dirty="0" smtClean="0"/>
          </a:p>
          <a:p>
            <a:pPr lvl="1"/>
            <a:r>
              <a:rPr lang="en-US" dirty="0" smtClean="0"/>
              <a:t>Mass. Electric Co. (Nantucket Electric Co.): </a:t>
            </a:r>
            <a:r>
              <a:rPr lang="en-US" u="sng" dirty="0" smtClean="0">
                <a:hlinkClick r:id="rId5"/>
              </a:rPr>
              <a:t>https://www1.nationalgridus.com/CorporateHub</a:t>
            </a:r>
            <a:endParaRPr lang="en-US" dirty="0" smtClean="0"/>
          </a:p>
          <a:p>
            <a:pPr lvl="1"/>
            <a:r>
              <a:rPr lang="en-US" dirty="0" smtClean="0"/>
              <a:t>NSTAR:  </a:t>
            </a:r>
            <a:r>
              <a:rPr lang="en-US" u="sng" dirty="0" smtClean="0">
                <a:hlinkClick r:id="rId6"/>
              </a:rPr>
              <a:t>http://www.nstar.com/residential/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Western Mass. Electric Co.:  </a:t>
            </a:r>
            <a:r>
              <a:rPr lang="en-US" u="sng" dirty="0" smtClean="0">
                <a:hlinkClick r:id="rId7"/>
              </a:rPr>
              <a:t>http://www.wmeco.com/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 descr="C:\Documents and Settings\mgiaimo\Local Settings\Temporary Internet Files\Content.IE5\IL71Q34B\MC90002739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199" y="1447799"/>
            <a:ext cx="3465426" cy="210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Peak and Annual Energy Consumption Forecast, 2012-2021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</p:nvPr>
        </p:nvGraphicFramePr>
        <p:xfrm>
          <a:off x="4645025" y="1600200"/>
          <a:ext cx="40417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980"/>
            <a:ext cx="8229600" cy="1143000"/>
          </a:xfrm>
        </p:spPr>
        <p:txBody>
          <a:bodyPr/>
          <a:lstStyle/>
          <a:p>
            <a:r>
              <a:rPr lang="en-US" dirty="0" smtClean="0"/>
              <a:t>New Hampshire: Energy Efficiency by the 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Energy-efficiency results, 2009-2011:</a:t>
            </a:r>
          </a:p>
          <a:p>
            <a:pPr lvl="1"/>
            <a:r>
              <a:rPr lang="en-US" dirty="0" smtClean="0"/>
              <a:t>Total spending: $58.6 million</a:t>
            </a:r>
          </a:p>
          <a:p>
            <a:pPr lvl="1"/>
            <a:r>
              <a:rPr lang="en-US" dirty="0" smtClean="0"/>
              <a:t>Total energy saved: 191.4 GWh</a:t>
            </a:r>
          </a:p>
          <a:p>
            <a:pPr lvl="2"/>
            <a:r>
              <a:rPr lang="en-US" dirty="0" smtClean="0"/>
              <a:t>Annual average: 63.8 GWh</a:t>
            </a:r>
          </a:p>
          <a:p>
            <a:pPr lvl="1"/>
            <a:r>
              <a:rPr lang="en-US" dirty="0" smtClean="0"/>
              <a:t>Total peak demand savings: 32 MW</a:t>
            </a:r>
          </a:p>
          <a:p>
            <a:pPr lvl="2"/>
            <a:r>
              <a:rPr lang="en-US" dirty="0" smtClean="0"/>
              <a:t>Annual average: 11 MW</a:t>
            </a:r>
          </a:p>
          <a:p>
            <a:r>
              <a:rPr lang="en-US" dirty="0" smtClean="0"/>
              <a:t>Energy-efficiency forecast, 2016-2022: </a:t>
            </a:r>
          </a:p>
          <a:p>
            <a:pPr lvl="1"/>
            <a:r>
              <a:rPr lang="en-US" dirty="0" smtClean="0"/>
              <a:t>Total spending: $183.1 million</a:t>
            </a:r>
          </a:p>
          <a:p>
            <a:pPr lvl="1"/>
            <a:r>
              <a:rPr lang="en-US" dirty="0" smtClean="0"/>
              <a:t>Projected total reduction in energy consumption: 359 GWh</a:t>
            </a:r>
          </a:p>
          <a:p>
            <a:pPr lvl="2"/>
            <a:r>
              <a:rPr lang="en-US" dirty="0" smtClean="0"/>
              <a:t>Annual average: 51 GWh</a:t>
            </a:r>
          </a:p>
          <a:p>
            <a:pPr lvl="1"/>
            <a:r>
              <a:rPr lang="en-US" dirty="0" smtClean="0"/>
              <a:t>Projected total reduction in peak demand: 59 MW</a:t>
            </a:r>
          </a:p>
          <a:p>
            <a:pPr lvl="2"/>
            <a:r>
              <a:rPr lang="en-US" dirty="0" smtClean="0"/>
              <a:t>Annual average: 8 MW</a:t>
            </a:r>
          </a:p>
          <a:p>
            <a:r>
              <a:rPr lang="en-US" dirty="0" smtClean="0"/>
              <a:t>NH program administrators:</a:t>
            </a:r>
          </a:p>
          <a:p>
            <a:pPr lvl="1"/>
            <a:r>
              <a:rPr lang="en-US" dirty="0" smtClean="0"/>
              <a:t>Public Service of New Hampshire:  </a:t>
            </a:r>
            <a:r>
              <a:rPr lang="en-US" u="sng" dirty="0" smtClean="0">
                <a:hlinkClick r:id="rId3"/>
              </a:rPr>
              <a:t>http://www.psnh.com/For-My-Home.aspx</a:t>
            </a:r>
            <a:r>
              <a:rPr lang="en-US" dirty="0" smtClean="0"/>
              <a:t>  </a:t>
            </a:r>
          </a:p>
          <a:p>
            <a:pPr lvl="1"/>
            <a:r>
              <a:rPr lang="en-US" dirty="0" smtClean="0"/>
              <a:t>Unitil:  </a:t>
            </a:r>
            <a:r>
              <a:rPr lang="en-US" u="sng" dirty="0" smtClean="0">
                <a:hlinkClick r:id="rId4"/>
              </a:rPr>
              <a:t>http://www.unitil.com/customer-configuration?loc=http%3A//www.unitil.com/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Granite State Electric Co.:  </a:t>
            </a:r>
            <a:r>
              <a:rPr lang="en-US" u="sng" dirty="0" smtClean="0">
                <a:hlinkClick r:id="rId5"/>
              </a:rPr>
              <a:t>https://www1.nationalgridus.com/CorporateHub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7" descr="C:\Documents and Settings\mgiaimo\Local Settings\Temporary Internet Files\Content.IE5\IL71Q34B\MC9000274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199" y="1447800"/>
            <a:ext cx="1097818" cy="219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Hampshire Peak and Annual Energy Consumption Forecast, 2012-2021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</p:nvPr>
        </p:nvGraphicFramePr>
        <p:xfrm>
          <a:off x="4645025" y="1600200"/>
          <a:ext cx="40417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65"/>
            <a:ext cx="8229600" cy="1143000"/>
          </a:xfrm>
        </p:spPr>
        <p:txBody>
          <a:bodyPr/>
          <a:lstStyle/>
          <a:p>
            <a:r>
              <a:rPr lang="en-US" dirty="0" smtClean="0"/>
              <a:t>Rhode Island: Energy Efficiency by the 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Energy-efficiency results, 2009-2011: </a:t>
            </a:r>
          </a:p>
          <a:p>
            <a:pPr lvl="1"/>
            <a:r>
              <a:rPr lang="en-US" dirty="0" smtClean="0"/>
              <a:t>Total spending: $90.2 million</a:t>
            </a:r>
          </a:p>
          <a:p>
            <a:pPr lvl="1"/>
            <a:r>
              <a:rPr lang="en-US" dirty="0" smtClean="0"/>
              <a:t>Total energy saved: 258.8 GWh</a:t>
            </a:r>
          </a:p>
          <a:p>
            <a:pPr lvl="2"/>
            <a:r>
              <a:rPr lang="en-US" dirty="0" smtClean="0"/>
              <a:t>Annual average: 86.2 GWh</a:t>
            </a:r>
          </a:p>
          <a:p>
            <a:pPr lvl="1"/>
            <a:r>
              <a:rPr lang="en-US" dirty="0" smtClean="0"/>
              <a:t>Total peak demand savings:	42 MW</a:t>
            </a:r>
          </a:p>
          <a:p>
            <a:pPr lvl="2"/>
            <a:r>
              <a:rPr lang="en-US" dirty="0" smtClean="0"/>
              <a:t>Annual average: 14 MW</a:t>
            </a:r>
          </a:p>
          <a:p>
            <a:r>
              <a:rPr lang="en-US" dirty="0" smtClean="0"/>
              <a:t>Energy-efficiency forecast, 2016-2022:</a:t>
            </a:r>
          </a:p>
          <a:p>
            <a:pPr lvl="1"/>
            <a:r>
              <a:rPr lang="en-US" dirty="0" smtClean="0"/>
              <a:t>Total spending: $538.5 million</a:t>
            </a:r>
          </a:p>
          <a:p>
            <a:pPr lvl="1"/>
            <a:r>
              <a:rPr lang="en-US" dirty="0" smtClean="0"/>
              <a:t>Projected total reduction in energy consumption: 924 GWh</a:t>
            </a:r>
          </a:p>
          <a:p>
            <a:pPr lvl="2"/>
            <a:r>
              <a:rPr lang="en-US" dirty="0" smtClean="0"/>
              <a:t>Annual average: 132 GWh</a:t>
            </a:r>
          </a:p>
          <a:p>
            <a:pPr lvl="1"/>
            <a:r>
              <a:rPr lang="en-US" dirty="0" smtClean="0"/>
              <a:t>Projected total reduction in peak demand: 149 MW</a:t>
            </a:r>
          </a:p>
          <a:p>
            <a:pPr lvl="2"/>
            <a:r>
              <a:rPr lang="en-US" dirty="0" smtClean="0"/>
              <a:t>Annual average: 21 MW</a:t>
            </a:r>
          </a:p>
          <a:p>
            <a:r>
              <a:rPr lang="en-US" dirty="0" smtClean="0"/>
              <a:t>RI program administrator:</a:t>
            </a:r>
          </a:p>
          <a:p>
            <a:pPr lvl="1"/>
            <a:r>
              <a:rPr lang="en-US" dirty="0" smtClean="0"/>
              <a:t>Narragansett Electric Co.: </a:t>
            </a:r>
            <a:r>
              <a:rPr lang="en-US" u="sng" dirty="0" smtClean="0">
                <a:hlinkClick r:id="rId3"/>
              </a:rPr>
              <a:t>https://www1.nationalgridus.com/CorporateHub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11" descr="C:\Documents and Settings\mgiaimo\Local Settings\Temporary Internet Files\Content.IE5\3Y5OXWUZ\MC9000274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9" y="1371600"/>
            <a:ext cx="1361945" cy="213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Island Peak and Annual Energy Consumption Forecast, 2012-2021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</p:nvPr>
        </p:nvGraphicFramePr>
        <p:xfrm>
          <a:off x="4645025" y="1600200"/>
          <a:ext cx="40417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Energy-Efficiency (EE) Forecast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320"/>
            <a:ext cx="8229600" cy="1143000"/>
          </a:xfrm>
        </p:spPr>
        <p:txBody>
          <a:bodyPr/>
          <a:lstStyle/>
          <a:p>
            <a:r>
              <a:rPr lang="en-US" dirty="0" smtClean="0"/>
              <a:t>Vermont: Energy Efficiency by the Numbers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10892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Energy-efficiency results, 2009-2011:</a:t>
            </a:r>
          </a:p>
          <a:p>
            <a:pPr lvl="1"/>
            <a:r>
              <a:rPr lang="en-US" dirty="0" smtClean="0"/>
              <a:t>Total spending: $102.6 million</a:t>
            </a:r>
          </a:p>
          <a:p>
            <a:pPr lvl="1"/>
            <a:r>
              <a:rPr lang="en-US" dirty="0" smtClean="0"/>
              <a:t>Total energy saved: 317 GWh</a:t>
            </a:r>
          </a:p>
          <a:p>
            <a:pPr lvl="2"/>
            <a:r>
              <a:rPr lang="en-US" dirty="0" smtClean="0"/>
              <a:t>Annual average: 105.6 GWh</a:t>
            </a:r>
          </a:p>
          <a:p>
            <a:pPr lvl="1"/>
            <a:r>
              <a:rPr lang="en-US" dirty="0" smtClean="0"/>
              <a:t>Total megawatts of peak saved: 46 MW</a:t>
            </a:r>
          </a:p>
          <a:p>
            <a:pPr lvl="2"/>
            <a:r>
              <a:rPr lang="en-US" dirty="0" smtClean="0"/>
              <a:t>Annual average: 16 MW</a:t>
            </a:r>
          </a:p>
          <a:p>
            <a:r>
              <a:rPr lang="en-US" dirty="0" smtClean="0"/>
              <a:t>Energy-efficiency forecast, 2016-2022:</a:t>
            </a:r>
          </a:p>
          <a:p>
            <a:pPr lvl="1"/>
            <a:r>
              <a:rPr lang="en-US" dirty="0" smtClean="0"/>
              <a:t>Total spending: $321.3 million</a:t>
            </a:r>
          </a:p>
          <a:p>
            <a:pPr lvl="1"/>
            <a:r>
              <a:rPr lang="en-US" dirty="0" smtClean="0"/>
              <a:t>Projected total reduction in energy consumption: 596 GWh</a:t>
            </a:r>
          </a:p>
          <a:p>
            <a:pPr lvl="2"/>
            <a:r>
              <a:rPr lang="en-US" dirty="0" smtClean="0"/>
              <a:t>Annual average: 85 GWh</a:t>
            </a:r>
          </a:p>
          <a:p>
            <a:pPr lvl="1"/>
            <a:r>
              <a:rPr lang="en-US" dirty="0" smtClean="0"/>
              <a:t>Projected total reduction in peak demand: 87 MW</a:t>
            </a:r>
          </a:p>
          <a:p>
            <a:pPr lvl="2"/>
            <a:r>
              <a:rPr lang="en-US" dirty="0" smtClean="0"/>
              <a:t>Annual average: 12 MW</a:t>
            </a:r>
          </a:p>
          <a:p>
            <a:r>
              <a:rPr lang="en-US" dirty="0" smtClean="0"/>
              <a:t>VT program administrators:</a:t>
            </a:r>
          </a:p>
          <a:p>
            <a:pPr lvl="1"/>
            <a:r>
              <a:rPr lang="en-US" dirty="0" smtClean="0"/>
              <a:t>Efficiency Vermont:  </a:t>
            </a:r>
            <a:r>
              <a:rPr lang="en-US" u="sng" dirty="0" smtClean="0">
                <a:hlinkClick r:id="rId3"/>
              </a:rPr>
              <a:t>http://www.efficiencyvermont.com/Index.aspx</a:t>
            </a:r>
            <a:endParaRPr lang="en-US" dirty="0" smtClean="0"/>
          </a:p>
          <a:p>
            <a:pPr lvl="1"/>
            <a:r>
              <a:rPr lang="en-US" dirty="0" smtClean="0"/>
              <a:t>Burlington Electric:  </a:t>
            </a:r>
            <a:r>
              <a:rPr lang="en-US" u="sng" dirty="0" smtClean="0">
                <a:hlinkClick r:id="rId4"/>
              </a:rPr>
              <a:t>https://www.burlingtonelectric.com/page.php?pid=62&amp;name=ee_incentives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10" descr="C:\Documents and Settings\mgiaimo\Local Settings\Temporary Internet Files\Content.IE5\5VIBM23W\MC90002741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798" y="1371600"/>
            <a:ext cx="1280160" cy="212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Vermont Peak and Annual Energy Consumption Forecast, 2012-2021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3"/>
          </p:nvPr>
        </p:nvGraphicFramePr>
        <p:xfrm>
          <a:off x="4645025" y="1600200"/>
          <a:ext cx="40417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Placeholder 24"/>
          <p:cNvGraphicFramePr>
            <a:graphicFrameLocks noGrp="1"/>
          </p:cNvGraphicFramePr>
          <p:nvPr>
            <p:ph type="chart" sz="quarter" idx="13"/>
          </p:nvPr>
        </p:nvGraphicFramePr>
        <p:xfrm>
          <a:off x="3189421" y="3697834"/>
          <a:ext cx="5954580" cy="253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Long-term Load Forecast Projects Demand</a:t>
            </a:r>
            <a:br>
              <a:rPr lang="en-US" sz="3600" dirty="0" smtClean="0"/>
            </a:br>
            <a:r>
              <a:rPr lang="en-US" sz="3600" dirty="0" smtClean="0"/>
              <a:t>10 Years Out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260" y="1393535"/>
            <a:ext cx="2971800" cy="4916425"/>
          </a:xfrm>
        </p:spPr>
        <p:txBody>
          <a:bodyPr>
            <a:normAutofit/>
          </a:bodyPr>
          <a:lstStyle/>
          <a:p>
            <a:r>
              <a:rPr lang="en-US" b="1" dirty="0" smtClean="0"/>
              <a:t>Baseline forecast developed with: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State and regional economic forecasts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40 years of </a:t>
            </a:r>
            <a:br>
              <a:rPr lang="en-US" dirty="0" smtClean="0"/>
            </a:br>
            <a:r>
              <a:rPr lang="en-US" dirty="0" smtClean="0"/>
              <a:t>New England weather history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Other factors: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US Dept of Energy projections of average retail prices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New EE standards for household appliances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05995" y="5195630"/>
            <a:ext cx="1335023" cy="677010"/>
            <a:chOff x="536896" y="823441"/>
            <a:chExt cx="2619658" cy="1523404"/>
          </a:xfrm>
        </p:grpSpPr>
        <p:sp>
          <p:nvSpPr>
            <p:cNvPr id="14" name="Rounded Rectangle 13"/>
            <p:cNvSpPr/>
            <p:nvPr/>
          </p:nvSpPr>
          <p:spPr>
            <a:xfrm>
              <a:off x="536896" y="823441"/>
              <a:ext cx="2539007" cy="15234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536896" y="823441"/>
              <a:ext cx="2619658" cy="1382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+0.9%</a:t>
              </a:r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Per year</a:t>
              </a:r>
              <a:endParaRPr lang="en-US" sz="1600" kern="1200" dirty="0"/>
            </a:p>
          </p:txBody>
        </p:sp>
      </p:grpSp>
      <p:sp>
        <p:nvSpPr>
          <p:cNvPr id="16" name="TextBox 1"/>
          <p:cNvSpPr txBox="1"/>
          <p:nvPr/>
        </p:nvSpPr>
        <p:spPr>
          <a:xfrm>
            <a:off x="3880710" y="4005075"/>
            <a:ext cx="3581382" cy="8839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tabLst>
                <a:tab pos="0" algn="l"/>
              </a:tabLst>
            </a:pPr>
            <a:r>
              <a:rPr lang="en-US" sz="1600" b="1" kern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Annual Energy Consumption Forecast</a:t>
            </a:r>
            <a:br>
              <a:rPr lang="en-US" sz="1600" b="1" kern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</a:br>
            <a:r>
              <a:rPr lang="en-US" sz="1600" b="1" kern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2012-2021 (gigawatt-hours)</a:t>
            </a:r>
            <a:endParaRPr lang="en-US" sz="1400" b="1" kern="1200" dirty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3458255" y="932675"/>
          <a:ext cx="5685745" cy="284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19115" y="1393535"/>
            <a:ext cx="2280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Peak Demand Forecast</a:t>
            </a:r>
          </a:p>
          <a:p>
            <a:pPr algn="ctr">
              <a:defRPr sz="16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  </a:t>
            </a:r>
            <a:r>
              <a:rPr lang="en-US" sz="1600" b="1" dirty="0" smtClean="0"/>
              <a:t>2012-2021 (megawatts)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82805" y="2468875"/>
            <a:ext cx="1241810" cy="836978"/>
            <a:chOff x="2978804" y="-2754452"/>
            <a:chExt cx="2644726" cy="1523404"/>
          </a:xfrm>
        </p:grpSpPr>
        <p:sp>
          <p:nvSpPr>
            <p:cNvPr id="8" name="Rounded Rectangle 7"/>
            <p:cNvSpPr/>
            <p:nvPr/>
          </p:nvSpPr>
          <p:spPr>
            <a:xfrm>
              <a:off x="2978804" y="-2754452"/>
              <a:ext cx="2539007" cy="15234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173761" y="-2754452"/>
              <a:ext cx="2449769" cy="143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+1.5%</a:t>
              </a:r>
              <a:br>
                <a:rPr lang="en-US" sz="1600" kern="1200" dirty="0" smtClean="0"/>
              </a:br>
              <a:r>
                <a:rPr lang="en-US" sz="1600" dirty="0" smtClean="0"/>
                <a:t>per year</a:t>
              </a:r>
              <a:endParaRPr lang="en-US" sz="1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202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 Efficiency is a Priority in New England</a:t>
            </a:r>
            <a:r>
              <a:rPr lang="en-US" spc="-150" dirty="0" smtClean="0"/>
              <a:t/>
            </a:r>
            <a:br>
              <a:rPr lang="en-US" spc="-150" dirty="0" smtClean="0"/>
            </a:br>
            <a:r>
              <a:rPr lang="en-US" sz="2800" b="0" i="1" spc="-150" dirty="0" smtClean="0"/>
              <a:t>Recent state EE spending and electric energy savings, 2009-2011</a:t>
            </a:r>
            <a:endParaRPr lang="en-US" b="0" i="1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199"/>
            <a:ext cx="430682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Total NE states’ spending on EE in three-year period: </a:t>
            </a:r>
            <a:r>
              <a:rPr lang="en-US" b="1" dirty="0" smtClean="0"/>
              <a:t>$1.4B</a:t>
            </a:r>
          </a:p>
          <a:p>
            <a:pPr lvl="1"/>
            <a:r>
              <a:rPr lang="en-US" dirty="0" smtClean="0"/>
              <a:t>Over $500 million spent in 2011</a:t>
            </a:r>
          </a:p>
          <a:p>
            <a:r>
              <a:rPr lang="en-US" dirty="0" smtClean="0"/>
              <a:t>Total reduction in electricity use: </a:t>
            </a:r>
            <a:r>
              <a:rPr lang="en-US" b="1" dirty="0" smtClean="0"/>
              <a:t>3,905 GWh</a:t>
            </a:r>
          </a:p>
          <a:p>
            <a:pPr lvl="1"/>
            <a:r>
              <a:rPr lang="en-US" dirty="0" smtClean="0"/>
              <a:t>About 1,580 GWh of electricity savings in 2011</a:t>
            </a:r>
          </a:p>
          <a:p>
            <a:r>
              <a:rPr lang="en-US" dirty="0" smtClean="0"/>
              <a:t>Total summer peak demand savings: </a:t>
            </a:r>
            <a:r>
              <a:rPr lang="en-US" b="1" dirty="0" smtClean="0"/>
              <a:t>549 MW</a:t>
            </a:r>
          </a:p>
          <a:p>
            <a:pPr lvl="1"/>
            <a:r>
              <a:rPr lang="en-US" dirty="0" smtClean="0"/>
              <a:t>Average annual summer peak demand reduction: 183 MW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sz="quarter" idx="13"/>
          </p:nvPr>
        </p:nvGraphicFramePr>
        <p:xfrm>
          <a:off x="4648810" y="1623965"/>
          <a:ext cx="40417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9852266">
            <a:off x="6107666" y="3173346"/>
            <a:ext cx="1268159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314635">
            <a:off x="6166139" y="3970564"/>
            <a:ext cx="1176838" cy="504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in Forward Capacity Market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2665" y="1009485"/>
            <a:ext cx="8229600" cy="4419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/>
              <a:t>Annual Forward Capacity Market (FCM) auction commits resources to be available three years in the future</a:t>
            </a:r>
          </a:p>
          <a:p>
            <a:r>
              <a:rPr lang="en-US" sz="2200" dirty="0" smtClean="0"/>
              <a:t>EE measures participate alongside generation</a:t>
            </a:r>
          </a:p>
          <a:p>
            <a:pPr lvl="1"/>
            <a:r>
              <a:rPr lang="en-US" sz="1800" dirty="0" smtClean="0"/>
              <a:t>FCM provides a revenue stream that facilitates development of EE</a:t>
            </a:r>
          </a:p>
          <a:p>
            <a:r>
              <a:rPr lang="en-US" sz="2200" dirty="0" smtClean="0"/>
              <a:t>2012 auction procured resources obligated for 2015-2016</a:t>
            </a:r>
          </a:p>
          <a:p>
            <a:pPr lvl="1"/>
            <a:r>
              <a:rPr lang="en-US" dirty="0" smtClean="0"/>
              <a:t>33,455 MW total capacity that will be needed</a:t>
            </a:r>
          </a:p>
          <a:p>
            <a:pPr lvl="2"/>
            <a:r>
              <a:rPr lang="en-US" dirty="0" smtClean="0"/>
              <a:t>~1,500 MW is EE</a:t>
            </a:r>
          </a:p>
          <a:p>
            <a:pPr lvl="2"/>
            <a:r>
              <a:rPr lang="en-US" dirty="0" smtClean="0"/>
              <a:t>EE in FCM has more than doubled since 2008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17020" y="3928265"/>
          <a:ext cx="8333885" cy="257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5260" y="40434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11479D">
                    <a:lumMod val="60000"/>
                    <a:lumOff val="40000"/>
                  </a:srgbClr>
                </a:solidFill>
              </a:rPr>
              <a:t>Energy efficiency</a:t>
            </a:r>
            <a:endParaRPr lang="en-US" sz="1200" b="1" dirty="0">
              <a:solidFill>
                <a:srgbClr val="11479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5260" y="508041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5"/>
                </a:solidFill>
              </a:rPr>
              <a:t>Active Real- Time Demand-response</a:t>
            </a:r>
            <a:endParaRPr lang="en-US" sz="1000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450" y="465796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Emergency Generation</a:t>
            </a:r>
            <a:endParaRPr 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Energy-Efficiency Forecast Model Developed in 2012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Previously, no well-established metrics for determining how much electricity will not be consumed in the future as a result of EE measures</a:t>
            </a:r>
          </a:p>
          <a:p>
            <a:pPr lvl="0"/>
            <a:endParaRPr lang="en-US" sz="1100" dirty="0" smtClean="0"/>
          </a:p>
          <a:p>
            <a:pPr lvl="0"/>
            <a:r>
              <a:rPr lang="en-US" dirty="0" smtClean="0"/>
              <a:t>ISO-NE developed a forecast of “EE savings”—how much electric energy will not be used—beyond the 3-year FCM horizon (2016-2022)</a:t>
            </a:r>
          </a:p>
          <a:p>
            <a:endParaRPr lang="en-US" sz="1100" dirty="0" smtClean="0"/>
          </a:p>
          <a:p>
            <a:r>
              <a:rPr lang="en-US" dirty="0" smtClean="0"/>
              <a:t>Forecast model based on future state EE budgets and amount of energy savings per dollar spent</a:t>
            </a:r>
          </a:p>
          <a:p>
            <a:pPr lvl="1"/>
            <a:r>
              <a:rPr lang="en-US" dirty="0" smtClean="0"/>
              <a:t>Data provided by states and/or EE program administrators (PA’s)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Forecast Model General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budgets provided by the public utility commissions or representatives on their behalf are used in model </a:t>
            </a:r>
          </a:p>
          <a:p>
            <a:pPr lvl="1"/>
            <a:r>
              <a:rPr lang="en-US" dirty="0" smtClean="0"/>
              <a:t>Sources of EE funding include:</a:t>
            </a:r>
          </a:p>
          <a:p>
            <a:pPr lvl="2"/>
            <a:r>
              <a:rPr lang="en-US" dirty="0" smtClean="0"/>
              <a:t>System Benefits Charges</a:t>
            </a:r>
          </a:p>
          <a:p>
            <a:pPr lvl="2"/>
            <a:r>
              <a:rPr lang="en-US" dirty="0" smtClean="0"/>
              <a:t>Forward Capacity Market</a:t>
            </a:r>
          </a:p>
          <a:p>
            <a:pPr lvl="2"/>
            <a:r>
              <a:rPr lang="en-US" dirty="0" smtClean="0"/>
              <a:t>Regional Greenhouse Gas Initiative</a:t>
            </a:r>
          </a:p>
          <a:p>
            <a:pPr lvl="2"/>
            <a:r>
              <a:rPr lang="en-US" dirty="0" smtClean="0"/>
              <a:t>Other</a:t>
            </a:r>
          </a:p>
          <a:p>
            <a:r>
              <a:rPr lang="en-US" dirty="0" smtClean="0"/>
              <a:t>Production cost allowed to grow over forecast period</a:t>
            </a:r>
          </a:p>
          <a:p>
            <a:r>
              <a:rPr lang="en-US" dirty="0" smtClean="0"/>
              <a:t>Based on the PA’s ability to spend growing EE budgets and potential for increasing production costs, ISO applied uncertainty factor to some states 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Energy-Efficiency Forecast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Regional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1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o_corporate_theme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8526</TotalTime>
  <Words>1718</Words>
  <Application>Microsoft Office PowerPoint</Application>
  <PresentationFormat>On-screen Show (4:3)</PresentationFormat>
  <Paragraphs>460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Presentation1</vt:lpstr>
      <vt:lpstr>iso_corporate_theme</vt:lpstr>
      <vt:lpstr>Slide 1</vt:lpstr>
      <vt:lpstr>About ISO New England </vt:lpstr>
      <vt:lpstr>Energy-Efficiency (EE) Forecast </vt:lpstr>
      <vt:lpstr>Long-term Load Forecast Projects Demand 10 Years Out  </vt:lpstr>
      <vt:lpstr>Energy Efficiency is a Priority in New England Recent state EE spending and electric energy savings, 2009-2011</vt:lpstr>
      <vt:lpstr>EE in Forward Capacity Market </vt:lpstr>
      <vt:lpstr> Energy-Efficiency Forecast Model Developed in 2012 </vt:lpstr>
      <vt:lpstr>EE Forecast Model General Assumptions</vt:lpstr>
      <vt:lpstr>2013 Energy-Efficiency Forecast</vt:lpstr>
      <vt:lpstr>Summary of 2013 EE Forecast</vt:lpstr>
      <vt:lpstr>Regional EE Forecast Results (2016 to 2022)</vt:lpstr>
      <vt:lpstr>Slide 12</vt:lpstr>
      <vt:lpstr>New England Results:  Lower Peak Demand Growth, Level Energy Demand </vt:lpstr>
      <vt:lpstr>EE Measures Focus on Lighting</vt:lpstr>
      <vt:lpstr>New England Winter Peaks Trending Down</vt:lpstr>
      <vt:lpstr>Implications to the Power System</vt:lpstr>
      <vt:lpstr>Conclusions</vt:lpstr>
      <vt:lpstr>Slide 18</vt:lpstr>
      <vt:lpstr>Energy-Efficiency Forecast </vt:lpstr>
      <vt:lpstr>Connecticut: Energy Efficiency by the Numbers</vt:lpstr>
      <vt:lpstr>Connecticut Peak and Annual Energy Consumption Forecast, 2012-2021</vt:lpstr>
      <vt:lpstr>Maine: Energy Efficiency by the Numbers</vt:lpstr>
      <vt:lpstr>Maine Peak and Annual Energy Consumption Forecast, 2012-2021</vt:lpstr>
      <vt:lpstr>Massachusetts: Energy Efficiency by the Numbers</vt:lpstr>
      <vt:lpstr>Massachusetts Peak and Annual Energy Consumption Forecast, 2012-2021</vt:lpstr>
      <vt:lpstr>New Hampshire: Energy Efficiency by the Numbers</vt:lpstr>
      <vt:lpstr>New Hampshire Peak and Annual Energy Consumption Forecast, 2012-2021</vt:lpstr>
      <vt:lpstr>Rhode Island: Energy Efficiency by the Numbers</vt:lpstr>
      <vt:lpstr>Rhode Island Peak and Annual Energy Consumption Forecast, 2012-2021</vt:lpstr>
      <vt:lpstr>Vermont: Energy Efficiency by the Numbers</vt:lpstr>
      <vt:lpstr>Vermont Peak and Annual Energy Consumption Forecast, 2012-2021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MBlomberg</dc:creator>
  <cp:lastModifiedBy> sr</cp:lastModifiedBy>
  <cp:revision>674</cp:revision>
  <dcterms:created xsi:type="dcterms:W3CDTF">2012-11-02T20:04:14Z</dcterms:created>
  <dcterms:modified xsi:type="dcterms:W3CDTF">2013-02-14T18:43:30Z</dcterms:modified>
</cp:coreProperties>
</file>