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4" r:id="rId2"/>
    <p:sldId id="1212" r:id="rId3"/>
    <p:sldId id="1214" r:id="rId4"/>
    <p:sldId id="1217" r:id="rId5"/>
    <p:sldId id="1211" r:id="rId6"/>
    <p:sldId id="1208" r:id="rId7"/>
    <p:sldId id="1210" r:id="rId8"/>
    <p:sldId id="1215" r:id="rId9"/>
    <p:sldId id="1207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Sereiko" initials="PJ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DA93C"/>
    <a:srgbClr val="56A922"/>
    <a:srgbClr val="7ADE42"/>
    <a:srgbClr val="006600"/>
    <a:srgbClr val="A8A8FF"/>
    <a:srgbClr val="FFFFCC"/>
    <a:srgbClr val="FF0000"/>
    <a:srgbClr val="CCFFCC"/>
    <a:srgbClr val="E6FFC7"/>
    <a:srgbClr val="FFFA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2" autoAdjust="0"/>
    <p:restoredTop sz="86334" autoAdjust="0"/>
  </p:normalViewPr>
  <p:slideViewPr>
    <p:cSldViewPr>
      <p:cViewPr varScale="1">
        <p:scale>
          <a:sx n="90" d="100"/>
          <a:sy n="90" d="100"/>
        </p:scale>
        <p:origin x="-240" y="-114"/>
      </p:cViewPr>
      <p:guideLst>
        <p:guide orient="horz" pos="32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80"/>
    </p:cViewPr>
  </p:sorterViewPr>
  <p:notesViewPr>
    <p:cSldViewPr>
      <p:cViewPr varScale="1">
        <p:scale>
          <a:sx n="63" d="100"/>
          <a:sy n="63" d="100"/>
        </p:scale>
        <p:origin x="-3366" y="-12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7F2F74ED-FC9B-8D4A-936B-2997AEAE5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4832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30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9" rIns="92296" bIns="4614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4327CF7D-6CD9-B545-9397-9F812F2B1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2926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F60CC-3485-DB48-B679-F1DFC69E339A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April 2,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533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9F0D-EC27-0F48-B817-FB401C9B5A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23"/>
          <p:cNvSpPr>
            <a:spLocks noChangeShapeType="1"/>
          </p:cNvSpPr>
          <p:nvPr userDrawn="1"/>
        </p:nvSpPr>
        <p:spPr bwMode="auto">
          <a:xfrm>
            <a:off x="0" y="1298575"/>
            <a:ext cx="9144000" cy="0"/>
          </a:xfrm>
          <a:prstGeom prst="line">
            <a:avLst/>
          </a:prstGeom>
          <a:noFill/>
          <a:ln w="76200">
            <a:solidFill>
              <a:srgbClr val="0073E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 userDrawn="1"/>
        </p:nvSpPr>
        <p:spPr bwMode="auto">
          <a:xfrm>
            <a:off x="4391084" y="6477000"/>
            <a:ext cx="35707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fld id="{17E29D14-A18B-7E46-B2F3-A843AB41AB6C}" type="slidenum">
              <a:rPr lang="en-US" sz="1100"/>
              <a:pPr algn="ctr">
                <a:defRPr/>
              </a:pPr>
              <a:t>‹#›</a:t>
            </a:fld>
            <a:endParaRPr lang="en-US" sz="1100" dirty="0"/>
          </a:p>
        </p:txBody>
      </p:sp>
      <p:pic>
        <p:nvPicPr>
          <p:cNvPr id="9" name="Picture 28" descr="necec_4c_logo_lr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752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304800" y="6492389"/>
            <a:ext cx="3505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NECEC</a:t>
            </a:r>
            <a:r>
              <a:rPr lang="en-US" baseline="0" dirty="0" smtClean="0"/>
              <a:t> Natural Gas, Restructuring Roundtable</a:t>
            </a:r>
            <a:r>
              <a:rPr lang="en-US" dirty="0" smtClean="0"/>
              <a:t>, June, 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3"/>
          <p:cNvSpPr txBox="1">
            <a:spLocks noChangeArrowheads="1"/>
          </p:cNvSpPr>
          <p:nvPr/>
        </p:nvSpPr>
        <p:spPr bwMode="auto">
          <a:xfrm>
            <a:off x="762000" y="3400722"/>
            <a:ext cx="7848600" cy="29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 smtClean="0"/>
              <a:t>Advancing the Ball on Clean Energy While Leveraging Low Gas Prices</a:t>
            </a:r>
            <a:endParaRPr lang="en-US" sz="1800" dirty="0" smtClean="0"/>
          </a:p>
          <a:p>
            <a:pPr algn="ctr"/>
            <a:r>
              <a:rPr lang="en-US" sz="2400" i="1" dirty="0" smtClean="0"/>
              <a:t>Restructuring Roundtable</a:t>
            </a:r>
          </a:p>
          <a:p>
            <a:pPr algn="ctr"/>
            <a:r>
              <a:rPr lang="en-US" sz="2400" i="1" dirty="0" smtClean="0"/>
              <a:t>June 15, 2012</a:t>
            </a:r>
          </a:p>
          <a:p>
            <a:pPr algn="ctr"/>
            <a:endParaRPr lang="en-US" sz="2400" i="1" dirty="0" smtClean="0"/>
          </a:p>
          <a:p>
            <a:pPr algn="ctr"/>
            <a:r>
              <a:rPr lang="en-US" sz="2400" dirty="0" smtClean="0"/>
              <a:t>Peter Rothstein, President</a:t>
            </a:r>
          </a:p>
          <a:p>
            <a:pPr algn="ctr"/>
            <a:r>
              <a:rPr lang="en-US" sz="2400" dirty="0" smtClean="0"/>
              <a:t>New England Clean Energy Council</a:t>
            </a:r>
          </a:p>
        </p:txBody>
      </p:sp>
      <p:pic>
        <p:nvPicPr>
          <p:cNvPr id="15363" name="Picture 15" descr="necec_4c_l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5432" y="914400"/>
            <a:ext cx="52531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76200"/>
            <a:ext cx="6248400" cy="1143000"/>
          </a:xfrm>
        </p:spPr>
        <p:txBody>
          <a:bodyPr/>
          <a:lstStyle/>
          <a:p>
            <a:r>
              <a:rPr lang="en-US" sz="3200" dirty="0"/>
              <a:t>Advancing the Ball on Clean Energy While Leveraging Low Gas Prices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Today:</a:t>
            </a:r>
          </a:p>
          <a:p>
            <a:pPr lvl="1"/>
            <a:r>
              <a:rPr lang="en-US" sz="2400" dirty="0" smtClean="0"/>
              <a:t>Overall trends &amp; scenarios</a:t>
            </a:r>
          </a:p>
          <a:p>
            <a:pPr lvl="1"/>
            <a:r>
              <a:rPr lang="en-US" sz="2400" dirty="0" smtClean="0"/>
              <a:t>Renewables directions</a:t>
            </a:r>
          </a:p>
          <a:p>
            <a:pPr lvl="1"/>
            <a:r>
              <a:rPr lang="en-US" sz="2400" dirty="0" smtClean="0"/>
              <a:t>Efficiency returns</a:t>
            </a:r>
          </a:p>
          <a:p>
            <a:pPr lvl="1"/>
            <a:r>
              <a:rPr lang="en-US" sz="2400" dirty="0" smtClean="0"/>
              <a:t>System investment impacts</a:t>
            </a:r>
          </a:p>
          <a:p>
            <a:r>
              <a:rPr lang="en-US" sz="2800" dirty="0" smtClean="0"/>
              <a:t>Next Steps:</a:t>
            </a:r>
          </a:p>
          <a:p>
            <a:pPr lvl="1"/>
            <a:r>
              <a:rPr lang="en-US" sz="2400" dirty="0" smtClean="0"/>
              <a:t>This decade </a:t>
            </a:r>
            <a:r>
              <a:rPr lang="en-US" sz="2400" dirty="0"/>
              <a:t>&amp;</a:t>
            </a:r>
            <a:r>
              <a:rPr lang="en-US" sz="2400" dirty="0" smtClean="0"/>
              <a:t> beyond</a:t>
            </a:r>
          </a:p>
        </p:txBody>
      </p:sp>
    </p:spTree>
    <p:extLst>
      <p:ext uri="{BB962C8B-B14F-4D97-AF65-F5344CB8AC3E}">
        <p14:creationId xmlns:p14="http://schemas.microsoft.com/office/powerpoint/2010/main" xmlns="" val="350109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6477000" cy="1143000"/>
          </a:xfrm>
        </p:spPr>
        <p:txBody>
          <a:bodyPr/>
          <a:lstStyle/>
          <a:p>
            <a:r>
              <a:rPr lang="en-US" sz="3600" dirty="0" smtClean="0"/>
              <a:t>Clean Energy Driven by Multi-Year Policies &amp; Economics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953000"/>
          </a:xfrm>
        </p:spPr>
        <p:txBody>
          <a:bodyPr>
            <a:noAutofit/>
          </a:bodyPr>
          <a:lstStyle/>
          <a:p>
            <a:pPr>
              <a:spcBef>
                <a:spcPts val="10"/>
              </a:spcBef>
            </a:pPr>
            <a:r>
              <a:rPr lang="en-US" sz="2000" dirty="0" smtClean="0"/>
              <a:t>Policy driving multi-year, mandated investments in:</a:t>
            </a:r>
          </a:p>
          <a:p>
            <a:pPr lvl="1">
              <a:spcBef>
                <a:spcPts val="10"/>
              </a:spcBef>
            </a:pPr>
            <a:r>
              <a:rPr lang="en-US" sz="1800" dirty="0" smtClean="0"/>
              <a:t>Efficiency, 3x benefit to cost for broad-based programs</a:t>
            </a:r>
          </a:p>
          <a:p>
            <a:pPr lvl="1">
              <a:spcBef>
                <a:spcPts val="10"/>
              </a:spcBef>
            </a:pPr>
            <a:r>
              <a:rPr lang="en-US" sz="1800" dirty="0" smtClean="0"/>
              <a:t>Renewables – 1% / </a:t>
            </a:r>
            <a:r>
              <a:rPr lang="en-US" sz="1800" dirty="0" err="1" smtClean="0"/>
              <a:t>yr</a:t>
            </a:r>
            <a:r>
              <a:rPr lang="en-US" sz="1800" dirty="0" smtClean="0"/>
              <a:t> RPS increase in Massachusetts; market signal helping drive rapid scalability and cost declines</a:t>
            </a:r>
          </a:p>
          <a:p>
            <a:pPr>
              <a:spcBef>
                <a:spcPts val="10"/>
              </a:spcBef>
            </a:pPr>
            <a:r>
              <a:rPr lang="en-US" sz="2000" dirty="0" smtClean="0"/>
              <a:t>Combined net results:</a:t>
            </a:r>
          </a:p>
          <a:p>
            <a:pPr lvl="1">
              <a:spcBef>
                <a:spcPts val="10"/>
              </a:spcBef>
            </a:pPr>
            <a:r>
              <a:rPr lang="en-US" sz="1800" dirty="0" smtClean="0"/>
              <a:t>Benefits = 2.5x Costs</a:t>
            </a:r>
          </a:p>
          <a:p>
            <a:pPr lvl="1">
              <a:spcBef>
                <a:spcPts val="10"/>
              </a:spcBef>
            </a:pPr>
            <a:r>
              <a:rPr lang="en-US" sz="1800" dirty="0" smtClean="0"/>
              <a:t>Reduction in demand &amp; expansion of DR = deferred investments in generation and transmission</a:t>
            </a:r>
          </a:p>
          <a:p>
            <a:pPr>
              <a:spcBef>
                <a:spcPts val="10"/>
              </a:spcBef>
            </a:pPr>
            <a:r>
              <a:rPr lang="en-US" sz="2000" dirty="0" smtClean="0"/>
              <a:t>Natural gas supply increases &amp; price declines = retirement of coal &amp; oil from generation mix</a:t>
            </a:r>
          </a:p>
          <a:p>
            <a:pPr>
              <a:spcBef>
                <a:spcPts val="10"/>
              </a:spcBef>
            </a:pPr>
            <a:r>
              <a:rPr lang="en-US" sz="2000" dirty="0" smtClean="0"/>
              <a:t>Massachusetts usage has declined = bills have declined:</a:t>
            </a:r>
          </a:p>
          <a:p>
            <a:pPr lvl="1">
              <a:spcBef>
                <a:spcPts val="10"/>
              </a:spcBef>
            </a:pPr>
            <a:r>
              <a:rPr lang="en-US" sz="1800" dirty="0" smtClean="0"/>
              <a:t>Average MA residential monthly </a:t>
            </a:r>
            <a:r>
              <a:rPr lang="en-US" sz="1800" dirty="0"/>
              <a:t>bill </a:t>
            </a:r>
            <a:r>
              <a:rPr lang="en-US" sz="1800" dirty="0" smtClean="0"/>
              <a:t>dropped </a:t>
            </a:r>
            <a:r>
              <a:rPr lang="en-US" sz="1800" dirty="0"/>
              <a:t>from $109 in </a:t>
            </a:r>
            <a:r>
              <a:rPr lang="en-US" sz="1800" dirty="0" smtClean="0"/>
              <a:t>2008 </a:t>
            </a:r>
            <a:r>
              <a:rPr lang="en-US" sz="1800" dirty="0"/>
              <a:t>when 33 states had lower </a:t>
            </a:r>
            <a:r>
              <a:rPr lang="en-US" sz="1800" dirty="0" smtClean="0"/>
              <a:t>bills</a:t>
            </a:r>
            <a:r>
              <a:rPr lang="en-US" sz="1800" dirty="0"/>
              <a:t>, to $97 in </a:t>
            </a:r>
            <a:r>
              <a:rPr lang="en-US" sz="1800" dirty="0" smtClean="0"/>
              <a:t>2010 </a:t>
            </a:r>
            <a:r>
              <a:rPr lang="en-US" sz="1800" dirty="0"/>
              <a:t>with </a:t>
            </a:r>
            <a:r>
              <a:rPr lang="en-US" sz="1800" dirty="0" smtClean="0"/>
              <a:t>20 </a:t>
            </a:r>
            <a:r>
              <a:rPr lang="en-US" sz="1800" dirty="0"/>
              <a:t>states </a:t>
            </a:r>
            <a:r>
              <a:rPr lang="en-US" sz="1800" dirty="0" smtClean="0"/>
              <a:t>with </a:t>
            </a:r>
            <a:r>
              <a:rPr lang="en-US" sz="1800" dirty="0"/>
              <a:t>lower bills</a:t>
            </a:r>
          </a:p>
          <a:p>
            <a:pPr>
              <a:spcBef>
                <a:spcPts val="10"/>
              </a:spcBef>
            </a:pPr>
            <a:r>
              <a:rPr lang="en-US" sz="2000" dirty="0" smtClean="0"/>
              <a:t>Restructured markets becoming more innovative and competitive</a:t>
            </a:r>
            <a:endParaRPr lang="en-US" sz="2000" dirty="0"/>
          </a:p>
          <a:p>
            <a:pPr>
              <a:spcBef>
                <a:spcPts val="10"/>
              </a:spcBef>
            </a:pPr>
            <a:endParaRPr lang="en-US" sz="2000" b="1" i="1" dirty="0" smtClean="0"/>
          </a:p>
          <a:p>
            <a:pPr>
              <a:spcBef>
                <a:spcPts val="10"/>
              </a:spcBef>
            </a:pPr>
            <a:r>
              <a:rPr lang="en-US" sz="2000" b="1" i="1" dirty="0" smtClean="0"/>
              <a:t>These impacts benefiting customers, predictability, sustainability, economy</a:t>
            </a:r>
          </a:p>
        </p:txBody>
      </p:sp>
    </p:spTree>
    <p:extLst>
      <p:ext uri="{BB962C8B-B14F-4D97-AF65-F5344CB8AC3E}">
        <p14:creationId xmlns:p14="http://schemas.microsoft.com/office/powerpoint/2010/main" xmlns="" val="423396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941" y="76200"/>
            <a:ext cx="6324600" cy="1143000"/>
          </a:xfrm>
        </p:spPr>
        <p:txBody>
          <a:bodyPr/>
          <a:lstStyle/>
          <a:p>
            <a:r>
              <a:rPr lang="en-US" sz="3600" dirty="0" smtClean="0"/>
              <a:t>Energy Trends:</a:t>
            </a:r>
            <a:br>
              <a:rPr lang="en-US" sz="3600" dirty="0" smtClean="0"/>
            </a:br>
            <a:r>
              <a:rPr lang="en-US" sz="3600" dirty="0" smtClean="0"/>
              <a:t>Not Straight Line or Simple Costs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93837"/>
            <a:ext cx="8763000" cy="4983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/>
              <a:t>Looking at short-</a:t>
            </a:r>
            <a:r>
              <a:rPr lang="en-US" sz="1800" dirty="0"/>
              <a:t>term low natural gas prices, </a:t>
            </a:r>
            <a:r>
              <a:rPr lang="en-US" sz="1800" dirty="0" smtClean="0"/>
              <a:t>some will say “</a:t>
            </a:r>
            <a:r>
              <a:rPr lang="en-US" sz="1800" dirty="0"/>
              <a:t>everything is </a:t>
            </a:r>
            <a:r>
              <a:rPr lang="en-US" sz="1800" dirty="0" smtClean="0"/>
              <a:t>ok - we </a:t>
            </a:r>
            <a:r>
              <a:rPr lang="en-US" sz="1800" dirty="0"/>
              <a:t>don’t need to </a:t>
            </a:r>
            <a:r>
              <a:rPr lang="en-US" sz="1800" dirty="0" smtClean="0"/>
              <a:t>invest </a:t>
            </a:r>
            <a:r>
              <a:rPr lang="en-US" sz="1800" dirty="0"/>
              <a:t>in energy efficiency, </a:t>
            </a:r>
            <a:r>
              <a:rPr lang="en-US" sz="1800" dirty="0" smtClean="0"/>
              <a:t>renewables, </a:t>
            </a:r>
            <a:r>
              <a:rPr lang="en-US" sz="1800" dirty="0"/>
              <a:t>clean technology as </a:t>
            </a:r>
            <a:r>
              <a:rPr lang="en-US" sz="1800" dirty="0" smtClean="0"/>
              <a:t>much”</a:t>
            </a: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However, </a:t>
            </a:r>
            <a:r>
              <a:rPr lang="en-US" sz="1800" b="1" i="1" dirty="0"/>
              <a:t>t</a:t>
            </a:r>
            <a:r>
              <a:rPr lang="en-US" sz="1800" b="1" i="1" dirty="0" smtClean="0"/>
              <a:t>he future is never a straight line for very long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The future includes straight line trends, with </a:t>
            </a:r>
            <a:r>
              <a:rPr lang="en-US" sz="1800" b="1" i="1" dirty="0" smtClean="0"/>
              <a:t>unpredictable, disruptive changes</a:t>
            </a:r>
            <a:r>
              <a:rPr lang="en-US" sz="1800" dirty="0" smtClean="0"/>
              <a:t>: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Oil global market impacts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Efficiency and DR dramatically impacting peak use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Nat gas supply disruptions in Europe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New linkages, trading in international markets (LNG)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Impacts of delays / investments in major transmission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New, disruptive technologies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New environmental regulations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A long-term, cost-effective energy system comes from thinking about </a:t>
            </a:r>
            <a:r>
              <a:rPr lang="en-US" sz="1800" b="1" i="1" dirty="0" smtClean="0"/>
              <a:t>risk &amp; insurance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We </a:t>
            </a:r>
            <a:r>
              <a:rPr lang="en-US" sz="1800" dirty="0"/>
              <a:t>need </a:t>
            </a:r>
            <a:r>
              <a:rPr lang="en-US" sz="1800" dirty="0" smtClean="0"/>
              <a:t>a </a:t>
            </a:r>
            <a:r>
              <a:rPr lang="en-US" sz="1800" b="1" i="1" dirty="0" smtClean="0"/>
              <a:t>balanced portfolio </a:t>
            </a:r>
            <a:r>
              <a:rPr lang="en-US" sz="1800" b="1" i="1" dirty="0"/>
              <a:t>of energy resources </a:t>
            </a:r>
            <a:r>
              <a:rPr lang="en-US" sz="1800" dirty="0" smtClean="0"/>
              <a:t>– “</a:t>
            </a:r>
            <a:r>
              <a:rPr lang="en-US" sz="1800" dirty="0"/>
              <a:t>all of the above” </a:t>
            </a:r>
            <a:r>
              <a:rPr lang="en-US" sz="1800" dirty="0" smtClean="0"/>
              <a:t>to </a:t>
            </a:r>
            <a:r>
              <a:rPr lang="en-US" sz="1800" dirty="0"/>
              <a:t>mitigate price volatility </a:t>
            </a:r>
            <a:r>
              <a:rPr lang="en-US" sz="1800" dirty="0" smtClean="0"/>
              <a:t>&amp; price </a:t>
            </a:r>
            <a:r>
              <a:rPr lang="en-US" sz="1800" dirty="0"/>
              <a:t>levels, enhance energy security </a:t>
            </a:r>
            <a:r>
              <a:rPr lang="en-US" sz="1800" dirty="0" smtClean="0"/>
              <a:t>&amp; reliability, reduce impacts</a:t>
            </a: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We need </a:t>
            </a:r>
            <a:r>
              <a:rPr lang="en-US" sz="1800" b="1" i="1" dirty="0"/>
              <a:t>increasingly competitive markets </a:t>
            </a:r>
            <a:r>
              <a:rPr lang="en-US" sz="1800" dirty="0"/>
              <a:t>with </a:t>
            </a:r>
            <a:r>
              <a:rPr lang="en-US" sz="1800" b="1" i="1" dirty="0"/>
              <a:t>cost-effective </a:t>
            </a:r>
            <a:r>
              <a:rPr lang="en-US" sz="1800" dirty="0"/>
              <a:t>p</a:t>
            </a:r>
            <a:r>
              <a:rPr lang="en-US" sz="1800" dirty="0" smtClean="0"/>
              <a:t>rocurement criteria</a:t>
            </a: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We </a:t>
            </a:r>
            <a:r>
              <a:rPr lang="en-US" sz="1800" dirty="0" smtClean="0"/>
              <a:t>need mechanisms </a:t>
            </a:r>
            <a:r>
              <a:rPr lang="en-US" sz="1800" dirty="0"/>
              <a:t>for </a:t>
            </a:r>
            <a:r>
              <a:rPr lang="en-US" sz="1800" b="1" i="1" dirty="0"/>
              <a:t>new technologies </a:t>
            </a:r>
            <a:r>
              <a:rPr lang="en-US" sz="1800" dirty="0"/>
              <a:t>and disruptive, step-changes in </a:t>
            </a:r>
            <a:r>
              <a:rPr lang="en-US" sz="1800" dirty="0" smtClean="0"/>
              <a:t>technology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9707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Increasing Competitiveness of Renewables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Wind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Analysts </a:t>
            </a:r>
            <a:r>
              <a:rPr lang="en-US" sz="2800" dirty="0"/>
              <a:t>estimate that incremental turbine technology improvements have the potential to decrease costs by 10-30 percent in the 2015-2020 period, bringing the unsubsidized </a:t>
            </a:r>
            <a:r>
              <a:rPr lang="en-US" sz="2800" dirty="0" err="1"/>
              <a:t>levelized</a:t>
            </a:r>
            <a:r>
              <a:rPr lang="en-US" sz="2800" dirty="0"/>
              <a:t> cost into the $42-67 per </a:t>
            </a:r>
            <a:r>
              <a:rPr lang="en-US" sz="2800" dirty="0" err="1"/>
              <a:t>MWh</a:t>
            </a:r>
            <a:r>
              <a:rPr lang="en-US" sz="2800" dirty="0"/>
              <a:t> </a:t>
            </a:r>
            <a:r>
              <a:rPr lang="en-US" sz="2800" dirty="0" smtClean="0"/>
              <a:t>range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such innovation occurs, and if natural gas prices inch upwards, wind power could be broadly competitive in that time </a:t>
            </a:r>
            <a:r>
              <a:rPr lang="en-US" sz="2800" dirty="0" smtClean="0"/>
              <a:t>frame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Solar</a:t>
            </a:r>
            <a:r>
              <a:rPr lang="en-US" dirty="0" smtClean="0"/>
              <a:t> (DOE </a:t>
            </a:r>
            <a:r>
              <a:rPr lang="en-US" dirty="0" err="1" smtClean="0"/>
              <a:t>Sunshot</a:t>
            </a:r>
            <a:r>
              <a:rPr lang="en-US" dirty="0" smtClean="0"/>
              <a:t> goals):</a:t>
            </a:r>
          </a:p>
          <a:p>
            <a:r>
              <a:rPr lang="en-US" dirty="0" smtClean="0"/>
              <a:t>Launched </a:t>
            </a:r>
            <a:r>
              <a:rPr lang="en-US" dirty="0"/>
              <a:t>in 2011, DOE </a:t>
            </a:r>
            <a:r>
              <a:rPr lang="en-US" dirty="0" err="1"/>
              <a:t>SunShot</a:t>
            </a:r>
            <a:r>
              <a:rPr lang="en-US" dirty="0"/>
              <a:t> Initiative aims to reduce the price of solar energy systems by about 75% from 2010 and 2020</a:t>
            </a:r>
          </a:p>
          <a:p>
            <a:r>
              <a:rPr lang="en-US" dirty="0"/>
              <a:t>Achieving this level of price reductions could result in solar meeting 14% of U.S. electricity needs by 2030 and 27% by 2050</a:t>
            </a:r>
          </a:p>
          <a:p>
            <a:r>
              <a:rPr lang="en-US" dirty="0"/>
              <a:t>Realizing these price and installation targets will require a combination of evolutionary and revolutionary technological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16996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Sources: </a:t>
            </a:r>
            <a:r>
              <a:rPr lang="en-US" b="1" i="1" dirty="0" smtClean="0"/>
              <a:t>Gas Boom Poses Challenges for Renewables and Nuclear.</a:t>
            </a:r>
            <a:r>
              <a:rPr lang="en-US" dirty="0" smtClean="0"/>
              <a:t>  </a:t>
            </a:r>
            <a:r>
              <a:rPr lang="en-US" dirty="0"/>
              <a:t>Breakthrough </a:t>
            </a:r>
            <a:r>
              <a:rPr lang="en-US" dirty="0" smtClean="0"/>
              <a:t>Institute, April 2012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b="1" i="1" dirty="0" smtClean="0"/>
              <a:t>DOE </a:t>
            </a:r>
            <a:r>
              <a:rPr lang="en-US" b="1" i="1" dirty="0" err="1"/>
              <a:t>Sunshot</a:t>
            </a:r>
            <a:r>
              <a:rPr lang="en-US" b="1" i="1" dirty="0"/>
              <a:t> Vision Study</a:t>
            </a:r>
            <a:r>
              <a:rPr lang="en-US" dirty="0"/>
              <a:t>, </a:t>
            </a:r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48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0"/>
            <a:ext cx="6858000" cy="1143000"/>
          </a:xfrm>
        </p:spPr>
        <p:txBody>
          <a:bodyPr/>
          <a:lstStyle/>
          <a:p>
            <a:r>
              <a:rPr lang="en-US" sz="3600" dirty="0" err="1"/>
              <a:t>Levelized</a:t>
            </a:r>
            <a:r>
              <a:rPr lang="en-US" sz="3600" dirty="0"/>
              <a:t> Cost of </a:t>
            </a:r>
            <a:r>
              <a:rPr lang="en-US" sz="3600" dirty="0" smtClean="0"/>
              <a:t>Electricity:</a:t>
            </a:r>
            <a:br>
              <a:rPr lang="en-US" sz="3600" dirty="0" smtClean="0"/>
            </a:br>
            <a:r>
              <a:rPr lang="en-US" sz="3600" dirty="0" smtClean="0"/>
              <a:t>Renewables Becoming Competitive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6703" b="1617"/>
          <a:stretch/>
        </p:blipFill>
        <p:spPr>
          <a:xfrm>
            <a:off x="793377" y="1371600"/>
            <a:ext cx="7543800" cy="47693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62741" y="6168927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b="1" i="1" dirty="0" smtClean="0"/>
              <a:t>Gas Boom Poses Challenges for Renewables and Nuclear.</a:t>
            </a:r>
            <a:r>
              <a:rPr lang="en-US" dirty="0" smtClean="0"/>
              <a:t>  </a:t>
            </a:r>
            <a:r>
              <a:rPr lang="en-US" dirty="0"/>
              <a:t>Breakthrough </a:t>
            </a:r>
            <a:r>
              <a:rPr lang="en-US" dirty="0" smtClean="0"/>
              <a:t>Institute, April 2012 </a:t>
            </a:r>
          </a:p>
          <a:p>
            <a:r>
              <a:rPr lang="en-US" dirty="0" smtClean="0"/>
              <a:t>Red </a:t>
            </a:r>
            <a:r>
              <a:rPr lang="en-US" dirty="0"/>
              <a:t>bars indicate the price ranges clean technologies compete against.</a:t>
            </a:r>
          </a:p>
        </p:txBody>
      </p:sp>
    </p:spTree>
    <p:extLst>
      <p:ext uri="{BB962C8B-B14F-4D97-AF65-F5344CB8AC3E}">
        <p14:creationId xmlns:p14="http://schemas.microsoft.com/office/powerpoint/2010/main" xmlns="" val="35431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6705600" cy="1143000"/>
          </a:xfrm>
        </p:spPr>
        <p:txBody>
          <a:bodyPr/>
          <a:lstStyle/>
          <a:p>
            <a:r>
              <a:rPr lang="en-US" sz="2800" b="1" i="1" dirty="0" smtClean="0"/>
              <a:t>Scale &amp; Learning Curves:</a:t>
            </a:r>
            <a:br>
              <a:rPr lang="en-US" sz="2800" b="1" i="1" dirty="0" smtClean="0"/>
            </a:br>
            <a:r>
              <a:rPr lang="en-US" sz="2400" dirty="0" smtClean="0"/>
              <a:t>Decline </a:t>
            </a:r>
            <a:r>
              <a:rPr lang="en-US" sz="2400" dirty="0"/>
              <a:t>in Factory-Gate PV Module Prices with Increasing Cumulative Module </a:t>
            </a:r>
            <a:r>
              <a:rPr lang="en-US" sz="2400" dirty="0" smtClean="0"/>
              <a:t>Shipments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30" y="1447800"/>
            <a:ext cx="7445570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76600" y="6248400"/>
            <a:ext cx="2971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DOE </a:t>
            </a:r>
            <a:r>
              <a:rPr lang="en-US" dirty="0" err="1" smtClean="0"/>
              <a:t>Sunshot</a:t>
            </a:r>
            <a:r>
              <a:rPr lang="en-US" dirty="0" smtClean="0"/>
              <a:t> Vision Study,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64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391400" cy="121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Beyond Next 5 Years:</a:t>
            </a:r>
            <a:br>
              <a:rPr lang="en-US" sz="2800" dirty="0" smtClean="0"/>
            </a:br>
            <a:r>
              <a:rPr lang="en-US" sz="2800" dirty="0" smtClean="0"/>
              <a:t>DOE ARPA-E Mass. Projects Since 2009:</a:t>
            </a:r>
            <a:br>
              <a:rPr lang="en-US" sz="2800" dirty="0" smtClean="0"/>
            </a:br>
            <a:r>
              <a:rPr lang="en-US" sz="2800" i="1" dirty="0" smtClean="0"/>
              <a:t>How will next breakthroughs come to market?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41437"/>
            <a:ext cx="76200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 smtClean="0"/>
              <a:t>1366 </a:t>
            </a:r>
            <a:r>
              <a:rPr lang="en-US" sz="1400" dirty="0"/>
              <a:t>Direct Wafer: Enabling Terawatt </a:t>
            </a:r>
            <a:r>
              <a:rPr lang="en-US" sz="1400" dirty="0" err="1"/>
              <a:t>Photovoltaics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Advanced Technologies for Integrated Power Electronics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Advanced Thermo-Adsorptive Battery Climate Control System (ATB)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Affordable Energy from Water and Sunlight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Direct </a:t>
            </a:r>
            <a:r>
              <a:rPr lang="en-US" sz="1400" dirty="0"/>
              <a:t>Grid Connect Medium Voltage </a:t>
            </a:r>
            <a:r>
              <a:rPr lang="en-US" sz="1400" dirty="0" smtClean="0"/>
              <a:t>Power </a:t>
            </a:r>
            <a:r>
              <a:rPr lang="en-US" sz="1400" dirty="0"/>
              <a:t>Converter for PV </a:t>
            </a:r>
            <a:r>
              <a:rPr lang="en-US" sz="1400" dirty="0" smtClean="0"/>
              <a:t>utilizing Wide </a:t>
            </a:r>
            <a:r>
              <a:rPr lang="en-US" sz="1400" dirty="0"/>
              <a:t>Band Gap Devices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Bioprocess and Microbe Engineering for Total Carbon Utilization in Biofuel Production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Breakthrough High Efficiency Shrouded Wind Turbine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Conditionally activated enzymes expressed in cellulosic energy crops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Development of a 100 kWh/100 kW Flywheel Energy Storage Module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Development of a Dedicated, High-Value Biofuels Crop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Electrochemically Mediated Separation for Carbon Capture and Mitigation</a:t>
            </a:r>
          </a:p>
          <a:p>
            <a:pPr>
              <a:spcBef>
                <a:spcPts val="0"/>
              </a:spcBef>
            </a:pPr>
            <a:r>
              <a:rPr lang="en-US" sz="1400" dirty="0" err="1"/>
              <a:t>Electrofuels</a:t>
            </a:r>
            <a:r>
              <a:rPr lang="en-US" sz="1400" dirty="0"/>
              <a:t> via Direct Electron Transfer from Electrodes to Microbes</a:t>
            </a:r>
          </a:p>
          <a:p>
            <a:pPr>
              <a:spcBef>
                <a:spcPts val="0"/>
              </a:spcBef>
            </a:pPr>
            <a:r>
              <a:rPr lang="en-US" sz="1400" dirty="0" err="1"/>
              <a:t>Electroville</a:t>
            </a:r>
            <a:r>
              <a:rPr lang="en-US" sz="1400" dirty="0"/>
              <a:t>: High-Amperage Energy Storage Device-Energy Storage for the Neighborhood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Engineering a Bacterial Reverse Fuel Cell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Engineering E. coli as an </a:t>
            </a:r>
            <a:r>
              <a:rPr lang="en-US" sz="1400" dirty="0" err="1"/>
              <a:t>electrofuels</a:t>
            </a:r>
            <a:r>
              <a:rPr lang="en-US" sz="1400" dirty="0"/>
              <a:t> chassis for isooctane production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Engineering </a:t>
            </a:r>
            <a:r>
              <a:rPr lang="en-US" sz="1400" dirty="0" err="1"/>
              <a:t>Ralstonia</a:t>
            </a:r>
            <a:r>
              <a:rPr lang="en-US" sz="1400" dirty="0"/>
              <a:t> </a:t>
            </a:r>
            <a:r>
              <a:rPr lang="en-US" sz="1400" dirty="0" err="1"/>
              <a:t>eutropha</a:t>
            </a:r>
            <a:r>
              <a:rPr lang="en-US" sz="1400" dirty="0"/>
              <a:t> for Production of </a:t>
            </a:r>
            <a:r>
              <a:rPr lang="en-US" sz="1400" dirty="0" err="1"/>
              <a:t>Isobutanol</a:t>
            </a:r>
            <a:r>
              <a:rPr lang="en-US" sz="1400" dirty="0"/>
              <a:t> (IBT), Motor Fuel from </a:t>
            </a:r>
            <a:r>
              <a:rPr lang="en-US" sz="1400" dirty="0" smtClean="0"/>
              <a:t>CO2, H2, O2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Fuel-Free, Ubiquitous, Compressed Air Energy Storage and Power Conditioning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Hybrid nanostructures for high-energy-density solar thermal fuels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Low Cost, High Energy and Power Density, Nanotube-Enhanced </a:t>
            </a:r>
            <a:r>
              <a:rPr lang="en-US" sz="1400" dirty="0" err="1"/>
              <a:t>Ultracapacitors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Metallic Composites Phase-Change Materials for High-Temperature Thermal Energy Storage</a:t>
            </a:r>
          </a:p>
          <a:p>
            <a:pPr>
              <a:spcBef>
                <a:spcPts val="0"/>
              </a:spcBef>
            </a:pPr>
            <a:r>
              <a:rPr lang="en-US" sz="1400" dirty="0" err="1"/>
              <a:t>Multiscale</a:t>
            </a:r>
            <a:r>
              <a:rPr lang="en-US" sz="1400" dirty="0"/>
              <a:t> Development of L10 Materials for Rare-Earth-Free Permanent Magnets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Semi-Solid Rechargeable </a:t>
            </a:r>
            <a:r>
              <a:rPr lang="en-US" sz="1400" dirty="0" smtClean="0"/>
              <a:t>Power: </a:t>
            </a:r>
            <a:r>
              <a:rPr lang="en-US" sz="1400" dirty="0"/>
              <a:t>Flexible, High Performance Storage for Vehicles at Ultralow </a:t>
            </a:r>
            <a:r>
              <a:rPr lang="en-US" sz="1400" dirty="0" smtClean="0"/>
              <a:t>Cost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Transmission Topology Control for Integration of Renewable Generation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1981200"/>
            <a:ext cx="1367589" cy="4191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1600"/>
            <a:ext cx="1600200" cy="101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202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6858000" cy="1143000"/>
          </a:xfrm>
        </p:spPr>
        <p:txBody>
          <a:bodyPr/>
          <a:lstStyle/>
          <a:p>
            <a:r>
              <a:rPr lang="en-US" sz="3200" dirty="0" smtClean="0"/>
              <a:t>Smart Investment in Our Energy System:</a:t>
            </a:r>
            <a:br>
              <a:rPr lang="en-US" sz="3200" dirty="0" smtClean="0"/>
            </a:br>
            <a:r>
              <a:rPr lang="en-US" sz="3200" dirty="0" smtClean="0"/>
              <a:t>Clean Energy Market Signals &amp; Policies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Consider multiple future scenarios – price, demand, supply, economic growth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Consider both trends and disruptions – few things change slowly for long – </a:t>
            </a:r>
            <a:r>
              <a:rPr lang="en-US" sz="2400" b="1" i="1" dirty="0" smtClean="0"/>
              <a:t>“Stuff Happens”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Incent cost-effective, portfolio investments to stabilize, diversify, leverage regional assets, grow regional competitiveness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Development mechanisms for new innovations to come to market and have potential to reach scale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b="1" i="1" dirty="0" smtClean="0"/>
              <a:t>Low natural gas prices and supply growth = </a:t>
            </a:r>
            <a:br>
              <a:rPr lang="en-US" sz="2400" b="1" i="1" dirty="0" smtClean="0"/>
            </a:br>
            <a:r>
              <a:rPr lang="en-US" sz="2400" b="1" i="1" dirty="0" smtClean="0"/>
              <a:t>perfect opportunity to invest in balanced portfolio, insure long-term returns, reap benefits of a clean economy</a:t>
            </a:r>
          </a:p>
        </p:txBody>
      </p:sp>
    </p:spTree>
    <p:extLst>
      <p:ext uri="{BB962C8B-B14F-4D97-AF65-F5344CB8AC3E}">
        <p14:creationId xmlns:p14="http://schemas.microsoft.com/office/powerpoint/2010/main" xmlns="" val="178013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gram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ProgramChart.pptx</Template>
  <TotalTime>55127</TotalTime>
  <Words>862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ProgramChart</vt:lpstr>
      <vt:lpstr>Slide 1</vt:lpstr>
      <vt:lpstr>Advancing the Ball on Clean Energy While Leveraging Low Gas Prices</vt:lpstr>
      <vt:lpstr>Clean Energy Driven by Multi-Year Policies &amp; Economics</vt:lpstr>
      <vt:lpstr>Energy Trends: Not Straight Line or Simple Costs</vt:lpstr>
      <vt:lpstr>Increasing Competitiveness of Renewables</vt:lpstr>
      <vt:lpstr>Levelized Cost of Electricity: Renewables Becoming Competitive</vt:lpstr>
      <vt:lpstr>Scale &amp; Learning Curves: Decline in Factory-Gate PV Module Prices with Increasing Cumulative Module Shipments</vt:lpstr>
      <vt:lpstr>Beyond Next 5 Years: DOE ARPA-E Mass. Projects Since 2009: How will next breakthroughs come to market?</vt:lpstr>
      <vt:lpstr>Smart Investment in Our Energy System: Clean Energy Market Signals &amp; Policies</vt:lpstr>
    </vt:vector>
  </TitlesOfParts>
  <Manager/>
  <Company> 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England Clean Energy Council - BD Mtg</dc:title>
  <dc:subject/>
  <dc:creator>Peter Rothstein</dc:creator>
  <cp:keywords/>
  <dc:description/>
  <cp:lastModifiedBy> </cp:lastModifiedBy>
  <cp:revision>880</cp:revision>
  <cp:lastPrinted>2012-02-13T16:31:10Z</cp:lastPrinted>
  <dcterms:created xsi:type="dcterms:W3CDTF">2012-01-23T19:05:56Z</dcterms:created>
  <dcterms:modified xsi:type="dcterms:W3CDTF">2012-06-14T17:22:09Z</dcterms:modified>
  <cp:category/>
</cp:coreProperties>
</file>