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8" r:id="rId2"/>
    <p:sldId id="276" r:id="rId3"/>
    <p:sldId id="273" r:id="rId4"/>
    <p:sldId id="274" r:id="rId5"/>
    <p:sldId id="275" r:id="rId6"/>
    <p:sldId id="259" r:id="rId7"/>
    <p:sldId id="260" r:id="rId8"/>
    <p:sldId id="269"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920" y="-46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25A428-50A6-45C3-86AA-01694159324A}" type="datetimeFigureOut">
              <a:rPr lang="en-US" smtClean="0"/>
              <a:pPr/>
              <a:t>6/13/2012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35F55F-7EFE-46EF-B94A-C8E5CC86F360}" type="slidenum">
              <a:rPr lang="en-US" smtClean="0"/>
              <a:pPr/>
              <a:t>‹#›</a:t>
            </a:fld>
            <a:endParaRPr lang="en-US"/>
          </a:p>
        </p:txBody>
      </p:sp>
    </p:spTree>
    <p:extLst>
      <p:ext uri="{BB962C8B-B14F-4D97-AF65-F5344CB8AC3E}">
        <p14:creationId xmlns="" xmlns:p14="http://schemas.microsoft.com/office/powerpoint/2010/main" val="1322379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With Bullet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1981200" y="1905000"/>
            <a:ext cx="66294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81200" y="1828800"/>
            <a:ext cx="32385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72100" y="1828800"/>
            <a:ext cx="32385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914400"/>
            <a:ext cx="165735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81200" y="914400"/>
            <a:ext cx="481965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4" descr="powerpoint-header"/>
          <p:cNvPicPr>
            <a:picLocks noChangeAspect="1" noChangeArrowheads="1"/>
          </p:cNvPicPr>
          <p:nvPr/>
        </p:nvPicPr>
        <p:blipFill>
          <a:blip r:embed="rId11" cstate="print"/>
          <a:srcRect/>
          <a:stretch>
            <a:fillRect/>
          </a:stretch>
        </p:blipFill>
        <p:spPr bwMode="auto">
          <a:xfrm>
            <a:off x="0" y="0"/>
            <a:ext cx="9144000" cy="1227138"/>
          </a:xfrm>
          <a:prstGeom prst="rect">
            <a:avLst/>
          </a:prstGeom>
          <a:noFill/>
          <a:ln w="9525">
            <a:noFill/>
            <a:miter lim="800000"/>
            <a:headEnd/>
            <a:tailEnd/>
          </a:ln>
        </p:spPr>
      </p:pic>
      <p:sp>
        <p:nvSpPr>
          <p:cNvPr id="1027" name="Rectangle 2"/>
          <p:cNvSpPr>
            <a:spLocks noGrp="1" noChangeArrowheads="1"/>
          </p:cNvSpPr>
          <p:nvPr>
            <p:ph type="title"/>
          </p:nvPr>
        </p:nvSpPr>
        <p:spPr bwMode="auto">
          <a:xfrm>
            <a:off x="1981200" y="914400"/>
            <a:ext cx="6629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1981200" y="1828800"/>
            <a:ext cx="6629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Text Box 8"/>
          <p:cNvSpPr txBox="1">
            <a:spLocks noChangeArrowheads="1"/>
          </p:cNvSpPr>
          <p:nvPr userDrawn="1"/>
        </p:nvSpPr>
        <p:spPr bwMode="auto">
          <a:xfrm>
            <a:off x="5257800" y="6475413"/>
            <a:ext cx="3657600" cy="230187"/>
          </a:xfrm>
          <a:prstGeom prst="rect">
            <a:avLst/>
          </a:prstGeom>
          <a:noFill/>
          <a:ln w="9525">
            <a:noFill/>
            <a:miter lim="800000"/>
            <a:headEnd/>
            <a:tailEnd/>
          </a:ln>
          <a:effectLst/>
        </p:spPr>
        <p:txBody>
          <a:bodyPr>
            <a:spAutoFit/>
          </a:bodyPr>
          <a:lstStyle/>
          <a:p>
            <a:pPr algn="r" fontAlgn="base">
              <a:spcBef>
                <a:spcPct val="50000"/>
              </a:spcBef>
              <a:spcAft>
                <a:spcPct val="0"/>
              </a:spcAft>
              <a:defRPr/>
            </a:pPr>
            <a:r>
              <a:rPr lang="en-US" sz="900" dirty="0">
                <a:solidFill>
                  <a:srgbClr val="8C9EAD"/>
                </a:solidFill>
              </a:rPr>
              <a:t>© 2012 Associated Industries of Massachusetts</a:t>
            </a:r>
          </a:p>
        </p:txBody>
      </p:sp>
      <p:pic>
        <p:nvPicPr>
          <p:cNvPr id="1030" name="Picture 7" descr="AIMlogocolor.Tagline.eps.gif"/>
          <p:cNvPicPr>
            <a:picLocks noChangeAspect="1"/>
          </p:cNvPicPr>
          <p:nvPr userDrawn="1"/>
        </p:nvPicPr>
        <p:blipFill>
          <a:blip r:embed="rId12" cstate="print"/>
          <a:srcRect/>
          <a:stretch>
            <a:fillRect/>
          </a:stretch>
        </p:blipFill>
        <p:spPr bwMode="auto">
          <a:xfrm>
            <a:off x="152400" y="5943600"/>
            <a:ext cx="1768475" cy="6905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ransition/>
  <p:txStyles>
    <p:titleStyle>
      <a:lvl1pPr algn="l" rtl="0" eaLnBrk="0" fontAlgn="base" hangingPunct="0">
        <a:spcBef>
          <a:spcPct val="0"/>
        </a:spcBef>
        <a:spcAft>
          <a:spcPct val="0"/>
        </a:spcAft>
        <a:defRPr sz="3600">
          <a:solidFill>
            <a:srgbClr val="337835"/>
          </a:solidFill>
          <a:latin typeface="+mj-lt"/>
          <a:ea typeface="+mj-ea"/>
          <a:cs typeface="+mj-cs"/>
        </a:defRPr>
      </a:lvl1pPr>
      <a:lvl2pPr algn="l" rtl="0" eaLnBrk="0" fontAlgn="base" hangingPunct="0">
        <a:spcBef>
          <a:spcPct val="0"/>
        </a:spcBef>
        <a:spcAft>
          <a:spcPct val="0"/>
        </a:spcAft>
        <a:defRPr sz="3600">
          <a:solidFill>
            <a:srgbClr val="337835"/>
          </a:solidFill>
          <a:latin typeface="Arial" charset="0"/>
        </a:defRPr>
      </a:lvl2pPr>
      <a:lvl3pPr algn="l" rtl="0" eaLnBrk="0" fontAlgn="base" hangingPunct="0">
        <a:spcBef>
          <a:spcPct val="0"/>
        </a:spcBef>
        <a:spcAft>
          <a:spcPct val="0"/>
        </a:spcAft>
        <a:defRPr sz="3600">
          <a:solidFill>
            <a:srgbClr val="337835"/>
          </a:solidFill>
          <a:latin typeface="Arial" charset="0"/>
        </a:defRPr>
      </a:lvl3pPr>
      <a:lvl4pPr algn="l" rtl="0" eaLnBrk="0" fontAlgn="base" hangingPunct="0">
        <a:spcBef>
          <a:spcPct val="0"/>
        </a:spcBef>
        <a:spcAft>
          <a:spcPct val="0"/>
        </a:spcAft>
        <a:defRPr sz="3600">
          <a:solidFill>
            <a:srgbClr val="337835"/>
          </a:solidFill>
          <a:latin typeface="Arial" charset="0"/>
        </a:defRPr>
      </a:lvl4pPr>
      <a:lvl5pPr algn="l" rtl="0" eaLnBrk="0" fontAlgn="base" hangingPunct="0">
        <a:spcBef>
          <a:spcPct val="0"/>
        </a:spcBef>
        <a:spcAft>
          <a:spcPct val="0"/>
        </a:spcAft>
        <a:defRPr sz="3600">
          <a:solidFill>
            <a:srgbClr val="337835"/>
          </a:solidFill>
          <a:latin typeface="Arial" charset="0"/>
        </a:defRPr>
      </a:lvl5pPr>
      <a:lvl6pPr marL="457200" algn="l" rtl="0" eaLnBrk="1" fontAlgn="base" hangingPunct="1">
        <a:spcBef>
          <a:spcPct val="0"/>
        </a:spcBef>
        <a:spcAft>
          <a:spcPct val="0"/>
        </a:spcAft>
        <a:defRPr sz="3600">
          <a:solidFill>
            <a:srgbClr val="337835"/>
          </a:solidFill>
          <a:latin typeface="Arial" charset="0"/>
        </a:defRPr>
      </a:lvl6pPr>
      <a:lvl7pPr marL="914400" algn="l" rtl="0" eaLnBrk="1" fontAlgn="base" hangingPunct="1">
        <a:spcBef>
          <a:spcPct val="0"/>
        </a:spcBef>
        <a:spcAft>
          <a:spcPct val="0"/>
        </a:spcAft>
        <a:defRPr sz="3600">
          <a:solidFill>
            <a:srgbClr val="337835"/>
          </a:solidFill>
          <a:latin typeface="Arial" charset="0"/>
        </a:defRPr>
      </a:lvl7pPr>
      <a:lvl8pPr marL="1371600" algn="l" rtl="0" eaLnBrk="1" fontAlgn="base" hangingPunct="1">
        <a:spcBef>
          <a:spcPct val="0"/>
        </a:spcBef>
        <a:spcAft>
          <a:spcPct val="0"/>
        </a:spcAft>
        <a:defRPr sz="3600">
          <a:solidFill>
            <a:srgbClr val="337835"/>
          </a:solidFill>
          <a:latin typeface="Arial" charset="0"/>
        </a:defRPr>
      </a:lvl8pPr>
      <a:lvl9pPr marL="1828800" algn="l" rtl="0" eaLnBrk="1" fontAlgn="base" hangingPunct="1">
        <a:spcBef>
          <a:spcPct val="0"/>
        </a:spcBef>
        <a:spcAft>
          <a:spcPct val="0"/>
        </a:spcAft>
        <a:defRPr sz="3600">
          <a:solidFill>
            <a:srgbClr val="337835"/>
          </a:solidFill>
          <a:latin typeface="Arial" charset="0"/>
        </a:defRPr>
      </a:lvl9pPr>
    </p:titleStyle>
    <p:bodyStyle>
      <a:lvl1pPr marL="342900" indent="-342900" algn="l" rtl="0" eaLnBrk="0" fontAlgn="base" hangingPunct="0">
        <a:spcBef>
          <a:spcPct val="20000"/>
        </a:spcBef>
        <a:spcAft>
          <a:spcPct val="0"/>
        </a:spcAft>
        <a:buChar char="•"/>
        <a:defRPr sz="2800">
          <a:solidFill>
            <a:srgbClr val="002E4F"/>
          </a:solidFill>
          <a:latin typeface="+mn-lt"/>
          <a:ea typeface="+mn-ea"/>
          <a:cs typeface="+mn-cs"/>
        </a:defRPr>
      </a:lvl1pPr>
      <a:lvl2pPr marL="742950" indent="-285750" algn="l" rtl="0" eaLnBrk="0" fontAlgn="base" hangingPunct="0">
        <a:spcBef>
          <a:spcPct val="20000"/>
        </a:spcBef>
        <a:spcAft>
          <a:spcPct val="0"/>
        </a:spcAft>
        <a:buChar char="–"/>
        <a:defRPr sz="2400">
          <a:solidFill>
            <a:srgbClr val="002E4F"/>
          </a:solidFill>
          <a:latin typeface="+mn-lt"/>
        </a:defRPr>
      </a:lvl2pPr>
      <a:lvl3pPr marL="1143000" indent="-228600" algn="l" rtl="0" eaLnBrk="0" fontAlgn="base" hangingPunct="0">
        <a:spcBef>
          <a:spcPct val="20000"/>
        </a:spcBef>
        <a:spcAft>
          <a:spcPct val="0"/>
        </a:spcAft>
        <a:buChar char="•"/>
        <a:defRPr sz="2000">
          <a:solidFill>
            <a:srgbClr val="002E4F"/>
          </a:solidFill>
          <a:latin typeface="+mn-lt"/>
        </a:defRPr>
      </a:lvl3pPr>
      <a:lvl4pPr marL="1600200" indent="-228600" algn="l" rtl="0" eaLnBrk="0" fontAlgn="base" hangingPunct="0">
        <a:spcBef>
          <a:spcPct val="20000"/>
        </a:spcBef>
        <a:spcAft>
          <a:spcPct val="0"/>
        </a:spcAft>
        <a:buChar char="–"/>
        <a:defRPr sz="1600">
          <a:solidFill>
            <a:srgbClr val="002E4F"/>
          </a:solidFill>
          <a:latin typeface="+mn-lt"/>
        </a:defRPr>
      </a:lvl4pPr>
      <a:lvl5pPr marL="2057400" indent="-228600" algn="l" rtl="0" eaLnBrk="0" fontAlgn="base" hangingPunct="0">
        <a:spcBef>
          <a:spcPct val="20000"/>
        </a:spcBef>
        <a:spcAft>
          <a:spcPct val="0"/>
        </a:spcAft>
        <a:buChar char="»"/>
        <a:defRPr sz="1200">
          <a:solidFill>
            <a:srgbClr val="002E4F"/>
          </a:solidFill>
          <a:latin typeface="+mn-lt"/>
        </a:defRPr>
      </a:lvl5pPr>
      <a:lvl6pPr marL="2514600" indent="-228600" algn="l" rtl="0" eaLnBrk="1" fontAlgn="base" hangingPunct="1">
        <a:spcBef>
          <a:spcPct val="20000"/>
        </a:spcBef>
        <a:spcAft>
          <a:spcPct val="0"/>
        </a:spcAft>
        <a:buChar char="»"/>
        <a:defRPr sz="1200">
          <a:solidFill>
            <a:srgbClr val="002E4F"/>
          </a:solidFill>
          <a:latin typeface="+mn-lt"/>
        </a:defRPr>
      </a:lvl6pPr>
      <a:lvl7pPr marL="2971800" indent="-228600" algn="l" rtl="0" eaLnBrk="1" fontAlgn="base" hangingPunct="1">
        <a:spcBef>
          <a:spcPct val="20000"/>
        </a:spcBef>
        <a:spcAft>
          <a:spcPct val="0"/>
        </a:spcAft>
        <a:buChar char="»"/>
        <a:defRPr sz="1200">
          <a:solidFill>
            <a:srgbClr val="002E4F"/>
          </a:solidFill>
          <a:latin typeface="+mn-lt"/>
        </a:defRPr>
      </a:lvl7pPr>
      <a:lvl8pPr marL="3429000" indent="-228600" algn="l" rtl="0" eaLnBrk="1" fontAlgn="base" hangingPunct="1">
        <a:spcBef>
          <a:spcPct val="20000"/>
        </a:spcBef>
        <a:spcAft>
          <a:spcPct val="0"/>
        </a:spcAft>
        <a:buChar char="»"/>
        <a:defRPr sz="1200">
          <a:solidFill>
            <a:srgbClr val="002E4F"/>
          </a:solidFill>
          <a:latin typeface="+mn-lt"/>
        </a:defRPr>
      </a:lvl8pPr>
      <a:lvl9pPr marL="3886200" indent="-228600" algn="l" rtl="0" eaLnBrk="1" fontAlgn="base" hangingPunct="1">
        <a:spcBef>
          <a:spcPct val="20000"/>
        </a:spcBef>
        <a:spcAft>
          <a:spcPct val="0"/>
        </a:spcAft>
        <a:buChar char="»"/>
        <a:defRPr sz="1200">
          <a:solidFill>
            <a:srgbClr val="002E4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normAutofit fontScale="90000"/>
          </a:bodyPr>
          <a:lstStyle/>
          <a:p>
            <a:pPr algn="ctr">
              <a:defRPr/>
            </a:pPr>
            <a:r>
              <a:rPr lang="en-US" sz="4400" b="1" dirty="0" smtClean="0">
                <a:solidFill>
                  <a:srgbClr val="002E4F"/>
                </a:solidFill>
              </a:rPr>
              <a:t/>
            </a:r>
            <a:br>
              <a:rPr lang="en-US" sz="4400" b="1" dirty="0" smtClean="0">
                <a:solidFill>
                  <a:srgbClr val="002E4F"/>
                </a:solidFill>
              </a:rPr>
            </a:br>
            <a:r>
              <a:rPr lang="en-US" sz="4400" b="1" dirty="0" smtClean="0">
                <a:solidFill>
                  <a:srgbClr val="002E4F"/>
                </a:solidFill>
              </a:rPr>
              <a:t/>
            </a:r>
            <a:br>
              <a:rPr lang="en-US" sz="4400" b="1" dirty="0" smtClean="0">
                <a:solidFill>
                  <a:srgbClr val="002E4F"/>
                </a:solidFill>
              </a:rPr>
            </a:br>
            <a:r>
              <a:rPr lang="en-US" sz="4400" b="1" dirty="0" smtClean="0">
                <a:solidFill>
                  <a:srgbClr val="002E4F"/>
                </a:solidFill>
              </a:rPr>
              <a:t/>
            </a:r>
            <a:br>
              <a:rPr lang="en-US" sz="4400" b="1" dirty="0" smtClean="0">
                <a:solidFill>
                  <a:srgbClr val="002E4F"/>
                </a:solidFill>
              </a:rPr>
            </a:br>
            <a:r>
              <a:rPr lang="en-US" sz="4400" b="1" dirty="0" smtClean="0">
                <a:solidFill>
                  <a:srgbClr val="002E4F"/>
                </a:solidFill>
              </a:rPr>
              <a:t/>
            </a:r>
            <a:br>
              <a:rPr lang="en-US" sz="4400" b="1" dirty="0" smtClean="0">
                <a:solidFill>
                  <a:srgbClr val="002E4F"/>
                </a:solidFill>
              </a:rPr>
            </a:br>
            <a:r>
              <a:rPr lang="en-US" sz="4400" b="1" dirty="0" smtClean="0">
                <a:solidFill>
                  <a:srgbClr val="002E4F"/>
                </a:solidFill>
              </a:rPr>
              <a:t/>
            </a:r>
            <a:br>
              <a:rPr lang="en-US" sz="4400" b="1" dirty="0" smtClean="0">
                <a:solidFill>
                  <a:srgbClr val="002E4F"/>
                </a:solidFill>
              </a:rPr>
            </a:br>
            <a:r>
              <a:rPr lang="en-US" sz="5300" b="1" dirty="0" smtClean="0">
                <a:solidFill>
                  <a:srgbClr val="002E4F"/>
                </a:solidFill>
              </a:rPr>
              <a:t/>
            </a:r>
            <a:br>
              <a:rPr lang="en-US" sz="5300" b="1" dirty="0" smtClean="0">
                <a:solidFill>
                  <a:srgbClr val="002E4F"/>
                </a:solidFill>
              </a:rPr>
            </a:br>
            <a:r>
              <a:rPr lang="en-US" b="1" dirty="0" smtClean="0">
                <a:solidFill>
                  <a:srgbClr val="002E4F"/>
                </a:solidFill>
              </a:rPr>
              <a:t/>
            </a:r>
            <a:br>
              <a:rPr lang="en-US" b="1" dirty="0" smtClean="0">
                <a:solidFill>
                  <a:srgbClr val="002E4F"/>
                </a:solidFill>
              </a:rPr>
            </a:br>
            <a:r>
              <a:rPr lang="en-US" b="1" dirty="0" smtClean="0">
                <a:solidFill>
                  <a:srgbClr val="002E4F"/>
                </a:solidFill>
              </a:rPr>
              <a:t/>
            </a:r>
            <a:br>
              <a:rPr lang="en-US" b="1" dirty="0" smtClean="0">
                <a:solidFill>
                  <a:srgbClr val="002E4F"/>
                </a:solidFill>
              </a:rPr>
            </a:br>
            <a:r>
              <a:rPr lang="en-US" b="1" dirty="0" smtClean="0">
                <a:solidFill>
                  <a:srgbClr val="002E4F"/>
                </a:solidFill>
              </a:rPr>
              <a:t/>
            </a:r>
            <a:br>
              <a:rPr lang="en-US" b="1" dirty="0" smtClean="0">
                <a:solidFill>
                  <a:srgbClr val="002E4F"/>
                </a:solidFill>
              </a:rPr>
            </a:br>
            <a:endParaRPr lang="en-US" sz="2000" dirty="0" smtClean="0">
              <a:solidFill>
                <a:srgbClr val="002E4F"/>
              </a:solidFill>
            </a:endParaRPr>
          </a:p>
        </p:txBody>
      </p:sp>
      <p:sp>
        <p:nvSpPr>
          <p:cNvPr id="2051" name="Subtitle 3"/>
          <p:cNvSpPr>
            <a:spLocks noGrp="1"/>
          </p:cNvSpPr>
          <p:nvPr>
            <p:ph type="subTitle" idx="4294967295"/>
          </p:nvPr>
        </p:nvSpPr>
        <p:spPr>
          <a:xfrm>
            <a:off x="0" y="1828800"/>
            <a:ext cx="9144000" cy="457200"/>
          </a:xfrm>
        </p:spPr>
        <p:txBody>
          <a:bodyPr/>
          <a:lstStyle/>
          <a:p>
            <a:pPr algn="ctr">
              <a:buFontTx/>
              <a:buNone/>
            </a:pPr>
            <a:r>
              <a:rPr lang="en-US" sz="3200" dirty="0" smtClean="0"/>
              <a:t>Restructuring Roundtable</a:t>
            </a:r>
          </a:p>
          <a:p>
            <a:pPr algn="ctr">
              <a:buFontTx/>
              <a:buNone/>
            </a:pPr>
            <a:r>
              <a:rPr lang="en-US" sz="3200" dirty="0" smtClean="0"/>
              <a:t>June 15, 2012</a:t>
            </a:r>
          </a:p>
          <a:p>
            <a:pPr algn="ctr">
              <a:buFontTx/>
              <a:buNone/>
            </a:pPr>
            <a:endParaRPr lang="en-US" sz="3200" dirty="0" smtClean="0"/>
          </a:p>
          <a:p>
            <a:pPr algn="ctr">
              <a:buFontTx/>
              <a:buNone/>
            </a:pPr>
            <a:endParaRPr lang="en-US" sz="1800" dirty="0" smtClean="0"/>
          </a:p>
          <a:p>
            <a:pPr algn="ctr">
              <a:buFontTx/>
              <a:buNone/>
            </a:pPr>
            <a:endParaRPr lang="en-US" sz="1800" dirty="0" smtClean="0"/>
          </a:p>
          <a:p>
            <a:pPr algn="ctr">
              <a:buFontTx/>
              <a:buNone/>
            </a:pPr>
            <a:r>
              <a:rPr lang="en-US" sz="1800" dirty="0" smtClean="0"/>
              <a:t>Robert A. Rio, Esq.</a:t>
            </a:r>
          </a:p>
          <a:p>
            <a:pPr algn="ctr">
              <a:buFontTx/>
              <a:buNone/>
            </a:pPr>
            <a:r>
              <a:rPr lang="en-US" sz="1800" dirty="0" smtClean="0"/>
              <a:t>Senior Vice President and Counsel</a:t>
            </a:r>
          </a:p>
          <a:p>
            <a:pPr algn="ctr">
              <a:buFontTx/>
              <a:buNone/>
            </a:pPr>
            <a:r>
              <a:rPr lang="en-US" sz="1800" dirty="0" smtClean="0"/>
              <a:t>Associated Industries of Massachusetts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14400"/>
            <a:ext cx="7696200" cy="685800"/>
          </a:xfrm>
        </p:spPr>
        <p:txBody>
          <a:bodyPr/>
          <a:lstStyle/>
          <a:p>
            <a:pPr algn="ctr"/>
            <a:r>
              <a:rPr lang="en-US" dirty="0" smtClean="0"/>
              <a:t>Question to Ponder</a:t>
            </a:r>
            <a:endParaRPr lang="en-US" dirty="0"/>
          </a:p>
        </p:txBody>
      </p:sp>
      <p:sp>
        <p:nvSpPr>
          <p:cNvPr id="3" name="Content Placeholder 2"/>
          <p:cNvSpPr>
            <a:spLocks noGrp="1"/>
          </p:cNvSpPr>
          <p:nvPr>
            <p:ph idx="1"/>
          </p:nvPr>
        </p:nvSpPr>
        <p:spPr>
          <a:xfrm>
            <a:off x="990600" y="1981200"/>
            <a:ext cx="7620000" cy="3886200"/>
          </a:xfrm>
        </p:spPr>
        <p:txBody>
          <a:bodyPr/>
          <a:lstStyle/>
          <a:p>
            <a:pPr marL="0" indent="0" algn="ctr">
              <a:buNone/>
            </a:pPr>
            <a:r>
              <a:rPr lang="en-US" dirty="0"/>
              <a:t>What if our energy policies, renewable energy goals and focus on GHG reductions do not save the ice caps from melting, the polar bears from disappearing or stop the water from rising but rather </a:t>
            </a:r>
            <a:r>
              <a:rPr lang="en-US" dirty="0" smtClean="0"/>
              <a:t>speed </a:t>
            </a:r>
            <a:r>
              <a:rPr lang="en-US" dirty="0"/>
              <a:t>these up and as a bonus bankrupt us along the way?</a:t>
            </a:r>
          </a:p>
          <a:p>
            <a:pPr marL="0" indent="0">
              <a:buNone/>
            </a:pPr>
            <a:endParaRPr lang="en-US" dirty="0"/>
          </a:p>
        </p:txBody>
      </p:sp>
    </p:spTree>
    <p:extLst>
      <p:ext uri="{BB962C8B-B14F-4D97-AF65-F5344CB8AC3E}">
        <p14:creationId xmlns="" xmlns:p14="http://schemas.microsoft.com/office/powerpoint/2010/main" val="20846606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0"/>
            <a:ext cx="6629400" cy="609600"/>
          </a:xfrm>
        </p:spPr>
        <p:txBody>
          <a:bodyPr/>
          <a:lstStyle/>
          <a:p>
            <a:pPr algn="ctr"/>
            <a:r>
              <a:rPr lang="en-US" dirty="0" smtClean="0"/>
              <a:t>Wheel of Rationalization</a:t>
            </a:r>
            <a:br>
              <a:rPr lang="en-US" dirty="0" smtClean="0"/>
            </a:br>
            <a:r>
              <a:rPr lang="en-US" sz="2000" dirty="0" smtClean="0"/>
              <a:t>Spin to rationalize any green energy program</a:t>
            </a:r>
            <a:br>
              <a:rPr lang="en-US" sz="2000" dirty="0" smtClean="0"/>
            </a:br>
            <a:r>
              <a:rPr lang="en-US" sz="2000" dirty="0" smtClean="0"/>
              <a:t>(dollar figures are costs to ratepayers)</a:t>
            </a:r>
            <a:br>
              <a:rPr lang="en-US" sz="2000" dirty="0" smtClean="0"/>
            </a:br>
            <a:endParaRPr lang="en-US" sz="2000" dirty="0"/>
          </a:p>
        </p:txBody>
      </p:sp>
      <p:pic>
        <p:nvPicPr>
          <p:cNvPr id="4"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6000" y="1828800"/>
            <a:ext cx="6477000" cy="4419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12" name="Curved Connector 11"/>
          <p:cNvCxnSpPr/>
          <p:nvPr/>
        </p:nvCxnSpPr>
        <p:spPr>
          <a:xfrm flipV="1">
            <a:off x="1143000" y="2819400"/>
            <a:ext cx="2438400" cy="228600"/>
          </a:xfrm>
          <a:prstGeom prst="curvedConnector3">
            <a:avLst>
              <a:gd name="adj1" fmla="val 50000"/>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52400" y="2743200"/>
            <a:ext cx="2133600" cy="646331"/>
          </a:xfrm>
          <a:prstGeom prst="rect">
            <a:avLst/>
          </a:prstGeom>
          <a:noFill/>
        </p:spPr>
        <p:txBody>
          <a:bodyPr wrap="square" rtlCol="0">
            <a:spAutoFit/>
          </a:bodyPr>
          <a:lstStyle/>
          <a:p>
            <a:r>
              <a:rPr lang="en-US" dirty="0" smtClean="0"/>
              <a:t>Bankrupt?</a:t>
            </a:r>
          </a:p>
          <a:p>
            <a:r>
              <a:rPr lang="en-US" dirty="0" smtClean="0"/>
              <a:t>It’s for the children!</a:t>
            </a:r>
            <a:endParaRPr lang="en-US" dirty="0"/>
          </a:p>
        </p:txBody>
      </p:sp>
    </p:spTree>
    <p:extLst>
      <p:ext uri="{BB962C8B-B14F-4D97-AF65-F5344CB8AC3E}">
        <p14:creationId xmlns="" xmlns:p14="http://schemas.microsoft.com/office/powerpoint/2010/main" val="282712072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33400"/>
            <a:ext cx="6629400" cy="685800"/>
          </a:xfrm>
        </p:spPr>
        <p:txBody>
          <a:bodyPr/>
          <a:lstStyle/>
          <a:p>
            <a:r>
              <a:rPr lang="en-US" sz="3200" dirty="0" smtClean="0">
                <a:solidFill>
                  <a:srgbClr val="00B050"/>
                </a:solidFill>
              </a:rPr>
              <a:t>Don’t like the answer, Spin Again</a:t>
            </a:r>
            <a:endParaRPr lang="en-US" sz="3200" dirty="0">
              <a:solidFill>
                <a:srgbClr val="00B050"/>
              </a:solidFill>
            </a:endParaRPr>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00113" y="1462088"/>
            <a:ext cx="7343775" cy="39338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599030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82028" y="1371600"/>
            <a:ext cx="7381875" cy="4324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524000" y="609600"/>
            <a:ext cx="6738938" cy="584775"/>
          </a:xfrm>
          <a:prstGeom prst="rect">
            <a:avLst/>
          </a:prstGeom>
        </p:spPr>
        <p:txBody>
          <a:bodyPr wrap="square">
            <a:spAutoFit/>
          </a:bodyPr>
          <a:lstStyle/>
          <a:p>
            <a:pPr algn="ctr"/>
            <a:r>
              <a:rPr lang="en-US" sz="3200" dirty="0" smtClean="0">
                <a:solidFill>
                  <a:srgbClr val="00B050"/>
                </a:solidFill>
              </a:rPr>
              <a:t>If this doesn’t work, Spin Again</a:t>
            </a:r>
            <a:endParaRPr lang="en-US" sz="3200" dirty="0">
              <a:solidFill>
                <a:srgbClr val="00B050"/>
              </a:solidFill>
              <a:latin typeface="+mj-lt"/>
            </a:endParaRPr>
          </a:p>
        </p:txBody>
      </p:sp>
    </p:spTree>
    <p:extLst>
      <p:ext uri="{BB962C8B-B14F-4D97-AF65-F5344CB8AC3E}">
        <p14:creationId xmlns="" xmlns:p14="http://schemas.microsoft.com/office/powerpoint/2010/main" val="372390586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600200" y="685800"/>
            <a:ext cx="7010400" cy="685800"/>
          </a:xfrm>
        </p:spPr>
        <p:txBody>
          <a:bodyPr/>
          <a:lstStyle/>
          <a:p>
            <a:pPr algn="ctr"/>
            <a:r>
              <a:rPr lang="en-US" sz="2800" dirty="0" smtClean="0"/>
              <a:t>What are the goals of the clean energy revolution?</a:t>
            </a:r>
            <a:endParaRPr lang="en-US" sz="2000" dirty="0"/>
          </a:p>
        </p:txBody>
      </p:sp>
      <p:sp>
        <p:nvSpPr>
          <p:cNvPr id="4" name="Content Placeholder 3"/>
          <p:cNvSpPr>
            <a:spLocks noGrp="1"/>
          </p:cNvSpPr>
          <p:nvPr>
            <p:ph idx="1"/>
          </p:nvPr>
        </p:nvSpPr>
        <p:spPr>
          <a:xfrm>
            <a:off x="1295400" y="1600200"/>
            <a:ext cx="7315200" cy="4648200"/>
          </a:xfrm>
        </p:spPr>
        <p:txBody>
          <a:bodyPr>
            <a:normAutofit fontScale="77500" lnSpcReduction="20000"/>
          </a:bodyPr>
          <a:lstStyle/>
          <a:p>
            <a:pPr marL="514350" indent="-514350">
              <a:spcBef>
                <a:spcPts val="0"/>
              </a:spcBef>
              <a:buFont typeface="+mj-lt"/>
              <a:buAutoNum type="arabicPeriod"/>
            </a:pPr>
            <a:r>
              <a:rPr lang="en-US" dirty="0" smtClean="0"/>
              <a:t>Reduce GHG</a:t>
            </a:r>
          </a:p>
          <a:p>
            <a:pPr marL="400050" lvl="1" indent="0">
              <a:spcBef>
                <a:spcPts val="0"/>
              </a:spcBef>
              <a:buNone/>
            </a:pPr>
            <a:r>
              <a:rPr lang="en-US" dirty="0" smtClean="0"/>
              <a:t>	Here? US? Global?</a:t>
            </a:r>
          </a:p>
          <a:p>
            <a:pPr marL="400050" lvl="1" indent="0">
              <a:spcBef>
                <a:spcPts val="0"/>
              </a:spcBef>
              <a:buNone/>
            </a:pPr>
            <a:r>
              <a:rPr lang="en-US" dirty="0" smtClean="0"/>
              <a:t>	Life Cycle Analysis on Cape Wind</a:t>
            </a:r>
          </a:p>
          <a:p>
            <a:pPr marL="400050" lvl="1" indent="0">
              <a:spcBef>
                <a:spcPts val="0"/>
              </a:spcBef>
              <a:buNone/>
            </a:pPr>
            <a:r>
              <a:rPr lang="en-US" dirty="0"/>
              <a:t>	</a:t>
            </a:r>
            <a:r>
              <a:rPr lang="en-US" dirty="0" smtClean="0"/>
              <a:t>Rare Earth Metals for renewables has huge GHG impact</a:t>
            </a:r>
          </a:p>
          <a:p>
            <a:pPr marL="400050" lvl="1" indent="0">
              <a:spcBef>
                <a:spcPts val="0"/>
              </a:spcBef>
              <a:buNone/>
            </a:pPr>
            <a:endParaRPr lang="en-US" dirty="0" smtClean="0"/>
          </a:p>
          <a:p>
            <a:pPr marL="514350" indent="-514350">
              <a:spcBef>
                <a:spcPts val="0"/>
              </a:spcBef>
              <a:buFont typeface="+mj-lt"/>
              <a:buAutoNum type="arabicPeriod"/>
            </a:pPr>
            <a:r>
              <a:rPr lang="en-US" dirty="0"/>
              <a:t>Create green jobs/net jobs</a:t>
            </a:r>
          </a:p>
          <a:p>
            <a:pPr marL="400050" lvl="1" indent="0">
              <a:spcBef>
                <a:spcPts val="0"/>
              </a:spcBef>
              <a:buNone/>
            </a:pPr>
            <a:r>
              <a:rPr lang="en-US" dirty="0" smtClean="0"/>
              <a:t>	Who </a:t>
            </a:r>
            <a:r>
              <a:rPr lang="en-US" dirty="0"/>
              <a:t>do you throw off the bus</a:t>
            </a:r>
            <a:r>
              <a:rPr lang="en-US" dirty="0" smtClean="0"/>
              <a:t>?</a:t>
            </a:r>
          </a:p>
          <a:p>
            <a:pPr marL="400050" lvl="1" indent="0">
              <a:spcBef>
                <a:spcPts val="0"/>
              </a:spcBef>
              <a:buNone/>
            </a:pPr>
            <a:r>
              <a:rPr lang="en-US" dirty="0" smtClean="0"/>
              <a:t>	Record not impressive (see BBJ article)</a:t>
            </a:r>
          </a:p>
          <a:p>
            <a:pPr marL="514350" indent="-514350">
              <a:spcBef>
                <a:spcPts val="0"/>
              </a:spcBef>
              <a:buFont typeface="+mj-lt"/>
              <a:buAutoNum type="arabicPeriod"/>
            </a:pPr>
            <a:endParaRPr lang="en-US" dirty="0" smtClean="0"/>
          </a:p>
          <a:p>
            <a:pPr marL="514350" indent="-514350">
              <a:spcBef>
                <a:spcPts val="0"/>
              </a:spcBef>
              <a:buFont typeface="+mj-lt"/>
              <a:buAutoNum type="arabicPeriod"/>
            </a:pPr>
            <a:r>
              <a:rPr lang="en-US" dirty="0" smtClean="0"/>
              <a:t>Get Cape Wind built at any cost</a:t>
            </a:r>
          </a:p>
          <a:p>
            <a:pPr marL="400050" lvl="1" indent="0">
              <a:spcBef>
                <a:spcPts val="0"/>
              </a:spcBef>
              <a:buNone/>
            </a:pPr>
            <a:r>
              <a:rPr lang="en-US" dirty="0" smtClean="0"/>
              <a:t>	</a:t>
            </a:r>
          </a:p>
          <a:p>
            <a:pPr marL="514350" indent="-514350">
              <a:spcBef>
                <a:spcPts val="0"/>
              </a:spcBef>
              <a:buFont typeface="+mj-lt"/>
              <a:buAutoNum type="arabicPeriod"/>
            </a:pPr>
            <a:r>
              <a:rPr lang="en-US" dirty="0" smtClean="0"/>
              <a:t>Keep money in Massachusetts</a:t>
            </a:r>
          </a:p>
          <a:p>
            <a:pPr marL="400050" lvl="1" indent="0">
              <a:spcBef>
                <a:spcPts val="0"/>
              </a:spcBef>
              <a:buNone/>
            </a:pPr>
            <a:r>
              <a:rPr lang="en-US" dirty="0" smtClean="0"/>
              <a:t>	But what if capital leaves Massachusetts</a:t>
            </a:r>
          </a:p>
          <a:p>
            <a:pPr marL="400050" lvl="1" indent="0">
              <a:spcBef>
                <a:spcPts val="0"/>
              </a:spcBef>
              <a:buNone/>
            </a:pPr>
            <a:r>
              <a:rPr lang="en-US" dirty="0"/>
              <a:t>	</a:t>
            </a:r>
            <a:endParaRPr lang="en-US" dirty="0" smtClean="0"/>
          </a:p>
          <a:p>
            <a:pPr marL="457200" indent="-457200">
              <a:spcBef>
                <a:spcPts val="0"/>
              </a:spcBef>
              <a:buFont typeface="+mj-lt"/>
              <a:buAutoNum type="arabicPeriod"/>
            </a:pPr>
            <a:r>
              <a:rPr lang="en-US" dirty="0" smtClean="0"/>
              <a:t>Awards/bragging rights/press releases</a:t>
            </a:r>
          </a:p>
          <a:p>
            <a:pPr marL="457200" indent="-457200">
              <a:spcBef>
                <a:spcPts val="0"/>
              </a:spcBef>
              <a:buFont typeface="+mj-lt"/>
              <a:buAutoNum type="arabicPeriod"/>
            </a:pPr>
            <a:endParaRPr lang="en-US" dirty="0" smtClean="0"/>
          </a:p>
          <a:p>
            <a:pPr marL="457200" indent="-457200">
              <a:spcBef>
                <a:spcPts val="0"/>
              </a:spcBef>
              <a:buFont typeface="+mj-lt"/>
              <a:buAutoNum type="arabicPeriod"/>
            </a:pPr>
            <a:r>
              <a:rPr lang="en-US" dirty="0" smtClean="0"/>
              <a:t>Meet GWSA/Governor Goals</a:t>
            </a:r>
          </a:p>
          <a:p>
            <a:pPr marL="857250" lvl="1" indent="-457200">
              <a:spcBef>
                <a:spcPts val="0"/>
              </a:spcBef>
              <a:buFont typeface="+mj-lt"/>
              <a:buAutoNum type="arabicPeriod"/>
            </a:pPr>
            <a:endParaRPr lang="en-US" dirty="0" smtClean="0"/>
          </a:p>
          <a:p>
            <a:pPr>
              <a:spcBef>
                <a:spcPts val="0"/>
              </a:spcBef>
            </a:pP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5800"/>
            <a:ext cx="6629400" cy="685800"/>
          </a:xfrm>
        </p:spPr>
        <p:txBody>
          <a:bodyPr/>
          <a:lstStyle/>
          <a:p>
            <a:pPr algn="ctr"/>
            <a:r>
              <a:rPr lang="en-US" dirty="0" smtClean="0"/>
              <a:t>Unsurprising result	</a:t>
            </a:r>
            <a:endParaRPr lang="en-US" dirty="0"/>
          </a:p>
        </p:txBody>
      </p:sp>
      <p:sp>
        <p:nvSpPr>
          <p:cNvPr id="3" name="Content Placeholder 2"/>
          <p:cNvSpPr>
            <a:spLocks noGrp="1"/>
          </p:cNvSpPr>
          <p:nvPr>
            <p:ph idx="1"/>
          </p:nvPr>
        </p:nvSpPr>
        <p:spPr>
          <a:xfrm>
            <a:off x="1295400" y="1676400"/>
            <a:ext cx="7315200" cy="4267200"/>
          </a:xfrm>
        </p:spPr>
        <p:txBody>
          <a:bodyPr>
            <a:normAutofit/>
          </a:bodyPr>
          <a:lstStyle/>
          <a:p>
            <a:pPr>
              <a:spcBef>
                <a:spcPts val="0"/>
              </a:spcBef>
              <a:spcAft>
                <a:spcPts val="0"/>
              </a:spcAft>
            </a:pPr>
            <a:r>
              <a:rPr lang="en-US" sz="2400" dirty="0" smtClean="0"/>
              <a:t>Little gain, lots of pain</a:t>
            </a:r>
          </a:p>
          <a:p>
            <a:pPr>
              <a:spcBef>
                <a:spcPts val="0"/>
              </a:spcBef>
              <a:spcAft>
                <a:spcPts val="0"/>
              </a:spcAft>
            </a:pPr>
            <a:r>
              <a:rPr lang="en-US" sz="2400" dirty="0" smtClean="0"/>
              <a:t>Uncoordinated programs</a:t>
            </a:r>
          </a:p>
          <a:p>
            <a:pPr lvl="1">
              <a:spcBef>
                <a:spcPts val="0"/>
              </a:spcBef>
              <a:spcAft>
                <a:spcPts val="0"/>
              </a:spcAft>
            </a:pPr>
            <a:r>
              <a:rPr lang="en-US" sz="2000" dirty="0" smtClean="0"/>
              <a:t>See MASSINC study</a:t>
            </a:r>
          </a:p>
          <a:p>
            <a:pPr>
              <a:spcBef>
                <a:spcPts val="0"/>
              </a:spcBef>
              <a:spcAft>
                <a:spcPts val="0"/>
              </a:spcAft>
            </a:pPr>
            <a:r>
              <a:rPr lang="en-US" sz="2400" dirty="0" smtClean="0"/>
              <a:t>“Facts” continually change to justify programs</a:t>
            </a:r>
          </a:p>
          <a:p>
            <a:pPr lvl="1">
              <a:spcBef>
                <a:spcPts val="0"/>
              </a:spcBef>
              <a:spcAft>
                <a:spcPts val="0"/>
              </a:spcAft>
            </a:pPr>
            <a:r>
              <a:rPr lang="en-US" sz="2000" dirty="0" smtClean="0"/>
              <a:t>What exactly is a “green job”?</a:t>
            </a:r>
          </a:p>
          <a:p>
            <a:pPr>
              <a:spcBef>
                <a:spcPts val="0"/>
              </a:spcBef>
              <a:spcAft>
                <a:spcPts val="0"/>
              </a:spcAft>
            </a:pPr>
            <a:r>
              <a:rPr lang="en-US" sz="2400" dirty="0" smtClean="0"/>
              <a:t>Political pressure to favorite projects/technologies</a:t>
            </a:r>
          </a:p>
          <a:p>
            <a:pPr lvl="1">
              <a:spcBef>
                <a:spcPts val="0"/>
              </a:spcBef>
              <a:spcAft>
                <a:spcPts val="0"/>
              </a:spcAft>
            </a:pPr>
            <a:r>
              <a:rPr lang="en-US" sz="2000" dirty="0" smtClean="0"/>
              <a:t>Cape Wind poster child</a:t>
            </a:r>
          </a:p>
          <a:p>
            <a:pPr>
              <a:spcBef>
                <a:spcPts val="0"/>
              </a:spcBef>
              <a:spcAft>
                <a:spcPts val="0"/>
              </a:spcAft>
            </a:pPr>
            <a:r>
              <a:rPr lang="en-US" sz="2400" dirty="0" smtClean="0"/>
              <a:t>No third party verification of results</a:t>
            </a:r>
          </a:p>
          <a:p>
            <a:pPr>
              <a:spcBef>
                <a:spcPts val="0"/>
              </a:spcBef>
              <a:spcAft>
                <a:spcPts val="0"/>
              </a:spcAft>
            </a:pPr>
            <a:r>
              <a:rPr lang="en-US" sz="2400" dirty="0" smtClean="0"/>
              <a:t>Little likelihood of meeting goals at rational cost</a:t>
            </a:r>
          </a:p>
          <a:p>
            <a:pPr lvl="1">
              <a:spcBef>
                <a:spcPts val="0"/>
              </a:spcBef>
              <a:spcAft>
                <a:spcPts val="0"/>
              </a:spcAft>
            </a:pPr>
            <a:r>
              <a:rPr lang="en-US" sz="2000" dirty="0" smtClean="0"/>
              <a:t>See MASSINC study</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914400"/>
            <a:ext cx="7467600" cy="685800"/>
          </a:xfrm>
        </p:spPr>
        <p:txBody>
          <a:bodyPr/>
          <a:lstStyle/>
          <a:p>
            <a:pPr algn="ctr"/>
            <a:r>
              <a:rPr lang="en-US" dirty="0" smtClean="0"/>
              <a:t>Solution</a:t>
            </a:r>
            <a:endParaRPr lang="en-US" dirty="0"/>
          </a:p>
        </p:txBody>
      </p:sp>
      <p:sp>
        <p:nvSpPr>
          <p:cNvPr id="3" name="Content Placeholder 2"/>
          <p:cNvSpPr>
            <a:spLocks noGrp="1"/>
          </p:cNvSpPr>
          <p:nvPr>
            <p:ph idx="1"/>
          </p:nvPr>
        </p:nvSpPr>
        <p:spPr>
          <a:xfrm>
            <a:off x="990600" y="1752600"/>
            <a:ext cx="7620000" cy="4267200"/>
          </a:xfrm>
        </p:spPr>
        <p:txBody>
          <a:bodyPr>
            <a:normAutofit fontScale="70000" lnSpcReduction="20000"/>
          </a:bodyPr>
          <a:lstStyle/>
          <a:p>
            <a:r>
              <a:rPr lang="en-US" dirty="0" smtClean="0"/>
              <a:t>Transition to a low-carbon economy using </a:t>
            </a:r>
            <a:r>
              <a:rPr lang="en-US" u="sng" dirty="0" smtClean="0"/>
              <a:t>all the tools</a:t>
            </a:r>
            <a:r>
              <a:rPr lang="en-US" dirty="0" smtClean="0"/>
              <a:t> in the toolbox</a:t>
            </a:r>
          </a:p>
          <a:p>
            <a:pPr lvl="1"/>
            <a:r>
              <a:rPr lang="en-US" dirty="0" smtClean="0"/>
              <a:t>Base decisions on sound economic principles</a:t>
            </a:r>
          </a:p>
          <a:p>
            <a:pPr lvl="1"/>
            <a:r>
              <a:rPr lang="en-US" dirty="0" smtClean="0"/>
              <a:t>Hydro, wind, gas should all be in the mix</a:t>
            </a:r>
          </a:p>
          <a:p>
            <a:pPr lvl="1"/>
            <a:endParaRPr lang="en-US" dirty="0" smtClean="0"/>
          </a:p>
          <a:p>
            <a:r>
              <a:rPr lang="en-US" dirty="0" smtClean="0"/>
              <a:t>Focus on RESULTS not headlines or awards</a:t>
            </a:r>
          </a:p>
          <a:p>
            <a:pPr lvl="1"/>
            <a:endParaRPr lang="en-US" dirty="0" smtClean="0"/>
          </a:p>
          <a:p>
            <a:r>
              <a:rPr lang="en-US" dirty="0" smtClean="0"/>
              <a:t>Merge environmental, clean energy, and economic development so customers can access all programs</a:t>
            </a:r>
          </a:p>
          <a:p>
            <a:pPr lvl="1"/>
            <a:r>
              <a:rPr lang="en-US" dirty="0" smtClean="0"/>
              <a:t>Too many silos that are too restrictive</a:t>
            </a:r>
          </a:p>
          <a:p>
            <a:endParaRPr lang="en-US" dirty="0" smtClean="0"/>
          </a:p>
          <a:p>
            <a:r>
              <a:rPr lang="en-US" dirty="0" smtClean="0"/>
              <a:t>Don’t be afraid to change course or change goals to reflect new realities</a:t>
            </a:r>
          </a:p>
          <a:p>
            <a:pPr lvl="1"/>
            <a:endParaRPr lang="en-US" dirty="0" smtClean="0"/>
          </a:p>
          <a:p>
            <a:r>
              <a:rPr lang="en-US" dirty="0" smtClean="0"/>
              <a:t>If it actually works, you’ll spend less time trying to justify it.</a:t>
            </a:r>
          </a:p>
          <a:p>
            <a:pPr>
              <a:buNone/>
            </a:pP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a:t>
            </a:r>
            <a:endParaRPr lang="en-US" dirty="0"/>
          </a:p>
        </p:txBody>
      </p:sp>
      <p:sp>
        <p:nvSpPr>
          <p:cNvPr id="5" name="Text Placeholder 4"/>
          <p:cNvSpPr>
            <a:spLocks noGrp="1"/>
          </p:cNvSpPr>
          <p:nvPr>
            <p:ph type="body" sz="quarter" idx="10"/>
          </p:nvPr>
        </p:nvSpPr>
        <p:spPr>
          <a:xfrm>
            <a:off x="1524000" y="2286000"/>
            <a:ext cx="7086600" cy="3886200"/>
          </a:xfrm>
        </p:spPr>
        <p:txBody>
          <a:bodyPr>
            <a:normAutofit lnSpcReduction="10000"/>
          </a:bodyPr>
          <a:lstStyle/>
          <a:p>
            <a:r>
              <a:rPr lang="en-US" dirty="0" smtClean="0"/>
              <a:t>Profiled in the Boston Globe, May 23</a:t>
            </a:r>
          </a:p>
          <a:p>
            <a:r>
              <a:rPr lang="en-US" dirty="0" smtClean="0"/>
              <a:t>South Lee, Ma, 127 jobs</a:t>
            </a:r>
          </a:p>
          <a:p>
            <a:r>
              <a:rPr lang="en-US" dirty="0" smtClean="0"/>
              <a:t>Number 6 oil, Converted to gas</a:t>
            </a:r>
          </a:p>
          <a:p>
            <a:pPr lvl="1"/>
            <a:r>
              <a:rPr lang="en-US" dirty="0" smtClean="0"/>
              <a:t>30% reduction in CO2 emissions</a:t>
            </a:r>
          </a:p>
          <a:p>
            <a:pPr lvl="1"/>
            <a:r>
              <a:rPr lang="en-US" dirty="0" smtClean="0"/>
              <a:t>90% reduction in SOX</a:t>
            </a:r>
          </a:p>
          <a:p>
            <a:pPr lvl="1"/>
            <a:r>
              <a:rPr lang="en-US" dirty="0" smtClean="0"/>
              <a:t>10% Reduction in NOX</a:t>
            </a:r>
          </a:p>
          <a:p>
            <a:r>
              <a:rPr lang="en-US" dirty="0" smtClean="0"/>
              <a:t>No awards, no state incentives, no subsidies</a:t>
            </a:r>
            <a:br>
              <a:rPr lang="en-US" dirty="0" smtClean="0"/>
            </a:br>
            <a:endParaRPr lang="en-US" dirty="0"/>
          </a:p>
        </p:txBody>
      </p:sp>
      <p:pic>
        <p:nvPicPr>
          <p:cNvPr id="4" name="Content Placeholder 3" descr="Onyx Specialty Papers in South Lee estimates it will cut its annual fuel costs in half when it completes a conversion from oil to natural gas, helping to keep it competitive."/>
          <p:cNvPicPr>
            <a:picLocks noGrp="1"/>
          </p:cNvPicPr>
          <p:nvPr>
            <p:ph idx="4294967295"/>
          </p:nvPr>
        </p:nvPicPr>
        <p:blipFill>
          <a:blip r:embed="rId2" cstate="print"/>
          <a:stretch>
            <a:fillRect/>
          </a:stretch>
        </p:blipFill>
        <p:spPr bwMode="auto">
          <a:xfrm>
            <a:off x="5867400" y="533400"/>
            <a:ext cx="2667000" cy="1600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NewLogoTemplate">
  <a:themeElements>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1117</TotalTime>
  <Words>300</Words>
  <Application>Microsoft Office PowerPoint</Application>
  <PresentationFormat>On-screen Show (4:3)</PresentationFormat>
  <Paragraphs>66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NewLogoTemplate</vt:lpstr>
      <vt:lpstr>         </vt:lpstr>
      <vt:lpstr>Question to Ponder</vt:lpstr>
      <vt:lpstr>Wheel of Rationalization Spin to rationalize any green energy program (dollar figures are costs to ratepayers) </vt:lpstr>
      <vt:lpstr>Don’t like the answer, Spin Again</vt:lpstr>
      <vt:lpstr>Slide 5</vt:lpstr>
      <vt:lpstr>What are the goals of the clean energy revolution?</vt:lpstr>
      <vt:lpstr>Unsurprising result </vt:lpstr>
      <vt:lpstr>Solution</vt:lpstr>
      <vt:lpstr>Case Study </vt:lpstr>
    </vt:vector>
  </TitlesOfParts>
  <Company>AIM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Rio</dc:creator>
  <cp:lastModifiedBy>rar</cp:lastModifiedBy>
  <cp:revision>73</cp:revision>
  <dcterms:created xsi:type="dcterms:W3CDTF">2012-05-16T18:18:37Z</dcterms:created>
  <dcterms:modified xsi:type="dcterms:W3CDTF">2012-06-13T20:15:52Z</dcterms:modified>
</cp:coreProperties>
</file>