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302" r:id="rId4"/>
    <p:sldId id="298" r:id="rId5"/>
    <p:sldId id="304" r:id="rId6"/>
    <p:sldId id="305" r:id="rId7"/>
    <p:sldId id="309" r:id="rId8"/>
    <p:sldId id="312" r:id="rId9"/>
    <p:sldId id="308" r:id="rId10"/>
    <p:sldId id="291" r:id="rId11"/>
    <p:sldId id="313" r:id="rId12"/>
    <p:sldId id="306" r:id="rId13"/>
    <p:sldId id="307" r:id="rId14"/>
    <p:sldId id="295" r:id="rId15"/>
    <p:sldId id="300" r:id="rId16"/>
    <p:sldId id="315" r:id="rId17"/>
    <p:sldId id="316" r:id="rId18"/>
    <p:sldId id="288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p14="http://schemas.microsoft.com/office/powerpoint/2010/main" xmlns="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:p14="http://schemas.microsoft.com/office/powerpoint/2010/main" xmlns="" xmlns:mv="urn:schemas-microsoft-com:mac:vml" xmlns:mc="http://schemas.openxmlformats.org/markup-compatibility/2006" val="0"/>
    </p:ext>
    <p:ext uri="{D31A062A-798A-4329-ABDD-BBA856620510}">
      <p14:defaultImageDpi xmlns:p14="http://schemas.microsoft.com/office/powerpoint/2010/main" xmlns="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1" autoAdjust="0"/>
    <p:restoredTop sz="94660"/>
  </p:normalViewPr>
  <p:slideViewPr>
    <p:cSldViewPr>
      <p:cViewPr>
        <p:scale>
          <a:sx n="78" d="100"/>
          <a:sy n="78" d="100"/>
        </p:scale>
        <p:origin x="-114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12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12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r">
              <a:defRPr sz="1300"/>
            </a:lvl1pPr>
          </a:lstStyle>
          <a:p>
            <a:fld id="{4C3112A6-D7B1-4F08-92D2-FAC57BDFAF24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216"/>
            <a:ext cx="3169920" cy="48031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216"/>
            <a:ext cx="3169920" cy="48031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r">
              <a:defRPr sz="1300"/>
            </a:lvl1pPr>
          </a:lstStyle>
          <a:p>
            <a:fld id="{C6959A02-204A-4C2E-8B9B-199E98733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88308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881" tIns="48440" rIns="96881" bIns="48440" rtlCol="0"/>
          <a:lstStyle>
            <a:lvl1pPr algn="r">
              <a:defRPr sz="1300"/>
            </a:lvl1pPr>
          </a:lstStyle>
          <a:p>
            <a:fld id="{E6F37C61-C9B3-44CB-975B-C98F3FE76A66}" type="datetimeFigureOut">
              <a:rPr lang="en-US" smtClean="0"/>
              <a:pPr/>
              <a:t>11/14/2013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9138"/>
            <a:ext cx="48037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81" tIns="48440" rIns="96881" bIns="484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881" tIns="48440" rIns="96881" bIns="484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881" tIns="48440" rIns="96881" bIns="48440" rtlCol="0" anchor="b"/>
          <a:lstStyle>
            <a:lvl1pPr algn="r">
              <a:defRPr sz="1300"/>
            </a:lvl1pPr>
          </a:lstStyle>
          <a:p>
            <a:fld id="{89675DF6-40E5-4F83-90C3-A73D2D4162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xmlns:mv="urn:schemas-microsoft-com:mac:vml" xmlns:mc="http://schemas.openxmlformats.org/markup-compatibility/2006" val="242035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75DF6-40E5-4F83-90C3-A73D2D4162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E952-033B-47EB-857C-095D3BDD2AD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F636-FA3C-4F25-B8DF-05856BD2971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8A8C-616B-4013-AB74-3B5B6EE3180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 descr="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 userDrawn="1"/>
        </p:nvSpPr>
        <p:spPr>
          <a:xfrm>
            <a:off x="8382000" y="6477000"/>
            <a:ext cx="762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1C06-83F9-4E73-87CC-7A5FB4FCFEA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E766-AB3E-4E0C-A0F4-5D435A540F6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82FAC-D850-481D-9EE3-80A923BFE5D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9A0F1-5766-4F23-B6E7-2D206E88A2B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C08E8-8DFE-4367-8B2C-60E3AADEDD9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BE56-58ED-4D03-9AB1-A3F75AED764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B3A16-3A3B-453D-9842-CFAEAAD14BA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958B-32E6-46E0-906E-155D1852E6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C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2000" y="6477000"/>
            <a:ext cx="762000" cy="152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Arial" charset="0"/>
                <a:cs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452D0A0-BB52-4FDF-AC5F-0A4F5102FDA9}" type="slidenum">
              <a:rPr lang="en-US">
                <a:solidFill>
                  <a:prstClr val="white"/>
                </a:solidFill>
                <a:latin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rgbClr val="595959"/>
          </a:solidFill>
          <a:latin typeface="Arial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njperess@clf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elingcurve.ucsd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3733800"/>
          </a:xfrm>
        </p:spPr>
        <p:txBody>
          <a:bodyPr/>
          <a:lstStyle/>
          <a:p>
            <a:r>
              <a:rPr lang="en-US" sz="2700" dirty="0" smtClean="0"/>
              <a:t>Natural Gas &amp; Electricity Interface Challenges in New England: The Carbon Equation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November 15, 2013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Sue Reid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VP and Director, CLF-Massachusetts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Conservation Law Foundation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EE952-033B-47EB-857C-095D3BDD2AD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1143000"/>
          </a:xfrm>
        </p:spPr>
        <p:txBody>
          <a:bodyPr/>
          <a:lstStyle/>
          <a:p>
            <a:r>
              <a:rPr lang="en-US" i="1" dirty="0" smtClean="0"/>
              <a:t>Perceived</a:t>
            </a:r>
            <a:r>
              <a:rPr lang="en-US" dirty="0" smtClean="0"/>
              <a:t> Need for New Pipeline </a:t>
            </a:r>
            <a:endParaRPr lang="en-US" dirty="0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990600"/>
            <a:ext cx="7515225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990600" y="5410200"/>
            <a:ext cx="3733800" cy="347662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Source:  Spectra Energy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Need to maximize benefits of </a:t>
            </a:r>
            <a:r>
              <a:rPr lang="en-US" sz="2200" b="1" i="1" dirty="0" smtClean="0">
                <a:solidFill>
                  <a:schemeClr val="tx1"/>
                </a:solidFill>
              </a:rPr>
              <a:t>existing</a:t>
            </a:r>
            <a:r>
              <a:rPr lang="en-US" sz="2200" b="1" dirty="0" smtClean="0">
                <a:solidFill>
                  <a:schemeClr val="tx1"/>
                </a:solidFill>
              </a:rPr>
              <a:t> system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Enhance opportunities to utilize available capacity for electric gen (address illiquidity, coordination and deliverability)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Fix leaks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Ramp up energy efficiency programs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Expand renewable energy (electric/thermal), including DG</a:t>
            </a:r>
          </a:p>
          <a:p>
            <a:r>
              <a:rPr lang="en-US" sz="2200" b="1" dirty="0" smtClean="0">
                <a:solidFill>
                  <a:schemeClr val="tx1"/>
                </a:solidFill>
              </a:rPr>
              <a:t>Carefully scrutinize GHG impacts of new infrastructure</a:t>
            </a:r>
          </a:p>
          <a:p>
            <a:pPr lvl="1">
              <a:spcAft>
                <a:spcPts val="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Ensure consistency with GHG reduction </a:t>
            </a:r>
            <a:r>
              <a:rPr lang="en-US" sz="1800" dirty="0" err="1" smtClean="0">
                <a:solidFill>
                  <a:schemeClr val="tx1"/>
                </a:solidFill>
              </a:rPr>
              <a:t>req’ts</a:t>
            </a:r>
            <a:r>
              <a:rPr lang="en-US" sz="1800" dirty="0" smtClean="0">
                <a:solidFill>
                  <a:schemeClr val="tx1"/>
                </a:solidFill>
              </a:rPr>
              <a:t> throughout useful life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Must include fugitive emissions, including upstream</a:t>
            </a:r>
          </a:p>
          <a:p>
            <a:pPr marL="0" lvl="1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chemeClr val="tx1"/>
                </a:solidFill>
                <a:latin typeface="Helvetica" pitchFamily="34" charset="0"/>
              </a:rPr>
              <a:t>Bottom Line</a:t>
            </a:r>
            <a:r>
              <a:rPr lang="en-US" sz="1800" b="1" dirty="0" smtClean="0">
                <a:solidFill>
                  <a:schemeClr val="tx1"/>
                </a:solidFill>
                <a:latin typeface="Helvetica" pitchFamily="34" charset="0"/>
              </a:rPr>
              <a:t>:  Substantial deployment of long-lived new natural gas pipeline &amp; power generation infrastructure is not consistent with 80% reduction in GHGs by 2050 &amp; would create significant stranded asset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Cannot Ignore Big Opportunities From Simply Maximizing Use of Existing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848600" cy="45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219200" y="2743200"/>
            <a:ext cx="8382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1143000" cy="286232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Current situation: Pipeline truly “full” </a:t>
            </a:r>
          </a:p>
          <a:p>
            <a:r>
              <a:rPr lang="en-US" dirty="0" smtClean="0"/>
              <a:t>only a small </a:t>
            </a:r>
          </a:p>
          <a:p>
            <a:r>
              <a:rPr lang="en-US" dirty="0" smtClean="0"/>
              <a:t>part </a:t>
            </a:r>
          </a:p>
          <a:p>
            <a:r>
              <a:rPr lang="en-US" dirty="0" smtClean="0"/>
              <a:t>of the year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 flipV="1">
            <a:off x="1143000" y="2832474"/>
            <a:ext cx="198952" cy="275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00800" cy="296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394815" cy="29300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1219200" cy="535531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Even during the times of greatest stress on the system it is very rare for physical use of the pipelines to go over the 85% level</a:t>
            </a:r>
          </a:p>
          <a:p>
            <a:r>
              <a:rPr lang="en-US" dirty="0" smtClean="0"/>
              <a:t>when counting East to West in the mix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762000"/>
            <a:ext cx="2514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71600" y="38862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Better Use of Existing Infrastructure Avoids Cost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u="sng" dirty="0" smtClean="0">
                <a:solidFill>
                  <a:schemeClr val="tx1"/>
                </a:solidFill>
              </a:rPr>
              <a:t>Perception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Pipes are fully utilized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Capacity release/</a:t>
            </a:r>
            <a:r>
              <a:rPr lang="en-US" sz="2000" dirty="0" err="1" smtClean="0">
                <a:solidFill>
                  <a:schemeClr val="tx1"/>
                </a:solidFill>
                <a:latin typeface="Helvetica" pitchFamily="34" charset="0"/>
              </a:rPr>
              <a:t>renomination</a:t>
            </a:r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 opportunities are sufficient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Basis problem = need for more capacity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75% utilization threshold = basis spikes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Needle peaks cannot be resolved without new pipelines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Helvetica" pitchFamily="34" charset="0"/>
              </a:rPr>
              <a:t>LNG is not a solution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803275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u="sng" dirty="0" smtClean="0">
                <a:solidFill>
                  <a:schemeClr val="tx1"/>
                </a:solidFill>
              </a:rPr>
              <a:t>Reality  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3951288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West to east subscribed but not fully utilized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More opportunities for intra-day and short term releases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Greater intraday – off  hours liquidity/transparency possible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Market refinements/new services raise to 85%+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Surplus capacity east to west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LNG can meet both needle peaks  and address 85%+ capacity constraints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Helvetica" pitchFamily="34" charset="0"/>
              </a:rPr>
              <a:t>With better pipeline utilization, ratepayer costs can be minimized </a:t>
            </a:r>
            <a:endParaRPr lang="en-US" sz="180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9A0F1-5766-4F23-B6E7-2D206E88A2B3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</a:rPr>
              <a:t>Need to </a:t>
            </a:r>
            <a:r>
              <a:rPr lang="en-US" sz="4400" smtClean="0">
                <a:solidFill>
                  <a:srgbClr val="C00000"/>
                </a:solidFill>
                <a:latin typeface="+mj-lt"/>
              </a:rPr>
              <a:t>Fix the Leaks…</a:t>
            </a:r>
            <a:endParaRPr lang="en-US" sz="4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FCB4E-2EE7-47C6-843C-005558CFC47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8774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Equation: Recent studies predict CO</a:t>
            </a:r>
            <a:r>
              <a:rPr lang="en-US" baseline="-25000" dirty="0" smtClean="0"/>
              <a:t>2</a:t>
            </a:r>
            <a:r>
              <a:rPr lang="en-US" dirty="0" smtClean="0"/>
              <a:t> likely </a:t>
            </a:r>
            <a:br>
              <a:rPr lang="en-US" dirty="0" smtClean="0"/>
            </a:br>
            <a:r>
              <a:rPr lang="en-US" dirty="0" smtClean="0"/>
              <a:t>to rise as shale gas production &amp; use continue</a:t>
            </a:r>
            <a:br>
              <a:rPr lang="en-US" dirty="0" smtClean="0"/>
            </a:br>
            <a:r>
              <a:rPr lang="en-US" sz="1800" b="0" dirty="0" smtClean="0"/>
              <a:t>(Stanford Energy Modeling Forum – Sept. 2013)</a:t>
            </a:r>
            <a:endParaRPr lang="en-US" b="0" dirty="0"/>
          </a:p>
        </p:txBody>
      </p:sp>
      <p:pic>
        <p:nvPicPr>
          <p:cNvPr id="5" name="Content Placeholder 4" descr="image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0909" y="1600200"/>
            <a:ext cx="582218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Equation: natural gas displacement of low- and zero-emissions resources (increasing GHGs)</a:t>
            </a:r>
            <a:br>
              <a:rPr lang="en-US" dirty="0" smtClean="0"/>
            </a:br>
            <a:r>
              <a:rPr lang="en-US" sz="1800" b="0" dirty="0" smtClean="0"/>
              <a:t>[Stanford Energy Modeling Forum – Sept. 2013]</a:t>
            </a:r>
            <a:endParaRPr lang="en-US" sz="1800" b="0" dirty="0"/>
          </a:p>
        </p:txBody>
      </p:sp>
      <p:pic>
        <p:nvPicPr>
          <p:cNvPr id="5" name="Content Placeholder 4" descr="image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9214" y="1600200"/>
            <a:ext cx="596557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Questions?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200" dirty="0" smtClean="0"/>
              <a:t>Sue Reid</a:t>
            </a:r>
          </a:p>
          <a:p>
            <a:pPr algn="ctr">
              <a:buNone/>
            </a:pPr>
            <a:r>
              <a:rPr lang="en-US" sz="3200" dirty="0" smtClean="0">
                <a:hlinkClick r:id="rId2"/>
              </a:rPr>
              <a:t>sreid@clf.org</a:t>
            </a: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Big Picture: Atmosphere at ~400 PPM CO</a:t>
            </a:r>
            <a:r>
              <a:rPr lang="en-US" baseline="-25000" dirty="0" smtClean="0"/>
              <a:t>2</a:t>
            </a:r>
            <a:r>
              <a:rPr lang="en-US" dirty="0" smtClean="0"/>
              <a:t> for first time in millions of years. On trajectory to go ever higher.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477250" cy="477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7543800" y="609600"/>
            <a:ext cx="1600200" cy="609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You are here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05800" y="1295400"/>
            <a:ext cx="1143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6248400"/>
            <a:ext cx="375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http://keelingcurve.ucsd.edu/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2012 Was Warmest Year on Record &amp; Climate Effects Continue to Grow…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D1C06-83F9-4E73-87CC-7A5FB4FCF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8" name="Picture 7" descr="SeaIce-Sept162012_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276600"/>
            <a:ext cx="4445000" cy="327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Extensive Vulnerability to Impacts of Climate Change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 One Example: Boston </a:t>
            </a:r>
            <a:r>
              <a:rPr lang="en-US" dirty="0" smtClean="0">
                <a:solidFill>
                  <a:srgbClr val="00B0F0"/>
                </a:solidFill>
              </a:rPr>
              <a:t>+ 5ft additional 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Content Placeholder 4" descr="mhhw050_innerharbor_thebostonharborassociation_2010_slr_forum_creativecommons_by_sa_2011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143000"/>
            <a:ext cx="7086600" cy="5029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sz="2000" dirty="0" smtClean="0"/>
              <a:t>Gas has been replacing coal (and oil) in New England’s generating mix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468963" cy="490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en-US" dirty="0" smtClean="0"/>
              <a:t>Shift away from coal and oil: short term CO</a:t>
            </a:r>
            <a:r>
              <a:rPr lang="en-US" baseline="-25000" dirty="0" smtClean="0"/>
              <a:t>2</a:t>
            </a:r>
            <a:r>
              <a:rPr lang="en-US" dirty="0" smtClean="0"/>
              <a:t> reduction benefits</a:t>
            </a:r>
            <a:br>
              <a:rPr lang="en-US" dirty="0" smtClean="0"/>
            </a:br>
            <a:r>
              <a:rPr lang="en-US" dirty="0" smtClean="0"/>
              <a:t>(at the point of “hitting the wall” now in NE region…)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228721"/>
            <a:ext cx="7399782" cy="514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 Nat Gas Actually Reducing GHGs to Extent Claimed? [also runs headlong into 2050 GHG reduction imperative]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 descr="E:\ICF ch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402" y="1295401"/>
            <a:ext cx="59331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In the words of FERC Commissioner John Norris </a:t>
            </a:r>
            <a:br>
              <a:rPr lang="en-US" sz="2400" dirty="0" smtClean="0"/>
            </a:br>
            <a:r>
              <a:rPr lang="en-US" sz="2400" dirty="0" smtClean="0"/>
              <a:t>(November 7, 2013):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20000" cy="4602163"/>
          </a:xfrm>
        </p:spPr>
        <p:txBody>
          <a:bodyPr/>
          <a:lstStyle/>
          <a:p>
            <a:pPr marL="0">
              <a:spcAft>
                <a:spcPts val="1200"/>
              </a:spcAft>
              <a:buNone/>
            </a:pPr>
            <a:r>
              <a:rPr lang="en-US" sz="2800" b="1" i="1" dirty="0" smtClean="0">
                <a:solidFill>
                  <a:schemeClr val="tx1"/>
                </a:solidFill>
              </a:rPr>
              <a:t>“I am concerned, because we are making long-term investments in both pipeline and generation facilities for utilization of gas for base-load or intermediate-load generation and </a:t>
            </a:r>
            <a:r>
              <a:rPr lang="en-US" sz="2800" b="1" i="1" u="sng" dirty="0" smtClean="0">
                <a:solidFill>
                  <a:schemeClr val="tx1"/>
                </a:solidFill>
              </a:rPr>
              <a:t>if we are to reach [the Obama] administration’s goals of an 80% reduction in CO2 by 2050, from 2005 numbers, you can’t have </a:t>
            </a:r>
            <a:r>
              <a:rPr lang="en-US" sz="2800" b="1" u="sng" dirty="0" smtClean="0">
                <a:solidFill>
                  <a:schemeClr val="tx1"/>
                </a:solidFill>
              </a:rPr>
              <a:t>this</a:t>
            </a:r>
            <a:r>
              <a:rPr lang="en-US" sz="2800" b="1" i="1" dirty="0" smtClean="0">
                <a:solidFill>
                  <a:schemeClr val="tx1"/>
                </a:solidFill>
              </a:rPr>
              <a:t>.”</a:t>
            </a:r>
          </a:p>
          <a:p>
            <a:pPr marL="0">
              <a:buNone/>
            </a:pPr>
            <a:r>
              <a:rPr lang="en-US" dirty="0" smtClean="0">
                <a:solidFill>
                  <a:schemeClr val="tx1"/>
                </a:solidFill>
              </a:rPr>
              <a:t>-Smart Grid Today, November 7,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What About Reliability &amp; Price Volatility?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1C06-83F9-4E73-87CC-7A5FB4FCFEA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E:\NYTimes cl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266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8362</TotalTime>
  <Words>517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Natural Gas &amp; Electricity Interface Challenges in New England: The Carbon Equation   November 15, 2013  Sue Reid VP and Director, CLF-Massachusetts Conservation Law Foundation </vt:lpstr>
      <vt:lpstr>Big Picture: Atmosphere at ~400 PPM CO2 for first time in millions of years. On trajectory to go ever higher.</vt:lpstr>
      <vt:lpstr>2012 Was Warmest Year on Record &amp; Climate Effects Continue to Grow…</vt:lpstr>
      <vt:lpstr>Extensive Vulnerability to Impacts of Climate Change Just One Example: Boston + 5ft additional H2O</vt:lpstr>
      <vt:lpstr>Gas has been replacing coal (and oil) in New England’s generating mix</vt:lpstr>
      <vt:lpstr>Shift away from coal and oil: short term CO2 reduction benefits (at the point of “hitting the wall” now in NE region…)</vt:lpstr>
      <vt:lpstr>But Is Nat Gas Actually Reducing GHGs to Extent Claimed? [also runs headlong into 2050 GHG reduction imperative]</vt:lpstr>
      <vt:lpstr>In the words of FERC Commissioner John Norris  (November 7, 2013):</vt:lpstr>
      <vt:lpstr>And What About Reliability &amp; Price Volatility?</vt:lpstr>
      <vt:lpstr>Perceived Need for New Pipeline </vt:lpstr>
      <vt:lpstr>Policy Considerations</vt:lpstr>
      <vt:lpstr>Cannot Ignore Big Opportunities From Simply Maximizing Use of Existing Infrastructure</vt:lpstr>
      <vt:lpstr>Slide 13</vt:lpstr>
      <vt:lpstr>Better Use of Existing Infrastructure Avoids Cost</vt:lpstr>
      <vt:lpstr>Need to Fix the Leaks…</vt:lpstr>
      <vt:lpstr>GHG Equation: Recent studies predict CO2 likely  to rise as shale gas production &amp; use continue (Stanford Energy Modeling Forum – Sept. 2013)</vt:lpstr>
      <vt:lpstr>GHG Equation: natural gas displacement of low- and zero-emissions resources (increasing GHGs) [Stanford Energy Modeling Forum – Sept. 2013]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KWood</dc:creator>
  <cp:lastModifiedBy>Sue Reid</cp:lastModifiedBy>
  <cp:revision>94</cp:revision>
  <dcterms:created xsi:type="dcterms:W3CDTF">2013-11-15T00:26:47Z</dcterms:created>
  <dcterms:modified xsi:type="dcterms:W3CDTF">2013-11-15T04:43:57Z</dcterms:modified>
</cp:coreProperties>
</file>