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99" r:id="rId3"/>
    <p:sldId id="301" r:id="rId4"/>
    <p:sldId id="296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C81"/>
    <a:srgbClr val="202619"/>
    <a:srgbClr val="84B740"/>
    <a:srgbClr val="73993E"/>
    <a:srgbClr val="547736"/>
    <a:srgbClr val="618A1F"/>
    <a:srgbClr val="73AC28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64"/>
    <p:restoredTop sz="99846" autoAdjust="0"/>
  </p:normalViewPr>
  <p:slideViewPr>
    <p:cSldViewPr snapToGrid="0" snapToObjects="1">
      <p:cViewPr>
        <p:scale>
          <a:sx n="137" d="100"/>
          <a:sy n="137" d="100"/>
        </p:scale>
        <p:origin x="72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corp.bloomberg.com\lo-dfs\NEF\NEF-Shared-LO\NEO\NEO%20Central\NEO2017\7.%202%20degrees\NEO2017_2DEGREES_Final%20numbers%20and%20charts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/corp.bloomberg.com\lo-dfs\NEF\NEF-Shared-LO\NEO\NEO%20Central\NEO2017\7.%202%20degrees\NEO2017_2DEGREES_Final%20numbers%20and%20charts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/>
              <a:t>(MtCO2)</a:t>
            </a:r>
          </a:p>
        </c:rich>
      </c:tx>
      <c:layout>
        <c:manualLayout>
          <c:xMode val="edge"/>
          <c:yMode val="edge"/>
          <c:x val="0.0193833943833944"/>
          <c:y val="0.0313623302359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742042042042"/>
          <c:y val="0.153588894147342"/>
          <c:w val="0.83918018018018"/>
          <c:h val="0.739301376963469"/>
        </c:manualLayout>
      </c:layout>
      <c:lineChart>
        <c:grouping val="standard"/>
        <c:varyColors val="0"/>
        <c:ser>
          <c:idx val="2"/>
          <c:order val="0"/>
          <c:tx>
            <c:strRef>
              <c:f>'Emissions trajectory'!$C$37</c:f>
              <c:strCache>
                <c:ptCount val="1"/>
                <c:pt idx="0">
                  <c:v>NEO2017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3"/>
              <c:layout>
                <c:manualLayout>
                  <c:x val="-0.0269002662793514"/>
                  <c:y val="-0.0520712022182611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60-46E2-9E33-6C3F8C40D87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'Emissions trajectory'!$D$35:$AF$35</c:f>
              <c:numCache>
                <c:formatCode>General</c:formatCode>
                <c:ptCount val="29"/>
                <c:pt idx="0">
                  <c:v>2012.0</c:v>
                </c:pt>
                <c:pt idx="4">
                  <c:v>2016.0</c:v>
                </c:pt>
                <c:pt idx="8">
                  <c:v>2020.0</c:v>
                </c:pt>
                <c:pt idx="13">
                  <c:v>2025.0</c:v>
                </c:pt>
                <c:pt idx="18">
                  <c:v>2030.0</c:v>
                </c:pt>
                <c:pt idx="23">
                  <c:v>2035.0</c:v>
                </c:pt>
                <c:pt idx="28">
                  <c:v>2040.0</c:v>
                </c:pt>
              </c:numCache>
            </c:numRef>
          </c:cat>
          <c:val>
            <c:numRef>
              <c:f>'Emissions trajectory'!$D$37:$AF$37</c:f>
              <c:numCache>
                <c:formatCode>_(* #,##0_);_(* \(#,##0\);_(* "-"??_);_(@_)</c:formatCode>
                <c:ptCount val="29"/>
                <c:pt idx="0">
                  <c:v>12642.0</c:v>
                </c:pt>
                <c:pt idx="1">
                  <c:v>13116.0</c:v>
                </c:pt>
                <c:pt idx="2">
                  <c:v>13146.0</c:v>
                </c:pt>
                <c:pt idx="3">
                  <c:v>12856.0</c:v>
                </c:pt>
                <c:pt idx="4">
                  <c:v>12853.0</c:v>
                </c:pt>
                <c:pt idx="5">
                  <c:v>13138.0</c:v>
                </c:pt>
                <c:pt idx="6">
                  <c:v>13115.0</c:v>
                </c:pt>
                <c:pt idx="7">
                  <c:v>13189.0</c:v>
                </c:pt>
                <c:pt idx="8">
                  <c:v>13454.0</c:v>
                </c:pt>
                <c:pt idx="9">
                  <c:v>13526.0</c:v>
                </c:pt>
                <c:pt idx="10">
                  <c:v>13670.0</c:v>
                </c:pt>
                <c:pt idx="11">
                  <c:v>13889.0</c:v>
                </c:pt>
                <c:pt idx="12">
                  <c:v>13998.0</c:v>
                </c:pt>
                <c:pt idx="13">
                  <c:v>14109.0</c:v>
                </c:pt>
                <c:pt idx="14">
                  <c:v>14141.0</c:v>
                </c:pt>
                <c:pt idx="15">
                  <c:v>14126.0</c:v>
                </c:pt>
                <c:pt idx="16">
                  <c:v>14064.0</c:v>
                </c:pt>
                <c:pt idx="17">
                  <c:v>13958.0</c:v>
                </c:pt>
                <c:pt idx="18">
                  <c:v>13777.0</c:v>
                </c:pt>
                <c:pt idx="19">
                  <c:v>13686.0</c:v>
                </c:pt>
                <c:pt idx="20">
                  <c:v>13455.0</c:v>
                </c:pt>
                <c:pt idx="21">
                  <c:v>13232.0</c:v>
                </c:pt>
                <c:pt idx="22">
                  <c:v>13071.0</c:v>
                </c:pt>
                <c:pt idx="23">
                  <c:v>12948.0</c:v>
                </c:pt>
                <c:pt idx="24">
                  <c:v>12815.0</c:v>
                </c:pt>
                <c:pt idx="25">
                  <c:v>12709.0</c:v>
                </c:pt>
                <c:pt idx="26">
                  <c:v>12574.0</c:v>
                </c:pt>
                <c:pt idx="27">
                  <c:v>12462.0</c:v>
                </c:pt>
                <c:pt idx="28">
                  <c:v>12398.0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A60-46E2-9E33-6C3F8C40D87C}"/>
            </c:ext>
          </c:extLst>
        </c:ser>
        <c:ser>
          <c:idx val="0"/>
          <c:order val="1"/>
          <c:tx>
            <c:v>NEO2017 - 2deg trajectory</c:v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9"/>
              <c:layout>
                <c:manualLayout>
                  <c:x val="-0.14641290775177"/>
                  <c:y val="0.152243155757528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A60-46E2-9E33-6C3F8C40D87C}"/>
                </c:ext>
                <c:ext xmlns:c15="http://schemas.microsoft.com/office/drawing/2012/chart" uri="{CE6537A1-D6FC-4f65-9D91-7224C49458BB}">
                  <c15:layout>
                    <c:manualLayout>
                      <c:w val="0.349688937303316"/>
                      <c:h val="0.20530897207367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'Emissions trajectory'!$D$27:$AF$27</c:f>
              <c:numCache>
                <c:formatCode>_(* #,##0_);_(* \(#,##0\);_(* "-"??_);_(@_)</c:formatCode>
                <c:ptCount val="29"/>
                <c:pt idx="0">
                  <c:v>12643.0</c:v>
                </c:pt>
                <c:pt idx="1">
                  <c:v>13116.0</c:v>
                </c:pt>
                <c:pt idx="2">
                  <c:v>13146.0</c:v>
                </c:pt>
                <c:pt idx="3">
                  <c:v>12856.0</c:v>
                </c:pt>
                <c:pt idx="4">
                  <c:v>12854.0</c:v>
                </c:pt>
                <c:pt idx="5">
                  <c:v>13138.0</c:v>
                </c:pt>
                <c:pt idx="6">
                  <c:v>13115.0</c:v>
                </c:pt>
                <c:pt idx="7">
                  <c:v>13189.0</c:v>
                </c:pt>
                <c:pt idx="8">
                  <c:v>12818.85780331245</c:v>
                </c:pt>
                <c:pt idx="9">
                  <c:v>12598.76402095873</c:v>
                </c:pt>
                <c:pt idx="10">
                  <c:v>12322.31292108022</c:v>
                </c:pt>
                <c:pt idx="11">
                  <c:v>11984.74974614163</c:v>
                </c:pt>
                <c:pt idx="12">
                  <c:v>11583.56229580331</c:v>
                </c:pt>
                <c:pt idx="13">
                  <c:v>11119.30589535523</c:v>
                </c:pt>
                <c:pt idx="14">
                  <c:v>10596.16018049864</c:v>
                </c:pt>
                <c:pt idx="15">
                  <c:v>10022.01933171848</c:v>
                </c:pt>
                <c:pt idx="16">
                  <c:v>9408.01154854762</c:v>
                </c:pt>
                <c:pt idx="17">
                  <c:v>8767.499405029904</c:v>
                </c:pt>
                <c:pt idx="18">
                  <c:v>8114.766338306204</c:v>
                </c:pt>
                <c:pt idx="19">
                  <c:v>7463.67508350976</c:v>
                </c:pt>
                <c:pt idx="20">
                  <c:v>6826.559435073042</c:v>
                </c:pt>
                <c:pt idx="21">
                  <c:v>6213.505782295408</c:v>
                </c:pt>
                <c:pt idx="22">
                  <c:v>5632.05333841753</c:v>
                </c:pt>
                <c:pt idx="23">
                  <c:v>5087.24386700884</c:v>
                </c:pt>
                <c:pt idx="24">
                  <c:v>4581.90526958919</c:v>
                </c:pt>
                <c:pt idx="25">
                  <c:v>4117.05254476607</c:v>
                </c:pt>
                <c:pt idx="26">
                  <c:v>3692.315016741887</c:v>
                </c:pt>
                <c:pt idx="27">
                  <c:v>3306.331717087597</c:v>
                </c:pt>
                <c:pt idx="28">
                  <c:v>2957.085812582383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A60-46E2-9E33-6C3F8C40D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39432608"/>
        <c:axId val="-1639430832"/>
      </c:lineChart>
      <c:catAx>
        <c:axId val="-163943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39430832"/>
        <c:crosses val="autoZero"/>
        <c:auto val="1"/>
        <c:lblAlgn val="ctr"/>
        <c:lblOffset val="100"/>
        <c:noMultiLvlLbl val="0"/>
      </c:catAx>
      <c:valAx>
        <c:axId val="-1639430832"/>
        <c:scaling>
          <c:orientation val="minMax"/>
          <c:min val="0.0"/>
        </c:scaling>
        <c:delete val="0"/>
        <c:axPos val="l"/>
        <c:majorGridlines>
          <c:spPr>
            <a:ln w="3175" cap="flat" cmpd="sng" algn="ctr">
              <a:solidFill>
                <a:srgbClr val="C0C0C0"/>
              </a:solidFill>
              <a:prstDash val="sysDash"/>
              <a:round/>
              <a:headEnd type="none" w="med" len="med"/>
              <a:tailEnd type="none" w="med" len="med"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3175" cap="flat" cmpd="sng" algn="ctr">
                <a:solidFill>
                  <a:srgbClr val="B3B3B3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39432608"/>
        <c:crosses val="autoZero"/>
        <c:crossBetween val="between"/>
      </c:valAx>
      <c:spPr>
        <a:solidFill>
          <a:srgbClr val="FFFFFF">
            <a:lumMod val="100000"/>
          </a:srgb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FFFFFF">
        <a:lumMod val="100000"/>
      </a:srgbClr>
    </a:solidFill>
    <a:ln w="25400" cap="flat" cmpd="sng" algn="ctr">
      <a:noFill/>
      <a:round/>
    </a:ln>
    <a:effectLst/>
  </c:spPr>
  <c:txPr>
    <a:bodyPr/>
    <a:lstStyle/>
    <a:p>
      <a:pPr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400" b="0"/>
            </a:pPr>
            <a:r>
              <a:rPr lang="en-US" sz="1400" b="0"/>
              <a:t>($ trillion - 2016 real)</a:t>
            </a:r>
          </a:p>
        </c:rich>
      </c:tx>
      <c:layout>
        <c:manualLayout>
          <c:xMode val="edge"/>
          <c:yMode val="edge"/>
          <c:x val="0.0112284252441165"/>
          <c:y val="0.011759259259259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985816046428861"/>
          <c:y val="0.121778242117901"/>
          <c:w val="0.710283074119867"/>
          <c:h val="0.76729263368789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'Additions &amp; Investments'!$C$43</c:f>
              <c:strCache>
                <c:ptCount val="1"/>
                <c:pt idx="0">
                  <c:v>NEO2017</c:v>
                </c:pt>
              </c:strCache>
            </c:strRef>
          </c:tx>
          <c:spPr>
            <a:solidFill>
              <a:srgbClr val="7654A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0115466721945223"/>
                  <c:y val="0.0121395416414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5B3-4480-A6FF-55FAB85E0C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0115466721945223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5B3-4480-A6FF-55FAB85E0C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'Additions &amp; Investments'!$D$28:$H$28</c:f>
              <c:strCache>
                <c:ptCount val="5"/>
                <c:pt idx="0">
                  <c:v>2017-20</c:v>
                </c:pt>
                <c:pt idx="1">
                  <c:v>2021-25</c:v>
                </c:pt>
                <c:pt idx="2">
                  <c:v>2026-30</c:v>
                </c:pt>
                <c:pt idx="3">
                  <c:v>2031-35</c:v>
                </c:pt>
                <c:pt idx="4">
                  <c:v>2036-40</c:v>
                </c:pt>
              </c:strCache>
            </c:strRef>
          </c:cat>
          <c:val>
            <c:numRef>
              <c:f>'Additions &amp; Investments'!$N$39:$R$39</c:f>
              <c:numCache>
                <c:formatCode>[$$-409]#,##0.0_ ;[Red]\-[$$-409]#,##0.0\ </c:formatCode>
                <c:ptCount val="5"/>
                <c:pt idx="0">
                  <c:v>1.277</c:v>
                </c:pt>
                <c:pt idx="1">
                  <c:v>1.673</c:v>
                </c:pt>
                <c:pt idx="2">
                  <c:v>1.672</c:v>
                </c:pt>
                <c:pt idx="3">
                  <c:v>2.01</c:v>
                </c:pt>
                <c:pt idx="4">
                  <c:v>2.107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B3-4480-A6FF-55FAB85E0C30}"/>
            </c:ext>
          </c:extLst>
        </c:ser>
        <c:ser>
          <c:idx val="0"/>
          <c:order val="1"/>
          <c:tx>
            <c:strRef>
              <c:f>'Additions &amp; Investments'!$C$42</c:f>
              <c:strCache>
                <c:ptCount val="1"/>
                <c:pt idx="0">
                  <c:v>2 degrees</c:v>
                </c:pt>
              </c:strCache>
            </c:strRef>
          </c:tx>
          <c:spPr>
            <a:solidFill>
              <a:srgbClr val="43BEA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5B3-4480-A6FF-55FAB85E0C30}"/>
              </c:ext>
            </c:extLst>
          </c:dPt>
          <c:dLbls>
            <c:dLbl>
              <c:idx val="3"/>
              <c:layout>
                <c:manualLayout>
                  <c:x val="-7.08380928726635E-17"/>
                  <c:y val="0.0253796962430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5B3-4480-A6FF-55FAB85E0C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'Additions &amp; Investments'!$D$28:$H$28</c:f>
              <c:strCache>
                <c:ptCount val="5"/>
                <c:pt idx="0">
                  <c:v>2017-20</c:v>
                </c:pt>
                <c:pt idx="1">
                  <c:v>2021-25</c:v>
                </c:pt>
                <c:pt idx="2">
                  <c:v>2026-30</c:v>
                </c:pt>
                <c:pt idx="3">
                  <c:v>2031-35</c:v>
                </c:pt>
                <c:pt idx="4">
                  <c:v>2036-40</c:v>
                </c:pt>
              </c:strCache>
            </c:strRef>
          </c:cat>
          <c:val>
            <c:numRef>
              <c:f>'Additions &amp; Investments'!$N$38:$R$38</c:f>
              <c:numCache>
                <c:formatCode>[$$-409]#,##0.0_ ;[Red]\-[$$-409]#,##0.0\ </c:formatCode>
                <c:ptCount val="5"/>
                <c:pt idx="0">
                  <c:v>2.315873026243616</c:v>
                </c:pt>
                <c:pt idx="1">
                  <c:v>3.026660090953663</c:v>
                </c:pt>
                <c:pt idx="2">
                  <c:v>3.037520535926209</c:v>
                </c:pt>
                <c:pt idx="3">
                  <c:v>3.182929828919541</c:v>
                </c:pt>
                <c:pt idx="4">
                  <c:v>2.493067664479788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5B3-4480-A6FF-55FAB85E0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1637845712"/>
        <c:axId val="-1637843664"/>
      </c:barChart>
      <c:catAx>
        <c:axId val="-163784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37843664"/>
        <c:crosses val="autoZero"/>
        <c:auto val="1"/>
        <c:lblAlgn val="ctr"/>
        <c:lblOffset val="100"/>
        <c:noMultiLvlLbl val="0"/>
      </c:catAx>
      <c:valAx>
        <c:axId val="-1637843664"/>
        <c:scaling>
          <c:orientation val="minMax"/>
          <c:max val="4.0"/>
        </c:scaling>
        <c:delete val="0"/>
        <c:axPos val="l"/>
        <c:majorGridlines>
          <c:spPr>
            <a:ln w="3175" cap="flat" cmpd="sng" algn="ctr">
              <a:solidFill>
                <a:srgbClr val="D2D2D2"/>
              </a:solidFill>
              <a:prstDash val="solid"/>
              <a:round/>
            </a:ln>
            <a:effectLst/>
          </c:spPr>
        </c:majorGridlines>
        <c:numFmt formatCode="#,##0.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63784571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3879277487009"/>
          <c:y val="0.329266550014581"/>
          <c:w val="0.186120722512992"/>
          <c:h val="0.29329396325459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01EF8-1B51-5448-A486-7FDE0555766B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10DD4-3830-5941-82C7-3EB380E6A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124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4D6E8-6FD1-7842-B1B6-E59996DDA81F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6C447-DDE8-F64D-9EAA-A89C3876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1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E6C447-DDE8-F64D-9EAA-A89C38762E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45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4C32A-D0BD-4B73-BA0F-4B1574E935A7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49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res-logo-4C-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85" y="293601"/>
            <a:ext cx="3186151" cy="96683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ctrTitle"/>
          </p:nvPr>
        </p:nvSpPr>
        <p:spPr>
          <a:xfrm>
            <a:off x="671369" y="2037816"/>
            <a:ext cx="7772400" cy="2470683"/>
          </a:xfrm>
        </p:spPr>
        <p:txBody>
          <a:bodyPr>
            <a:noAutofit/>
          </a:bodyPr>
          <a:lstStyle/>
          <a:p>
            <a:r>
              <a:rPr lang="en-US" sz="6000" smtClean="0">
                <a:latin typeface="Tofino Light"/>
                <a:cs typeface="Tofino Light"/>
              </a:rPr>
              <a:t>Click to edit Master title style</a:t>
            </a:r>
            <a:endParaRPr lang="en-US" sz="6000" dirty="0">
              <a:latin typeface="Tofino Light"/>
              <a:cs typeface="Tofino Light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72576" y="4856504"/>
            <a:ext cx="2466585" cy="639763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Tofino Light"/>
                <a:cs typeface="Tofino 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29387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220164" y="1420814"/>
            <a:ext cx="2057400" cy="443497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2437871" y="1420813"/>
            <a:ext cx="2057400" cy="443497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4648729" y="1420813"/>
            <a:ext cx="2057400" cy="443497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18"/>
          <p:cNvSpPr>
            <a:spLocks noGrp="1"/>
          </p:cNvSpPr>
          <p:nvPr>
            <p:ph sz="quarter" idx="19"/>
          </p:nvPr>
        </p:nvSpPr>
        <p:spPr>
          <a:xfrm>
            <a:off x="227013" y="2016125"/>
            <a:ext cx="2057400" cy="4386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19"/>
          <p:cNvSpPr>
            <a:spLocks noGrp="1"/>
          </p:cNvSpPr>
          <p:nvPr>
            <p:ph sz="quarter" idx="20"/>
          </p:nvPr>
        </p:nvSpPr>
        <p:spPr>
          <a:xfrm>
            <a:off x="2437871" y="2016125"/>
            <a:ext cx="2057400" cy="4386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1"/>
          </p:nvPr>
        </p:nvSpPr>
        <p:spPr>
          <a:xfrm>
            <a:off x="4648729" y="2016125"/>
            <a:ext cx="2057400" cy="4386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21"/>
          <p:cNvSpPr>
            <a:spLocks noGrp="1"/>
          </p:cNvSpPr>
          <p:nvPr>
            <p:ph sz="quarter" idx="22"/>
          </p:nvPr>
        </p:nvSpPr>
        <p:spPr>
          <a:xfrm>
            <a:off x="6859588" y="2016125"/>
            <a:ext cx="2057400" cy="4386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6859588" y="1420813"/>
            <a:ext cx="2057400" cy="44349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3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706D-26A9-F946-A6DA-833EE5E74FAF}" type="datetime1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0042" y="6567995"/>
            <a:ext cx="2133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ofino Book"/>
                <a:cs typeface="Tofino Book"/>
              </a:defRPr>
            </a:lvl1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70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9BAB-C4CF-924D-BD54-2FFA877D4E02}" type="datetime1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eres-logo-4C-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85" y="293601"/>
            <a:ext cx="3186151" cy="96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488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tsLYN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5">
              <a:spcBef>
                <a:spcPts val="204"/>
              </a:spcBef>
              <a:buFont typeface="Arial" panose="020B0604020202020204" pitchFamily="34" charset="0"/>
              <a:buNone/>
            </a:pPr>
            <a:r>
              <a:rPr lang="da-DK" sz="1026">
                <a:solidFill>
                  <a:prstClr val="white"/>
                </a:solidFill>
              </a:rPr>
              <a:t>Two Boxes</a:t>
            </a:r>
          </a:p>
        </p:txBody>
      </p:sp>
      <p:sp>
        <p:nvSpPr>
          <p:cNvPr id="10" name="ctsSource2"/>
          <p:cNvSpPr>
            <a:spLocks noGrp="1"/>
          </p:cNvSpPr>
          <p:nvPr>
            <p:ph type="body" sz="quarter" idx="14" hasCustomPrompt="1"/>
          </p:nvPr>
        </p:nvSpPr>
        <p:spPr>
          <a:xfrm>
            <a:off x="4726494" y="6107299"/>
            <a:ext cx="4033282" cy="195861"/>
          </a:xfrm>
        </p:spPr>
        <p:txBody>
          <a:bodyPr anchor="b" anchorCtr="0">
            <a:noAutofit/>
          </a:bodyPr>
          <a:lstStyle>
            <a:lvl1pPr marL="0" indent="0">
              <a:buNone/>
              <a:defRPr sz="855" i="1"/>
            </a:lvl1pPr>
          </a:lstStyle>
          <a:p>
            <a:pPr lvl="0"/>
            <a:r>
              <a:rPr lang="en-US" dirty="0"/>
              <a:t>Click to add Source/Note</a:t>
            </a:r>
          </a:p>
        </p:txBody>
      </p:sp>
      <p:sp>
        <p:nvSpPr>
          <p:cNvPr id="13" name="ctsSource1"/>
          <p:cNvSpPr>
            <a:spLocks noGrp="1"/>
          </p:cNvSpPr>
          <p:nvPr>
            <p:ph type="body" sz="quarter" idx="13" hasCustomPrompt="1"/>
          </p:nvPr>
        </p:nvSpPr>
        <p:spPr>
          <a:xfrm>
            <a:off x="384225" y="6107299"/>
            <a:ext cx="4033282" cy="195861"/>
          </a:xfrm>
        </p:spPr>
        <p:txBody>
          <a:bodyPr anchor="b" anchorCtr="0">
            <a:noAutofit/>
          </a:bodyPr>
          <a:lstStyle>
            <a:lvl1pPr marL="0" indent="0">
              <a:buNone/>
              <a:defRPr sz="855" i="1"/>
            </a:lvl1pPr>
          </a:lstStyle>
          <a:p>
            <a:pPr lvl="0"/>
            <a:r>
              <a:rPr lang="en-US" dirty="0"/>
              <a:t>Click to add Source/Note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4226" y="1403946"/>
            <a:ext cx="4033283" cy="32658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68" b="1" baseline="0">
                <a:solidFill>
                  <a:schemeClr val="accent2"/>
                </a:solidFill>
              </a:defRPr>
            </a:lvl1pPr>
            <a:lvl2pPr marL="431029" indent="0">
              <a:buNone/>
              <a:defRPr sz="1886" b="1"/>
            </a:lvl2pPr>
            <a:lvl3pPr marL="862056" indent="0">
              <a:buNone/>
              <a:defRPr sz="1697" b="1"/>
            </a:lvl3pPr>
            <a:lvl4pPr marL="1293085" indent="0">
              <a:buNone/>
              <a:defRPr sz="1508" b="1"/>
            </a:lvl4pPr>
            <a:lvl5pPr marL="1724113" indent="0">
              <a:buNone/>
              <a:defRPr sz="1508" b="1"/>
            </a:lvl5pPr>
            <a:lvl6pPr marL="2155142" indent="0">
              <a:buNone/>
              <a:defRPr sz="1508" b="1"/>
            </a:lvl6pPr>
            <a:lvl7pPr marL="2586169" indent="0">
              <a:buNone/>
              <a:defRPr sz="1508" b="1"/>
            </a:lvl7pPr>
            <a:lvl8pPr marL="3017197" indent="0">
              <a:buNone/>
              <a:defRPr sz="1508" b="1"/>
            </a:lvl8pPr>
            <a:lvl9pPr marL="3448224" indent="0">
              <a:buNone/>
              <a:defRPr sz="1508" b="1"/>
            </a:lvl9pPr>
          </a:lstStyle>
          <a:p>
            <a:pPr lvl="0"/>
            <a:r>
              <a:rPr lang="en-US" noProof="0" dirty="0"/>
              <a:t>&lt;Insert heading&gt;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4739" y="1403946"/>
            <a:ext cx="4033283" cy="32658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1368" b="1" baseline="0">
                <a:solidFill>
                  <a:schemeClr val="accent2"/>
                </a:solidFill>
              </a:defRPr>
            </a:lvl1pPr>
            <a:lvl2pPr marL="431029" indent="0">
              <a:buNone/>
              <a:defRPr sz="1886" b="1"/>
            </a:lvl2pPr>
            <a:lvl3pPr marL="862056" indent="0">
              <a:buNone/>
              <a:defRPr sz="1697" b="1"/>
            </a:lvl3pPr>
            <a:lvl4pPr marL="1293085" indent="0">
              <a:buNone/>
              <a:defRPr sz="1508" b="1"/>
            </a:lvl4pPr>
            <a:lvl5pPr marL="1724113" indent="0">
              <a:buNone/>
              <a:defRPr sz="1508" b="1"/>
            </a:lvl5pPr>
            <a:lvl6pPr marL="2155142" indent="0">
              <a:buNone/>
              <a:defRPr sz="1508" b="1"/>
            </a:lvl6pPr>
            <a:lvl7pPr marL="2586169" indent="0">
              <a:buNone/>
              <a:defRPr sz="1508" b="1"/>
            </a:lvl7pPr>
            <a:lvl8pPr marL="3017197" indent="0">
              <a:buNone/>
              <a:defRPr sz="1508" b="1"/>
            </a:lvl8pPr>
            <a:lvl9pPr marL="3448224" indent="0">
              <a:buNone/>
              <a:defRPr sz="1508" b="1"/>
            </a:lvl9pPr>
          </a:lstStyle>
          <a:p>
            <a:pPr lvl="0"/>
            <a:r>
              <a:rPr lang="en-US" noProof="0" dirty="0"/>
              <a:t>&lt;Insert heading&gt;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84224" y="1795547"/>
            <a:ext cx="4033283" cy="424588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4726022" y="1795547"/>
            <a:ext cx="4033283" cy="424588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Insert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857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78" y="1012427"/>
            <a:ext cx="8251296" cy="5225521"/>
          </a:xfrm>
        </p:spPr>
        <p:txBody>
          <a:bodyPr>
            <a:noAutofit/>
          </a:bodyPr>
          <a:lstStyle>
            <a:lvl1pPr marL="304109" indent="-304109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52479" y="6241033"/>
            <a:ext cx="5843864" cy="262108"/>
          </a:xfrm>
        </p:spPr>
        <p:txBody>
          <a:bodyPr anchor="b">
            <a:noAutofit/>
          </a:bodyPr>
          <a:lstStyle>
            <a:lvl1pPr marL="0" indent="0">
              <a:buNone/>
              <a:defRPr sz="855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Note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6419510" y="6241033"/>
            <a:ext cx="2284265" cy="262108"/>
          </a:xfrm>
        </p:spPr>
        <p:txBody>
          <a:bodyPr anchor="b">
            <a:noAutofit/>
          </a:bodyPr>
          <a:lstStyle>
            <a:lvl1pPr marL="0" indent="0" algn="l">
              <a:buNone/>
              <a:defRPr sz="855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dirty="0" smtClean="0"/>
              <a:t>CERES MTG Project, 27 January 2016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09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ofino Light"/>
                <a:cs typeface="Tofino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ofino Personal Book"/>
                <a:cs typeface="Tofino Personal Book"/>
              </a:defRPr>
            </a:lvl1pPr>
            <a:lvl2pPr>
              <a:defRPr>
                <a:latin typeface="Tofino Personal Book"/>
                <a:cs typeface="Tofino Personal Book"/>
              </a:defRPr>
            </a:lvl2pPr>
            <a:lvl3pPr>
              <a:defRPr>
                <a:latin typeface="Tofino Personal Book"/>
                <a:cs typeface="Tofino Personal Book"/>
              </a:defRPr>
            </a:lvl3pPr>
            <a:lvl4pPr>
              <a:defRPr>
                <a:latin typeface="Tofino Personal Book"/>
                <a:cs typeface="Tofino Personal Book"/>
              </a:defRPr>
            </a:lvl4pPr>
            <a:lvl5pPr>
              <a:defRPr>
                <a:latin typeface="Tofino Personal Book"/>
                <a:cs typeface="Tofino Personal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D84D-1192-9149-8611-F1CB7B7DBA6B}" type="datetime1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0042" y="6567995"/>
            <a:ext cx="2133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ofino Book"/>
                <a:cs typeface="Tofino Book"/>
              </a:defRPr>
            </a:lvl1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5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D8F6-3889-0C40-8A7D-BC09E2C1665C}" type="datetime1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0C08-B035-864A-987D-9094CC95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1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4255-DAC8-FA48-A8EA-B643225EC43E}" type="datetime1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4E96-2871-F54D-AEEE-91D556FF885A}" type="datetime1">
              <a:rPr lang="en-US" smtClean="0"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5B58-A601-5348-BE18-04A36100996C}" type="datetime1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5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9BAB-C4CF-924D-BD54-2FFA877D4E02}" type="datetime1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8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C23E-20B8-AD4A-9324-3AFE01451FF7}" type="datetime1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0C08-B035-864A-987D-9094CC95B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5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BD34-AF55-9B48-B0DF-27799831913D}" type="datetime1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4548" y="5836162"/>
            <a:ext cx="620083" cy="61140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00042" y="65679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Tofino Book"/>
                <a:ea typeface="+mn-ea"/>
                <a:cs typeface="Tofino Book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9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ofino Book"/>
                <a:cs typeface="Tofino Book"/>
              </a:defRPr>
            </a:lvl1pPr>
          </a:lstStyle>
          <a:p>
            <a:fld id="{8C19B2B1-90CF-A540-B12A-6DAD83986A0D}" type="datetime1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ofino Book"/>
                <a:cs typeface="Tofino Book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ofino Book"/>
                <a:cs typeface="Tofino Book"/>
              </a:defRPr>
            </a:lvl1pPr>
          </a:lstStyle>
          <a:p>
            <a:fld id="{E6BB0C08-B035-864A-987D-9094CC95B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2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60" r:id="rId10"/>
    <p:sldLayoutId id="2147483657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ofino Light"/>
          <a:ea typeface="+mj-ea"/>
          <a:cs typeface="Tofino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ofino Book"/>
          <a:ea typeface="+mn-ea"/>
          <a:cs typeface="Tofino Boo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Tofino Book"/>
          <a:ea typeface="+mn-ea"/>
          <a:cs typeface="Tofino Boo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Tofino Book"/>
          <a:ea typeface="+mn-ea"/>
          <a:cs typeface="Tofino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Tofino Book"/>
          <a:ea typeface="+mn-ea"/>
          <a:cs typeface="Tofino Boo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Tofino Book"/>
          <a:ea typeface="+mn-ea"/>
          <a:cs typeface="Tofino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wearestilli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res-logo-4C-Ta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85" y="293601"/>
            <a:ext cx="3186151" cy="96683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2964" y="6662741"/>
            <a:ext cx="9158944" cy="195259"/>
          </a:xfrm>
          <a:prstGeom prst="rect">
            <a:avLst/>
          </a:prstGeom>
          <a:solidFill>
            <a:srgbClr val="73AC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4968" y="1528548"/>
            <a:ext cx="77519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400" b="1" i="1" dirty="0"/>
          </a:p>
          <a:p>
            <a:pPr algn="ctr"/>
            <a:r>
              <a:rPr lang="en-US" sz="3400" b="1" dirty="0" smtClean="0"/>
              <a:t>New England's Clean Energy Strategies in the Shadow of Federal U-Turns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How Businesses &amp; Investors Are Doubling Down in Support of Clean Energy Policies and Actions in New England and Beyond</a:t>
            </a:r>
          </a:p>
          <a:p>
            <a:pPr algn="ctr"/>
            <a:endParaRPr lang="en-US" sz="2000" b="1" i="1" dirty="0"/>
          </a:p>
          <a:p>
            <a:pPr algn="ctr"/>
            <a:endParaRPr lang="en-US" sz="2000" b="1" i="1" dirty="0" smtClean="0"/>
          </a:p>
          <a:p>
            <a:pPr algn="ctr"/>
            <a:r>
              <a:rPr lang="en-US" sz="2000" b="1" dirty="0" smtClean="0"/>
              <a:t>Sue Reid, VP Climate &amp; Energy, Ceres</a:t>
            </a:r>
          </a:p>
          <a:p>
            <a:pPr algn="ctr"/>
            <a:r>
              <a:rPr lang="en-US" sz="2000" b="1" dirty="0" smtClean="0"/>
              <a:t>October 6, 2017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103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Source: Bloomberg New Energy Finance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Source: Bloomberg New Energy Finance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Global power sector CO2 emissions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Total investment in zero-carbon capacity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100" b="1" dirty="0" smtClean="0"/>
              <a:t>Global context: $5.3 </a:t>
            </a:r>
            <a:r>
              <a:rPr lang="en-GB" sz="2100" b="1" dirty="0" err="1" smtClean="0"/>
              <a:t>tn</a:t>
            </a:r>
            <a:r>
              <a:rPr lang="en-GB" sz="2100" b="1" dirty="0" smtClean="0"/>
              <a:t> gap in global power sector investment to 2040 </a:t>
            </a:r>
            <a:br>
              <a:rPr lang="en-GB" sz="2100" b="1" dirty="0" smtClean="0"/>
            </a:br>
            <a:r>
              <a:rPr lang="en-GB" sz="2100" b="1" dirty="0" smtClean="0"/>
              <a:t>[</a:t>
            </a:r>
            <a:r>
              <a:rPr lang="mr-IN" sz="2100" b="1" dirty="0" smtClean="0"/>
              <a:t>…</a:t>
            </a:r>
            <a:r>
              <a:rPr lang="en-GB" sz="2100" b="1" dirty="0" smtClean="0"/>
              <a:t>Key role for policy to bridge gap, even with </a:t>
            </a:r>
            <a:r>
              <a:rPr lang="en-GB" sz="2100" b="1" dirty="0" err="1" smtClean="0"/>
              <a:t>favorable</a:t>
            </a:r>
            <a:r>
              <a:rPr lang="en-GB" sz="2100" b="1" dirty="0" smtClean="0"/>
              <a:t> economics]</a:t>
            </a:r>
            <a:endParaRPr lang="en-GB" sz="21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1"/>
            <p:extLst/>
          </p:nvPr>
        </p:nvGraphicFramePr>
        <p:xfrm>
          <a:off x="384572" y="2203847"/>
          <a:ext cx="4032647" cy="3184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4725591" y="2203847"/>
          <a:ext cx="4033838" cy="3184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426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" y="2509108"/>
            <a:ext cx="4578275" cy="259788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 vert="horz" wrap="square" lIns="0" tIns="0" rIns="0" bIns="0" rtlCol="0" anchor="ctr">
            <a:noAutofit/>
          </a:bodyPr>
          <a:lstStyle/>
          <a:p>
            <a:pPr marL="0" indent="0">
              <a:buNone/>
            </a:pPr>
            <a:endParaRPr lang="en-US" b="1" cap="all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US" b="1" cap="all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7971" y="169313"/>
            <a:ext cx="8824326" cy="854409"/>
          </a:xfrm>
        </p:spPr>
        <p:txBody>
          <a:bodyPr>
            <a:noAutofit/>
          </a:bodyPr>
          <a:lstStyle/>
          <a:p>
            <a:r>
              <a:rPr lang="en-US" sz="2800" dirty="0" smtClean="0"/>
              <a:t>Opportunities for </a:t>
            </a:r>
            <a:r>
              <a:rPr lang="en-US" sz="2800" dirty="0" smtClean="0"/>
              <a:t>companies, banks, II’s &amp; public finance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/>
              <a:t> </a:t>
            </a:r>
            <a:r>
              <a:rPr lang="en-US" sz="2000" dirty="0" smtClean="0"/>
              <a:t>Potential </a:t>
            </a:r>
            <a:r>
              <a:rPr lang="en-US" sz="2000" dirty="0"/>
              <a:t>debt &amp; equity pathways </a:t>
            </a:r>
            <a:r>
              <a:rPr lang="en-US" sz="2000" dirty="0" smtClean="0"/>
              <a:t>to 2ºC ($bn, real)</a:t>
            </a:r>
            <a:endParaRPr lang="en-US" sz="2000" dirty="0"/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766555" y="1627937"/>
            <a:ext cx="4002494" cy="49261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>
              <a:spcBef>
                <a:spcPts val="60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600"/>
              </a:spcBef>
              <a:defRPr sz="1600"/>
            </a:lvl2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r>
              <a:rPr lang="en-US" sz="1539" dirty="0"/>
              <a:t>DEBT/EQUITY </a:t>
            </a:r>
            <a:r>
              <a:rPr lang="en-US" sz="1539" dirty="0" smtClean="0"/>
              <a:t>split</a:t>
            </a:r>
            <a:endParaRPr lang="en-US" sz="1539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2415" y="5970458"/>
            <a:ext cx="4003810" cy="24709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941" dirty="0"/>
              <a:t>Source: Bloomberg New Energy Finance</a:t>
            </a:r>
          </a:p>
          <a:p>
            <a:pPr marL="0" indent="0">
              <a:buNone/>
            </a:pPr>
            <a:r>
              <a:rPr lang="en-US" sz="941" i="1" dirty="0"/>
              <a:t>New Energy Outlook 2016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850217" y="3654045"/>
            <a:ext cx="5592792" cy="1360197"/>
            <a:chOff x="4245794" y="1741657"/>
            <a:chExt cx="6539488" cy="1590439"/>
          </a:xfrm>
        </p:grpSpPr>
        <p:sp>
          <p:nvSpPr>
            <p:cNvPr id="12" name="Text Placeholder 6"/>
            <p:cNvSpPr txBox="1">
              <a:spLocks/>
            </p:cNvSpPr>
            <p:nvPr/>
          </p:nvSpPr>
          <p:spPr>
            <a:xfrm>
              <a:off x="6105282" y="1741657"/>
              <a:ext cx="4680000" cy="5760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noAutofit/>
            </a:bodyPr>
            <a:lstStyle>
              <a:lvl1pPr marL="0" indent="0">
                <a:spcBef>
                  <a:spcPts val="600"/>
                </a:spcBef>
                <a:buNone/>
                <a:defRPr sz="1800" b="1" cap="all" baseline="0">
                  <a:solidFill>
                    <a:schemeClr val="accent1"/>
                  </a:solidFill>
                  <a:latin typeface="+mj-lt"/>
                </a:defRPr>
              </a:lvl1pPr>
              <a:lvl2pPr>
                <a:spcBef>
                  <a:spcPts val="600"/>
                </a:spcBef>
                <a:defRPr sz="1600"/>
              </a:lvl2pPr>
              <a:lvl4pPr>
                <a:defRPr sz="1300"/>
              </a:lvl4pPr>
              <a:lvl5pPr>
                <a:defRPr sz="1300"/>
              </a:lvl5pPr>
              <a:lvl6pPr>
                <a:defRPr sz="1300"/>
              </a:lvl6pPr>
              <a:lvl7pPr>
                <a:defRPr sz="1300"/>
              </a:lvl7pPr>
              <a:lvl8pPr>
                <a:defRPr sz="1300"/>
              </a:lvl8pPr>
              <a:lvl9pPr>
                <a:defRPr sz="1300"/>
              </a:lvl9pPr>
            </a:lstStyle>
            <a:p>
              <a:r>
                <a:rPr lang="en-US" sz="1539" dirty="0"/>
                <a:t>Equity by asset </a:t>
              </a:r>
              <a:r>
                <a:rPr lang="en-US" sz="1539" dirty="0" smtClean="0"/>
                <a:t>type</a:t>
              </a:r>
              <a:endParaRPr lang="en-US" sz="1539" dirty="0"/>
            </a:p>
          </p:txBody>
        </p:sp>
        <p:sp>
          <p:nvSpPr>
            <p:cNvPr id="3" name="Right Arrow 2"/>
            <p:cNvSpPr/>
            <p:nvPr/>
          </p:nvSpPr>
          <p:spPr>
            <a:xfrm rot="2060775">
              <a:off x="4245794" y="2828040"/>
              <a:ext cx="1230887" cy="504056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6183" tIns="46183" rIns="46183" bIns="4618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539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861385" y="1032776"/>
            <a:ext cx="5581624" cy="2197470"/>
            <a:chOff x="4698994" y="1007191"/>
            <a:chExt cx="6526430" cy="2569437"/>
          </a:xfrm>
        </p:grpSpPr>
        <p:sp>
          <p:nvSpPr>
            <p:cNvPr id="13" name="Text Placeholder 6"/>
            <p:cNvSpPr txBox="1">
              <a:spLocks/>
            </p:cNvSpPr>
            <p:nvPr/>
          </p:nvSpPr>
          <p:spPr>
            <a:xfrm>
              <a:off x="6545424" y="1007191"/>
              <a:ext cx="4680000" cy="576000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noAutofit/>
            </a:bodyPr>
            <a:lstStyle>
              <a:lvl1pPr marL="0" indent="0">
                <a:spcBef>
                  <a:spcPts val="600"/>
                </a:spcBef>
                <a:buNone/>
                <a:defRPr sz="1800" b="1" cap="all" baseline="0">
                  <a:solidFill>
                    <a:schemeClr val="accent1"/>
                  </a:solidFill>
                  <a:latin typeface="+mj-lt"/>
                </a:defRPr>
              </a:lvl1pPr>
              <a:lvl2pPr>
                <a:spcBef>
                  <a:spcPts val="600"/>
                </a:spcBef>
                <a:defRPr sz="1600"/>
              </a:lvl2pPr>
              <a:lvl4pPr>
                <a:defRPr sz="1300"/>
              </a:lvl4pPr>
              <a:lvl5pPr>
                <a:defRPr sz="1300"/>
              </a:lvl5pPr>
              <a:lvl6pPr>
                <a:defRPr sz="1300"/>
              </a:lvl6pPr>
              <a:lvl7pPr>
                <a:defRPr sz="1300"/>
              </a:lvl7pPr>
              <a:lvl8pPr>
                <a:defRPr sz="1300"/>
              </a:lvl8pPr>
              <a:lvl9pPr>
                <a:defRPr sz="1300"/>
              </a:lvl9pPr>
            </a:lstStyle>
            <a:p>
              <a:r>
                <a:rPr lang="en-US" sz="1539" dirty="0"/>
                <a:t>Debt by asset type </a:t>
              </a:r>
              <a:endParaRPr lang="en-US" sz="1539" dirty="0"/>
            </a:p>
          </p:txBody>
        </p:sp>
        <p:sp>
          <p:nvSpPr>
            <p:cNvPr id="15" name="Right Arrow 14"/>
            <p:cNvSpPr/>
            <p:nvPr/>
          </p:nvSpPr>
          <p:spPr>
            <a:xfrm rot="19172117">
              <a:off x="4698994" y="3072572"/>
              <a:ext cx="1230954" cy="504056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6183" tIns="46183" rIns="46183" bIns="4618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539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5894" y="4024216"/>
            <a:ext cx="4136403" cy="225109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835" y="1421568"/>
            <a:ext cx="4063691" cy="223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199" y="1739858"/>
            <a:ext cx="6904299" cy="3168354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ofino Light" charset="0"/>
                <a:ea typeface="Tofino Light" charset="0"/>
                <a:cs typeface="Tofino Light" charset="0"/>
              </a:rPr>
              <a:t>1736 </a:t>
            </a:r>
            <a:r>
              <a:rPr lang="en-US" sz="2000" dirty="0">
                <a:latin typeface="Tofino Light" charset="0"/>
                <a:ea typeface="Tofino Light" charset="0"/>
                <a:cs typeface="Tofino Light" charset="0"/>
              </a:rPr>
              <a:t>Businesses and Investors from all 50 </a:t>
            </a:r>
            <a:r>
              <a:rPr lang="en-US" sz="2000" dirty="0" smtClean="0">
                <a:latin typeface="Tofino Light" charset="0"/>
                <a:ea typeface="Tofino Light" charset="0"/>
                <a:cs typeface="Tofino Light" charset="0"/>
              </a:rPr>
              <a:t>states, many in NE</a:t>
            </a:r>
            <a:endParaRPr lang="en-US" sz="2000" dirty="0" smtClean="0">
              <a:latin typeface="Tofino Light" charset="0"/>
              <a:ea typeface="Tofino Light" charset="0"/>
              <a:cs typeface="Tofino Light" charset="0"/>
            </a:endParaRPr>
          </a:p>
          <a:p>
            <a:r>
              <a:rPr lang="en-US" sz="2000" dirty="0" smtClean="0">
                <a:latin typeface="Tofino Light" charset="0"/>
                <a:ea typeface="Tofino Light" charset="0"/>
                <a:cs typeface="Tofino Light" charset="0"/>
              </a:rPr>
              <a:t>35 Fortune 500’s</a:t>
            </a:r>
          </a:p>
          <a:p>
            <a:r>
              <a:rPr lang="en-US" sz="2000" dirty="0" smtClean="0">
                <a:latin typeface="Tofino Light" charset="0"/>
                <a:ea typeface="Tofino Light" charset="0"/>
                <a:cs typeface="Tofino Light" charset="0"/>
              </a:rPr>
              <a:t>221 with &gt;$100M (business) or &gt; $5B (investor)</a:t>
            </a:r>
            <a:endParaRPr lang="en-US" sz="2000" dirty="0">
              <a:latin typeface="Tofino Light" charset="0"/>
              <a:ea typeface="Tofino Light" charset="0"/>
              <a:cs typeface="Tofino Light" charset="0"/>
            </a:endParaRPr>
          </a:p>
          <a:p>
            <a:r>
              <a:rPr lang="en-US" sz="2000" dirty="0" smtClean="0">
                <a:latin typeface="Tofino Light" charset="0"/>
                <a:ea typeface="Tofino Light" charset="0"/>
                <a:cs typeface="Tofino Light" charset="0"/>
              </a:rPr>
              <a:t>2308 Total Signatories (319 Higher Education, 237 Cities &amp; Counties, 9 States)</a:t>
            </a:r>
            <a:endParaRPr lang="en-US" sz="2000" dirty="0">
              <a:latin typeface="Tofino Light" charset="0"/>
              <a:ea typeface="Tofino Light" charset="0"/>
              <a:cs typeface="Tofino Light" charset="0"/>
            </a:endParaRPr>
          </a:p>
          <a:p>
            <a:endParaRPr lang="en-US" sz="2000" dirty="0" smtClean="0">
              <a:latin typeface="Tofino Book" charset="0"/>
              <a:ea typeface="Tofino Book" charset="0"/>
              <a:cs typeface="Tofino Book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50" y="401639"/>
            <a:ext cx="7861300" cy="889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7575">
            <a:off x="390482" y="3982198"/>
            <a:ext cx="3868600" cy="9834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341">
            <a:off x="4282222" y="4867055"/>
            <a:ext cx="4170881" cy="10196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198">
            <a:off x="244836" y="5692412"/>
            <a:ext cx="3920258" cy="603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5017">
            <a:off x="4406040" y="3630899"/>
            <a:ext cx="4411260" cy="8775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27066">
            <a:off x="2443305" y="4626705"/>
            <a:ext cx="908049" cy="34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839">
            <a:off x="2536273" y="5670973"/>
            <a:ext cx="829157" cy="191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6378">
            <a:off x="8173710" y="4669929"/>
            <a:ext cx="366599" cy="336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078">
            <a:off x="5792775" y="4255607"/>
            <a:ext cx="1637792" cy="30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64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 txBox="1">
            <a:spLocks/>
          </p:cNvSpPr>
          <p:nvPr/>
        </p:nvSpPr>
        <p:spPr>
          <a:xfrm>
            <a:off x="640848" y="1131709"/>
            <a:ext cx="8075815" cy="27658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ofino Light"/>
                <a:ea typeface="+mj-ea"/>
                <a:cs typeface="Tofino Light"/>
              </a:defRPr>
            </a:lvl1pPr>
          </a:lstStyle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For more information, visit us: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  </a:t>
            </a:r>
            <a:r>
              <a:rPr lang="en-US" sz="3600" dirty="0" err="1" smtClean="0"/>
              <a:t>www.ceres.org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600" dirty="0" smtClean="0"/>
              <a:t>@</a:t>
            </a:r>
            <a:r>
              <a:rPr lang="en-US" sz="3600" dirty="0" err="1" smtClean="0"/>
              <a:t>CeresNews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200" dirty="0" smtClean="0">
                <a:hlinkClick r:id="rId2"/>
              </a:rPr>
              <a:t>www.wearestillin.com</a:t>
            </a:r>
            <a:endParaRPr lang="en-US" sz="3200" dirty="0" smtClean="0"/>
          </a:p>
          <a:p>
            <a:endParaRPr lang="en-US" sz="3600" dirty="0"/>
          </a:p>
        </p:txBody>
      </p:sp>
      <p:pic>
        <p:nvPicPr>
          <p:cNvPr id="12" name="Picture 11" descr="38d980d494e7dd012dc630341bfedb3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507" y="3190476"/>
            <a:ext cx="936376" cy="936376"/>
          </a:xfrm>
          <a:prstGeom prst="rect">
            <a:avLst/>
          </a:prstGeom>
        </p:spPr>
      </p:pic>
      <p:pic>
        <p:nvPicPr>
          <p:cNvPr id="13" name="Picture 12" descr="twitter-2048-blac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41" y="4126852"/>
            <a:ext cx="1441757" cy="144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84B74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eres_PPT_Template_2017_Master v2" id="{6CB25B4B-4E67-DB4E-BA9D-25699394DC03}" vid="{706942D7-9ABB-534D-9606-3635DF490E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NEF2017">
    <a:dk1>
      <a:srgbClr val="000000"/>
    </a:dk1>
    <a:lt1>
      <a:srgbClr val="FFFFFF"/>
    </a:lt1>
    <a:dk2>
      <a:srgbClr val="FFFFFF"/>
    </a:dk2>
    <a:lt2>
      <a:srgbClr val="FFFFFF"/>
    </a:lt2>
    <a:accent1>
      <a:srgbClr val="00AEE5"/>
    </a:accent1>
    <a:accent2>
      <a:srgbClr val="B65CA3"/>
    </a:accent2>
    <a:accent3>
      <a:srgbClr val="43BEAD"/>
    </a:accent3>
    <a:accent4>
      <a:srgbClr val="FFE838"/>
    </a:accent4>
    <a:accent5>
      <a:srgbClr val="ED3124"/>
    </a:accent5>
    <a:accent6>
      <a:srgbClr val="19B24E"/>
    </a:accent6>
    <a:hlink>
      <a:srgbClr val="000000"/>
    </a:hlink>
    <a:folHlink>
      <a:srgbClr val="00000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Ceres_PPT_Template_2017_Master v2</Template>
  <TotalTime>82</TotalTime>
  <Words>171</Words>
  <Application>Microsoft Macintosh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Tofino Book</vt:lpstr>
      <vt:lpstr>Tofino Light</vt:lpstr>
      <vt:lpstr>Tofino Personal Book</vt:lpstr>
      <vt:lpstr>Arial</vt:lpstr>
      <vt:lpstr>Office Theme</vt:lpstr>
      <vt:lpstr>PowerPoint Presentation</vt:lpstr>
      <vt:lpstr>Global context: $5.3 tn gap in global power sector investment to 2040  […Key role for policy to bridge gap, even with favorable economics]</vt:lpstr>
      <vt:lpstr>Opportunities for companies, banks, II’s &amp; public finance  Potential debt &amp; equity pathways to 2ºC ($bn, real)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 Arnell</dc:creator>
  <cp:lastModifiedBy>Microsoft Office User</cp:lastModifiedBy>
  <cp:revision>11</cp:revision>
  <dcterms:created xsi:type="dcterms:W3CDTF">2017-10-04T20:11:08Z</dcterms:created>
  <dcterms:modified xsi:type="dcterms:W3CDTF">2017-10-04T22:05:50Z</dcterms:modified>
</cp:coreProperties>
</file>