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D77F-8042-DE40-9AA2-2A1837E14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26AF1-2DE8-6D4F-98A1-F7FE953B2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2CB2-DBA7-5C46-887E-8D4BFA49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1BD9-63D8-C94A-80A6-ADBC643D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D2F7-0310-7346-8FD5-8C7B5219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21DB-2BBE-DD4B-AE72-794BD622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B0FEF-C8EE-3148-85BB-B0702FED9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3CE0-1733-6B40-A406-D86D09A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8B80-40FC-CB40-932A-69269280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9255-570F-B947-BB50-95FA8D66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7EB27-2F3D-D24E-AB96-6BB4E66D2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598BB-7C5F-B841-AE21-5D41F9776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00E1-69FF-0E47-A687-28E20ACD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BDF5-5B5B-3141-9849-2E34D359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F079-74F4-9F4A-8BEB-69079D16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45C8-8F28-F946-AB48-AF7DC1DB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4C9D-1A7C-E443-A3F5-8CDA5FDD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7802-2CFE-3C46-9D23-CEAC89D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7A4-1AB7-0E4B-A1FC-FBD0D417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6692-7D1D-2242-A8F1-BDDE0168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13BA-A54E-4947-A234-ECFED40D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14A72-D2DA-7945-B490-2460FD91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298-29F6-D544-9050-6FE49ABE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D30E-749F-CB48-8C76-BDBE3965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3F10-35FB-DD4C-AF12-1AB3C10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768B-527D-3542-A50E-85227E35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7670-0C13-D94F-98C2-7EA34898D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84A3-A23E-9F40-A70F-B199ED5B7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6CCF8-8BE1-234B-AFD4-A9DE5CC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23FE2-71F3-EE43-BA3E-75F2AE4C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458D2-CA5B-EE42-BCC0-EFBF8AA2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795A-9F90-4A48-9F8F-0AF01192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86343-02D2-544D-9FA2-D956B41D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6EA6B-C765-9D4D-9203-273126B6A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BC0EE-E5D2-A541-81BF-BC3B0940B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8A154-22FB-1343-AE96-FEAE04A1A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D9B1A-1BE9-1548-9DE6-D438370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B66D3-ED1A-2E41-8A54-56D0E86F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5E20C-7E23-314E-9FF5-49DED455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2FE6-80AB-D847-A9D6-7984B7BD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26CB-844A-284B-B561-0879F61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B53F7-4A65-AD4D-89A0-A40245D9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2830-F0E3-A441-ADE0-9FE2263D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14850-87CD-BD46-AC9C-CA5B75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032F-C4B2-0243-8998-C21BCFB7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456C-49D9-9B4F-89EF-65FF2840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7B51-8E93-A440-AE90-13F05360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9E04-AF0A-7046-8FB6-0CF48656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838C3-1AB9-5846-AB3D-A648286D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9D075-3DDE-E14D-A2E0-A30B34C4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F9D91-212B-284F-A9E9-BD093740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8B2FD-605F-184C-88BF-E1E20ED7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33A8-4999-E843-89F3-4223DCDE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43299-AD8E-5046-A855-9B50DBE0B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10CE-536B-7B4D-82C4-7221FFFE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6A76B-BCA0-2A4D-880E-08BAB028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F75F6-9C7A-164B-9667-E11BE5A9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6533D-0850-3441-B3F4-C8B04942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85CBD-0454-D547-A22F-88E74DD5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699CC-3B5F-0C4E-86A5-96C988F9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0B03-1B2F-1941-816A-0A190483C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2E4E-0FC2-0C43-ACF9-EBA71EDEA6C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D31C-E23B-7C49-BA3E-35B21CA7F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827A0-8411-4A48-B31F-3FCEF38E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F28CB-5C33-FA4A-A447-8C3FD887D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br>
              <a:rPr lang="en-US" sz="3200"/>
            </a:br>
            <a:br>
              <a:rPr lang="en-US" sz="3200"/>
            </a:br>
            <a:r>
              <a:rPr lang="en-US" sz="3200"/>
              <a:t>New England Electricity Restructuring Roundtable</a:t>
            </a:r>
            <a:br>
              <a:rPr lang="en-US" sz="3200"/>
            </a:br>
            <a:r>
              <a:rPr lang="en-US" sz="3200"/>
              <a:t>Special Roundtable on Transmission for Decarbonization</a:t>
            </a:r>
            <a:br>
              <a:rPr lang="en-US" sz="3200"/>
            </a:b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E2CBA-787F-7940-A059-C2EDBD90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Dr. </a:t>
            </a:r>
            <a:r>
              <a:rPr lang="en-US" dirty="0" err="1"/>
              <a:t>Raab’s</a:t>
            </a:r>
            <a:r>
              <a:rPr lang="en-US" dirty="0"/>
              <a:t> Intro Slides</a:t>
            </a:r>
          </a:p>
          <a:p>
            <a:pPr algn="r"/>
            <a:r>
              <a:rPr lang="en-US" dirty="0"/>
              <a:t>September 24, 2021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BE10-E1F0-D84E-ACF2-78A354DF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10" y="108488"/>
            <a:ext cx="11213025" cy="557939"/>
          </a:xfrm>
        </p:spPr>
        <p:txBody>
          <a:bodyPr>
            <a:noAutofit/>
          </a:bodyPr>
          <a:lstStyle/>
          <a:p>
            <a:r>
              <a:rPr lang="en-US" sz="2800" b="1" dirty="0"/>
              <a:t>From Princeton University’s Net-Zero America Report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CBC56-02E1-F945-A404-E15C8328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36"/>
            <a:ext cx="12192000" cy="6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Rectangle 6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2FF1D-A50D-9942-A053-06A818F0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FranklinGothic"/>
              </a:rPr>
              <a:t>Figure 2 - 5. Interregional transmission expansion under the core scenarios 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2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9CD3-B145-5D48-BB6F-CA9B62B0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From U.S. DOE’s Solar Future’s Study (Sept. 2021)</a:t>
            </a:r>
          </a:p>
          <a:p>
            <a:r>
              <a:rPr lang="en-US" sz="2200" dirty="0"/>
              <a:t>Interregional transmission doubles by 2050 in Decarb/Electrification scenario</a:t>
            </a:r>
          </a:p>
        </p:txBody>
      </p:sp>
      <p:pic>
        <p:nvPicPr>
          <p:cNvPr id="1025" name="Picture 1" descr="page53image1127489376">
            <a:extLst>
              <a:ext uri="{FF2B5EF4-FFF2-40B4-BE49-F238E27FC236}">
                <a16:creationId xmlns:a16="http://schemas.microsoft.com/office/drawing/2014/main" id="{988010C4-640A-FC41-BB9C-77B7B1DB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584" y="639520"/>
            <a:ext cx="7381432" cy="52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3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2AD94-3432-DA44-BAAF-70D6F3EB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83969" cy="5431536"/>
          </a:xfrm>
        </p:spPr>
        <p:txBody>
          <a:bodyPr>
            <a:normAutofit/>
          </a:bodyPr>
          <a:lstStyle/>
          <a:p>
            <a:r>
              <a:rPr lang="en-US" sz="5000" dirty="0"/>
              <a:t>Transmission Panel Discussion—Topics &amp; Questions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735C-1425-0F48-B40C-9DBCF729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6058916"/>
          </a:xfrm>
        </p:spPr>
        <p:txBody>
          <a:bodyPr anchor="ctr">
            <a:normAutofit/>
          </a:bodyPr>
          <a:lstStyle/>
          <a:p>
            <a:pPr lvl="0"/>
            <a:r>
              <a:rPr lang="en-US" sz="1800" b="1" dirty="0"/>
              <a:t>Transmission Planning/Studies</a:t>
            </a:r>
            <a:endParaRPr lang="en-US" sz="1800" dirty="0"/>
          </a:p>
          <a:p>
            <a:pPr lvl="1"/>
            <a:r>
              <a:rPr lang="en-US" sz="1800" dirty="0"/>
              <a:t>How do we improve the way we study transmission needs and develop longer-term transmission plans to support clean energy development--including the appropriate timeframe and demand profiles? </a:t>
            </a:r>
            <a:endParaRPr lang="en-US" sz="1800" b="1" dirty="0"/>
          </a:p>
          <a:p>
            <a:pPr lvl="0"/>
            <a:r>
              <a:rPr lang="en-US" sz="1800" b="1" dirty="0"/>
              <a:t>Transmission Decision-making &amp; Cost-Allocation</a:t>
            </a:r>
            <a:endParaRPr lang="en-US" sz="1800" dirty="0"/>
          </a:p>
          <a:p>
            <a:pPr lvl="1"/>
            <a:r>
              <a:rPr lang="en-US" sz="1800" dirty="0"/>
              <a:t>Who should decide what transmission is needed to support clean energy and decarbonization in New England--what should the respective roles be of the states, ISO-NE, FERC, and other stakeholders?</a:t>
            </a:r>
          </a:p>
          <a:p>
            <a:pPr lvl="1"/>
            <a:r>
              <a:rPr lang="en-US" sz="1800" dirty="0"/>
              <a:t>Relatedly, who should decide how to allocate costs associated with those transmission investments, and what reforms are needed to how we allocate costs?</a:t>
            </a:r>
          </a:p>
          <a:p>
            <a:pPr lvl="0"/>
            <a:r>
              <a:rPr lang="en-US" sz="1800" b="1" dirty="0"/>
              <a:t>Siting and Permitting for Transmission</a:t>
            </a:r>
            <a:endParaRPr lang="en-US" sz="1800" dirty="0"/>
          </a:p>
          <a:p>
            <a:pPr lvl="1"/>
            <a:r>
              <a:rPr lang="en-US" sz="1800" dirty="0"/>
              <a:t>What changes are needed in the way we site and permit transmission for clean energy?</a:t>
            </a:r>
          </a:p>
          <a:p>
            <a:pPr lvl="0"/>
            <a:r>
              <a:rPr lang="en-US" sz="1800" b="1" dirty="0"/>
              <a:t>Transmission for Off-Shore Wind</a:t>
            </a:r>
            <a:endParaRPr lang="en-US" sz="1800" dirty="0"/>
          </a:p>
          <a:p>
            <a:pPr lvl="1"/>
            <a:r>
              <a:rPr lang="en-US" sz="1800" dirty="0"/>
              <a:t>How do we develop our on- and off-shore transmission grids to support the New England </a:t>
            </a:r>
            <a:r>
              <a:rPr lang="en-US" sz="1500" dirty="0"/>
              <a:t>states’ substantial (and growing) off-shore wind requirements? </a:t>
            </a:r>
          </a:p>
        </p:txBody>
      </p:sp>
    </p:spTree>
    <p:extLst>
      <p:ext uri="{BB962C8B-B14F-4D97-AF65-F5344CB8AC3E}">
        <p14:creationId xmlns:p14="http://schemas.microsoft.com/office/powerpoint/2010/main" val="22023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6BE86-3B55-0546-BE58-912EFA50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Panelists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276A-7550-6443-BA6D-7DC3245A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3200" b="1" dirty="0"/>
              <a:t>Judy Chang</a:t>
            </a:r>
            <a:r>
              <a:rPr lang="en-US" sz="3200" dirty="0"/>
              <a:t>, Undersecretary for Energy, MA EEA</a:t>
            </a:r>
          </a:p>
          <a:p>
            <a:pPr lvl="0"/>
            <a:r>
              <a:rPr lang="en-US" sz="3200" b="1" dirty="0"/>
              <a:t>Gordon van </a:t>
            </a:r>
            <a:r>
              <a:rPr lang="en-US" sz="3200" b="1" dirty="0" err="1"/>
              <a:t>Welie</a:t>
            </a:r>
            <a:r>
              <a:rPr lang="en-US" sz="3200" b="1" dirty="0"/>
              <a:t>, </a:t>
            </a:r>
            <a:r>
              <a:rPr lang="en-US" sz="3200" dirty="0"/>
              <a:t>President &amp; CEO, ISO New England</a:t>
            </a:r>
          </a:p>
          <a:p>
            <a:pPr lvl="0"/>
            <a:r>
              <a:rPr lang="en-US" sz="3200" b="1" dirty="0"/>
              <a:t>Dr. Susan Tierney</a:t>
            </a:r>
            <a:r>
              <a:rPr lang="en-US" sz="3200" dirty="0"/>
              <a:t>, Senior Advisor, Analysis Group</a:t>
            </a:r>
          </a:p>
          <a:p>
            <a:pPr lvl="0"/>
            <a:r>
              <a:rPr lang="en-US" sz="3200" b="1" dirty="0"/>
              <a:t>Bill Quinlan, </a:t>
            </a:r>
            <a:r>
              <a:rPr lang="en-US" sz="3200" dirty="0"/>
              <a:t>President Transmission and OSW Projects, Eversource Energy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671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264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FranklinGothic</vt:lpstr>
      <vt:lpstr>Office Theme</vt:lpstr>
      <vt:lpstr>  New England Electricity Restructuring Roundtable Special Roundtable on Transmission for Decarbonization </vt:lpstr>
      <vt:lpstr>From Princeton University’s Net-Zero America Report  </vt:lpstr>
      <vt:lpstr>Figure 2 - 5. Interregional transmission expansion under the core scenarios </vt:lpstr>
      <vt:lpstr>Transmission Panel Discussion—Topics &amp; Questions</vt:lpstr>
      <vt:lpstr>Panelists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New England Electricity Restructuring Roundtable Special Roundtable on Transmission for Decarbonization </dc:title>
  <dc:creator>Jonathan Raab</dc:creator>
  <cp:lastModifiedBy>Jonathan Raab</cp:lastModifiedBy>
  <cp:revision>9</cp:revision>
  <dcterms:created xsi:type="dcterms:W3CDTF">2021-09-09T12:53:50Z</dcterms:created>
  <dcterms:modified xsi:type="dcterms:W3CDTF">2021-09-20T12:25:26Z</dcterms:modified>
</cp:coreProperties>
</file>