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34" r:id="rId1"/>
  </p:sldMasterIdLst>
  <p:sldIdLst>
    <p:sldId id="259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0" d="100"/>
          <a:sy n="90" d="100"/>
        </p:scale>
        <p:origin x="-204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e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e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199" y="1295400"/>
            <a:ext cx="8228013" cy="1927225"/>
          </a:xfrm>
        </p:spPr>
        <p:txBody>
          <a:bodyPr tIns="0" bIns="0" anchor="b" anchorCtr="0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199" y="3307976"/>
            <a:ext cx="8228013" cy="1066800"/>
          </a:xfrm>
        </p:spPr>
        <p:txBody>
          <a:bodyPr tIns="0" bIns="0"/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3823D-FFF0-6945-A8E4-DAD9D67E130F}" type="datetimeFigureOut">
              <a:rPr lang="en-US" smtClean="0"/>
              <a:t>6/13/18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8292818" y="5804647"/>
            <a:ext cx="367088" cy="67710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sz="4400">
                <a:solidFill>
                  <a:schemeClr val="accent1"/>
                </a:solidFill>
                <a:latin typeface="Wingdings" pitchFamily="2" charset="2"/>
              </a:rPr>
              <a:t>S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3823D-FFF0-6945-A8E4-DAD9D67E130F}" type="datetimeFigureOut">
              <a:rPr lang="en-US" smtClean="0"/>
              <a:t>6/13/18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C5D5B-0DA9-F34D-88DF-370659FBA9D0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381001"/>
            <a:ext cx="3509683" cy="2209800"/>
          </a:xfrm>
        </p:spPr>
        <p:txBody>
          <a:bodyPr anchor="b"/>
          <a:lstStyle>
            <a:lvl1pPr algn="l">
              <a:defRPr sz="44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0" y="273050"/>
            <a:ext cx="3657600" cy="5853113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defRPr sz="1600"/>
            </a:lvl6pPr>
            <a:lvl7pPr marL="2173288" indent="-227013">
              <a:defRPr sz="1600"/>
            </a:lvl7pPr>
            <a:lvl8pPr marL="2398713" indent="-227013">
              <a:defRPr sz="1600"/>
            </a:lvl8pPr>
            <a:lvl9pPr marL="2625725" indent="-227013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649071"/>
            <a:ext cx="3509683" cy="3388192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1C3823D-FFF0-6945-A8E4-DAD9D67E130F}" type="datetimeFigureOut">
              <a:rPr lang="en-US" smtClean="0"/>
              <a:t>6/13/18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1425" y="381001"/>
            <a:ext cx="3635375" cy="2209800"/>
          </a:xfrm>
        </p:spPr>
        <p:txBody>
          <a:bodyPr anchor="b"/>
          <a:lstStyle>
            <a:lvl1pPr algn="l">
              <a:defRPr sz="4400" b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51425" y="2649070"/>
            <a:ext cx="3635375" cy="3505667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1C3823D-FFF0-6945-A8E4-DAD9D67E130F}" type="datetimeFigureOut">
              <a:rPr lang="en-US" smtClean="0"/>
              <a:t>6/13/18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C5D5B-0DA9-F34D-88DF-370659FBA9D0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28600" y="1143000"/>
            <a:ext cx="4267200" cy="4267200"/>
          </a:xfrm>
          <a:prstGeom prst="ellipse">
            <a:avLst/>
          </a:prstGeom>
          <a:ln w="28575">
            <a:solidFill>
              <a:schemeClr val="accent1"/>
            </a:solidFill>
          </a:ln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1425" y="381001"/>
            <a:ext cx="3635375" cy="2209800"/>
          </a:xfrm>
        </p:spPr>
        <p:txBody>
          <a:bodyPr anchor="b"/>
          <a:lstStyle>
            <a:lvl1pPr algn="l">
              <a:defRPr sz="4400" b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51425" y="2649070"/>
            <a:ext cx="3635375" cy="3505667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1C3823D-FFF0-6945-A8E4-DAD9D67E130F}" type="datetimeFigureOut">
              <a:rPr lang="en-US" smtClean="0"/>
              <a:t>6/13/18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C5D5B-0DA9-F34D-88DF-370659FBA9D0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90600" y="2590800"/>
            <a:ext cx="3505200" cy="3505200"/>
          </a:xfrm>
          <a:prstGeom prst="ellipse">
            <a:avLst/>
          </a:prstGeom>
          <a:ln w="28575">
            <a:solidFill>
              <a:schemeClr val="accent1"/>
            </a:solidFill>
          </a:ln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2479675" y="1260475"/>
            <a:ext cx="1254125" cy="1254125"/>
          </a:xfrm>
          <a:prstGeom prst="ellipse">
            <a:avLst/>
          </a:prstGeom>
          <a:ln w="28575">
            <a:solidFill>
              <a:schemeClr val="accent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0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269875" y="762000"/>
            <a:ext cx="2092325" cy="2092325"/>
          </a:xfrm>
          <a:prstGeom prst="ellipse">
            <a:avLst/>
          </a:prstGeom>
          <a:ln w="28575">
            <a:solidFill>
              <a:schemeClr val="accent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568388"/>
            <a:ext cx="8228013" cy="3468875"/>
          </a:xfrm>
        </p:spPr>
        <p:txBody>
          <a:bodyPr vert="eaVert"/>
          <a:lstStyle>
            <a:lvl5pPr>
              <a:defRPr/>
            </a:lvl5pPr>
            <a:lvl6pPr marL="1719072">
              <a:defRPr/>
            </a:lvl6pPr>
            <a:lvl7pPr marL="1719072">
              <a:defRPr/>
            </a:lvl7pPr>
            <a:lvl8pPr marL="1719072">
              <a:defRPr/>
            </a:lvl8pPr>
            <a:lvl9pPr marL="1719072"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3823D-FFF0-6945-A8E4-DAD9D67E130F}" type="datetimeFigureOut">
              <a:rPr lang="en-US" smtClean="0"/>
              <a:t>6/13/18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C5D5B-0DA9-F34D-88DF-370659FBA9D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6600" y="274638"/>
            <a:ext cx="1524000" cy="5851525"/>
          </a:xfrm>
        </p:spPr>
        <p:txBody>
          <a:bodyPr vert="eaVert" anchor="t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16859"/>
            <a:ext cx="6019800" cy="5615642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3823D-FFF0-6945-A8E4-DAD9D67E130F}" type="datetimeFigureOut">
              <a:rPr lang="en-US" smtClean="0"/>
              <a:t>6/13/18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C5D5B-0DA9-F34D-88DF-370659FBA9D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losing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3823D-FFF0-6945-A8E4-DAD9D67E130F}" type="datetimeFigureOut">
              <a:rPr lang="en-US" smtClean="0"/>
              <a:t>6/13/18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C5D5B-0DA9-F34D-88DF-370659FBA9D0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3823D-FFF0-6945-A8E4-DAD9D67E130F}" type="datetimeFigureOut">
              <a:rPr lang="en-US" smtClean="0"/>
              <a:t>6/13/18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C5D5B-0DA9-F34D-88DF-370659FBA9D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36694"/>
            <a:ext cx="6400800" cy="1362075"/>
          </a:xfrm>
        </p:spPr>
        <p:txBody>
          <a:bodyPr anchor="b" anchorCtr="0"/>
          <a:lstStyle>
            <a:lvl1pPr algn="r">
              <a:defRPr sz="46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6399" y="3609695"/>
            <a:ext cx="5181601" cy="1500187"/>
          </a:xfrm>
        </p:spPr>
        <p:txBody>
          <a:bodyPr anchor="t" anchorCtr="0"/>
          <a:lstStyle>
            <a:lvl1pPr marL="0" indent="0" algn="r">
              <a:spcBef>
                <a:spcPts val="300"/>
              </a:spcBef>
              <a:buNone/>
              <a:defRPr sz="1800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1C3823D-FFF0-6945-A8E4-DAD9D67E130F}" type="datetimeFigureOut">
              <a:rPr lang="en-US" smtClean="0"/>
              <a:t>6/13/18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38999" y="6356350"/>
            <a:ext cx="144621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79C5D5B-0DA9-F34D-88DF-370659FBA9D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8292818" y="5804647"/>
            <a:ext cx="367088" cy="67710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sz="4400">
                <a:solidFill>
                  <a:schemeClr val="accent1"/>
                </a:solidFill>
                <a:latin typeface="Wingdings" pitchFamily="2" charset="2"/>
              </a:rPr>
              <a:t>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40664" y="2784475"/>
            <a:ext cx="3767328" cy="3252788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defRPr sz="1600"/>
            </a:lvl6pPr>
            <a:lvl7pPr marL="2173288" indent="-227013">
              <a:defRPr sz="1600"/>
            </a:lvl7pPr>
            <a:lvl8pPr marL="2398713" indent="-227013">
              <a:defRPr sz="1600"/>
            </a:lvl8pPr>
            <a:lvl9pPr marL="2625725" indent="-227013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4753" y="2784475"/>
            <a:ext cx="3767328" cy="3252788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tabLst/>
              <a:defRPr sz="1600"/>
            </a:lvl6pPr>
            <a:lvl7pPr marL="2173288" indent="-227013">
              <a:tabLst/>
              <a:defRPr sz="1600"/>
            </a:lvl7pPr>
            <a:lvl8pPr marL="2398713" indent="-227013">
              <a:tabLst/>
              <a:defRPr sz="1600"/>
            </a:lvl8pPr>
            <a:lvl9pPr marL="2625725" indent="-227013">
              <a:tabLst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3823D-FFF0-6945-A8E4-DAD9D67E130F}" type="datetimeFigureOut">
              <a:rPr lang="en-US" smtClean="0"/>
              <a:t>6/13/18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C5D5B-0DA9-F34D-88DF-370659FBA9D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2232211"/>
            <a:ext cx="3767328" cy="762000"/>
          </a:xfrm>
        </p:spPr>
        <p:txBody>
          <a:bodyPr anchor="b">
            <a:noAutofit/>
          </a:bodyPr>
          <a:lstStyle>
            <a:lvl1pPr marL="0" indent="0" algn="ctr">
              <a:lnSpc>
                <a:spcPts val="2600"/>
              </a:lnSpc>
              <a:spcBef>
                <a:spcPts val="0"/>
              </a:spcBef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0664" y="3160059"/>
            <a:ext cx="3767328" cy="289149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>
              <a:defRPr sz="1600"/>
            </a:lvl6pPr>
            <a:lvl7pPr marL="2173288" indent="-234950">
              <a:defRPr sz="1600"/>
            </a:lvl7pPr>
            <a:lvl8pPr marL="2398713" indent="-234950">
              <a:defRPr sz="1600"/>
            </a:lvl8pPr>
            <a:lvl9pPr marL="2625725" indent="-234950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1578" y="2232211"/>
            <a:ext cx="3767328" cy="762000"/>
          </a:xfrm>
        </p:spPr>
        <p:txBody>
          <a:bodyPr anchor="b">
            <a:noAutofit/>
          </a:bodyPr>
          <a:lstStyle>
            <a:lvl1pPr marL="0" indent="0" algn="ctr">
              <a:lnSpc>
                <a:spcPts val="2600"/>
              </a:lnSpc>
              <a:spcBef>
                <a:spcPts val="0"/>
              </a:spcBef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1578" y="3160059"/>
            <a:ext cx="3767328" cy="289149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>
              <a:defRPr sz="1600"/>
            </a:lvl6pPr>
            <a:lvl7pPr marL="2173288" indent="-234950">
              <a:defRPr sz="1600"/>
            </a:lvl7pPr>
            <a:lvl8pPr marL="2398713" indent="-234950">
              <a:defRPr sz="1600"/>
            </a:lvl8pPr>
            <a:lvl9pPr marL="2625725" indent="-234950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3823D-FFF0-6945-A8E4-DAD9D67E130F}" type="datetimeFigureOut">
              <a:rPr lang="en-US" smtClean="0"/>
              <a:t>6/13/18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C5D5B-0DA9-F34D-88DF-370659FBA9D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2784475"/>
            <a:ext cx="7656512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3823D-FFF0-6945-A8E4-DAD9D67E130F}" type="datetimeFigureOut">
              <a:rPr lang="en-US" smtClean="0"/>
              <a:t>6/13/18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C5D5B-0DA9-F34D-88DF-370659FBA9D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762000" y="4497070"/>
            <a:ext cx="7656512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36008" y="2784475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defRPr sz="1600"/>
            </a:lvl6pPr>
            <a:lvl7pPr marL="2173288" indent="-227013">
              <a:defRPr sz="1600"/>
            </a:lvl7pPr>
            <a:lvl8pPr marL="2398713" indent="-227013">
              <a:defRPr sz="1600"/>
            </a:lvl8pPr>
            <a:lvl9pPr marL="2625725" indent="-227013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3823D-FFF0-6945-A8E4-DAD9D67E130F}" type="datetimeFigureOut">
              <a:rPr lang="en-US" smtClean="0"/>
              <a:t>6/13/18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C5D5B-0DA9-F34D-88DF-370659FBA9D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4636008" y="4497070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>
              <a:defRPr sz="1600"/>
            </a:lvl6pPr>
            <a:lvl7pPr marL="2173288" indent="-234950">
              <a:defRPr sz="1600"/>
            </a:lvl7pPr>
            <a:lvl8pPr marL="2398713" indent="-234950">
              <a:defRPr sz="1600"/>
            </a:lvl8pPr>
            <a:lvl9pPr marL="2625725" indent="-234950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9" name="Content Placeholder 2"/>
          <p:cNvSpPr>
            <a:spLocks noGrp="1"/>
          </p:cNvSpPr>
          <p:nvPr>
            <p:ph sz="half" idx="14"/>
          </p:nvPr>
        </p:nvSpPr>
        <p:spPr>
          <a:xfrm>
            <a:off x="740664" y="2784475"/>
            <a:ext cx="3767328" cy="3252788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>
              <a:defRPr sz="1600"/>
            </a:lvl6pPr>
            <a:lvl7pPr marL="2173288" indent="-234950">
              <a:defRPr sz="1600"/>
            </a:lvl7pPr>
            <a:lvl8pPr marL="2398713" indent="-234950">
              <a:defRPr sz="1600"/>
            </a:lvl8pPr>
            <a:lvl9pPr marL="2625725" indent="-234950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36008" y="2784475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defRPr sz="1600"/>
            </a:lvl6pPr>
            <a:lvl7pPr marL="2173288" indent="-227013">
              <a:defRPr sz="1600"/>
            </a:lvl7pPr>
            <a:lvl8pPr marL="2398713" indent="-227013">
              <a:defRPr sz="1600"/>
            </a:lvl8pPr>
            <a:lvl9pPr marL="2625725" indent="-227013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3823D-FFF0-6945-A8E4-DAD9D67E130F}" type="datetimeFigureOut">
              <a:rPr lang="en-US" smtClean="0"/>
              <a:t>6/13/18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C5D5B-0DA9-F34D-88DF-370659FBA9D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4636008" y="4497070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73288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25725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739775" y="2784475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defRPr sz="1600"/>
            </a:lvl6pPr>
            <a:lvl7pPr marL="2173288" indent="-227013">
              <a:defRPr sz="1600"/>
            </a:lvl7pPr>
            <a:lvl8pPr marL="2398713" indent="-227013">
              <a:defRPr sz="1600"/>
            </a:lvl8pPr>
            <a:lvl9pPr marL="2625725" indent="-227013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5"/>
          </p:nvPr>
        </p:nvSpPr>
        <p:spPr>
          <a:xfrm>
            <a:off x="739775" y="4497070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73288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25725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3823D-FFF0-6945-A8E4-DAD9D67E130F}" type="datetimeFigureOut">
              <a:rPr lang="en-US" smtClean="0"/>
              <a:t>6/13/18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C5D5B-0DA9-F34D-88DF-370659FBA9D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45141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9775" y="2770094"/>
            <a:ext cx="7662864" cy="32671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A1C3823D-FFF0-6945-A8E4-DAD9D67E130F}" type="datetimeFigureOut">
              <a:rPr lang="en-US" smtClean="0"/>
              <a:t>6/13/18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789613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05300" y="6356350"/>
            <a:ext cx="533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A79C5D5B-0DA9-F34D-88DF-370659FBA9D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5" r:id="rId1"/>
    <p:sldLayoutId id="2147483836" r:id="rId2"/>
    <p:sldLayoutId id="2147483837" r:id="rId3"/>
    <p:sldLayoutId id="2147483838" r:id="rId4"/>
    <p:sldLayoutId id="2147483839" r:id="rId5"/>
    <p:sldLayoutId id="2147483840" r:id="rId6"/>
    <p:sldLayoutId id="2147483841" r:id="rId7"/>
    <p:sldLayoutId id="2147483842" r:id="rId8"/>
    <p:sldLayoutId id="2147483843" r:id="rId9"/>
    <p:sldLayoutId id="2147483844" r:id="rId10"/>
    <p:sldLayoutId id="2147483845" r:id="rId11"/>
    <p:sldLayoutId id="2147483846" r:id="rId12"/>
    <p:sldLayoutId id="2147483847" r:id="rId13"/>
    <p:sldLayoutId id="2147483848" r:id="rId14"/>
    <p:sldLayoutId id="2147483849" r:id="rId15"/>
    <p:sldLayoutId id="2147483850" r:id="rId16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accent1"/>
        </a:buClr>
        <a:buSzPct val="90000"/>
        <a:buFont typeface="Wingdings" pitchFamily="2" charset="2"/>
        <a:buChar char="S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90000"/>
        <a:buFont typeface="Wingdings" pitchFamily="2" charset="2"/>
        <a:buChar char="S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035050" indent="-349250" algn="l" defTabSz="914400" rtl="0" eaLnBrk="1" latinLnBrk="0" hangingPunct="1">
        <a:spcBef>
          <a:spcPts val="600"/>
        </a:spcBef>
        <a:buClr>
          <a:schemeClr val="accent1"/>
        </a:buClr>
        <a:buSzPct val="90000"/>
        <a:buFont typeface="Wingdings" pitchFamily="2" charset="2"/>
        <a:buChar char="S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371600" indent="-33655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90000"/>
        <a:buFont typeface="Wingdings" pitchFamily="2" charset="2"/>
        <a:buChar char="S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720850" indent="-349250" algn="l" defTabSz="914400" rtl="0" eaLnBrk="1" latinLnBrk="0" hangingPunct="1">
        <a:spcBef>
          <a:spcPts val="600"/>
        </a:spcBef>
        <a:buClr>
          <a:schemeClr val="accent1"/>
        </a:buClr>
        <a:buSzPct val="90000"/>
        <a:buFont typeface="Wingdings" pitchFamily="2" charset="2"/>
        <a:buChar char="S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055813" indent="-344488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90000"/>
        <a:buFont typeface="Wingdings" pitchFamily="2" charset="2"/>
        <a:buChar char="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398713" indent="-344488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" pitchFamily="2" charset="2"/>
        <a:buChar char="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743200" indent="-344488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90000"/>
        <a:buFont typeface="Wingdings" pitchFamily="2" charset="2"/>
        <a:buChar char="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087688" indent="-344488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" pitchFamily="2" charset="2"/>
        <a:buChar char="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51001"/>
            <a:ext cx="7772400" cy="1949450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Regional Grid Modernization Developments; &amp; Future of Residential Retail Choice 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199" y="4078110"/>
            <a:ext cx="8228013" cy="1030111"/>
          </a:xfrm>
        </p:spPr>
        <p:txBody>
          <a:bodyPr>
            <a:normAutofit/>
          </a:bodyPr>
          <a:lstStyle/>
          <a:p>
            <a:r>
              <a:rPr lang="en-US" sz="2800" dirty="0" smtClean="0"/>
              <a:t>October 12</a:t>
            </a:r>
            <a:r>
              <a:rPr lang="en-US" sz="2800" baseline="30000" dirty="0" smtClean="0"/>
              <a:t>th</a:t>
            </a:r>
            <a:r>
              <a:rPr lang="en-US" sz="2800" dirty="0" smtClean="0"/>
              <a:t> </a:t>
            </a:r>
          </a:p>
          <a:p>
            <a:r>
              <a:rPr lang="en-US" sz="2800" dirty="0" smtClean="0"/>
              <a:t>(159</a:t>
            </a:r>
            <a:r>
              <a:rPr lang="en-US" sz="2800" baseline="30000" dirty="0" smtClean="0"/>
              <a:t>th</a:t>
            </a:r>
            <a:r>
              <a:rPr lang="en-US" sz="2800" dirty="0" smtClean="0"/>
              <a:t> NE Electricity Restructuring Roundtable)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1260843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Regional Grid Modernization Developments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b="1" dirty="0" smtClean="0"/>
              <a:t>Chairman </a:t>
            </a:r>
            <a:r>
              <a:rPr lang="en-US" sz="2400" b="1" dirty="0"/>
              <a:t>Angie O’Connor, </a:t>
            </a:r>
            <a:r>
              <a:rPr lang="en-US" sz="2400" b="1" i="1" dirty="0"/>
              <a:t>Massachusetts</a:t>
            </a:r>
            <a:r>
              <a:rPr lang="en-US" sz="2400" b="1" dirty="0"/>
              <a:t> </a:t>
            </a:r>
            <a:r>
              <a:rPr lang="en-US" sz="2400" dirty="0"/>
              <a:t>Department of Public Utilities </a:t>
            </a:r>
          </a:p>
          <a:p>
            <a:r>
              <a:rPr lang="en-US" sz="2400" b="1" dirty="0"/>
              <a:t>Chair Katie Dykes</a:t>
            </a:r>
            <a:r>
              <a:rPr lang="en-US" sz="2400" i="1" dirty="0"/>
              <a:t>, </a:t>
            </a:r>
            <a:r>
              <a:rPr lang="en-US" sz="2400" b="1" i="1" dirty="0"/>
              <a:t>Connecticut</a:t>
            </a:r>
            <a:r>
              <a:rPr lang="en-US" sz="2400" dirty="0"/>
              <a:t> Public Utilities Regulatory Authority </a:t>
            </a:r>
          </a:p>
          <a:p>
            <a:r>
              <a:rPr lang="en-US" sz="2400" b="1" dirty="0"/>
              <a:t>Chairman Martin </a:t>
            </a:r>
            <a:r>
              <a:rPr lang="en-US" sz="2400" b="1" dirty="0" err="1"/>
              <a:t>Honigberg</a:t>
            </a:r>
            <a:r>
              <a:rPr lang="en-US" sz="2400" b="1" dirty="0"/>
              <a:t>, </a:t>
            </a:r>
            <a:r>
              <a:rPr lang="en-US" sz="2400" b="1" i="1" dirty="0"/>
              <a:t>New Hampshire </a:t>
            </a:r>
            <a:r>
              <a:rPr lang="en-US" sz="2400" dirty="0"/>
              <a:t>Public Utilities Commission</a:t>
            </a:r>
          </a:p>
          <a:p>
            <a:r>
              <a:rPr lang="en-US" sz="2400" b="1" dirty="0"/>
              <a:t>Commissioner Abigail Anthony,  </a:t>
            </a:r>
            <a:r>
              <a:rPr lang="en-US" sz="2400" b="1" i="1" dirty="0"/>
              <a:t>Rhode Island </a:t>
            </a:r>
            <a:r>
              <a:rPr lang="en-US" sz="2400" dirty="0"/>
              <a:t>Public Utilities Commission</a:t>
            </a:r>
            <a:r>
              <a:rPr lang="en-US" sz="2400" dirty="0" smtClean="0">
                <a:effectLst/>
              </a:rPr>
              <a:t>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8229331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Future of Residential </a:t>
            </a:r>
            <a:br>
              <a:rPr lang="en-US" b="1" dirty="0" smtClean="0"/>
            </a:br>
            <a:r>
              <a:rPr lang="en-US" b="1" dirty="0" smtClean="0"/>
              <a:t>Retail Choice  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9775" y="2770094"/>
            <a:ext cx="7662864" cy="3805684"/>
          </a:xfrm>
        </p:spPr>
        <p:txBody>
          <a:bodyPr>
            <a:normAutofit/>
          </a:bodyPr>
          <a:lstStyle/>
          <a:p>
            <a:r>
              <a:rPr lang="en-US" sz="2400" b="1" dirty="0" smtClean="0"/>
              <a:t>Rebecca </a:t>
            </a:r>
            <a:r>
              <a:rPr lang="en-US" sz="2400" b="1" dirty="0" err="1"/>
              <a:t>Tepper</a:t>
            </a:r>
            <a:r>
              <a:rPr lang="en-US" sz="2400" b="1" dirty="0"/>
              <a:t>, </a:t>
            </a:r>
            <a:r>
              <a:rPr lang="en-US" sz="2400" dirty="0"/>
              <a:t>Energy Chief, MA Attorney General’s Office</a:t>
            </a:r>
          </a:p>
          <a:p>
            <a:r>
              <a:rPr lang="en-US" sz="2400" b="1" dirty="0"/>
              <a:t>Chris </a:t>
            </a:r>
            <a:r>
              <a:rPr lang="en-US" sz="2400" b="1" dirty="0" err="1" smtClean="0"/>
              <a:t>Kallaher</a:t>
            </a:r>
            <a:r>
              <a:rPr lang="en-US" sz="2400" b="1" dirty="0"/>
              <a:t>, </a:t>
            </a:r>
            <a:r>
              <a:rPr lang="en-US" sz="2400" dirty="0"/>
              <a:t>Senior Director Gov’t &amp; Regulatory Affairs, Direct Energy</a:t>
            </a:r>
          </a:p>
          <a:p>
            <a:r>
              <a:rPr lang="en-US" sz="2400" b="1" dirty="0"/>
              <a:t>Janet Gail </a:t>
            </a:r>
            <a:r>
              <a:rPr lang="en-US" sz="2400" b="1" dirty="0" err="1"/>
              <a:t>Besser</a:t>
            </a:r>
            <a:r>
              <a:rPr lang="en-US" sz="2400" b="1" dirty="0"/>
              <a:t>, </a:t>
            </a:r>
            <a:r>
              <a:rPr lang="en-US" sz="2400" dirty="0"/>
              <a:t>Executive Vice President, Northeast Clean Energy Coalition</a:t>
            </a:r>
          </a:p>
          <a:p>
            <a:r>
              <a:rPr lang="en-US" sz="2400" b="1" dirty="0"/>
              <a:t>Paul </a:t>
            </a:r>
            <a:r>
              <a:rPr lang="en-US" sz="2400" b="1" dirty="0" err="1"/>
              <a:t>Gromer</a:t>
            </a:r>
            <a:r>
              <a:rPr lang="en-US" sz="2400" dirty="0"/>
              <a:t>, CEO, Peregrine Energy Group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356900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Relationship Id="rId3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Genesis">
  <a:themeElements>
    <a:clrScheme name="Genesis">
      <a:dk1>
        <a:sysClr val="windowText" lastClr="000000"/>
      </a:dk1>
      <a:lt1>
        <a:sysClr val="window" lastClr="FFFFFF"/>
      </a:lt1>
      <a:dk2>
        <a:srgbClr val="465466"/>
      </a:dk2>
      <a:lt2>
        <a:srgbClr val="BBD7F8"/>
      </a:lt2>
      <a:accent1>
        <a:srgbClr val="80B606"/>
      </a:accent1>
      <a:accent2>
        <a:srgbClr val="E29F1D"/>
      </a:accent2>
      <a:accent3>
        <a:srgbClr val="2397E2"/>
      </a:accent3>
      <a:accent4>
        <a:srgbClr val="35ACA2"/>
      </a:accent4>
      <a:accent5>
        <a:srgbClr val="5430BB"/>
      </a:accent5>
      <a:accent6>
        <a:srgbClr val="8D34E0"/>
      </a:accent6>
      <a:hlink>
        <a:srgbClr val="00B0F0"/>
      </a:hlink>
      <a:folHlink>
        <a:srgbClr val="0070C0"/>
      </a:folHlink>
    </a:clrScheme>
    <a:fontScheme name="Genesis">
      <a:majorFont>
        <a:latin typeface="Calisto MT"/>
        <a:ea typeface=""/>
        <a:cs typeface=""/>
        <a:font script="Jpan" typeface="ＭＳ 明朝"/>
        <a:font script="Hans" typeface="宋体"/>
        <a:font script="Hant" typeface="新細明體"/>
      </a:majorFont>
      <a:minorFont>
        <a:latin typeface="Calisto MT"/>
        <a:ea typeface=""/>
        <a:cs typeface=""/>
        <a:font script="Jpan" typeface="ＭＳ 明朝"/>
        <a:font script="Hans" typeface="宋体"/>
        <a:font script="Hant" typeface="新細明體"/>
      </a:minorFont>
    </a:fontScheme>
    <a:fmtScheme name="Genesis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70000"/>
                <a:satMod val="100000"/>
                <a:greenMod val="110000"/>
              </a:schemeClr>
            </a:gs>
            <a:gs pos="75000">
              <a:schemeClr val="phClr">
                <a:tint val="40000"/>
                <a:satMod val="150000"/>
                <a:redMod val="100000"/>
                <a:blueMod val="100000"/>
              </a:schemeClr>
            </a:gs>
            <a:gs pos="100000">
              <a:schemeClr val="phClr">
                <a:tint val="60000"/>
                <a:satMod val="120000"/>
                <a:redMod val="100000"/>
                <a:blueMod val="100000"/>
              </a:schemeClr>
            </a:gs>
          </a:gsLst>
          <a:path path="circle">
            <a:fillToRect l="25000" t="25000" r="5000" b="5000"/>
          </a:path>
        </a:gradFill>
        <a:gradFill rotWithShape="1">
          <a:gsLst>
            <a:gs pos="0">
              <a:schemeClr val="phClr">
                <a:tint val="50000"/>
                <a:shade val="100000"/>
                <a:alpha val="100000"/>
                <a:satMod val="150000"/>
              </a:schemeClr>
            </a:gs>
            <a:gs pos="40000">
              <a:schemeClr val="phClr">
                <a:tint val="70000"/>
                <a:shade val="100000"/>
                <a:alpha val="100000"/>
                <a:satMod val="150000"/>
              </a:schemeClr>
            </a:gs>
            <a:gs pos="100000">
              <a:schemeClr val="phClr">
                <a:shade val="90000"/>
                <a:satMod val="11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88900" dist="50800" dir="11400000" sx="102000" sy="101000" algn="tl" rotWithShape="0">
              <a:srgbClr val="000000">
                <a:alpha val="35000"/>
              </a:srgbClr>
            </a:outerShdw>
          </a:effectLst>
          <a:scene3d>
            <a:camera prst="perspectiveFront" fov="4800000"/>
            <a:lightRig rig="morning" dir="tl"/>
          </a:scene3d>
          <a:sp3d prstMaterial="softmetal">
            <a:bevelT w="0" h="0"/>
          </a:sp3d>
        </a:effectStyle>
        <a:effectStyle>
          <a:effectLst>
            <a:innerShdw blurRad="50800" dist="25400" dir="13500000">
              <a:srgbClr val="000000">
                <a:alpha val="75000"/>
              </a:srgbClr>
            </a:innerShdw>
            <a:reflection blurRad="101600" stA="40000" endPos="50000" dist="63500" dir="5400000" fadeDir="7200000" sy="-100000" kx="300000" rotWithShape="0"/>
          </a:effectLst>
          <a:scene3d>
            <a:camera prst="orthographicFront">
              <a:rot lat="0" lon="0" rev="0"/>
            </a:camera>
            <a:lightRig rig="chilly" dir="tr">
              <a:rot lat="0" lon="0" rev="1200000"/>
            </a:lightRig>
          </a:scene3d>
          <a:sp3d prstMaterial="plastic">
            <a:bevelT w="0" h="0"/>
          </a:sp3d>
        </a:effectStyle>
      </a:effectStyleLst>
      <a:bgFillStyleLst>
        <a:blipFill rotWithShape="1">
          <a:blip xmlns:r="http://schemas.openxmlformats.org/officeDocument/2006/relationships" r:embed="rId1"/>
          <a:stretch/>
        </a:blipFill>
        <a:blipFill rotWithShape="1">
          <a:blip xmlns:r="http://schemas.openxmlformats.org/officeDocument/2006/relationships" r:embed="rId2"/>
          <a:stretch/>
        </a:blipFill>
        <a:blipFill rotWithShape="1">
          <a:blip xmlns:r="http://schemas.openxmlformats.org/officeDocument/2006/relationships" r:embed="rId3"/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Genesis.thmx</Template>
  <TotalTime>12</TotalTime>
  <Words>105</Words>
  <Application>Microsoft Macintosh PowerPoint</Application>
  <PresentationFormat>On-screen Show (4:3)</PresentationFormat>
  <Paragraphs>13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Genesis</vt:lpstr>
      <vt:lpstr>Regional Grid Modernization Developments; &amp; Future of Residential Retail Choice </vt:lpstr>
      <vt:lpstr>Regional Grid Modernization Developments</vt:lpstr>
      <vt:lpstr>Future of Residential  Retail Choice  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Regional Grid Modernization Developments; &amp; Future of Residential Retail Choice </dc:title>
  <dc:creator>Jonathan Raab</dc:creator>
  <cp:lastModifiedBy>Jonathan Raab</cp:lastModifiedBy>
  <cp:revision>2</cp:revision>
  <dcterms:created xsi:type="dcterms:W3CDTF">2018-06-13T13:40:08Z</dcterms:created>
  <dcterms:modified xsi:type="dcterms:W3CDTF">2018-06-13T13:52:53Z</dcterms:modified>
</cp:coreProperties>
</file>