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56"/>
  </p:notesMasterIdLst>
  <p:sldIdLst>
    <p:sldId id="256" r:id="rId2"/>
    <p:sldId id="258" r:id="rId3"/>
    <p:sldId id="259" r:id="rId4"/>
    <p:sldId id="257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315" r:id="rId27"/>
    <p:sldId id="281" r:id="rId28"/>
    <p:sldId id="282" r:id="rId29"/>
    <p:sldId id="284" r:id="rId30"/>
    <p:sldId id="287" r:id="rId31"/>
    <p:sldId id="285" r:id="rId32"/>
    <p:sldId id="288" r:id="rId33"/>
    <p:sldId id="289" r:id="rId34"/>
    <p:sldId id="312" r:id="rId35"/>
    <p:sldId id="304" r:id="rId36"/>
    <p:sldId id="305" r:id="rId37"/>
    <p:sldId id="311" r:id="rId38"/>
    <p:sldId id="306" r:id="rId39"/>
    <p:sldId id="316" r:id="rId40"/>
    <p:sldId id="296" r:id="rId41"/>
    <p:sldId id="320" r:id="rId42"/>
    <p:sldId id="313" r:id="rId43"/>
    <p:sldId id="291" r:id="rId44"/>
    <p:sldId id="293" r:id="rId45"/>
    <p:sldId id="294" r:id="rId46"/>
    <p:sldId id="302" r:id="rId47"/>
    <p:sldId id="307" r:id="rId48"/>
    <p:sldId id="309" r:id="rId49"/>
    <p:sldId id="308" r:id="rId50"/>
    <p:sldId id="297" r:id="rId51"/>
    <p:sldId id="310" r:id="rId52"/>
    <p:sldId id="318" r:id="rId53"/>
    <p:sldId id="319" r:id="rId54"/>
    <p:sldId id="30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3056-DAAC-435B-8FFE-9A09A5867F34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4B24-45DA-4F42-BF56-70AB6328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4DB0-A54A-4220-89A9-39F3312CB9D9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70" y="4342679"/>
            <a:ext cx="5488861" cy="411496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A12C1-D10A-4DFC-9065-AEA86BDAC2A0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76C5C-980B-4708-AD8C-25B2608FE9B7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F43C0-BF76-4CAF-889A-5AA9C62B45F7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2736B-ACEC-4A89-9901-1987BAB5987E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C1FE8-7BA6-4BA8-B4B6-3F64BF0B5D4A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EB19-ACB0-482E-B177-8DF9EB1396B4}" type="slidenum">
              <a:rPr lang="en-US"/>
              <a:pPr/>
              <a:t>19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70" y="4342679"/>
            <a:ext cx="5488861" cy="411496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827A0-4B85-4132-B2D2-63C394CC7701}" type="slidenum">
              <a:rPr lang="en-US"/>
              <a:pPr/>
              <a:t>20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570" y="4342679"/>
            <a:ext cx="5488861" cy="411496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D2D67-D02E-47BA-A02B-5449681EAFCD}" type="slidenum">
              <a:rPr lang="en-US"/>
              <a:pPr/>
              <a:t>21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72D40-2E61-4BB0-88ED-B39555E4745C}" type="slidenum">
              <a:rPr lang="en-US"/>
              <a:pPr/>
              <a:t>23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3310C-D3F7-49CD-B5B1-788018B7F8D3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4D9C1-24A7-4CBA-ACA4-556B4FF0249C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5AD61-AB0E-4F7F-9F83-A31F6559FED6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69CF1-6073-41AA-98FF-02B98AEC6219}" type="slidenum">
              <a:rPr lang="en-US"/>
              <a:pPr/>
              <a:t>26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B10D1-A366-4725-B248-E901393EF7EC}" type="slidenum">
              <a:rPr lang="en-US"/>
              <a:pPr/>
              <a:t>27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69CF1-6073-41AA-98FF-02B98AEC6219}" type="slidenum">
              <a:rPr lang="en-US"/>
              <a:pPr/>
              <a:t>28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2DE21-B0F1-495F-84C5-99C79CB65902}" type="slidenum">
              <a:rPr lang="en-US"/>
              <a:pPr/>
              <a:t>29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B59E1-FF3F-4769-B142-54B3139F6419}" type="slidenum">
              <a:rPr lang="en-US"/>
              <a:pPr/>
              <a:t>30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3EB18-FF70-40CE-B751-1881C77CC7F9}" type="slidenum">
              <a:rPr lang="en-US"/>
              <a:pPr/>
              <a:t>31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2EE2B-166D-45B5-A511-C7965F691AEE}" type="slidenum">
              <a:rPr lang="en-US"/>
              <a:pPr/>
              <a:t>32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A789A-B6EC-498B-A659-8981E22CCA89}" type="slidenum">
              <a:rPr lang="en-US"/>
              <a:pPr/>
              <a:t>33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87360-D184-4AE4-BA8A-906B76CC4B56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DF230-8136-4A57-BB77-DF1C7F7A2D1A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941A9-9AD9-41BC-8C20-FB258659D2B6}" type="slidenum">
              <a:rPr lang="en-US"/>
              <a:pPr/>
              <a:t>43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56E1-2F6C-43E8-8F60-9C3D5FD660F0}" type="slidenum">
              <a:rPr lang="en-US"/>
              <a:pPr/>
              <a:t>44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31448-AF11-486E-B752-5C269C24F825}" type="slidenum">
              <a:rPr lang="en-US"/>
              <a:pPr/>
              <a:t>45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354" y="8685357"/>
            <a:ext cx="2972108" cy="4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B53912-CBE8-42DE-8B94-A9E1958B440A}" type="slidenum">
              <a:rPr lang="en-US" sz="1200"/>
              <a:pPr algn="r"/>
              <a:t>49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6288" cy="34417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5" y="4360319"/>
            <a:ext cx="5030431" cy="413099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5C05E-9C02-4894-97B7-13511CA7BFE2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63D26-2E34-403F-B1B7-F8B8A01572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354" y="8685357"/>
            <a:ext cx="2972108" cy="45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05FB82-DDDD-4517-8909-5EF00A795031}" type="slidenum">
              <a:rPr lang="en-US" sz="1200">
                <a:latin typeface="Calibri" pitchFamily="34" charset="0"/>
              </a:rPr>
              <a:pPr algn="r"/>
              <a:t>51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DD4EC-82BE-4D3B-8969-DC996E7F6351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06B49-57D6-4F19-A36F-7ACD2607D35F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3BD59-2ABE-45CF-8286-81369EA52ACC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F39AE-8095-49E4-8D99-7C64FB9D2441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0D881-B42E-4B02-8A97-7E720E80D300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7B1D9-8D9D-4007-A249-C208E780D3B1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9A2EA4-A7AA-4820-B76D-1318C0E63BCC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9FCDF-82FA-472E-8DB9-7A78C2AEF8F0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4BC21-4E34-49F2-83A4-6AD6706027E4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500EF-BAB5-4F31-A17D-5671654FFE37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5C19F-CB1A-4F6E-96BB-F433C0488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1ED5C-4F33-4016-9091-35CA97CFCFB4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0C8603-C306-4C2D-BD1C-3957FD222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22246E-D380-4801-B8FE-A9B3372CA1D0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0D4C35-50A8-413B-AEBF-8316D7358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88F062-B29A-4688-9AA8-5AAE306D808C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FBCB4-7487-418E-BCA3-80B6851C2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84051A-F548-4591-9318-82DD82BD1DBD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B028D-E379-4C66-869E-4EB310B36A6A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71BC3-B9C3-4758-8973-B95D35821F79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38B7C-D359-4433-9778-4203ECAB2BFF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B03D6-32CE-4790-B9F1-A227F3DD2DD3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1C270-E64B-4F5C-852B-5525A848683C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678349-5D45-452A-B228-0282FC86CAF9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874AE3-38C9-4089-9F54-1567FF533AB2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7A98A8-6158-4789-B94F-8F3BFE0ED905}" type="datetime1">
              <a:rPr lang="en-US" smtClean="0"/>
              <a:pPr/>
              <a:t>10/6/2009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C5F18C-23EA-4E35-AF2C-9FB3BE054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Policy and Social Justice: Regional, State and Local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Harvard Law School: Climate Change Justice</a:t>
            </a:r>
          </a:p>
          <a:p>
            <a:r>
              <a:rPr lang="en-US" dirty="0" smtClean="0"/>
              <a:t>Dr. Jonathan Raab</a:t>
            </a:r>
          </a:p>
          <a:p>
            <a:r>
              <a:rPr lang="en-US" dirty="0" smtClean="0"/>
              <a:t>October 6, 2009</a:t>
            </a:r>
          </a:p>
          <a:p>
            <a:r>
              <a:rPr lang="en-US" dirty="0" smtClean="0"/>
              <a:t>Raab Associates, Ltd. (and MIT)</a:t>
            </a:r>
          </a:p>
          <a:p>
            <a:r>
              <a:rPr lang="en-US" dirty="0" smtClean="0"/>
              <a:t>www.RaabAssociates.org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Run in parallel to SWG deliberations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 for 9 day-long sessions between April 2004 and September 2005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SWG presented proposals and posed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Stakeholders provided structured feedback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Usually around 100 people in room for each meeting, let public speak as time allowed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1A6F-036C-4056-861F-53F9D4DC8B60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Stakeholder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Cap level—initially and over time</a:t>
            </a:r>
          </a:p>
          <a:p>
            <a:pPr eaLnBrk="1" hangingPunct="1"/>
            <a:r>
              <a:rPr lang="en-US" sz="2000" smtClean="0"/>
              <a:t>Apportionment of allowances among states</a:t>
            </a:r>
          </a:p>
          <a:p>
            <a:pPr eaLnBrk="1" hangingPunct="1"/>
            <a:r>
              <a:rPr lang="en-US" sz="2000" smtClean="0"/>
              <a:t>Allocation 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Auction vs. free distribution 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Auction proceeds—energy efficiency vs. rebates to customers</a:t>
            </a:r>
          </a:p>
          <a:p>
            <a:pPr eaLnBrk="1" hangingPunct="1"/>
            <a:r>
              <a:rPr lang="en-US" sz="2000" smtClean="0"/>
              <a:t>Flexibility Mechanisms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Temporal mechanisms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Offsets—which to include, when, and how much offsets to allow</a:t>
            </a:r>
          </a:p>
          <a:p>
            <a:pPr eaLnBrk="1" hangingPunct="1"/>
            <a:r>
              <a:rPr lang="en-US" sz="2000" smtClean="0"/>
              <a:t>Impacts (modeling)—price, environment, economy</a:t>
            </a:r>
          </a:p>
          <a:p>
            <a:pPr eaLnBrk="1" hangingPunct="1"/>
            <a:r>
              <a:rPr lang="en-US" sz="2000" smtClean="0"/>
              <a:t>Compliance and enforcement</a:t>
            </a:r>
          </a:p>
          <a:p>
            <a:pPr eaLnBrk="1" hangingPunct="1"/>
            <a:r>
              <a:rPr lang="en-US" sz="2000" smtClean="0"/>
              <a:t>Leakage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FE6C-41AD-4BD1-A268-5D470BF5BC73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Topics Covered in </a:t>
            </a:r>
            <a:br>
              <a:rPr lang="en-US" smtClean="0"/>
            </a:br>
            <a:r>
              <a:rPr lang="en-US" smtClean="0"/>
              <a:t>Stakeholder and SWG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Signed December 20, 2005—NY, NJ, DE, CT, NH, ME, and VT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 and then RI back out last minute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Lays out specific agreements on each of major topical areas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Commits to put out “model rule” –issued August 15, 2006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Commits to have implementing laws, regulations or both in place by Dec. 31, 2008 for 1/1/09 start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9616-C34E-487E-8347-366192869E08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Seven States Sign RGGI MOU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Stabalize</a:t>
            </a:r>
            <a:r>
              <a:rPr lang="en-US" dirty="0" smtClean="0"/>
              <a:t> at current levels from 2009 to 2015</a:t>
            </a:r>
          </a:p>
          <a:p>
            <a:pPr eaLnBrk="1" hangingPunct="1"/>
            <a:r>
              <a:rPr lang="en-US" dirty="0" smtClean="0"/>
              <a:t>10% reduction by 2019</a:t>
            </a:r>
          </a:p>
          <a:p>
            <a:pPr eaLnBrk="1" hangingPunct="1"/>
            <a:r>
              <a:rPr lang="en-US" dirty="0" smtClean="0"/>
              <a:t>Applies to all generators &gt; 25 MW</a:t>
            </a:r>
          </a:p>
          <a:p>
            <a:pPr eaLnBrk="1" hangingPunct="1"/>
            <a:r>
              <a:rPr lang="en-US" dirty="0" smtClean="0"/>
              <a:t>Regional base cap 121 million short tons:</a:t>
            </a:r>
          </a:p>
          <a:p>
            <a:pPr eaLnBrk="1" hangingPunct="1"/>
            <a:r>
              <a:rPr lang="en-US" dirty="0" smtClean="0"/>
              <a:t>Cap stays same thru 2014, then declines 2.5%/year</a:t>
            </a:r>
            <a:r>
              <a:rPr lang="en-US" sz="2800" dirty="0" smtClean="0"/>
              <a:t>	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A74A6-FE1B-476B-8577-6F200E087303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Apportionment “negotiated” among the states, largely based on average emissions over several years (millions of tons)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CT	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DE	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ME	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NH	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NJ		23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NY	64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charset="-128"/>
              </a:rPr>
              <a:t>VT	1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MOU specified that if and when MA joins gets 23, and if and when RI joins gets 3 and whole regional cap is raised by that much.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2ED0-5E1A-4AB8-B5A1-CEF4B8957CC8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Apportionment Among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 least 25% to be auctioned for consumer benefit or strategic energy purposes (up to each state)</a:t>
            </a:r>
          </a:p>
          <a:p>
            <a:pPr eaLnBrk="1" hangingPunct="1"/>
            <a:r>
              <a:rPr lang="en-US" dirty="0" smtClean="0"/>
              <a:t>All states subsequently decided to auction close to 100% for consumer benefit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224C-BC6F-4699-BC80-730A10CF9214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Allocation of Allowances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Offsets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Allowable offsets—landfill gas; SF6; gas, oil, and propane energy efficiency; afforestation; methane capture from farming.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More types to be added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If allowances &lt;$7 can use offsets from anywhere in U.S. (w/cap and trade)at 50% discount to meet 3.3% of emissions.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If allowances &gt;$7 at 1:1 ratio to meet 5% of emissions.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If allowances &gt;$10 can use international offsets up to meet 10% of emissions.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8261-4758-4F87-957A-A95228BBF09D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Flexibility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Demonstration of compliance every 3 years</a:t>
            </a:r>
          </a:p>
          <a:p>
            <a:pPr eaLnBrk="1" hangingPunct="1"/>
            <a:r>
              <a:rPr lang="en-US" smtClean="0"/>
              <a:t>Early reduction credits</a:t>
            </a:r>
          </a:p>
          <a:p>
            <a:pPr eaLnBrk="1" hangingPunct="1"/>
            <a:r>
              <a:rPr lang="en-US" smtClean="0"/>
              <a:t>Banking allowed for allowances, offsets, and early reduction credits</a:t>
            </a:r>
          </a:p>
          <a:p>
            <a:pPr eaLnBrk="1" hangingPunct="1"/>
            <a:endParaRPr lang="en-US" smtClean="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A074-BB67-403D-8B76-EA3A60F94ECE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Flexibility Mechanisms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Numerous modeling Stakeholder calls—often somewhat contentious (e.g., natural gas price forecast, </a:t>
            </a:r>
            <a:r>
              <a:rPr lang="en-US" sz="2800" dirty="0" err="1" smtClean="0"/>
              <a:t>renewables</a:t>
            </a:r>
            <a:r>
              <a:rPr lang="en-US" sz="2800" dirty="0" smtClean="0"/>
              <a:t> from RPS)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IPM modeling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2021 allowance prices $2, rate impacts 1%, but imports increase by &gt;25% reducing GHG savings (“leakage”).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If assume can double energy efficiency through auction $, all 3 factors reduced substantially.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REMI modeling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Very small rate impacts and impacts on economy (positive if double energy efficiency)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0449-B678-4EEA-B91F-74F81370D394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Modeled Impacts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8809037" cy="1143000"/>
          </a:xfrm>
          <a:solidFill>
            <a:srgbClr val="336699"/>
          </a:solidFill>
        </p:spPr>
        <p:txBody>
          <a:bodyPr/>
          <a:lstStyle/>
          <a:p>
            <a:pPr algn="r" eaLnBrk="1" hangingPunct="1"/>
            <a:r>
              <a:rPr lang="en-US" sz="3600" i="1" smtClean="0">
                <a:solidFill>
                  <a:srgbClr val="EFFBFA"/>
                </a:solidFill>
              </a:rPr>
              <a:t>Impact on Typical Household Bills 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05238" cy="41910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800" smtClean="0">
              <a:solidFill>
                <a:schemeClr val="tx2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000" b="1" smtClean="0">
              <a:solidFill>
                <a:schemeClr val="tx2"/>
              </a:solidFill>
            </a:endParaRPr>
          </a:p>
        </p:txBody>
      </p:sp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5FA8-4FAE-4A21-99D8-52EBA6CAF64A}" type="slidenum">
              <a:rPr lang="en-US"/>
              <a:pPr/>
              <a:t>19</a:t>
            </a:fld>
            <a:endParaRPr lang="en-US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696913" y="1262063"/>
            <a:ext cx="815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4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573088" y="6375400"/>
            <a:ext cx="76628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Based on annual average HH electricity bills for 2004-2005 from EIA Electric Power Monthly.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615950" y="1339850"/>
            <a:ext cx="8156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Results for SWG Proposed Package Scenario</a:t>
            </a:r>
            <a:endParaRPr lang="en-US" sz="1600">
              <a:latin typeface="Arial" pitchFamily="34" charset="0"/>
            </a:endParaRPr>
          </a:p>
        </p:txBody>
      </p:sp>
      <p:pic>
        <p:nvPicPr>
          <p:cNvPr id="727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863" y="2063750"/>
            <a:ext cx="51355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Framing</a:t>
            </a:r>
          </a:p>
          <a:p>
            <a:r>
              <a:rPr lang="en-US" dirty="0" smtClean="0"/>
              <a:t>Regional: Regional Greenhouse Gas Initiative (RGGI)</a:t>
            </a:r>
          </a:p>
          <a:p>
            <a:r>
              <a:rPr lang="en-US" dirty="0" smtClean="0"/>
              <a:t>State: Rhode Island</a:t>
            </a:r>
          </a:p>
          <a:p>
            <a:r>
              <a:rPr lang="en-US" dirty="0" smtClean="0"/>
              <a:t>Local: City of Boston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8809037" cy="1143000"/>
          </a:xfrm>
          <a:solidFill>
            <a:srgbClr val="336699"/>
          </a:solidFill>
        </p:spPr>
        <p:txBody>
          <a:bodyPr/>
          <a:lstStyle/>
          <a:p>
            <a:pPr algn="r" eaLnBrk="1" hangingPunct="1"/>
            <a:r>
              <a:rPr lang="en-US" sz="3600" i="1" smtClean="0">
                <a:solidFill>
                  <a:srgbClr val="EFFBFA"/>
                </a:solidFill>
              </a:rPr>
              <a:t>Impact on Typical Household Bills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05238" cy="41910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800" smtClean="0">
              <a:solidFill>
                <a:schemeClr val="tx2"/>
              </a:solidFill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800" smtClean="0"/>
              <a:t>	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000" b="1" smtClean="0">
              <a:solidFill>
                <a:schemeClr val="tx2"/>
              </a:solidFill>
            </a:endParaRPr>
          </a:p>
        </p:txBody>
      </p:sp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0DA2-94F9-4BAD-9B84-9E1E3A503F9F}" type="slidenum">
              <a:rPr lang="en-US"/>
              <a:pPr/>
              <a:t>20</a:t>
            </a:fld>
            <a:endParaRPr lang="en-US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696913" y="1262063"/>
            <a:ext cx="815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40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573088" y="6375400"/>
            <a:ext cx="76628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Based on annual average HH electricity bills for 2004-2005 from EIA Electric Power Monthly.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625475" y="1347788"/>
            <a:ext cx="8156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Results for SWG Proposed Package Scenario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u="sng">
                <a:latin typeface="Arial" pitchFamily="34" charset="0"/>
              </a:rPr>
              <a:t>under High Emissions Case</a:t>
            </a:r>
            <a:endParaRPr lang="en-US" sz="1600" u="sng">
              <a:latin typeface="Arial" pitchFamily="34" charset="0"/>
            </a:endParaRPr>
          </a:p>
        </p:txBody>
      </p:sp>
      <p:pic>
        <p:nvPicPr>
          <p:cNvPr id="747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475" y="2078038"/>
            <a:ext cx="51212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Maryland Legislature passes law to join RGGI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August 15, 2006 RGGI puts out 163 page model rule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2006 Vermont Legislation requires auctioning of 100% of allowances for “consumers”, NY follows with similar requirement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January 18, 2007 Massachusetts Governor Patrick signs RGGI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February 5, 2007 Rhode Island Governor signs RGGI </a:t>
            </a:r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26C0-6E2D-4A3E-ABDB-CD1E0BD77EDB}" type="slidenum">
              <a:rPr lang="en-US"/>
              <a:pPr/>
              <a:t>21</a:t>
            </a:fld>
            <a:endParaRPr lang="en-US"/>
          </a:p>
        </p:txBody>
      </p:sp>
      <p:sp>
        <p:nvSpPr>
          <p:cNvPr id="8089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Post-MOU RGGI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auctioning virtually all their allowances</a:t>
            </a:r>
          </a:p>
          <a:p>
            <a:r>
              <a:rPr lang="en-US" dirty="0" smtClean="0"/>
              <a:t>States primarily using $ for energy efficiency, but can use for </a:t>
            </a:r>
            <a:r>
              <a:rPr lang="en-US" dirty="0" err="1" smtClean="0"/>
              <a:t>renewables</a:t>
            </a:r>
            <a:r>
              <a:rPr lang="en-US" dirty="0" smtClean="0"/>
              <a:t>, rate reductions…</a:t>
            </a:r>
          </a:p>
          <a:p>
            <a:r>
              <a:rPr lang="en-US" dirty="0" smtClean="0"/>
              <a:t>Auctions began 9/08, and 5</a:t>
            </a:r>
            <a:r>
              <a:rPr lang="en-US" baseline="30000" dirty="0" smtClean="0"/>
              <a:t>th</a:t>
            </a:r>
            <a:r>
              <a:rPr lang="en-US" dirty="0" smtClean="0"/>
              <a:t> auction held 9/9/09</a:t>
            </a:r>
          </a:p>
          <a:p>
            <a:r>
              <a:rPr lang="en-US" dirty="0" smtClean="0"/>
              <a:t>Clearing price 9/9/09 was $2.19/ton, over 100 bidders</a:t>
            </a:r>
          </a:p>
          <a:p>
            <a:r>
              <a:rPr lang="en-US" dirty="0" smtClean="0"/>
              <a:t>$433 million raised thus far in auctions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RGGI GHG Auctions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9900"/>
                </a:solidFill>
              </a:rPr>
              <a:t>Rhode Island Greenhouse Gas Stakeholder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8534400" cy="838200"/>
          </a:xfrm>
        </p:spPr>
        <p:txBody>
          <a:bodyPr/>
          <a:lstStyle/>
          <a:p>
            <a:r>
              <a:rPr lang="en-US" sz="3600">
                <a:solidFill>
                  <a:srgbClr val="660066"/>
                </a:solidFill>
              </a:rPr>
              <a:t>2001-2007</a:t>
            </a:r>
          </a:p>
        </p:txBody>
      </p:sp>
      <p:pic>
        <p:nvPicPr>
          <p:cNvPr id="81924" name="Picture 4" descr="RIlog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90800"/>
            <a:ext cx="2036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33400" y="49530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232E6-AC89-465B-B098-8F4C7A17B97A}" type="slidenum">
              <a:rPr lang="en-US"/>
              <a:pPr/>
              <a:t>24</a:t>
            </a:fld>
            <a:endParaRPr lang="en-US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6962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9900"/>
                </a:solidFill>
                <a:latin typeface="Arial Narrow" pitchFamily="34" charset="0"/>
              </a:rPr>
              <a:t>Sponsors/Hosts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 RI Department of Environmental Management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RI State Energy Office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9900"/>
                </a:solidFill>
                <a:latin typeface="Arial Narrow" pitchFamily="34" charset="0"/>
              </a:rPr>
              <a:t>Facilitators/Mediators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Raab Associates, Ltd.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9900"/>
                </a:solidFill>
                <a:latin typeface="Arial Narrow" pitchFamily="34" charset="0"/>
              </a:rPr>
              <a:t>Consultants/Modelers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Tellus Institute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Arial Narrow" pitchFamily="34" charset="0"/>
              </a:rPr>
              <a:t>Other Independent Consultants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009900"/>
                </a:solidFill>
                <a:latin typeface="Arial Narrow" pitchFamily="34" charset="0"/>
              </a:rPr>
              <a:t>Funders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U.S. EPA (convening $)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IECR (early plan/implementation $)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RI Department of Environmental Management and State Energy Office</a:t>
            </a:r>
          </a:p>
          <a:p>
            <a:pPr algn="ctr">
              <a:spcBef>
                <a:spcPct val="20000"/>
              </a:spcBef>
            </a:pPr>
            <a:r>
              <a:rPr lang="en-US" sz="2000">
                <a:latin typeface="Arial Narrow" pitchFamily="34" charset="0"/>
              </a:rPr>
              <a:t>RI Foundation (small education grant)</a:t>
            </a:r>
          </a:p>
          <a:p>
            <a:pPr algn="ctr" eaLnBrk="0" hangingPunct="0">
              <a:spcBef>
                <a:spcPct val="50000"/>
              </a:spcBef>
            </a:pPr>
            <a:endParaRPr lang="en-US" sz="2000">
              <a:latin typeface="Arial Narrow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8078-DC61-4EC5-A209-DFE7486ACC68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81000" y="887413"/>
            <a:ext cx="3429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9900"/>
                </a:solidFill>
                <a:latin typeface="Arial Narrow" pitchFamily="34" charset="0"/>
              </a:rPr>
              <a:t>Original Stakeholders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Arial Narrow" pitchFamily="34" charset="0"/>
              </a:rPr>
              <a:t>Apeiron Institute for Environmental Living </a:t>
            </a:r>
            <a:br>
              <a:rPr lang="en-US" sz="1600">
                <a:latin typeface="Arial Narrow" pitchFamily="34" charset="0"/>
              </a:rPr>
            </a:br>
            <a:r>
              <a:rPr lang="en-US" sz="1600">
                <a:latin typeface="Arial Narrow" pitchFamily="34" charset="0"/>
              </a:rPr>
              <a:t>Associated Builders and Contractors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Audubon Society of Rhode Island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Brown University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Business Roundtable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Conservation Law Foundation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Department of Administration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Narragansett Electric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Nat. Fed’n of Independent Businesses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New England Gas Company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Northern RI Chamber of Commerce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Oil Heat Institute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Providence Chamber of Commerce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Builder's Association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Dept. of Environmental Management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Dept. of Transportation</a:t>
            </a:r>
          </a:p>
          <a:p>
            <a:r>
              <a:rPr lang="en-US" sz="1600">
                <a:latin typeface="Arial Narrow" pitchFamily="34" charset="0"/>
              </a:rPr>
              <a:t>RI Economic Development Corp.</a:t>
            </a:r>
          </a:p>
          <a:p>
            <a:r>
              <a:rPr lang="en-US" sz="1600">
                <a:latin typeface="Arial Narrow" pitchFamily="34" charset="0"/>
              </a:rPr>
              <a:t>RI League of Cities and Towns</a:t>
            </a:r>
          </a:p>
          <a:p>
            <a:r>
              <a:rPr lang="en-US" sz="1600">
                <a:latin typeface="Arial Narrow" pitchFamily="34" charset="0"/>
              </a:rPr>
              <a:t>RI Petroleum Institute</a:t>
            </a:r>
          </a:p>
          <a:p>
            <a:pPr eaLnBrk="0" hangingPunct="0"/>
            <a:endParaRPr lang="en-US" sz="1600">
              <a:latin typeface="Arial Narrow" pitchFamily="34" charset="0"/>
            </a:endParaRPr>
          </a:p>
          <a:p>
            <a:pPr eaLnBrk="0" hangingPunct="0"/>
            <a:endParaRPr lang="en-US" sz="1600">
              <a:latin typeface="Arial Narrow" pitchFamily="34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572000" y="1328738"/>
            <a:ext cx="42672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600">
              <a:latin typeface="Arial Narrow" pitchFamily="34" charset="0"/>
            </a:endParaRPr>
          </a:p>
          <a:p>
            <a:r>
              <a:rPr lang="en-US" sz="1600">
                <a:latin typeface="Arial Narrow" pitchFamily="34" charset="0"/>
              </a:rPr>
              <a:t>RI Public Interest Research Group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Public Transit Authority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Division of Public Utilities and Carriers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Society of Environmental Professionals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State Energy Office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Statewide Planning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Save The Bay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Sierra Club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Sustainability Coalition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The Energy Council of Rhode Island</a:t>
            </a:r>
          </a:p>
          <a:p>
            <a:endParaRPr lang="en-US" sz="1600">
              <a:latin typeface="Arial Narrow" pitchFamily="34" charset="0"/>
            </a:endParaRPr>
          </a:p>
          <a:p>
            <a:r>
              <a:rPr lang="en-US" b="1" u="sng">
                <a:solidFill>
                  <a:srgbClr val="339933"/>
                </a:solidFill>
                <a:latin typeface="Arial Narrow" pitchFamily="34" charset="0"/>
              </a:rPr>
              <a:t>Ex-Officio</a:t>
            </a:r>
          </a:p>
          <a:p>
            <a:r>
              <a:rPr lang="en-US" sz="1600">
                <a:latin typeface="Arial Narrow" pitchFamily="34" charset="0"/>
              </a:rPr>
              <a:t>Governor's Policy Office </a:t>
            </a:r>
          </a:p>
          <a:p>
            <a:r>
              <a:rPr lang="en-US" sz="1600">
                <a:latin typeface="Arial Narrow" pitchFamily="34" charset="0"/>
              </a:rPr>
              <a:t>RI House, Policy Office  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RI Senate, Policy Office  </a:t>
            </a:r>
          </a:p>
          <a:p>
            <a:r>
              <a:rPr lang="en-US" sz="1600">
                <a:latin typeface="Arial Narrow" pitchFamily="34" charset="0"/>
              </a:rPr>
              <a:t>US EPA </a:t>
            </a:r>
          </a:p>
          <a:p>
            <a:pPr eaLnBrk="0" hangingPunct="0"/>
            <a:r>
              <a:rPr lang="en-US" sz="1600">
                <a:latin typeface="Arial Narrow" pitchFamily="34" charset="0"/>
              </a:rPr>
              <a:t>US DOE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BEC-8CAB-4662-8662-4E235305795A}" type="slidenum">
              <a:rPr lang="en-US"/>
              <a:pPr/>
              <a:t>26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-160338" y="-2740025"/>
            <a:ext cx="2381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371600" y="914400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Times" charset="0"/>
              </a:rPr>
              <a:t>Projecting a Baseline by Sector</a:t>
            </a:r>
            <a:r>
              <a:rPr lang="en-US" sz="2400">
                <a:latin typeface="Times" charset="0"/>
              </a:rPr>
              <a:t>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1143000" y="2286000"/>
          <a:ext cx="6146800" cy="3873500"/>
        </p:xfrm>
        <a:graphic>
          <a:graphicData uri="http://schemas.openxmlformats.org/presentationml/2006/ole">
            <p:oleObj spid="_x0000_s103426" name="Chart" r:id="rId4" imgW="5067300" imgH="3190951" progId="Excel.Sheet.8">
              <p:embed/>
            </p:oleObj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467600" y="3124200"/>
            <a:ext cx="152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Notes:  </a:t>
            </a:r>
            <a:r>
              <a:rPr lang="en-US" sz="1200">
                <a:latin typeface="Times" charset="0"/>
              </a:rPr>
              <a:t>This chart shows energy sector emissions with emissions from electric generation allocated among the four tertiary sectors (industry, transport, commerce and residential) based on the electricity consumed in those sectors.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RI GHG Original Structure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381000" y="3176588"/>
          <a:ext cx="8229600" cy="1417637"/>
        </p:xfrm>
        <a:graphic>
          <a:graphicData uri="http://schemas.openxmlformats.org/presentationml/2006/ole">
            <p:oleObj spid="_x0000_s1026" name="MS Org Chart" r:id="rId4" imgW="8146800" imgH="1403280" progId="">
              <p:embed followColorScheme="full"/>
            </p:oleObj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D6B7-4B5F-4D85-9B8E-AD762A1410B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2BEC-8CAB-4662-8662-4E235305795A}" type="slidenum">
              <a:rPr lang="en-US"/>
              <a:pPr/>
              <a:t>28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-160338" y="-2740025"/>
            <a:ext cx="2381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371600" y="914400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Times" charset="0"/>
              </a:rPr>
              <a:t>Projecting a Baseline by Sector</a:t>
            </a:r>
            <a:r>
              <a:rPr lang="en-US" sz="2400">
                <a:latin typeface="Times" charset="0"/>
              </a:rPr>
              <a:t>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1143000" y="2286000"/>
          <a:ext cx="6146800" cy="3873500"/>
        </p:xfrm>
        <a:graphic>
          <a:graphicData uri="http://schemas.openxmlformats.org/presentationml/2006/ole">
            <p:oleObj spid="_x0000_s2050" name="Chart" r:id="rId4" imgW="5067300" imgH="3190951" progId="Excel.Sheet.8">
              <p:embed/>
            </p:oleObj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467600" y="3124200"/>
            <a:ext cx="152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Notes:  </a:t>
            </a:r>
            <a:r>
              <a:rPr lang="en-US" sz="1200">
                <a:latin typeface="Times" charset="0"/>
              </a:rPr>
              <a:t>This chart shows energy sector emissions with emissions from electric generation allocated among the four tertiary sectors (industry, transport, commerce and residential) based on the electricity consumed in those sectors.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1003300"/>
          </a:xfrm>
        </p:spPr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Selecting Targets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8100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Selected NE Governors’/ Eastern Canadian Premiers’ Targets for now.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2020 Levels must be ~ 1/3 below 1990 levels.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5C6C-4D54-4B09-8EEE-3D9BDEE77721}" type="slidenum">
              <a:rPr lang="en-US"/>
              <a:pPr/>
              <a:t>29</a:t>
            </a:fld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400300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343400" cy="3733800"/>
          </a:xfrm>
          <a:prstGeom prst="rect">
            <a:avLst/>
          </a:prstGeo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391400" y="3810000"/>
            <a:ext cx="1447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By 2010</a:t>
            </a:r>
            <a:r>
              <a:rPr lang="en-US" sz="1400">
                <a:latin typeface="Arial Narrow" pitchFamily="34" charset="0"/>
              </a:rPr>
              <a:t>: reduce to 1990 levels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By 2020: </a:t>
            </a:r>
            <a:r>
              <a:rPr lang="en-US" sz="1400">
                <a:latin typeface="Arial Narrow" pitchFamily="34" charset="0"/>
              </a:rPr>
              <a:t>10% below 1990 level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Beyond: </a:t>
            </a:r>
            <a:r>
              <a:rPr lang="en-US" sz="1400">
                <a:latin typeface="Arial Narrow" pitchFamily="34" charset="0"/>
              </a:rPr>
              <a:t>Reduce to non-threatening levels</a:t>
            </a:r>
            <a:endParaRPr lang="en-US" sz="14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 to risks from climate change (e.g., flooding, extreme heat)</a:t>
            </a:r>
          </a:p>
          <a:p>
            <a:r>
              <a:rPr lang="en-US" dirty="0" smtClean="0"/>
              <a:t>Inclusion in process to formulate policies and programs</a:t>
            </a:r>
          </a:p>
          <a:p>
            <a:r>
              <a:rPr lang="en-US" dirty="0" smtClean="0"/>
              <a:t>Impacts of climate policy</a:t>
            </a:r>
          </a:p>
          <a:p>
            <a:pPr lvl="1"/>
            <a:r>
              <a:rPr lang="en-US" dirty="0" smtClean="0"/>
              <a:t>Participation Access</a:t>
            </a:r>
          </a:p>
          <a:p>
            <a:pPr lvl="2"/>
            <a:r>
              <a:rPr lang="en-US" dirty="0" smtClean="0"/>
              <a:t>Mitigation measures</a:t>
            </a:r>
          </a:p>
          <a:p>
            <a:pPr lvl="2"/>
            <a:r>
              <a:rPr lang="en-US" dirty="0" smtClean="0"/>
              <a:t>Adaptation measures</a:t>
            </a:r>
          </a:p>
          <a:p>
            <a:pPr lvl="1"/>
            <a:r>
              <a:rPr lang="en-US" dirty="0" smtClean="0"/>
              <a:t>Indirect impacts (e.g., prices, hot spots)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Policy and Social Justice Framing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C1C2-1426-4785-826D-25C03B1B1B69}" type="slidenum">
              <a:rPr lang="en-US"/>
              <a:pPr/>
              <a:t>30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Developing Options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429000" y="2667000"/>
            <a:ext cx="1752600" cy="711200"/>
          </a:xfrm>
          <a:prstGeom prst="rect">
            <a:avLst/>
          </a:prstGeom>
          <a:solidFill>
            <a:srgbClr val="33CC33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52 Options Generated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905000" y="3657600"/>
            <a:ext cx="21336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" charset="0"/>
              </a:rPr>
              <a:t>49 Consensus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48200" y="3657600"/>
            <a:ext cx="22860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" charset="0"/>
              </a:rPr>
              <a:t>3 Non-consensus</a:t>
            </a:r>
          </a:p>
        </p:txBody>
      </p:sp>
      <p:cxnSp>
        <p:nvCxnSpPr>
          <p:cNvPr id="88070" name="AutoShape 6"/>
          <p:cNvCxnSpPr>
            <a:cxnSpLocks noChangeShapeType="1"/>
            <a:stCxn id="88067" idx="2"/>
            <a:endCxn id="88068" idx="3"/>
          </p:cNvCxnSpPr>
          <p:nvPr/>
        </p:nvCxnSpPr>
        <p:spPr bwMode="auto">
          <a:xfrm rot="5400000">
            <a:off x="3930650" y="3486150"/>
            <a:ext cx="482600" cy="266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1" name="AutoShape 7"/>
          <p:cNvCxnSpPr>
            <a:cxnSpLocks noChangeShapeType="1"/>
            <a:stCxn id="88067" idx="2"/>
            <a:endCxn id="88069" idx="1"/>
          </p:cNvCxnSpPr>
          <p:nvPr/>
        </p:nvCxnSpPr>
        <p:spPr bwMode="auto">
          <a:xfrm rot="16200000" flipH="1">
            <a:off x="4235450" y="3448050"/>
            <a:ext cx="482600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133600" y="4495800"/>
            <a:ext cx="4572000" cy="5270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All options include estimated </a:t>
            </a: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Carbon Saved, Cost of Saved Carbon,</a:t>
            </a:r>
            <a:r>
              <a:rPr lang="en-US" sz="1400" b="1">
                <a:latin typeface="Times" charset="0"/>
              </a:rPr>
              <a:t> and </a:t>
            </a: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Co-benefits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2569912" y="1660954"/>
            <a:ext cx="4004175" cy="3078892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B2C0-BDA2-481F-B01C-0F8E3212D557}" type="slidenum">
              <a:rPr lang="en-US"/>
              <a:pPr/>
              <a:t>31</a:t>
            </a:fld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0800" y="509588"/>
            <a:ext cx="8885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9900"/>
                </a:solidFill>
              </a:rPr>
              <a:t>Comparing Options to Baselines and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5244" t="10327" r="18130" b="5959"/>
          <a:stretch>
            <a:fillRect/>
          </a:stretch>
        </p:blipFill>
        <p:spPr>
          <a:xfrm>
            <a:off x="152400" y="2057400"/>
            <a:ext cx="6705600" cy="4572000"/>
          </a:xfrm>
          <a:noFill/>
          <a:ln/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12D9-2A22-42BD-9145-9E7EF02B0645}" type="slidenum">
              <a:rPr lang="en-US"/>
              <a:pPr/>
              <a:t>32</a:t>
            </a:fld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-160338" y="-2740025"/>
            <a:ext cx="2381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62000" y="563563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Times" charset="0"/>
              </a:rPr>
              <a:t>Contribution of Options to GHG </a:t>
            </a:r>
          </a:p>
          <a:p>
            <a:pPr algn="ctr" eaLnBrk="0" hangingPunct="0"/>
            <a:r>
              <a:rPr lang="en-US" sz="3600" b="1">
                <a:solidFill>
                  <a:srgbClr val="009900"/>
                </a:solidFill>
                <a:latin typeface="Times" charset="0"/>
              </a:rPr>
              <a:t>Savings vs. Baseline in 2020</a:t>
            </a:r>
            <a:endParaRPr lang="en-US" sz="3600">
              <a:solidFill>
                <a:srgbClr val="009900"/>
              </a:solidFill>
              <a:latin typeface="Times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934200" y="2209800"/>
            <a:ext cx="1838325" cy="271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1100" b="1"/>
              <a:t>“All Other” Measures</a:t>
            </a:r>
          </a:p>
          <a:p>
            <a:pPr eaLnBrk="0" hangingPunct="0"/>
            <a:r>
              <a:rPr lang="en-US" sz="900"/>
              <a:t>Design 2000</a:t>
            </a:r>
          </a:p>
          <a:p>
            <a:pPr eaLnBrk="0" hangingPunct="0"/>
            <a:r>
              <a:rPr lang="en-US" sz="900"/>
              <a:t>Efficient Residential Cooling</a:t>
            </a:r>
          </a:p>
          <a:p>
            <a:pPr eaLnBrk="0" hangingPunct="0"/>
            <a:r>
              <a:rPr lang="en-US" sz="900"/>
              <a:t>Tax Credits for Energy Efficiency</a:t>
            </a:r>
          </a:p>
          <a:p>
            <a:pPr eaLnBrk="0" hangingPunct="0"/>
            <a:r>
              <a:rPr lang="en-US" sz="900"/>
              <a:t>Retrofit Program</a:t>
            </a:r>
          </a:p>
          <a:p>
            <a:pPr eaLnBrk="0" hangingPunct="0"/>
            <a:r>
              <a:rPr lang="en-US" sz="900"/>
              <a:t>Efficient Lighting &amp; Appliances</a:t>
            </a:r>
          </a:p>
          <a:p>
            <a:pPr eaLnBrk="0" hangingPunct="0"/>
            <a:r>
              <a:rPr lang="en-US" sz="900"/>
              <a:t>Compact Floor Space</a:t>
            </a:r>
          </a:p>
          <a:p>
            <a:pPr eaLnBrk="0" hangingPunct="0"/>
            <a:r>
              <a:rPr lang="en-US" sz="900"/>
              <a:t>Fuel Switching: Electric to Fossil</a:t>
            </a:r>
          </a:p>
          <a:p>
            <a:pPr eaLnBrk="0" hangingPunct="0"/>
            <a:r>
              <a:rPr lang="en-US" sz="900"/>
              <a:t>Public Facilities Initiative</a:t>
            </a:r>
          </a:p>
          <a:p>
            <a:pPr eaLnBrk="0" hangingPunct="0"/>
            <a:r>
              <a:rPr lang="en-US" sz="900"/>
              <a:t>Local Govt. Vehicle Fuel Efficiency</a:t>
            </a:r>
          </a:p>
          <a:p>
            <a:pPr eaLnBrk="0" hangingPunct="0"/>
            <a:r>
              <a:rPr lang="en-US" sz="900"/>
              <a:t>Convert Croplands to Wetlands</a:t>
            </a:r>
          </a:p>
          <a:p>
            <a:pPr eaLnBrk="0" hangingPunct="0"/>
            <a:r>
              <a:rPr lang="en-US" sz="900"/>
              <a:t>Solar Water Heating</a:t>
            </a:r>
          </a:p>
          <a:p>
            <a:pPr eaLnBrk="0" hangingPunct="0"/>
            <a:r>
              <a:rPr lang="en-US" sz="900"/>
              <a:t>Solar Water Heating</a:t>
            </a:r>
          </a:p>
          <a:p>
            <a:pPr eaLnBrk="0" hangingPunct="0"/>
            <a:r>
              <a:rPr lang="en-US" sz="900"/>
              <a:t>Low Input Agric</a:t>
            </a:r>
          </a:p>
          <a:p>
            <a:pPr eaLnBrk="0" hangingPunct="0"/>
            <a:r>
              <a:rPr lang="en-US" sz="900"/>
              <a:t>Energy Star Homes</a:t>
            </a:r>
          </a:p>
          <a:p>
            <a:pPr eaLnBrk="0" hangingPunct="0"/>
            <a:r>
              <a:rPr lang="en-US" sz="900"/>
              <a:t>Solar PV Cells Program</a:t>
            </a:r>
          </a:p>
          <a:p>
            <a:pPr eaLnBrk="0" hangingPunct="0"/>
            <a:r>
              <a:rPr lang="en-US" sz="900"/>
              <a:t>Gas Air Conditioning</a:t>
            </a:r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9B0-E244-452D-835D-40EA6D489313}" type="slidenum">
              <a:rPr lang="en-US"/>
              <a:pPr/>
              <a:t>33</a:t>
            </a:fld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160338" y="-2740025"/>
            <a:ext cx="23812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371600" y="1020763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9900"/>
                </a:solidFill>
                <a:latin typeface="Times" charset="0"/>
              </a:rPr>
              <a:t>Net Economic Benefits </a:t>
            </a:r>
            <a:br>
              <a:rPr lang="en-US" sz="3200" b="1">
                <a:solidFill>
                  <a:srgbClr val="009900"/>
                </a:solidFill>
                <a:latin typeface="Times" charset="0"/>
              </a:rPr>
            </a:br>
            <a:r>
              <a:rPr lang="en-US" sz="3200" b="1">
                <a:solidFill>
                  <a:srgbClr val="009900"/>
                </a:solidFill>
                <a:latin typeface="Times" charset="0"/>
              </a:rPr>
              <a:t>and GHG Savings vs. Baseline</a:t>
            </a:r>
            <a:r>
              <a:rPr lang="en-US" sz="2400">
                <a:solidFill>
                  <a:srgbClr val="009900"/>
                </a:solidFill>
                <a:latin typeface="Times" charset="0"/>
              </a:rPr>
              <a:t> 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1600200" y="2438400"/>
          <a:ext cx="5705475" cy="3762375"/>
        </p:xfrm>
        <a:graphic>
          <a:graphicData uri="http://schemas.openxmlformats.org/presentationml/2006/ole">
            <p:oleObj spid="_x0000_s3074" name="Picture" r:id="rId4" imgW="5705856" imgH="376428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Energy Efficiency Spot Light Detour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4C35-50A8-413B-AEBF-8316D7358E9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/>
          </p:nvPr>
        </p:nvSpPr>
        <p:spPr>
          <a:xfrm>
            <a:off x="1295400" y="274638"/>
            <a:ext cx="6096000" cy="5851525"/>
          </a:xfrm>
        </p:spPr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257175"/>
            <a:ext cx="81629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4C35-50A8-413B-AEBF-8316D7358E9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1962" y="1510506"/>
            <a:ext cx="8220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Environment Northeast (Oct. 2009)</a:t>
            </a:r>
            <a:br>
              <a:rPr lang="en-US" sz="3200" dirty="0" smtClean="0"/>
            </a:br>
            <a:r>
              <a:rPr lang="en-US" sz="3200" i="1" dirty="0" smtClean="0"/>
              <a:t>Energy Efficiency: Engine of Economic Growth</a:t>
            </a:r>
            <a:endParaRPr lang="en-US" sz="3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EE Investment</a:t>
            </a:r>
            <a:endParaRPr lang="en-US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81138"/>
            <a:ext cx="80009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2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Environment Northeast (Oct. 2009)</a:t>
            </a:r>
            <a:br>
              <a:rPr lang="en-US" sz="3200" dirty="0" smtClean="0"/>
            </a:br>
            <a:r>
              <a:rPr lang="en-US" sz="3200" i="1" dirty="0" smtClean="0"/>
              <a:t>Energy Efficiency: Engine of Economic Growth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 efficiency can be </a:t>
            </a:r>
            <a:r>
              <a:rPr lang="en-US" b="1" dirty="0" smtClean="0"/>
              <a:t>very</a:t>
            </a:r>
            <a:r>
              <a:rPr lang="en-US" dirty="0" smtClean="0"/>
              <a:t> cost-effective</a:t>
            </a:r>
          </a:p>
          <a:p>
            <a:r>
              <a:rPr lang="en-US" dirty="0" smtClean="0"/>
              <a:t>For every $1 spend on efficiency in New England, $6-8.50 back into the local economy</a:t>
            </a:r>
          </a:p>
          <a:p>
            <a:r>
              <a:rPr lang="en-US" dirty="0" smtClean="0"/>
              <a:t>If $27.2 billion spent in NE over next 15 years, $180 billion reinvested in local economies</a:t>
            </a:r>
          </a:p>
          <a:p>
            <a:r>
              <a:rPr lang="en-US" dirty="0" smtClean="0"/>
              <a:t>Avg. 38,000 </a:t>
            </a:r>
            <a:r>
              <a:rPr lang="en-US" u="sng" dirty="0" smtClean="0"/>
              <a:t>new</a:t>
            </a:r>
            <a:r>
              <a:rPr lang="en-US" dirty="0" smtClean="0"/>
              <a:t> annual jobs</a:t>
            </a:r>
          </a:p>
          <a:p>
            <a:r>
              <a:rPr lang="en-US" dirty="0" smtClean="0"/>
              <a:t>Approx. 90% of economic and job gains from energy savings and only 10% from efficiency spending</a:t>
            </a:r>
          </a:p>
          <a:p>
            <a:r>
              <a:rPr lang="en-US" dirty="0" smtClean="0"/>
              <a:t>Thus this has the </a:t>
            </a:r>
            <a:r>
              <a:rPr lang="en-US" u="sng" dirty="0" smtClean="0"/>
              <a:t>potential </a:t>
            </a:r>
            <a:r>
              <a:rPr lang="en-US" dirty="0" smtClean="0"/>
              <a:t>for huge equity benefits if keep eye on distributive issues</a:t>
            </a:r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Environment Northeast (Oct. 2009)</a:t>
            </a:r>
            <a:br>
              <a:rPr lang="en-US" sz="3200" dirty="0" smtClean="0"/>
            </a:br>
            <a:r>
              <a:rPr lang="en-US" sz="3200" i="1" dirty="0" smtClean="0"/>
              <a:t>Energy Efficiency: Engine of Economic Growth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E94B-F4BD-47F3-9126-5E6B971163A8}" type="slidenum">
              <a:rPr lang="en-US"/>
              <a:pPr/>
              <a:t>4</a:t>
            </a:fld>
            <a:endParaRPr lang="en-US"/>
          </a:p>
        </p:txBody>
      </p:sp>
      <p:pic>
        <p:nvPicPr>
          <p:cNvPr id="29722" name="Picture 25" descr="log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6400800"/>
            <a:ext cx="1060450" cy="182563"/>
          </a:xfrm>
          <a:noFill/>
        </p:spPr>
      </p:pic>
      <p:graphicFrame>
        <p:nvGraphicFramePr>
          <p:cNvPr id="78850" name="Group 2"/>
          <p:cNvGraphicFramePr>
            <a:graphicFrameLocks noGrp="1"/>
          </p:cNvGraphicFramePr>
          <p:nvPr/>
        </p:nvGraphicFramePr>
        <p:xfrm>
          <a:off x="1905000" y="375539"/>
          <a:ext cx="5505450" cy="5720461"/>
        </p:xfrm>
        <a:graphic>
          <a:graphicData uri="http://schemas.openxmlformats.org/drawingml/2006/table">
            <a:tbl>
              <a:tblPr/>
              <a:tblGrid>
                <a:gridCol w="2743200"/>
                <a:gridCol w="2762250"/>
              </a:tblGrid>
              <a:tr h="303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RI GHG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VT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MA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New England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RGGI (9 States)</a:t>
                      </a:r>
                    </a:p>
                  </a:txBody>
                  <a:tcPr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PJM Contract Disputes      (Med./Arb.)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RES (GHG)</a:t>
                      </a: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NTA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DG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LICAP/FCM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             </a:t>
                      </a: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68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RGGI (Regional Stakeholders)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Restructuring Roundtable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</a:rPr>
                        <a:t>Cape 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9710" name="Text Box 13"/>
          <p:cNvSpPr txBox="1">
            <a:spLocks noChangeArrowheads="1"/>
          </p:cNvSpPr>
          <p:nvPr/>
        </p:nvSpPr>
        <p:spPr bwMode="auto">
          <a:xfrm flipH="1">
            <a:off x="7543800" y="14160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Tahoma" pitchFamily="34" charset="0"/>
              </a:rPr>
              <a:t>MEDIATION</a:t>
            </a: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7391400" y="408305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FACILITATION</a:t>
            </a:r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CONSENSUS SEEKING</a:t>
            </a:r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76200" y="39624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CONSENSUS BUILDING</a:t>
            </a: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 flipH="1" flipV="1">
            <a:off x="304800" y="838200"/>
            <a:ext cx="1588" cy="4724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>
            <a:off x="2362200" y="6705600"/>
            <a:ext cx="48006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1828800" y="6065838"/>
            <a:ext cx="274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Tahoma" pitchFamily="34" charset="0"/>
              </a:rPr>
              <a:t>UPSTREAM </a:t>
            </a:r>
          </a:p>
          <a:p>
            <a:pPr eaLnBrk="0" hangingPunct="0"/>
            <a:r>
              <a:rPr lang="en-US" sz="1400">
                <a:latin typeface="Tahoma" pitchFamily="34" charset="0"/>
              </a:rPr>
              <a:t>Forming Policies &amp; Laws 		</a:t>
            </a:r>
          </a:p>
        </p:txBody>
      </p:sp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4800600" y="6019800"/>
            <a:ext cx="2667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 smtClean="0">
                <a:latin typeface="Tahoma" pitchFamily="34" charset="0"/>
              </a:rPr>
              <a:t>DOWNSTREAM</a:t>
            </a:r>
            <a:r>
              <a:rPr lang="en-US" sz="2000" dirty="0" smtClean="0">
                <a:latin typeface="Tahoma" pitchFamily="34" charset="0"/>
              </a:rPr>
              <a:t>     </a:t>
            </a:r>
            <a:r>
              <a:rPr lang="en-US" sz="1400" dirty="0">
                <a:latin typeface="Tahoma" pitchFamily="34" charset="0"/>
              </a:rPr>
              <a:t>Applying Policies &amp; Laws</a:t>
            </a: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457200" y="14288"/>
            <a:ext cx="868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 smtClean="0">
                <a:latin typeface="Tahoma" pitchFamily="34" charset="0"/>
              </a:rPr>
              <a:t> Major </a:t>
            </a:r>
            <a:r>
              <a:rPr lang="en-US" sz="1800" b="1" dirty="0">
                <a:latin typeface="Tahoma" pitchFamily="34" charset="0"/>
              </a:rPr>
              <a:t>Northeast </a:t>
            </a:r>
            <a:r>
              <a:rPr lang="en-US" sz="1800" b="1" dirty="0" smtClean="0">
                <a:latin typeface="Tahoma" pitchFamily="34" charset="0"/>
              </a:rPr>
              <a:t>Electricity-Related </a:t>
            </a:r>
            <a:r>
              <a:rPr lang="en-US" sz="1800" b="1" dirty="0">
                <a:latin typeface="Tahoma" pitchFamily="34" charset="0"/>
              </a:rPr>
              <a:t>Matters Using ADR: (2000-2006)</a:t>
            </a:r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>
            <a:off x="4556125" y="762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latin typeface="Tahoma" pitchFamily="34" charset="0"/>
            </a:endParaRP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152400" y="63246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Barriers to Participation</a:t>
            </a:r>
          </a:p>
          <a:p>
            <a:pPr lvl="1"/>
            <a:r>
              <a:rPr lang="en-US" sz="3200" dirty="0" smtClean="0"/>
              <a:t>Access to information</a:t>
            </a:r>
          </a:p>
          <a:p>
            <a:pPr lvl="1"/>
            <a:r>
              <a:rPr lang="en-US" sz="3200" dirty="0" smtClean="0"/>
              <a:t>Access to capital </a:t>
            </a:r>
          </a:p>
          <a:p>
            <a:pPr lvl="1"/>
            <a:r>
              <a:rPr lang="en-US" sz="3200" dirty="0" smtClean="0"/>
              <a:t>Split incentives—landlord/tenant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Income Energy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 smtClean="0"/>
              <a:t>Prior to restructuring—low income customers subsidized EE of other customers</a:t>
            </a:r>
          </a:p>
          <a:p>
            <a:r>
              <a:rPr lang="en-US" sz="4100" dirty="0" smtClean="0"/>
              <a:t>Post-restructuring-reversed, other ratepayers subsidized low income EE</a:t>
            </a:r>
          </a:p>
          <a:p>
            <a:r>
              <a:rPr lang="en-US" sz="4100" dirty="0" smtClean="0"/>
              <a:t>MA Green Communities Act now requires low income customers to get back what they pay in –</a:t>
            </a:r>
          </a:p>
          <a:p>
            <a:pPr lvl="1"/>
            <a:r>
              <a:rPr lang="en-US" sz="3700" dirty="0" smtClean="0"/>
              <a:t> “a substantial achievement given the barriers to reaching and serving the low-income sector” Jerrold Oppenheim (Democracy and Regulation, low income advocate 10/6/09)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Low Income EE Funding in MA</a:t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Rhode Island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1ED20-46A9-4009-AF8E-C20EC18295BA}" type="slidenum">
              <a:rPr lang="en-US"/>
              <a:pPr/>
              <a:t>43</a:t>
            </a:fld>
            <a:endParaRPr lang="en-US"/>
          </a:p>
        </p:txBody>
      </p:sp>
      <p:sp>
        <p:nvSpPr>
          <p:cNvPr id="19865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sz="3200" dirty="0"/>
              <a:t>RI GHG Savings By Option </a:t>
            </a:r>
            <a:br>
              <a:rPr lang="en-US" sz="3200" dirty="0"/>
            </a:br>
            <a:r>
              <a:rPr lang="en-US" sz="3200" dirty="0"/>
              <a:t>in 2020 vs. Baseline</a:t>
            </a:r>
            <a:endParaRPr lang="en-US" sz="2000" dirty="0"/>
          </a:p>
        </p:txBody>
      </p:sp>
      <p:pic>
        <p:nvPicPr>
          <p:cNvPr id="1986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1239839"/>
            <a:ext cx="814705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Text Box 6"/>
          <p:cNvSpPr txBox="1">
            <a:spLocks noChangeArrowheads="1"/>
          </p:cNvSpPr>
          <p:nvPr/>
        </p:nvSpPr>
        <p:spPr bwMode="auto">
          <a:xfrm rot="10800000">
            <a:off x="531813" y="1998663"/>
            <a:ext cx="4318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Arial" pitchFamily="34" charset="0"/>
              </a:rPr>
              <a:t>Million Short Tons C eq.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A3A6-92E3-4E63-815C-BD919BD341B3}" type="slidenum">
              <a:rPr lang="en-US"/>
              <a:pPr/>
              <a:t>44</a:t>
            </a:fld>
            <a:endParaRPr lang="en-US"/>
          </a:p>
        </p:txBody>
      </p:sp>
      <p:sp>
        <p:nvSpPr>
          <p:cNvPr id="2068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Comparison of Implemented </a:t>
            </a:r>
            <a:br>
              <a:rPr lang="en-US" sz="3600" dirty="0"/>
            </a:br>
            <a:r>
              <a:rPr lang="en-US" sz="3600" dirty="0"/>
              <a:t>Scenario GHGs for 2004/5/6/7</a:t>
            </a:r>
          </a:p>
        </p:txBody>
      </p:sp>
      <p:sp>
        <p:nvSpPr>
          <p:cNvPr id="206851" name="Text Box 6"/>
          <p:cNvSpPr txBox="1">
            <a:spLocks noChangeArrowheads="1"/>
          </p:cNvSpPr>
          <p:nvPr/>
        </p:nvSpPr>
        <p:spPr bwMode="auto">
          <a:xfrm rot="10800000">
            <a:off x="495300" y="1952625"/>
            <a:ext cx="4318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cs typeface="Arial" pitchFamily="34" charset="0"/>
              </a:rPr>
              <a:t>Thousand Short Tons C eq.</a:t>
            </a:r>
          </a:p>
        </p:txBody>
      </p:sp>
      <p:pic>
        <p:nvPicPr>
          <p:cNvPr id="2068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1579563"/>
            <a:ext cx="779621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/>
              <a:t>On May 4, 2005 the US EPA gave the RI GHG Stakeholder Group its “</a:t>
            </a:r>
            <a:r>
              <a:rPr lang="en-US" sz="4400" i="1">
                <a:solidFill>
                  <a:srgbClr val="009900"/>
                </a:solidFill>
              </a:rPr>
              <a:t>Outstanding Climate Protection</a:t>
            </a:r>
            <a:r>
              <a:rPr lang="en-US" sz="4400"/>
              <a:t>” Award in a ceremony in Washington D.C.</a:t>
            </a:r>
          </a:p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E5D-640B-448E-866D-C56076219653}" type="slidenum">
              <a:rPr lang="en-US"/>
              <a:pPr/>
              <a:t>45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</a:rPr>
              <a:t>EPA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Boston Climate Action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/>
          <p:cNvGrpSpPr>
            <a:grpSpLocks noChangeAspect="1"/>
          </p:cNvGrpSpPr>
          <p:nvPr/>
        </p:nvGrpSpPr>
        <p:grpSpPr bwMode="auto">
          <a:xfrm>
            <a:off x="1752237" y="1905000"/>
            <a:ext cx="6019725" cy="3276600"/>
            <a:chOff x="301" y="889"/>
            <a:chExt cx="2184" cy="2139"/>
          </a:xfrm>
        </p:grpSpPr>
        <p:sp>
          <p:nvSpPr>
            <p:cNvPr id="7177" name="_s40968"/>
            <p:cNvSpPr>
              <a:spLocks noChangeArrowheads="1"/>
            </p:cNvSpPr>
            <p:nvPr/>
          </p:nvSpPr>
          <p:spPr bwMode="auto">
            <a:xfrm>
              <a:off x="467" y="889"/>
              <a:ext cx="1797" cy="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0215" tIns="25106" rIns="50215" bIns="25106" anchor="ctr"/>
            <a:lstStyle/>
            <a:p>
              <a:pPr algn="ctr"/>
              <a:r>
                <a:rPr lang="en-US" sz="3400" dirty="0"/>
                <a:t>Leadership Committee</a:t>
              </a:r>
            </a:p>
          </p:txBody>
        </p:sp>
        <p:sp>
          <p:nvSpPr>
            <p:cNvPr id="7178" name="_s40969"/>
            <p:cNvSpPr>
              <a:spLocks noChangeArrowheads="1"/>
            </p:cNvSpPr>
            <p:nvPr/>
          </p:nvSpPr>
          <p:spPr bwMode="auto">
            <a:xfrm>
              <a:off x="357" y="1436"/>
              <a:ext cx="864" cy="946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0215" tIns="25106" rIns="50215" bIns="25106" anchor="ctr"/>
            <a:lstStyle/>
            <a:p>
              <a:pPr algn="ctr"/>
              <a:endParaRPr lang="en-US" sz="300" dirty="0" smtClean="0"/>
            </a:p>
            <a:p>
              <a:pPr algn="ctr"/>
              <a:r>
                <a:rPr lang="en-US" sz="3000" dirty="0" smtClean="0"/>
                <a:t>Technical</a:t>
              </a:r>
              <a:endParaRPr lang="en-US" sz="3000" dirty="0"/>
            </a:p>
            <a:p>
              <a:pPr algn="ctr"/>
              <a:r>
                <a:rPr lang="en-US" sz="3000" dirty="0"/>
                <a:t>Advisory</a:t>
              </a:r>
            </a:p>
            <a:p>
              <a:pPr algn="ctr"/>
              <a:r>
                <a:rPr lang="en-US" sz="3000" dirty="0"/>
                <a:t>Panel</a:t>
              </a:r>
            </a:p>
          </p:txBody>
        </p:sp>
        <p:sp>
          <p:nvSpPr>
            <p:cNvPr id="7179" name="_s40970"/>
            <p:cNvSpPr>
              <a:spLocks noChangeArrowheads="1"/>
            </p:cNvSpPr>
            <p:nvPr/>
          </p:nvSpPr>
          <p:spPr bwMode="auto">
            <a:xfrm>
              <a:off x="1510" y="1436"/>
              <a:ext cx="864" cy="945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0215" tIns="25106" rIns="50215" bIns="25106" anchor="ctr"/>
            <a:lstStyle/>
            <a:p>
              <a:pPr algn="ctr"/>
              <a:r>
                <a:rPr lang="en-US" sz="3000"/>
                <a:t>Community</a:t>
              </a:r>
            </a:p>
            <a:p>
              <a:pPr algn="ctr"/>
              <a:r>
                <a:rPr lang="en-US" sz="3000"/>
                <a:t>Advisory</a:t>
              </a:r>
            </a:p>
            <a:p>
              <a:pPr algn="ctr"/>
              <a:r>
                <a:rPr lang="en-US" sz="3000"/>
                <a:t>Committee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01" y="2630"/>
              <a:ext cx="2184" cy="398"/>
            </a:xfrm>
            <a:prstGeom prst="roundRect">
              <a:avLst>
                <a:gd name="adj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38568" tIns="19284" rIns="38568" bIns="19284" anchor="ctr"/>
            <a:lstStyle/>
            <a:p>
              <a:pPr algn="ctr">
                <a:defRPr/>
              </a:pPr>
              <a:r>
                <a:rPr lang="en-US" sz="3000" dirty="0"/>
                <a:t>Facilitation/Coordination</a:t>
              </a:r>
              <a:r>
                <a:rPr lang="en-US" sz="3000" spc="-460" dirty="0"/>
                <a:t> </a:t>
              </a:r>
              <a:r>
                <a:rPr lang="en-US" sz="3000" dirty="0"/>
                <a:t>Team</a:t>
              </a:r>
            </a:p>
          </p:txBody>
        </p:sp>
      </p:grpSp>
      <p:cxnSp>
        <p:nvCxnSpPr>
          <p:cNvPr id="7172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458494" y="2704306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73" name="Straight Connector 45"/>
          <p:cNvCxnSpPr>
            <a:cxnSpLocks noChangeShapeType="1"/>
          </p:cNvCxnSpPr>
          <p:nvPr/>
        </p:nvCxnSpPr>
        <p:spPr bwMode="auto">
          <a:xfrm rot="5400000" flipH="1" flipV="1">
            <a:off x="4496594" y="1751806"/>
            <a:ext cx="3048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0" name="_s40968"/>
          <p:cNvSpPr>
            <a:spLocks noChangeArrowheads="1"/>
          </p:cNvSpPr>
          <p:nvPr/>
        </p:nvSpPr>
        <p:spPr bwMode="auto">
          <a:xfrm>
            <a:off x="3048000" y="990600"/>
            <a:ext cx="3200400" cy="6127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215" tIns="25106" rIns="50215" bIns="25106" anchor="ctr"/>
          <a:lstStyle/>
          <a:p>
            <a:pPr algn="ctr">
              <a:defRPr/>
            </a:pPr>
            <a:r>
              <a:rPr lang="en-US" sz="3400" dirty="0"/>
              <a:t>Mayor Menino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172200"/>
            <a:ext cx="3333750" cy="28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F1A35-9E4F-4668-9D3A-FA441144A697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67200" y="2895600"/>
            <a:ext cx="838200" cy="158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9113" indent="-519113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More than 70 nominations of more than 60 individuals from all over Boston</a:t>
            </a:r>
          </a:p>
          <a:p>
            <a:pPr marL="519113" indent="-519113" algn="l"/>
            <a:endParaRPr lang="en-US" sz="1600" dirty="0" smtClean="0">
              <a:solidFill>
                <a:schemeClr val="tx1"/>
              </a:solidFill>
            </a:endParaRPr>
          </a:p>
          <a:p>
            <a:pPr marL="519113" indent="-519113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Mix of neighborhoods, ethnic and racial groups, age/generations</a:t>
            </a:r>
          </a:p>
          <a:p>
            <a:pPr marL="519113" indent="-519113" algn="l"/>
            <a:endParaRPr lang="en-US" sz="1600" dirty="0" smtClean="0">
              <a:solidFill>
                <a:schemeClr val="tx1"/>
              </a:solidFill>
            </a:endParaRPr>
          </a:p>
          <a:p>
            <a:pPr marL="519113" indent="-519113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Mix of invested lay people and individuals with professional experience on climate-related issues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Community Advisory Committee</a:t>
            </a:r>
            <a:br>
              <a:rPr lang="en-US" sz="4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5CC5F18C-23EA-4E35-AF2C-9FB3BE0549D8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Arrow Connector 42"/>
          <p:cNvCxnSpPr>
            <a:cxnSpLocks noChangeShapeType="1"/>
          </p:cNvCxnSpPr>
          <p:nvPr/>
        </p:nvCxnSpPr>
        <p:spPr bwMode="auto">
          <a:xfrm rot="16200000" flipH="1">
            <a:off x="5753100" y="3924300"/>
            <a:ext cx="1219200" cy="838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477000"/>
            <a:ext cx="34861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124200" y="2286000"/>
            <a:ext cx="2819400" cy="1447800"/>
          </a:xfrm>
          <a:prstGeom prst="rect">
            <a:avLst/>
          </a:prstGeom>
          <a:solidFill>
            <a:srgbClr val="FFFF66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57150" algn="ctr"/>
            <a:r>
              <a:rPr lang="en-US" sz="2000" b="1"/>
              <a:t>City of Boston</a:t>
            </a:r>
          </a:p>
          <a:p>
            <a:pPr marL="57150" algn="ctr"/>
            <a:r>
              <a:rPr lang="en-US" sz="2000" b="1"/>
              <a:t> 2010 </a:t>
            </a:r>
          </a:p>
          <a:p>
            <a:pPr marL="57150" algn="ctr"/>
            <a:r>
              <a:rPr lang="en-US" sz="2000" b="1"/>
              <a:t>Climate Action Plan</a:t>
            </a:r>
          </a:p>
        </p:txBody>
      </p:sp>
      <p:cxnSp>
        <p:nvCxnSpPr>
          <p:cNvPr id="5125" name="Straight Arrow Connector 42"/>
          <p:cNvCxnSpPr>
            <a:cxnSpLocks noChangeShapeType="1"/>
          </p:cNvCxnSpPr>
          <p:nvPr/>
        </p:nvCxnSpPr>
        <p:spPr bwMode="auto">
          <a:xfrm flipV="1">
            <a:off x="5943600" y="1676400"/>
            <a:ext cx="609600" cy="647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5126" name="Straight Arrow Connector 42"/>
          <p:cNvCxnSpPr>
            <a:cxnSpLocks noChangeShapeType="1"/>
          </p:cNvCxnSpPr>
          <p:nvPr/>
        </p:nvCxnSpPr>
        <p:spPr bwMode="auto">
          <a:xfrm rot="16200000" flipV="1">
            <a:off x="2476500" y="1638300"/>
            <a:ext cx="685800" cy="609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5127" name="Straight Arrow Connector 42"/>
          <p:cNvCxnSpPr>
            <a:cxnSpLocks noChangeShapeType="1"/>
          </p:cNvCxnSpPr>
          <p:nvPr/>
        </p:nvCxnSpPr>
        <p:spPr bwMode="auto">
          <a:xfrm>
            <a:off x="5943600" y="3048000"/>
            <a:ext cx="10668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cxnSp>
        <p:nvCxnSpPr>
          <p:cNvPr id="5128" name="Straight Arrow Connector 42"/>
          <p:cNvCxnSpPr>
            <a:cxnSpLocks noChangeShapeType="1"/>
          </p:cNvCxnSpPr>
          <p:nvPr/>
        </p:nvCxnSpPr>
        <p:spPr bwMode="auto">
          <a:xfrm rot="10800000">
            <a:off x="2287588" y="3048000"/>
            <a:ext cx="83661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381000" y="990600"/>
            <a:ext cx="21336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57150" algn="ctr">
              <a:defRPr/>
            </a:pPr>
            <a:r>
              <a:rPr lang="en-US" b="1" dirty="0"/>
              <a:t>GHG Inventory  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1371600" y="304800"/>
            <a:ext cx="6477000" cy="406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City of Boston Climate Action Plan Update Process</a:t>
            </a:r>
          </a:p>
        </p:txBody>
      </p:sp>
      <p:sp>
        <p:nvSpPr>
          <p:cNvPr id="5131" name="Oval 79"/>
          <p:cNvSpPr>
            <a:spLocks noChangeArrowheads="1"/>
          </p:cNvSpPr>
          <p:nvPr/>
        </p:nvSpPr>
        <p:spPr bwMode="auto">
          <a:xfrm>
            <a:off x="304800" y="4572000"/>
            <a:ext cx="2209800" cy="990600"/>
          </a:xfrm>
          <a:prstGeom prst="ellipse">
            <a:avLst/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57150" algn="ctr"/>
            <a:r>
              <a:rPr lang="en-US" b="1"/>
              <a:t>Green Economy Plan  </a:t>
            </a:r>
          </a:p>
        </p:txBody>
      </p:sp>
      <p:sp>
        <p:nvSpPr>
          <p:cNvPr id="6" name="Oval 79"/>
          <p:cNvSpPr>
            <a:spLocks noChangeArrowheads="1"/>
          </p:cNvSpPr>
          <p:nvPr/>
        </p:nvSpPr>
        <p:spPr bwMode="auto">
          <a:xfrm>
            <a:off x="152400" y="2514600"/>
            <a:ext cx="2133600" cy="990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57150" algn="ctr">
              <a:defRPr/>
            </a:pPr>
            <a:r>
              <a:rPr lang="en-US" b="1" dirty="0"/>
              <a:t>Adaptation Strategies</a:t>
            </a:r>
            <a:r>
              <a:rPr lang="en-US" sz="1400" b="1" dirty="0"/>
              <a:t>  </a:t>
            </a:r>
          </a:p>
        </p:txBody>
      </p:sp>
      <p:sp>
        <p:nvSpPr>
          <p:cNvPr id="7" name="Oval 79"/>
          <p:cNvSpPr>
            <a:spLocks noChangeArrowheads="1"/>
          </p:cNvSpPr>
          <p:nvPr/>
        </p:nvSpPr>
        <p:spPr bwMode="auto">
          <a:xfrm>
            <a:off x="6781800" y="2590800"/>
            <a:ext cx="2133600" cy="990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57150" algn="ctr">
              <a:defRPr/>
            </a:pPr>
            <a:r>
              <a:rPr lang="en-US" b="1" dirty="0"/>
              <a:t>Mitigation Strategies</a:t>
            </a:r>
            <a:r>
              <a:rPr lang="en-US" sz="1400" b="1" dirty="0"/>
              <a:t>  </a:t>
            </a:r>
          </a:p>
        </p:txBody>
      </p:sp>
      <p:sp>
        <p:nvSpPr>
          <p:cNvPr id="8" name="Oval 79"/>
          <p:cNvSpPr>
            <a:spLocks noChangeArrowheads="1"/>
          </p:cNvSpPr>
          <p:nvPr/>
        </p:nvSpPr>
        <p:spPr bwMode="auto">
          <a:xfrm>
            <a:off x="6477000" y="990600"/>
            <a:ext cx="21336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57150" algn="ctr">
              <a:defRPr/>
            </a:pPr>
            <a:r>
              <a:rPr lang="en-US" b="1" dirty="0"/>
              <a:t>GHG Reduction Goals</a:t>
            </a:r>
            <a:r>
              <a:rPr lang="en-US" sz="1400" b="1" dirty="0"/>
              <a:t> </a:t>
            </a:r>
          </a:p>
        </p:txBody>
      </p:sp>
      <p:sp>
        <p:nvSpPr>
          <p:cNvPr id="5135" name="Oval 79"/>
          <p:cNvSpPr>
            <a:spLocks noChangeArrowheads="1"/>
          </p:cNvSpPr>
          <p:nvPr/>
        </p:nvSpPr>
        <p:spPr bwMode="auto">
          <a:xfrm>
            <a:off x="6629400" y="4648200"/>
            <a:ext cx="2286000" cy="990600"/>
          </a:xfrm>
          <a:prstGeom prst="ellipse">
            <a:avLst/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57150" algn="ctr"/>
            <a:r>
              <a:rPr lang="en-US" b="1"/>
              <a:t>Community Engagement Plan</a:t>
            </a:r>
            <a:r>
              <a:rPr lang="en-US" sz="1400" b="1"/>
              <a:t>  </a:t>
            </a:r>
          </a:p>
        </p:txBody>
      </p:sp>
      <p:cxnSp>
        <p:nvCxnSpPr>
          <p:cNvPr id="5136" name="Straight Arrow Connector 42"/>
          <p:cNvCxnSpPr>
            <a:cxnSpLocks noChangeShapeType="1"/>
          </p:cNvCxnSpPr>
          <p:nvPr/>
        </p:nvCxnSpPr>
        <p:spPr bwMode="auto">
          <a:xfrm rot="5400000">
            <a:off x="2209800" y="3886200"/>
            <a:ext cx="1066800" cy="76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none" w="lg" len="med"/>
          </a:ln>
        </p:spPr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4DAFB-2919-42F2-B49A-B487B6E1D504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2001 New England Governors and Eastern Canadian Premiers commit region to reduce greenhouse gas emissions</a:t>
            </a:r>
          </a:p>
          <a:p>
            <a:pPr lvl="1"/>
            <a:r>
              <a:rPr lang="en-US" dirty="0" smtClean="0"/>
              <a:t>Back to 1990 levels by 2010</a:t>
            </a:r>
          </a:p>
          <a:p>
            <a:pPr lvl="1"/>
            <a:r>
              <a:rPr lang="en-US" dirty="0" smtClean="0"/>
              <a:t>10% below 1990 levels by 2020</a:t>
            </a:r>
          </a:p>
          <a:p>
            <a:pPr lvl="1"/>
            <a:r>
              <a:rPr lang="en-US" dirty="0" smtClean="0"/>
              <a:t>75-85% below 1990 levels in the long term (has come to mean 2050)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England Governors Goal/Target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55000"/>
                <a:satMod val="300000"/>
                <a:alpha val="95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09600" y="3657600"/>
          <a:ext cx="7924800" cy="2690813"/>
        </p:xfrm>
        <a:graphic>
          <a:graphicData uri="http://schemas.openxmlformats.org/presentationml/2006/ole">
            <p:oleObj spid="_x0000_s4098" name="Chart" r:id="rId4" imgW="9925240" imgH="4067223" progId="MSGraph.Chart.8">
              <p:embed followColorScheme="full"/>
            </p:oleObj>
          </a:graphicData>
        </a:graphic>
      </p:graphicFrame>
      <p:sp>
        <p:nvSpPr>
          <p:cNvPr id="1003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0" y="685800"/>
            <a:ext cx="3581400" cy="2971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U.S	</a:t>
            </a:r>
            <a:r>
              <a:rPr lang="en-US" b="1" dirty="0" smtClean="0"/>
              <a:t>	24</a:t>
            </a:r>
            <a:endParaRPr lang="en-US" b="1" dirty="0"/>
          </a:p>
          <a:p>
            <a:r>
              <a:rPr lang="en-US" b="1" dirty="0"/>
              <a:t>MA		15</a:t>
            </a:r>
          </a:p>
          <a:p>
            <a:r>
              <a:rPr lang="en-US" b="1" dirty="0"/>
              <a:t>Boston	</a:t>
            </a:r>
            <a:r>
              <a:rPr lang="en-US" b="1" dirty="0" smtClean="0"/>
              <a:t>	12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8826-45A3-4197-AE0F-EF388A5AEA99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GHG </a:t>
            </a:r>
            <a:r>
              <a:rPr lang="en-US" sz="3600" dirty="0">
                <a:solidFill>
                  <a:schemeClr val="tx1"/>
                </a:solidFill>
              </a:rPr>
              <a:t>Emissions per </a:t>
            </a:r>
            <a:r>
              <a:rPr lang="en-US" sz="3600" dirty="0" smtClean="0">
                <a:solidFill>
                  <a:schemeClr val="tx1"/>
                </a:solidFill>
              </a:rPr>
              <a:t>Capita Comparison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133600"/>
            <a:ext cx="4038600" cy="1524000"/>
          </a:xfrm>
        </p:spPr>
        <p:txBody>
          <a:bodyPr>
            <a:normAutofit/>
          </a:bodyPr>
          <a:lstStyle/>
          <a:p>
            <a:r>
              <a:rPr lang="en-US" b="1" dirty="0"/>
              <a:t>NYC		</a:t>
            </a:r>
            <a:r>
              <a:rPr lang="en-US" b="1" dirty="0" smtClean="0"/>
              <a:t>  7</a:t>
            </a:r>
            <a:endParaRPr lang="en-US" b="1" dirty="0"/>
          </a:p>
          <a:p>
            <a:r>
              <a:rPr lang="en-US" b="1" dirty="0"/>
              <a:t>Chicago		12</a:t>
            </a:r>
          </a:p>
          <a:p>
            <a:r>
              <a:rPr lang="en-US" b="1" dirty="0"/>
              <a:t>Copenhagen	</a:t>
            </a:r>
            <a:r>
              <a:rPr lang="en-US" b="1" dirty="0" smtClean="0"/>
              <a:t>  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BAF47-C98D-4D9B-B2E2-175632D34F8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Boston 2007 GHG Emissions:</a:t>
            </a:r>
            <a:br>
              <a:rPr lang="en-US" sz="4000" smtClean="0"/>
            </a:br>
            <a:r>
              <a:rPr lang="en-US" sz="2400" smtClean="0"/>
              <a:t>Buildings (Residential and C&amp;I) relative to other sectors</a:t>
            </a: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3340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4C35-50A8-413B-AEBF-8316D7358E9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93675"/>
            <a:ext cx="8631237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Low income likely have great risk exposure to extreme heat, and depending on location to flooding</a:t>
            </a:r>
          </a:p>
          <a:p>
            <a:r>
              <a:rPr lang="en-US" dirty="0" smtClean="0"/>
              <a:t>GHG stakeholder processes could do better on inclusion and representation of low income interests, Boston could set new standard</a:t>
            </a:r>
          </a:p>
          <a:p>
            <a:r>
              <a:rPr lang="en-US" dirty="0" smtClean="0"/>
              <a:t>Mitigation strategies can be very cost-effective in near term, and if well designed greatly benefit poor</a:t>
            </a:r>
          </a:p>
          <a:p>
            <a:r>
              <a:rPr lang="en-US" dirty="0" smtClean="0"/>
              <a:t>Adaptation is still TBD, but climate change likely to disproportionately impact poor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18C-23EA-4E35-AF2C-9FB3BE0549D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April 2003, NY Governor George Pataki sends invitation letter to governors in northeast to join RGGI</a:t>
            </a:r>
          </a:p>
          <a:p>
            <a:pPr eaLnBrk="1" hangingPunct="1"/>
            <a:r>
              <a:rPr lang="en-US" dirty="0" smtClean="0"/>
              <a:t>All 6 New England states join, along with NY, NJ, and DE—equal to world’s 4</a:t>
            </a:r>
            <a:r>
              <a:rPr lang="en-US" baseline="30000" dirty="0" smtClean="0"/>
              <a:t>th</a:t>
            </a:r>
            <a:r>
              <a:rPr lang="en-US" dirty="0" smtClean="0"/>
              <a:t> largest economy (bigger than Germany)</a:t>
            </a:r>
          </a:p>
          <a:p>
            <a:pPr eaLnBrk="1" hangingPunct="1"/>
            <a:r>
              <a:rPr lang="en-US" dirty="0" smtClean="0"/>
              <a:t>MD and PA (the two big coal states) send staff to observe but don’t formally join.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B9A8-D76B-4C7B-B551-EC1BCD4FAD3A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Regional Greenhouse Gas Initiative 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Cap and trade for electricity sector, other sectors to follow eventually.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Uniformity across the participating states;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Building on existing successful cap-and-trade programs;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Allowing other states or jurisdictions to join in the initiative;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Focusing on reliable offset protocols (i.e., credits for reductions outside of the power sector).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B5BC-7B1B-475F-8424-09B8B6E39885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RGGI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Staff Working Group—Partnership of environmental and energy agencies</a:t>
            </a:r>
          </a:p>
          <a:p>
            <a:pPr eaLnBrk="1" hangingPunct="1"/>
            <a:r>
              <a:rPr lang="en-US" sz="2800" dirty="0" smtClean="0"/>
              <a:t>SWG agrees to form Regional Stakeholder Group as “sounding board” (Raab Associates, Ltd. hired for process design and facilitation—possible mediation SWG)</a:t>
            </a:r>
          </a:p>
          <a:p>
            <a:pPr eaLnBrk="1" hangingPunct="1"/>
            <a:r>
              <a:rPr lang="en-US" sz="2800" dirty="0" smtClean="0"/>
              <a:t>Extensive modeling 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IPM electricity sector model (ICF)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REMI economic impacts model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0114D-3DC1-4211-97C5-24D871BC8C1B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RGGI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23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Environmental (8)—ENE, PIRG, CLF, PACE, NRDC, ED, UCS, ACEEE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Energy related companies (8)—AES, Constellation, Dominion, Entergy, </a:t>
            </a:r>
            <a:r>
              <a:rPr lang="en-US" sz="2800" dirty="0" err="1" smtClean="0">
                <a:ea typeface="ＭＳ Ｐゴシック" charset="-128"/>
              </a:rPr>
              <a:t>Keyspan</a:t>
            </a:r>
            <a:r>
              <a:rPr lang="en-US" sz="2800" dirty="0" smtClean="0">
                <a:ea typeface="ＭＳ Ｐゴシック" charset="-128"/>
              </a:rPr>
              <a:t>, National Grid, NEGT, NU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Business (5 )—International Paper, UTC, NE GHG Coalition, NY Coalition, NE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</a:rPr>
              <a:t>Consumer Advocates (2)—ME, PA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3D79-C0C7-454A-AE5E-79A31FCD48D9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Regional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1970</Words>
  <Application>Microsoft Office PowerPoint</Application>
  <PresentationFormat>On-screen Show (4:3)</PresentationFormat>
  <Paragraphs>439</Paragraphs>
  <Slides>54</Slides>
  <Notes>36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Concourse</vt:lpstr>
      <vt:lpstr>Chart</vt:lpstr>
      <vt:lpstr>MS Org Chart</vt:lpstr>
      <vt:lpstr>Picture</vt:lpstr>
      <vt:lpstr>Climate Policy and Social Justice: Regional, State and Local</vt:lpstr>
      <vt:lpstr>Presentation Outline</vt:lpstr>
      <vt:lpstr>Climate Policy and Social Justice Framing</vt:lpstr>
      <vt:lpstr>Slide 4</vt:lpstr>
      <vt:lpstr>New England Governors Goal/Target</vt:lpstr>
      <vt:lpstr>Regional Greenhouse Gas Initiative  History</vt:lpstr>
      <vt:lpstr>RGGI Goals</vt:lpstr>
      <vt:lpstr>RGGI Structure</vt:lpstr>
      <vt:lpstr>Regional Stakeholders</vt:lpstr>
      <vt:lpstr>Regional Stakeholder Process</vt:lpstr>
      <vt:lpstr>Topics Covered in  Stakeholder and SWG Processes</vt:lpstr>
      <vt:lpstr>Seven States Sign RGGI MOU </vt:lpstr>
      <vt:lpstr>Cap Level</vt:lpstr>
      <vt:lpstr>Apportionment Among States</vt:lpstr>
      <vt:lpstr>Allocation of Allowances</vt:lpstr>
      <vt:lpstr>Flexibility Mechanisms</vt:lpstr>
      <vt:lpstr>Flexibility Mechanisms (continued)</vt:lpstr>
      <vt:lpstr>Modeled Impacts</vt:lpstr>
      <vt:lpstr>Impact on Typical Household Bills </vt:lpstr>
      <vt:lpstr>Impact on Typical Household Bills </vt:lpstr>
      <vt:lpstr>Post-MOU RGGI Developments</vt:lpstr>
      <vt:lpstr>RGGI GHG Auctions</vt:lpstr>
      <vt:lpstr>Rhode Island Greenhouse Gas Stakeholder Process</vt:lpstr>
      <vt:lpstr>Slide 24</vt:lpstr>
      <vt:lpstr>Slide 25</vt:lpstr>
      <vt:lpstr>Slide 26</vt:lpstr>
      <vt:lpstr>RI GHG Original Structure</vt:lpstr>
      <vt:lpstr>Slide 28</vt:lpstr>
      <vt:lpstr>Selecting Targets</vt:lpstr>
      <vt:lpstr>Developing Options</vt:lpstr>
      <vt:lpstr>Slide 31</vt:lpstr>
      <vt:lpstr>Slide 32</vt:lpstr>
      <vt:lpstr>Slide 33</vt:lpstr>
      <vt:lpstr>Short Energy Efficiency Spot Light Detour</vt:lpstr>
      <vt:lpstr>Slide 35</vt:lpstr>
      <vt:lpstr>Environment Northeast (Oct. 2009) Energy Efficiency: Engine of Economic Growth</vt:lpstr>
      <vt:lpstr>Changes in EE Investment</vt:lpstr>
      <vt:lpstr>Environment Northeast (Oct. 2009) Energy Efficiency: Engine of Economic Growth</vt:lpstr>
      <vt:lpstr>Environment Northeast (Oct. 2009) Energy Efficiency: Engine of Economic Growth</vt:lpstr>
      <vt:lpstr>Low Income Energy Efficiency</vt:lpstr>
      <vt:lpstr>Low Income EE Funding in MA </vt:lpstr>
      <vt:lpstr>Back to Rhode Island</vt:lpstr>
      <vt:lpstr>RI GHG Savings By Option  in 2020 vs. Baseline</vt:lpstr>
      <vt:lpstr>Comparison of Implemented  Scenario GHGs for 2004/5/6/7</vt:lpstr>
      <vt:lpstr>EPA Award</vt:lpstr>
      <vt:lpstr>Boston Climate Action Plan</vt:lpstr>
      <vt:lpstr>Slide 47</vt:lpstr>
      <vt:lpstr>     Community Advisory Committee     </vt:lpstr>
      <vt:lpstr>Slide 49</vt:lpstr>
      <vt:lpstr>GHG Emissions per Capita Comparison</vt:lpstr>
      <vt:lpstr>Boston 2007 GHG Emissions: Buildings (Residential and C&amp;I) relative to other sectors</vt:lpstr>
      <vt:lpstr>Slide 52</vt:lpstr>
      <vt:lpstr>Slide 53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29</cp:revision>
  <dcterms:created xsi:type="dcterms:W3CDTF">2009-10-03T13:40:17Z</dcterms:created>
  <dcterms:modified xsi:type="dcterms:W3CDTF">2009-10-06T19:13:17Z</dcterms:modified>
</cp:coreProperties>
</file>