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63" r:id="rId5"/>
    <p:sldId id="278" r:id="rId6"/>
    <p:sldId id="280" r:id="rId7"/>
    <p:sldId id="282" r:id="rId8"/>
    <p:sldId id="277" r:id="rId9"/>
    <p:sldId id="28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595"/>
  </p:normalViewPr>
  <p:slideViewPr>
    <p:cSldViewPr snapToGrid="0" snapToObjects="1">
      <p:cViewPr varScale="1">
        <p:scale>
          <a:sx n="85" d="100"/>
          <a:sy n="85" d="100"/>
        </p:scale>
        <p:origin x="205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01E16-5C52-0A4C-AEEF-D5D3E07347EE}" type="datetimeFigureOut">
              <a:rPr lang="en-US" smtClean="0"/>
              <a:t>11/17/19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76910-169A-6744-9ACF-9B8879D8A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028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A8909-326E-E943-AB46-69FC6DD17245}" type="datetimeFigureOut">
              <a:rPr lang="en-US" smtClean="0"/>
              <a:t>11/17/19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D188F-F81D-F64D-87C8-36F9ED974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808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50372B7-AD9F-FF45-BC2B-D1A6117DB64A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9EB2CA6-B200-CF43-89C6-BD9D724ACD9F}" type="slidenum">
              <a:rPr lang="en-US" sz="1200"/>
              <a:pPr eaLnBrk="1" hangingPunct="1"/>
              <a:t>3</a:t>
            </a:fld>
            <a:endParaRPr lang="en-US" sz="12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D8A3024-4D42-CE4A-B1F8-44D68C804C61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120EAF3C-5A77-1F46-9EA9-7207387A82F9}" type="datetime1">
              <a:rPr lang="en-US" smtClean="0"/>
              <a:t>11/17/19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40478-4E13-5F41-AA31-A7028CE0C9DC}" type="datetime1">
              <a:rPr lang="en-US" smtClean="0"/>
              <a:t>11/17/19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DCC0-45F6-3A45-8BD0-411608943BBE}" type="datetime1">
              <a:rPr lang="en-US" smtClean="0"/>
              <a:t>11/17/19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2DC1-76C7-AB40-A69B-87DA747B28BF}" type="datetime1">
              <a:rPr lang="en-US" smtClean="0"/>
              <a:t>11/17/19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2035-4F5D-C24B-A76B-82A6088B7A9C}" type="datetime1">
              <a:rPr lang="en-US" smtClean="0"/>
              <a:t>11/17/19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34CC0-BA95-9B46-BE24-512FD45703AB}" type="datetime1">
              <a:rPr lang="en-US" smtClean="0"/>
              <a:t>11/17/19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2387-D638-2B42-A576-802A41B95236}" type="datetime1">
              <a:rPr lang="en-US" smtClean="0"/>
              <a:t>11/17/19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A9AF82FD-2BA2-034C-A443-8A6D2C6E5720}" type="datetime1">
              <a:rPr lang="en-US" smtClean="0"/>
              <a:t>11/17/19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0D0F9-A41D-9A42-98C9-8F78497A5253}" type="datetime1">
              <a:rPr lang="en-US" smtClean="0"/>
              <a:t>11/17/19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FDC29-9EAD-BA43-81EF-BE0A2605CD55}" type="datetime1">
              <a:rPr lang="en-US" smtClean="0"/>
              <a:t>11/17/19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D7350-7431-2E42-9C2E-E08A18BD0E80}" type="datetime1">
              <a:rPr lang="en-US" smtClean="0"/>
              <a:t>11/17/19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56EAF-ADB1-0140-B5BC-23C4FB3C174B}" type="datetime1">
              <a:rPr lang="en-US" smtClean="0"/>
              <a:t>11/17/19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EB788-23C0-4A4D-9BB2-B91428141CD6}" type="datetime1">
              <a:rPr lang="en-US" smtClean="0"/>
              <a:t>11/17/19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7EC37-13DF-DF45-999A-AF701241B780}" type="datetime1">
              <a:rPr lang="en-US" smtClean="0"/>
              <a:t>11/17/19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43B2ECFA-3431-B24E-8A79-ED8950FE69E4}" type="datetime1">
              <a:rPr lang="en-US" smtClean="0"/>
              <a:t>11/17/19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EA61D67-F9F8-9544-A0C2-0C8873C685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RGGI</a:t>
            </a:r>
            <a:br>
              <a:rPr lang="en-US" dirty="0"/>
            </a:br>
            <a:r>
              <a:rPr lang="en-US" sz="3100" dirty="0"/>
              <a:t>(aka Regional Greenhouse Gas Initiative)</a:t>
            </a:r>
            <a:br>
              <a:rPr lang="en-US" sz="3100" dirty="0"/>
            </a:b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753" y="4211053"/>
            <a:ext cx="6553200" cy="109621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Dr. Jonathan Raab, Raab Associates</a:t>
            </a:r>
          </a:p>
          <a:p>
            <a:r>
              <a:rPr lang="en-US" dirty="0" err="1"/>
              <a:t>ww.raabassociates.org</a:t>
            </a:r>
            <a:endParaRPr lang="en-US" dirty="0"/>
          </a:p>
          <a:p>
            <a:r>
              <a:rPr lang="en-US" dirty="0"/>
              <a:t>AEC Conference, NYC</a:t>
            </a:r>
          </a:p>
          <a:p>
            <a:r>
              <a:rPr lang="en-US" dirty="0"/>
              <a:t>April 22, 2016</a:t>
            </a:r>
          </a:p>
        </p:txBody>
      </p:sp>
    </p:spTree>
    <p:extLst>
      <p:ext uri="{BB962C8B-B14F-4D97-AF65-F5344CB8AC3E}">
        <p14:creationId xmlns:p14="http://schemas.microsoft.com/office/powerpoint/2010/main" val="37799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  <a:cs typeface="+mj-cs"/>
              </a:rPr>
              <a:t>RGGI History</a:t>
            </a:r>
          </a:p>
        </p:txBody>
      </p:sp>
      <p:sp>
        <p:nvSpPr>
          <p:cNvPr id="2252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>
                <a:latin typeface="Lucida Sans Unicode" charset="0"/>
                <a:ea typeface="ＭＳ Ｐゴシック" charset="0"/>
              </a:rPr>
              <a:t>2003, NY Governor George Pataki invites Northeast and Mid-Atlantic Governors to join RGGI</a:t>
            </a:r>
          </a:p>
          <a:p>
            <a:pPr eaLnBrk="1" hangingPunct="1"/>
            <a:r>
              <a:rPr lang="en-US" dirty="0">
                <a:latin typeface="Lucida Sans Unicode" charset="0"/>
                <a:ea typeface="ＭＳ Ｐゴシック" charset="0"/>
              </a:rPr>
              <a:t>Nine states join (plus MD/PA observers)</a:t>
            </a:r>
          </a:p>
          <a:p>
            <a:pPr eaLnBrk="1" hangingPunct="1"/>
            <a:r>
              <a:rPr lang="en-US" dirty="0">
                <a:latin typeface="Lucida Sans Unicode" charset="0"/>
                <a:ea typeface="ＭＳ Ｐゴシック" charset="0"/>
              </a:rPr>
              <a:t>Establish regional stakeholder process as “sounding board”</a:t>
            </a:r>
          </a:p>
          <a:p>
            <a:pPr eaLnBrk="1" hangingPunct="1"/>
            <a:r>
              <a:rPr lang="en-US" dirty="0">
                <a:latin typeface="Lucida Sans Unicode" charset="0"/>
                <a:ea typeface="ＭＳ Ｐゴシック" charset="0"/>
              </a:rPr>
              <a:t>2005 MOU; 2006 Model Rule</a:t>
            </a:r>
          </a:p>
          <a:p>
            <a:pPr eaLnBrk="1" hangingPunct="1"/>
            <a:r>
              <a:rPr lang="en-US" dirty="0">
                <a:latin typeface="Lucida Sans Unicode" charset="0"/>
                <a:ea typeface="ＭＳ Ｐゴシック" charset="0"/>
              </a:rPr>
              <a:t>2009 RGGI kicks in (New England, NY, DE, MD, &amp; NJ (NJ drops out in 2012))</a:t>
            </a:r>
          </a:p>
          <a:p>
            <a:pPr eaLnBrk="1" hangingPunct="1"/>
            <a:r>
              <a:rPr lang="en-US" dirty="0">
                <a:latin typeface="Lucida Sans Unicode" charset="0"/>
                <a:ea typeface="ＭＳ Ｐゴシック" charset="0"/>
              </a:rPr>
              <a:t>2013 States agree to reduce cap 45%</a:t>
            </a:r>
          </a:p>
          <a:p>
            <a:pPr eaLnBrk="1" hangingPunct="1"/>
            <a:r>
              <a:rPr lang="en-US" dirty="0">
                <a:latin typeface="Lucida Sans Unicode" charset="0"/>
                <a:ea typeface="ＭＳ Ｐゴシック" charset="0"/>
              </a:rPr>
              <a:t>2016 Undergoing 2</a:t>
            </a:r>
            <a:r>
              <a:rPr lang="en-US" baseline="30000" dirty="0">
                <a:latin typeface="Lucida Sans Unicode" charset="0"/>
                <a:ea typeface="ＭＳ Ｐゴシック" charset="0"/>
              </a:rPr>
              <a:t>nd</a:t>
            </a:r>
            <a:r>
              <a:rPr lang="en-US" dirty="0">
                <a:latin typeface="Lucida Sans Unicode" charset="0"/>
                <a:ea typeface="ＭＳ Ｐゴシック" charset="0"/>
              </a:rPr>
              <a:t> 3 year review</a:t>
            </a:r>
          </a:p>
          <a:p>
            <a:pPr eaLnBrk="1" hangingPunct="1"/>
            <a:endParaRPr lang="en-US" dirty="0">
              <a:latin typeface="Lucida Sans Unicode" charset="0"/>
              <a:ea typeface="ＭＳ Ｐゴシック" charset="0"/>
            </a:endParaRP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07E31A-5960-8444-9321-A71AD986C5DD}" type="slidenum">
              <a:rPr lang="en-US" sz="1000"/>
              <a:pPr eaLnBrk="1" hangingPunct="1"/>
              <a:t>2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777301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  <a:cs typeface="+mj-cs"/>
              </a:rPr>
              <a:t>Original RGGI Policy Development Structure</a:t>
            </a:r>
          </a:p>
        </p:txBody>
      </p:sp>
      <p:sp>
        <p:nvSpPr>
          <p:cNvPr id="2662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sz="2800" dirty="0">
                <a:latin typeface="Lucida Sans Unicode" charset="0"/>
                <a:ea typeface="ＭＳ Ｐゴシック" charset="0"/>
              </a:rPr>
              <a:t>Staff Working Group—environmental and energy agencies in each state</a:t>
            </a:r>
          </a:p>
          <a:p>
            <a:pPr eaLnBrk="1" hangingPunct="1"/>
            <a:r>
              <a:rPr lang="en-US" sz="2800" dirty="0">
                <a:latin typeface="Lucida Sans Unicode" charset="0"/>
                <a:ea typeface="ＭＳ Ｐゴシック" charset="0"/>
              </a:rPr>
              <a:t>Regional Stakeholder Group as </a:t>
            </a:r>
            <a:r>
              <a:rPr lang="ja-JP" altLang="en-US" sz="2800" dirty="0">
                <a:latin typeface="Lucida Sans Unicode" charset="0"/>
                <a:ea typeface="ＭＳ Ｐゴシック" charset="0"/>
              </a:rPr>
              <a:t>“</a:t>
            </a:r>
            <a:r>
              <a:rPr lang="en-US" altLang="ja-JP" sz="2800" dirty="0">
                <a:latin typeface="Lucida Sans Unicode" charset="0"/>
                <a:ea typeface="ＭＳ Ｐゴシック" charset="0"/>
              </a:rPr>
              <a:t>sounding board</a:t>
            </a:r>
            <a:r>
              <a:rPr lang="ja-JP" altLang="en-US" sz="2800" dirty="0">
                <a:latin typeface="Lucida Sans Unicode" charset="0"/>
                <a:ea typeface="ＭＳ Ｐゴシック" charset="0"/>
              </a:rPr>
              <a:t>”</a:t>
            </a:r>
            <a:endParaRPr lang="en-US" altLang="ja-JP" sz="2800" dirty="0">
              <a:latin typeface="Lucida Sans Unicode" charset="0"/>
              <a:ea typeface="ＭＳ Ｐゴシック" charset="0"/>
            </a:endParaRPr>
          </a:p>
          <a:p>
            <a:pPr lvl="1"/>
            <a:r>
              <a:rPr lang="en-US" altLang="ja-JP" sz="2400" dirty="0">
                <a:latin typeface="Lucida Sans Unicode" charset="0"/>
                <a:ea typeface="ＭＳ Ｐゴシック" charset="0"/>
              </a:rPr>
              <a:t>23 Members—Energy Companies; </a:t>
            </a:r>
            <a:r>
              <a:rPr lang="en-US" altLang="ja-JP" sz="2400" dirty="0" err="1">
                <a:latin typeface="Lucida Sans Unicode" charset="0"/>
                <a:ea typeface="ＭＳ Ｐゴシック" charset="0"/>
              </a:rPr>
              <a:t>Enviros</a:t>
            </a:r>
            <a:r>
              <a:rPr lang="en-US" altLang="ja-JP" sz="2400" dirty="0">
                <a:latin typeface="Lucida Sans Unicode" charset="0"/>
                <a:ea typeface="ＭＳ Ｐゴシック" charset="0"/>
              </a:rPr>
              <a:t>; Business; &amp; Consumer Advocates</a:t>
            </a:r>
          </a:p>
          <a:p>
            <a:pPr lvl="1"/>
            <a:r>
              <a:rPr lang="en-US" altLang="ja-JP" sz="2400" dirty="0">
                <a:latin typeface="Lucida Sans Unicode" charset="0"/>
                <a:ea typeface="ＭＳ Ｐゴシック" charset="0"/>
              </a:rPr>
              <a:t>Facilitator: Raab Associates </a:t>
            </a:r>
          </a:p>
          <a:p>
            <a:r>
              <a:rPr lang="en-US" altLang="ja-JP" dirty="0">
                <a:latin typeface="Lucida Sans Unicode" charset="0"/>
                <a:ea typeface="ＭＳ Ｐゴシック" charset="0"/>
              </a:rPr>
              <a:t>Resource Panel </a:t>
            </a:r>
          </a:p>
          <a:p>
            <a:pPr lvl="1"/>
            <a:r>
              <a:rPr lang="en-US" altLang="ja-JP" dirty="0">
                <a:latin typeface="Lucida Sans Unicode" charset="0"/>
                <a:ea typeface="ＭＳ Ｐゴシック" charset="0"/>
              </a:rPr>
              <a:t>ISOs and other experts</a:t>
            </a:r>
          </a:p>
          <a:p>
            <a:pPr eaLnBrk="1" hangingPunct="1"/>
            <a:r>
              <a:rPr lang="en-US" sz="2800" dirty="0">
                <a:latin typeface="Lucida Sans Unicode" charset="0"/>
                <a:ea typeface="ＭＳ Ｐゴシック" charset="0"/>
              </a:rPr>
              <a:t>Extensive modeling </a:t>
            </a:r>
          </a:p>
          <a:p>
            <a:pPr lvl="1" eaLnBrk="1" hangingPunct="1"/>
            <a:r>
              <a:rPr lang="en-US" sz="2400" dirty="0">
                <a:latin typeface="Lucida Sans Unicode" charset="0"/>
                <a:ea typeface="ＭＳ Ｐゴシック" charset="0"/>
              </a:rPr>
              <a:t>IPM electricity sector model (ICF)</a:t>
            </a:r>
          </a:p>
          <a:p>
            <a:pPr lvl="1" eaLnBrk="1" hangingPunct="1"/>
            <a:r>
              <a:rPr lang="en-US" sz="2400" dirty="0">
                <a:latin typeface="Lucida Sans Unicode" charset="0"/>
                <a:ea typeface="ＭＳ Ｐゴシック" charset="0"/>
              </a:rPr>
              <a:t>REMI economic impacts model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C685B9-04AA-154C-B2F2-7B4ADC74ABEA}" type="slidenum">
              <a:rPr lang="en-US" sz="1000"/>
              <a:pPr eaLnBrk="1" hangingPunct="1"/>
              <a:t>3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24217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 descr="Large confetti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RGGI Original Agreement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3891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/>
            <a:r>
              <a:rPr lang="en-US" sz="2400" b="1" dirty="0">
                <a:latin typeface="Lucida Sans Unicode" charset="0"/>
                <a:ea typeface="ＭＳ Ｐゴシック" charset="0"/>
              </a:rPr>
              <a:t>Regional Cap</a:t>
            </a:r>
            <a:r>
              <a:rPr lang="en-US" sz="2400" dirty="0">
                <a:latin typeface="Lucida Sans Unicode" charset="0"/>
                <a:ea typeface="ＭＳ Ｐゴシック" charset="0"/>
              </a:rPr>
              <a:t>: Caps emissions; declines 2.5%/year after 2014; 10% reduction by 2019 </a:t>
            </a:r>
          </a:p>
          <a:p>
            <a:r>
              <a:rPr lang="en-US" sz="2400" b="1" dirty="0">
                <a:latin typeface="Lucida Sans Unicode" charset="0"/>
                <a:ea typeface="ＭＳ Ｐゴシック" charset="0"/>
              </a:rPr>
              <a:t>Apportionment of Cap</a:t>
            </a:r>
            <a:r>
              <a:rPr lang="en-US" sz="2400" dirty="0">
                <a:latin typeface="Lucida Sans Unicode" charset="0"/>
                <a:ea typeface="ＭＳ Ｐゴシック" charset="0"/>
              </a:rPr>
              <a:t>: </a:t>
            </a:r>
            <a:r>
              <a:rPr lang="ja-JP" altLang="en-US" sz="2400" dirty="0">
                <a:latin typeface="Lucida Sans Unicode" charset="0"/>
                <a:ea typeface="ＭＳ Ｐゴシック" charset="0"/>
              </a:rPr>
              <a:t>“</a:t>
            </a:r>
            <a:r>
              <a:rPr lang="en-US" altLang="ja-JP" sz="2400" dirty="0">
                <a:latin typeface="Lucida Sans Unicode" charset="0"/>
                <a:ea typeface="ＭＳ Ｐゴシック" charset="0"/>
              </a:rPr>
              <a:t>negotiated</a:t>
            </a:r>
            <a:r>
              <a:rPr lang="ja-JP" altLang="en-US" sz="2400" dirty="0">
                <a:latin typeface="Lucida Sans Unicode" charset="0"/>
                <a:ea typeface="ＭＳ Ｐゴシック" charset="0"/>
              </a:rPr>
              <a:t>”</a:t>
            </a:r>
            <a:r>
              <a:rPr lang="en-US" altLang="ja-JP" sz="2400" dirty="0">
                <a:latin typeface="Lucida Sans Unicode" charset="0"/>
                <a:ea typeface="ＭＳ Ｐゴシック" charset="0"/>
              </a:rPr>
              <a:t> among states, </a:t>
            </a:r>
            <a:r>
              <a:rPr lang="ja-JP" altLang="en-US" sz="2400" dirty="0">
                <a:latin typeface="Lucida Sans Unicode" charset="0"/>
                <a:ea typeface="ＭＳ Ｐゴシック" charset="0"/>
              </a:rPr>
              <a:t>“</a:t>
            </a:r>
            <a:r>
              <a:rPr lang="en-US" altLang="ja-JP" sz="2400" i="1" dirty="0">
                <a:latin typeface="Lucida Sans Unicode" charset="0"/>
                <a:ea typeface="ＭＳ Ｐゴシック" charset="0"/>
              </a:rPr>
              <a:t>largely</a:t>
            </a:r>
            <a:r>
              <a:rPr lang="ja-JP" altLang="en-US" sz="2400" i="1" dirty="0">
                <a:latin typeface="Lucida Sans Unicode" charset="0"/>
                <a:ea typeface="ＭＳ Ｐゴシック" charset="0"/>
              </a:rPr>
              <a:t>”</a:t>
            </a:r>
            <a:r>
              <a:rPr lang="en-US" altLang="ja-JP" sz="2400" dirty="0">
                <a:latin typeface="Lucida Sans Unicode" charset="0"/>
                <a:ea typeface="ＭＳ Ｐゴシック" charset="0"/>
              </a:rPr>
              <a:t> based on average emissions over several years</a:t>
            </a:r>
          </a:p>
          <a:p>
            <a:r>
              <a:rPr lang="en-US" sz="2400" b="1" dirty="0">
                <a:latin typeface="Lucida Sans Unicode" charset="0"/>
                <a:ea typeface="ＭＳ Ｐゴシック" charset="0"/>
              </a:rPr>
              <a:t>Allocation of Allowances</a:t>
            </a:r>
            <a:r>
              <a:rPr lang="en-US" sz="2400" dirty="0">
                <a:latin typeface="Lucida Sans Unicode" charset="0"/>
                <a:ea typeface="ＭＳ Ｐゴシック" charset="0"/>
              </a:rPr>
              <a:t>: At least 25% to be auctioned for consumer benefit or strategic energy purposes (% up to each state)</a:t>
            </a:r>
            <a:endParaRPr lang="en-US" altLang="ja-JP" sz="2400" dirty="0">
              <a:latin typeface="Lucida Sans Unicode" charset="0"/>
              <a:ea typeface="ＭＳ Ｐゴシック" charset="0"/>
            </a:endParaRPr>
          </a:p>
          <a:p>
            <a:r>
              <a:rPr lang="en-US" sz="2400" b="1" dirty="0">
                <a:latin typeface="Lucida Sans Unicode" charset="0"/>
                <a:ea typeface="ＭＳ Ｐゴシック" charset="0"/>
              </a:rPr>
              <a:t>Other Features</a:t>
            </a:r>
            <a:r>
              <a:rPr lang="en-US" sz="2400" dirty="0">
                <a:latin typeface="Lucida Sans Unicode" charset="0"/>
                <a:ea typeface="ＭＳ Ｐゴシック" charset="0"/>
              </a:rPr>
              <a:t>:</a:t>
            </a:r>
          </a:p>
          <a:p>
            <a:pPr lvl="1"/>
            <a:r>
              <a:rPr lang="en-US" sz="2000" dirty="0">
                <a:latin typeface="Lucida Sans Unicode" charset="0"/>
                <a:ea typeface="ＭＳ Ｐゴシック" charset="0"/>
              </a:rPr>
              <a:t>Applies to all generators &gt; 25 MW</a:t>
            </a:r>
          </a:p>
          <a:p>
            <a:pPr lvl="1"/>
            <a:r>
              <a:rPr lang="en-US" sz="2000" dirty="0">
                <a:latin typeface="Lucida Sans Unicode" charset="0"/>
                <a:ea typeface="ＭＳ Ｐゴシック" charset="0"/>
              </a:rPr>
              <a:t>Limited offsets</a:t>
            </a:r>
          </a:p>
          <a:p>
            <a:pPr lvl="1"/>
            <a:r>
              <a:rPr lang="en-US" sz="2000" dirty="0">
                <a:latin typeface="Lucida Sans Unicode" charset="0"/>
                <a:ea typeface="ＭＳ Ｐゴシック" charset="0"/>
              </a:rPr>
              <a:t>Flexibility mechanisms (banking, etc.)</a:t>
            </a:r>
          </a:p>
          <a:p>
            <a:endParaRPr lang="en-US" altLang="ja-JP" sz="2800" dirty="0">
              <a:latin typeface="Lucida Sans Unicode" charset="0"/>
              <a:ea typeface="ＭＳ Ｐゴシック" charset="0"/>
            </a:endParaRPr>
          </a:p>
          <a:p>
            <a:pPr eaLnBrk="1" hangingPunct="1"/>
            <a:endParaRPr lang="en-US" sz="2800" dirty="0">
              <a:latin typeface="Lucida Sans Unicode" charset="0"/>
              <a:ea typeface="ＭＳ Ｐゴシック" charset="0"/>
            </a:endParaRPr>
          </a:p>
          <a:p>
            <a:pPr lvl="1" eaLnBrk="1" hangingPunct="1"/>
            <a:endParaRPr lang="en-US" dirty="0">
              <a:latin typeface="Lucida Sans Unicode" charset="0"/>
              <a:ea typeface="ＭＳ Ｐゴシック" charset="0"/>
            </a:endParaRPr>
          </a:p>
          <a:p>
            <a:pPr eaLnBrk="1" hangingPunct="1"/>
            <a:endParaRPr lang="en-US" dirty="0">
              <a:latin typeface="Lucida Sans Unicode" charset="0"/>
              <a:ea typeface="ＭＳ Ｐゴシック" charset="0"/>
            </a:endParaRPr>
          </a:p>
        </p:txBody>
      </p:sp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6923657-D3F3-A846-B881-D753B2502821}" type="slidenum">
              <a:rPr lang="en-US" sz="1000"/>
              <a:pPr eaLnBrk="1" hangingPunct="1"/>
              <a:t>4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188326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1257"/>
          </a:xfrm>
        </p:spPr>
        <p:txBody>
          <a:bodyPr>
            <a:normAutofit/>
          </a:bodyPr>
          <a:lstStyle/>
          <a:p>
            <a:r>
              <a:rPr lang="en-US" sz="3600" dirty="0"/>
              <a:t>RGGI Environmental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11958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37" y="1109579"/>
            <a:ext cx="8542422" cy="486238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14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079313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RGGI Allowance Auctions</a:t>
            </a:r>
            <a:br>
              <a:rPr lang="en-US" dirty="0"/>
            </a:br>
            <a:r>
              <a:rPr lang="en-US" sz="2200" dirty="0"/>
              <a:t>(31 Quarterly Auctions 9/08 to 3/16)</a:t>
            </a:r>
            <a:br>
              <a:rPr lang="en-US" sz="2200" dirty="0"/>
            </a:br>
            <a:endParaRPr lang="en-US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109977"/>
              </p:ext>
            </p:extLst>
          </p:nvPr>
        </p:nvGraphicFramePr>
        <p:xfrm>
          <a:off x="457200" y="1022636"/>
          <a:ext cx="8229600" cy="5471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8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2841">
                <a:tc>
                  <a:txBody>
                    <a:bodyPr/>
                    <a:lstStyle/>
                    <a:p>
                      <a:r>
                        <a:rPr lang="en-US" dirty="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Allowances Sold (millions)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Proceeds</a:t>
                      </a:r>
                      <a:r>
                        <a:rPr lang="en-US" baseline="0" dirty="0"/>
                        <a:t> </a:t>
                      </a:r>
                    </a:p>
                    <a:p>
                      <a:pPr algn="ctr"/>
                      <a:r>
                        <a:rPr lang="en-US" baseline="0" dirty="0"/>
                        <a:t>($ million)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237">
                <a:tc>
                  <a:txBody>
                    <a:bodyPr/>
                    <a:lstStyle/>
                    <a:p>
                      <a:r>
                        <a:rPr lang="en-US" dirty="0"/>
                        <a:t>Connecticut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237">
                <a:tc>
                  <a:txBody>
                    <a:bodyPr/>
                    <a:lstStyle/>
                    <a:p>
                      <a:r>
                        <a:rPr lang="en-US" dirty="0"/>
                        <a:t>Delaware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237">
                <a:tc>
                  <a:txBody>
                    <a:bodyPr/>
                    <a:lstStyle/>
                    <a:p>
                      <a:r>
                        <a:rPr lang="en-US" dirty="0"/>
                        <a:t>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37">
                <a:tc>
                  <a:txBody>
                    <a:bodyPr/>
                    <a:lstStyle/>
                    <a:p>
                      <a:r>
                        <a:rPr lang="en-US" dirty="0"/>
                        <a:t>Maryland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237">
                <a:tc>
                  <a:txBody>
                    <a:bodyPr/>
                    <a:lstStyle/>
                    <a:p>
                      <a:r>
                        <a:rPr lang="en-US" dirty="0"/>
                        <a:t>Massachusetts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237">
                <a:tc>
                  <a:txBody>
                    <a:bodyPr/>
                    <a:lstStyle/>
                    <a:p>
                      <a:r>
                        <a:rPr lang="en-US" dirty="0"/>
                        <a:t>New Hampshire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237">
                <a:tc>
                  <a:txBody>
                    <a:bodyPr/>
                    <a:lstStyle/>
                    <a:p>
                      <a:r>
                        <a:rPr lang="en-US" dirty="0"/>
                        <a:t>New York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$926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237">
                <a:tc>
                  <a:txBody>
                    <a:bodyPr/>
                    <a:lstStyle/>
                    <a:p>
                      <a:r>
                        <a:rPr lang="en-US" dirty="0"/>
                        <a:t>Rhode Island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237">
                <a:tc>
                  <a:txBody>
                    <a:bodyPr/>
                    <a:lstStyle/>
                    <a:p>
                      <a:r>
                        <a:rPr lang="en-US" dirty="0"/>
                        <a:t>Vermont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237">
                <a:tc>
                  <a:txBody>
                    <a:bodyPr/>
                    <a:lstStyle/>
                    <a:p>
                      <a:r>
                        <a:rPr lang="en-US" dirty="0"/>
                        <a:t>Total Participating States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$2,336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4237">
                <a:tc>
                  <a:txBody>
                    <a:bodyPr/>
                    <a:lstStyle/>
                    <a:p>
                      <a:r>
                        <a:rPr lang="en-US" dirty="0"/>
                        <a:t>New Jersey (pre-withdrawal)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5238">
                <a:tc>
                  <a:txBody>
                    <a:bodyPr/>
                    <a:lstStyle/>
                    <a:p>
                      <a:r>
                        <a:rPr lang="en-US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$2,449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16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3" y="694872"/>
            <a:ext cx="4855453" cy="57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10058" y="1364769"/>
            <a:ext cx="3444759" cy="2672493"/>
          </a:xfrm>
        </p:spPr>
        <p:txBody>
          <a:bodyPr>
            <a:noAutofit/>
          </a:bodyPr>
          <a:lstStyle/>
          <a:p>
            <a:r>
              <a:rPr lang="en-US" sz="2800" dirty="0"/>
              <a:t>How the 9 RGGI States used the proceeds of RGGI auctions 2011--14 ($983 million):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580571" y="1364769"/>
            <a:ext cx="3444759" cy="3973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8861D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8861D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8861D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8861D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8861D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8861D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8861D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8861D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F8861D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000" kern="0" dirty="0"/>
              <a:t>From Analysis Group evaluation for RGGI States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sz="2000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22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Net Economic Benefits 2012-14 </a:t>
            </a:r>
            <a:br>
              <a:rPr lang="en-US" dirty="0"/>
            </a:br>
            <a:r>
              <a:rPr lang="en-US" sz="3100" dirty="0"/>
              <a:t>(Analysis Group for RGGI States)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3165" b="13165"/>
          <a:stretch>
            <a:fillRect/>
          </a:stretch>
        </p:blipFill>
        <p:spPr>
          <a:xfrm>
            <a:off x="900112" y="1737896"/>
            <a:ext cx="7345363" cy="473242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15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RGGI Part of Broader GHG Policy Context in Northeast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 England Governors &amp; Eastern Canadian Premiers GHG Reduction Goal Agreements </a:t>
            </a:r>
          </a:p>
          <a:p>
            <a:pPr lvl="1"/>
            <a:r>
              <a:rPr lang="en-US" dirty="0"/>
              <a:t>2001—10% by 2020 and 75-85% by 2050</a:t>
            </a:r>
          </a:p>
          <a:p>
            <a:pPr lvl="1"/>
            <a:r>
              <a:rPr lang="en-US" dirty="0"/>
              <a:t>2015—35-45% by 2030</a:t>
            </a:r>
          </a:p>
          <a:p>
            <a:pPr lvl="1"/>
            <a:r>
              <a:rPr lang="en-US" dirty="0"/>
              <a:t>All sectors</a:t>
            </a:r>
          </a:p>
          <a:p>
            <a:r>
              <a:rPr lang="en-US" dirty="0"/>
              <a:t>State GHG Reduction Plans</a:t>
            </a:r>
          </a:p>
          <a:p>
            <a:pPr lvl="1"/>
            <a:r>
              <a:rPr lang="en-US" dirty="0"/>
              <a:t>Most states have comprehensive mitigation plans across all sectors for 2020</a:t>
            </a:r>
          </a:p>
          <a:p>
            <a:pPr lvl="1"/>
            <a:r>
              <a:rPr lang="en-US" dirty="0"/>
              <a:t>Beginning to plan for 2030 (not just forward from 2020 but now must think back from 80% by 2050)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1D67-F9F8-9544-A0C2-0C8873C685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6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9751</TotalTime>
  <Words>455</Words>
  <Application>Microsoft Macintosh PowerPoint</Application>
  <PresentationFormat>On-screen Show (4:3)</PresentationFormat>
  <Paragraphs>97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Brush Script MT</vt:lpstr>
      <vt:lpstr>Arial</vt:lpstr>
      <vt:lpstr>Calibri</vt:lpstr>
      <vt:lpstr>Calisto MT</vt:lpstr>
      <vt:lpstr>Lucida Sans Unicode</vt:lpstr>
      <vt:lpstr>Wingdings</vt:lpstr>
      <vt:lpstr>Capital</vt:lpstr>
      <vt:lpstr>RGGI (aka Regional Greenhouse Gas Initiative) </vt:lpstr>
      <vt:lpstr>RGGI History</vt:lpstr>
      <vt:lpstr>Original RGGI Policy Development Structure</vt:lpstr>
      <vt:lpstr>RGGI Original Agreement</vt:lpstr>
      <vt:lpstr>RGGI Environmental Performance</vt:lpstr>
      <vt:lpstr>RGGI Allowance Auctions (31 Quarterly Auctions 9/08 to 3/16) </vt:lpstr>
      <vt:lpstr>How the 9 RGGI States used the proceeds of RGGI auctions 2011--14 ($983 million):</vt:lpstr>
      <vt:lpstr>Net Economic Benefits 2012-14  (Analysis Group for RGGI States)</vt:lpstr>
      <vt:lpstr>RGGI Part of Broader GHG Policy Context in Northeast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RGGI </dc:title>
  <dc:creator>Jonathan Raab</dc:creator>
  <cp:lastModifiedBy>Susan Rivo</cp:lastModifiedBy>
  <cp:revision>20</cp:revision>
  <dcterms:created xsi:type="dcterms:W3CDTF">2016-03-09T21:56:00Z</dcterms:created>
  <dcterms:modified xsi:type="dcterms:W3CDTF">2019-11-17T06:14:06Z</dcterms:modified>
</cp:coreProperties>
</file>