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980238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79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4D424-F364-49F5-B924-11D1D033E8CD}" v="104" dt="2021-09-22T18:09:16.807"/>
    <p1510:client id="{F564F847-78B7-45A0-AC31-AF82332A20DB}" v="30" dt="2021-09-22T20:22:23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079F6-1642-4BAA-A9D5-F116934204E7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411638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024" y="4400550"/>
            <a:ext cx="558419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302477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853" y="8685214"/>
            <a:ext cx="302477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54743-242B-4102-AC3B-BA8D7A07E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095F62-B44B-435C-B0CB-22BC9F1EEE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39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33F3-40D3-48FB-8D16-97366BC03201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E5FAC-64D3-43D0-A75C-224241D92A15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3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B7BC-BC98-48DE-B680-EA1970B81262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97BF-0F6A-459B-B891-E9DB839DEE03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0FF-3780-4BE2-9A54-F2D3D23D0775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EBF7-44DE-49B9-9232-E4F9A5F282C0}" type="datetime1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8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01302-75CA-498F-83CC-E3E049270F9F}" type="datetime1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260B-5A9F-4961-A57D-C75383286436}" type="datetime1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2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8A33-91AC-40F8-AD15-7D52A40B236A}" type="datetime1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48E96-BC86-4027-B338-D980BCA76C36}" type="datetime1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1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7C08-F49E-49FE-B400-BDD67E104636}" type="datetime1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1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284164"/>
            <a:ext cx="7307263" cy="858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92226"/>
            <a:ext cx="7886700" cy="4884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44DF4-92DA-44CA-9C7C-2773974E9121}" type="datetime1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8E66-9427-4D13-B8AB-E1D56CAC9E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A443559C-E83F-48B8-A9F0-4451671CBE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95788" y="134938"/>
            <a:ext cx="4545012" cy="152400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Rectangle 41">
            <a:extLst>
              <a:ext uri="{FF2B5EF4-FFF2-40B4-BE49-F238E27FC236}">
                <a16:creationId xmlns:a16="http://schemas.microsoft.com/office/drawing/2014/main" id="{85C03EF0-459F-41F3-B968-FC3B6607FC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3675" y="138113"/>
            <a:ext cx="3900488" cy="146050"/>
          </a:xfrm>
          <a:prstGeom prst="rect">
            <a:avLst/>
          </a:prstGeom>
          <a:solidFill>
            <a:srgbClr val="00B1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9" name="Picture 42" descr="slide_Eversource_energy_rgb">
            <a:extLst>
              <a:ext uri="{FF2B5EF4-FFF2-40B4-BE49-F238E27FC236}">
                <a16:creationId xmlns:a16="http://schemas.microsoft.com/office/drawing/2014/main" id="{EF19EE98-D696-4902-B2E0-7B56103CA0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013" y="554038"/>
            <a:ext cx="1331912" cy="27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30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6">
              <a:lumMod val="50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F28CB-5C33-FA4A-A447-8C3FD887D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1677591"/>
            <a:ext cx="7879841" cy="2225406"/>
          </a:xfrm>
        </p:spPr>
        <p:txBody>
          <a:bodyPr>
            <a:normAutofit/>
          </a:bodyPr>
          <a:lstStyle/>
          <a:p>
            <a:pPr algn="l"/>
            <a:br>
              <a:rPr lang="en-US" sz="2400"/>
            </a:br>
            <a:br>
              <a:rPr lang="en-US" sz="2400"/>
            </a:br>
            <a:r>
              <a:rPr lang="en-US" sz="2400"/>
              <a:t>New England Electricity Restructuring Roundtable</a:t>
            </a:r>
            <a:br>
              <a:rPr lang="en-US" sz="2400"/>
            </a:br>
            <a:r>
              <a:rPr lang="en-US" sz="2400"/>
              <a:t>Special Roundtable on Transmission for Decarbonization</a:t>
            </a:r>
            <a:br>
              <a:rPr lang="en-US" sz="2400"/>
            </a:br>
            <a:endParaRPr lang="en-US" sz="2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E2CBA-787F-7940-A059-C2EDBD90D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0694" y="4321968"/>
            <a:ext cx="2960084" cy="778669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/>
              <a:t>Bill Quinlan</a:t>
            </a:r>
          </a:p>
          <a:p>
            <a:pPr algn="r"/>
            <a:r>
              <a:rPr lang="en-US" dirty="0"/>
              <a:t>September 24, 2021</a:t>
            </a:r>
          </a:p>
        </p:txBody>
      </p:sp>
    </p:spTree>
    <p:extLst>
      <p:ext uri="{BB962C8B-B14F-4D97-AF65-F5344CB8AC3E}">
        <p14:creationId xmlns:p14="http://schemas.microsoft.com/office/powerpoint/2010/main" val="175384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136F8F2-E743-449C-AD52-AF6014F5F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156793"/>
              </p:ext>
            </p:extLst>
          </p:nvPr>
        </p:nvGraphicFramePr>
        <p:xfrm>
          <a:off x="325166" y="2248356"/>
          <a:ext cx="3870083" cy="3238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083">
                  <a:extLst>
                    <a:ext uri="{9D8B030D-6E8A-4147-A177-3AD203B41FA5}">
                      <a16:colId xmlns:a16="http://schemas.microsoft.com/office/drawing/2014/main" val="1786355296"/>
                    </a:ext>
                  </a:extLst>
                </a:gridCol>
              </a:tblGrid>
              <a:tr h="3238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Co-optimized transmission solutions </a:t>
                      </a:r>
                      <a:br>
                        <a:rPr lang="en-US" sz="1600" b="1" i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0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address reliability needs and interconnect offshore wind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600" b="1" i="0" dirty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Energy storage solution </a:t>
                      </a:r>
                      <a:r>
                        <a:rPr lang="en-US" sz="1600" b="0" i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to provide essential back-up power for resiliency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Proactively planning for clusters </a:t>
                      </a:r>
                      <a:r>
                        <a:rPr lang="en-US" sz="1600" b="0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distributed generation and integrating with local transmission projects 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4024069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E73401D-F30F-4615-A401-A07B6EEDB097}"/>
              </a:ext>
            </a:extLst>
          </p:cNvPr>
          <p:cNvSpPr/>
          <p:nvPr/>
        </p:nvSpPr>
        <p:spPr>
          <a:xfrm>
            <a:off x="163197" y="353760"/>
            <a:ext cx="6072233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>
              <a:defRPr/>
            </a:pPr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Combining </a:t>
            </a:r>
            <a:r>
              <a:rPr lang="en-US" sz="2800" b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Grid Reliability, Resiliency </a:t>
            </a:r>
            <a:r>
              <a:rPr lang="en-US" sz="28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and </a:t>
            </a:r>
            <a:r>
              <a:rPr lang="en-US" sz="2800" b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Clean Energy  </a:t>
            </a:r>
            <a:endParaRPr lang="en-US" sz="2800" b="1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386AAA-E5B8-4670-82BF-7889C9080900}"/>
              </a:ext>
            </a:extLst>
          </p:cNvPr>
          <p:cNvSpPr txBox="1"/>
          <p:nvPr/>
        </p:nvSpPr>
        <p:spPr>
          <a:xfrm>
            <a:off x="7654602" y="4087053"/>
            <a:ext cx="132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1600 MW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F58A3A-855F-48A6-9C24-734333BA0484}"/>
              </a:ext>
            </a:extLst>
          </p:cNvPr>
          <p:cNvSpPr txBox="1"/>
          <p:nvPr/>
        </p:nvSpPr>
        <p:spPr>
          <a:xfrm>
            <a:off x="5974536" y="2216116"/>
            <a:ext cx="1961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Reliability Upgrades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9AB686-D012-4F5F-93F1-07BD3A60AA11}"/>
              </a:ext>
            </a:extLst>
          </p:cNvPr>
          <p:cNvSpPr txBox="1"/>
          <p:nvPr/>
        </p:nvSpPr>
        <p:spPr>
          <a:xfrm>
            <a:off x="4540336" y="5468858"/>
            <a:ext cx="3399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Additional potential interconnections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5295F78-B902-47A5-A0BA-93994F695B2E}"/>
              </a:ext>
            </a:extLst>
          </p:cNvPr>
          <p:cNvSpPr/>
          <p:nvPr/>
        </p:nvSpPr>
        <p:spPr>
          <a:xfrm>
            <a:off x="7478931" y="2890564"/>
            <a:ext cx="1008831" cy="54176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AE6ACC7E-81BA-4B1D-BD79-242D81F6125B}"/>
              </a:ext>
            </a:extLst>
          </p:cNvPr>
          <p:cNvSpPr/>
          <p:nvPr/>
        </p:nvSpPr>
        <p:spPr>
          <a:xfrm>
            <a:off x="5338230" y="4743928"/>
            <a:ext cx="86538" cy="636481"/>
          </a:xfrm>
          <a:prstGeom prst="upArrow">
            <a:avLst>
              <a:gd name="adj1" fmla="val 50000"/>
              <a:gd name="adj2" fmla="val 12161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D8E201D3-49A4-45E1-9666-406BF28130D6}"/>
              </a:ext>
            </a:extLst>
          </p:cNvPr>
          <p:cNvSpPr/>
          <p:nvPr/>
        </p:nvSpPr>
        <p:spPr>
          <a:xfrm>
            <a:off x="6064120" y="4743928"/>
            <a:ext cx="86538" cy="636481"/>
          </a:xfrm>
          <a:prstGeom prst="upArrow">
            <a:avLst>
              <a:gd name="adj1" fmla="val 50000"/>
              <a:gd name="adj2" fmla="val 12161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5801B530-6D40-450C-95A1-66945E711B87}"/>
              </a:ext>
            </a:extLst>
          </p:cNvPr>
          <p:cNvSpPr/>
          <p:nvPr/>
        </p:nvSpPr>
        <p:spPr>
          <a:xfrm>
            <a:off x="7940077" y="3438929"/>
            <a:ext cx="86538" cy="471202"/>
          </a:xfrm>
          <a:prstGeom prst="upArrow">
            <a:avLst>
              <a:gd name="adj1" fmla="val 50000"/>
              <a:gd name="adj2" fmla="val 12161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A2ECED19-A35A-4DFD-92C0-846578C9724A}"/>
              </a:ext>
            </a:extLst>
          </p:cNvPr>
          <p:cNvSpPr/>
          <p:nvPr/>
        </p:nvSpPr>
        <p:spPr>
          <a:xfrm flipV="1">
            <a:off x="6865651" y="2573677"/>
            <a:ext cx="86538" cy="471202"/>
          </a:xfrm>
          <a:prstGeom prst="upArrow">
            <a:avLst>
              <a:gd name="adj1" fmla="val 50000"/>
              <a:gd name="adj2" fmla="val 12161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3492AE-FFAA-4355-8078-A255CFD716CB}"/>
              </a:ext>
            </a:extLst>
          </p:cNvPr>
          <p:cNvSpPr txBox="1"/>
          <p:nvPr/>
        </p:nvSpPr>
        <p:spPr>
          <a:xfrm>
            <a:off x="7567512" y="4306302"/>
            <a:ext cx="1562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Interconnections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00FD161-2639-4692-BB94-E775C917B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677" y="1646531"/>
            <a:ext cx="4520409" cy="418198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631AB68-67B4-4BAF-B2AD-574F7FF7C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7596" y="5784635"/>
            <a:ext cx="197872" cy="1978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91DFFE4-0D1B-44B6-951A-7FD12DAF05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7596" y="5466341"/>
            <a:ext cx="197872" cy="19787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95CA24D-6F54-4C89-97FE-22EC8340F2D6}"/>
              </a:ext>
            </a:extLst>
          </p:cNvPr>
          <p:cNvSpPr txBox="1"/>
          <p:nvPr/>
        </p:nvSpPr>
        <p:spPr>
          <a:xfrm>
            <a:off x="4664988" y="5433381"/>
            <a:ext cx="21151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Offshore Wind Interconnection Points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E191A0-6C64-4013-9486-1166D6EC7A76}"/>
              </a:ext>
            </a:extLst>
          </p:cNvPr>
          <p:cNvSpPr txBox="1"/>
          <p:nvPr/>
        </p:nvSpPr>
        <p:spPr>
          <a:xfrm>
            <a:off x="4664988" y="5756069"/>
            <a:ext cx="21151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Battery Storage Project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BC4BEDE-2C91-4069-8DFA-6CC1A8379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0537" y="3182600"/>
            <a:ext cx="197872" cy="19787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3D5F478-6404-411B-A478-91D37E94BABA}"/>
              </a:ext>
            </a:extLst>
          </p:cNvPr>
          <p:cNvSpPr/>
          <p:nvPr/>
        </p:nvSpPr>
        <p:spPr>
          <a:xfrm>
            <a:off x="6780123" y="2530490"/>
            <a:ext cx="1071720" cy="5099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E7DB94-A48F-4CBC-86CE-88EC1AFF0200}"/>
              </a:ext>
            </a:extLst>
          </p:cNvPr>
          <p:cNvSpPr txBox="1"/>
          <p:nvPr/>
        </p:nvSpPr>
        <p:spPr>
          <a:xfrm>
            <a:off x="6791933" y="2608129"/>
            <a:ext cx="1075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Areas of High DER Penetration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192902A-5A50-4CF5-B0AA-4A2ED220228E}"/>
              </a:ext>
            </a:extLst>
          </p:cNvPr>
          <p:cNvSpPr/>
          <p:nvPr/>
        </p:nvSpPr>
        <p:spPr>
          <a:xfrm>
            <a:off x="6686620" y="4196070"/>
            <a:ext cx="1569597" cy="3987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EB2EC6-D373-41F6-966B-CC8FAAE5E958}"/>
              </a:ext>
            </a:extLst>
          </p:cNvPr>
          <p:cNvSpPr txBox="1"/>
          <p:nvPr/>
        </p:nvSpPr>
        <p:spPr>
          <a:xfrm>
            <a:off x="6644254" y="4217859"/>
            <a:ext cx="161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345-kV Loop and Substation Upgrades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F353D3E-7E34-4556-96E9-67C36B30021C}"/>
              </a:ext>
            </a:extLst>
          </p:cNvPr>
          <p:cNvCxnSpPr>
            <a:stCxn id="25" idx="1"/>
          </p:cNvCxnSpPr>
          <p:nvPr/>
        </p:nvCxnSpPr>
        <p:spPr>
          <a:xfrm flipH="1">
            <a:off x="6150658" y="2785461"/>
            <a:ext cx="629465" cy="105103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A46DC4D-E740-4792-BC86-0C00633CCB94}"/>
              </a:ext>
            </a:extLst>
          </p:cNvPr>
          <p:cNvCxnSpPr>
            <a:cxnSpLocks/>
          </p:cNvCxnSpPr>
          <p:nvPr/>
        </p:nvCxnSpPr>
        <p:spPr>
          <a:xfrm flipH="1" flipV="1">
            <a:off x="6557142" y="3471695"/>
            <a:ext cx="772455" cy="72437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>
            <a:extLst>
              <a:ext uri="{FF2B5EF4-FFF2-40B4-BE49-F238E27FC236}">
                <a16:creationId xmlns:a16="http://schemas.microsoft.com/office/drawing/2014/main" id="{5D36A93D-EFE3-46C9-8531-F49C86C34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1096" y="3769565"/>
            <a:ext cx="197872" cy="197872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A6B6EB7-7C2F-4DCF-A2D9-A588D77CD13D}"/>
              </a:ext>
            </a:extLst>
          </p:cNvPr>
          <p:cNvCxnSpPr>
            <a:cxnSpLocks/>
          </p:cNvCxnSpPr>
          <p:nvPr/>
        </p:nvCxnSpPr>
        <p:spPr>
          <a:xfrm flipV="1">
            <a:off x="7255669" y="3242327"/>
            <a:ext cx="1081742" cy="374792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27F6572-4C89-4AB8-BFE2-44CD2A1B10CD}"/>
              </a:ext>
            </a:extLst>
          </p:cNvPr>
          <p:cNvCxnSpPr>
            <a:cxnSpLocks/>
          </p:cNvCxnSpPr>
          <p:nvPr/>
        </p:nvCxnSpPr>
        <p:spPr>
          <a:xfrm flipH="1">
            <a:off x="8337411" y="2785461"/>
            <a:ext cx="115799" cy="456866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6CA81C-B7B3-496C-A04F-D0C74FB6AD0C}"/>
              </a:ext>
            </a:extLst>
          </p:cNvPr>
          <p:cNvCxnSpPr>
            <a:cxnSpLocks/>
          </p:cNvCxnSpPr>
          <p:nvPr/>
        </p:nvCxnSpPr>
        <p:spPr>
          <a:xfrm>
            <a:off x="8348816" y="2433166"/>
            <a:ext cx="104394" cy="352295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5BFFEBD-4BD7-423B-A774-0DF3E0B85062}"/>
              </a:ext>
            </a:extLst>
          </p:cNvPr>
          <p:cNvCxnSpPr>
            <a:cxnSpLocks/>
          </p:cNvCxnSpPr>
          <p:nvPr/>
        </p:nvCxnSpPr>
        <p:spPr>
          <a:xfrm>
            <a:off x="8021940" y="1911405"/>
            <a:ext cx="325914" cy="521229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A9D91DA-C1A4-4AF1-B085-3C358B8DB002}"/>
              </a:ext>
            </a:extLst>
          </p:cNvPr>
          <p:cNvCxnSpPr>
            <a:cxnSpLocks/>
          </p:cNvCxnSpPr>
          <p:nvPr/>
        </p:nvCxnSpPr>
        <p:spPr>
          <a:xfrm>
            <a:off x="7778924" y="1843159"/>
            <a:ext cx="161153" cy="27604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6907D3-4D3A-4CE6-ACAD-D87C2D699DE4}"/>
              </a:ext>
            </a:extLst>
          </p:cNvPr>
          <p:cNvCxnSpPr>
            <a:cxnSpLocks/>
          </p:cNvCxnSpPr>
          <p:nvPr/>
        </p:nvCxnSpPr>
        <p:spPr>
          <a:xfrm>
            <a:off x="7933696" y="1870763"/>
            <a:ext cx="96440" cy="48113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1A77113-A346-417C-9170-18D0056B0FFE}"/>
              </a:ext>
            </a:extLst>
          </p:cNvPr>
          <p:cNvCxnSpPr>
            <a:cxnSpLocks/>
          </p:cNvCxnSpPr>
          <p:nvPr/>
        </p:nvCxnSpPr>
        <p:spPr>
          <a:xfrm>
            <a:off x="6981825" y="3526631"/>
            <a:ext cx="80963" cy="54769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89851D-5F84-4F4E-BE7D-1DA1E27E8A45}"/>
              </a:ext>
            </a:extLst>
          </p:cNvPr>
          <p:cNvCxnSpPr>
            <a:cxnSpLocks/>
          </p:cNvCxnSpPr>
          <p:nvPr/>
        </p:nvCxnSpPr>
        <p:spPr>
          <a:xfrm>
            <a:off x="8079353" y="3334686"/>
            <a:ext cx="36602" cy="94314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0CF4789-D6D1-4187-82D2-DF24ED00E4C6}"/>
              </a:ext>
            </a:extLst>
          </p:cNvPr>
          <p:cNvCxnSpPr>
            <a:cxnSpLocks/>
          </p:cNvCxnSpPr>
          <p:nvPr/>
        </p:nvCxnSpPr>
        <p:spPr>
          <a:xfrm>
            <a:off x="8111045" y="3426619"/>
            <a:ext cx="99718" cy="47157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E3B2B62-A4B1-409D-9E56-68D07210A828}"/>
              </a:ext>
            </a:extLst>
          </p:cNvPr>
          <p:cNvCxnSpPr>
            <a:cxnSpLocks/>
          </p:cNvCxnSpPr>
          <p:nvPr/>
        </p:nvCxnSpPr>
        <p:spPr>
          <a:xfrm flipV="1">
            <a:off x="7255669" y="3638909"/>
            <a:ext cx="109537" cy="13687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89253D7-005F-46BC-A76F-5DD9B3437E61}"/>
              </a:ext>
            </a:extLst>
          </p:cNvPr>
          <p:cNvCxnSpPr>
            <a:cxnSpLocks/>
          </p:cNvCxnSpPr>
          <p:nvPr/>
        </p:nvCxnSpPr>
        <p:spPr>
          <a:xfrm>
            <a:off x="7236639" y="3691632"/>
            <a:ext cx="178635" cy="10204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17252C8-10E7-4AA5-B4C3-5B48E1ED6C4E}"/>
              </a:ext>
            </a:extLst>
          </p:cNvPr>
          <p:cNvCxnSpPr>
            <a:cxnSpLocks/>
          </p:cNvCxnSpPr>
          <p:nvPr/>
        </p:nvCxnSpPr>
        <p:spPr>
          <a:xfrm>
            <a:off x="7352770" y="3638908"/>
            <a:ext cx="97466" cy="48519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9A1B6F-A35C-42C7-BB53-911AB2BEACD8}"/>
              </a:ext>
            </a:extLst>
          </p:cNvPr>
          <p:cNvCxnSpPr>
            <a:cxnSpLocks/>
          </p:cNvCxnSpPr>
          <p:nvPr/>
        </p:nvCxnSpPr>
        <p:spPr>
          <a:xfrm>
            <a:off x="6966649" y="3554031"/>
            <a:ext cx="80963" cy="54769"/>
          </a:xfrm>
          <a:prstGeom prst="line">
            <a:avLst/>
          </a:prstGeom>
          <a:ln w="25400">
            <a:solidFill>
              <a:srgbClr val="FF5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918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46ebef2-0650-4075-9a18-7377b148521f">
      <UserInfo>
        <DisplayName>D'ANTONIO, BENJAMIN</DisplayName>
        <AccountId>26</AccountId>
        <AccountType/>
      </UserInfo>
      <UserInfo>
        <DisplayName>Stark, Jason R</DisplayName>
        <AccountId>13</AccountId>
        <AccountType/>
      </UserInfo>
      <UserInfo>
        <DisplayName>Burnham, David J</DisplayName>
        <AccountId>15</AccountId>
        <AccountType/>
      </UserInfo>
      <UserInfo>
        <DisplayName>Lucas, Jacob E</DisplayName>
        <AccountId>60</AccountId>
        <AccountType/>
      </UserInfo>
      <UserInfo>
        <DisplayName>Luftig, Lisa</DisplayName>
        <AccountId>34</AccountId>
        <AccountType/>
      </UserInfo>
      <UserInfo>
        <DisplayName>Boisvert, Mary-Jo</DisplayName>
        <AccountId>16</AccountId>
        <AccountType/>
      </UserInfo>
      <UserInfo>
        <DisplayName>Gangi, Nicholas</DisplayName>
        <AccountId>20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DF39D96944274AACC034C85F33E625" ma:contentTypeVersion="12" ma:contentTypeDescription="Create a new document." ma:contentTypeScope="" ma:versionID="11645121fe1cc593386abd58f51deb24">
  <xsd:schema xmlns:xsd="http://www.w3.org/2001/XMLSchema" xmlns:xs="http://www.w3.org/2001/XMLSchema" xmlns:p="http://schemas.microsoft.com/office/2006/metadata/properties" xmlns:ns2="c59c443f-ffad-4d26-a4ed-4d05a747ac97" xmlns:ns3="b46ebef2-0650-4075-9a18-7377b148521f" targetNamespace="http://schemas.microsoft.com/office/2006/metadata/properties" ma:root="true" ma:fieldsID="74f1ad78d2ba91ffe7301e7ea6e471d9" ns2:_="" ns3:_="">
    <xsd:import namespace="c59c443f-ffad-4d26-a4ed-4d05a747ac97"/>
    <xsd:import namespace="b46ebef2-0650-4075-9a18-7377b14852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c443f-ffad-4d26-a4ed-4d05a747ac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ebef2-0650-4075-9a18-7377b14852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1806B7-2432-4231-B8B7-D002F499D9CE}">
  <ds:schemaRefs>
    <ds:schemaRef ds:uri="http://purl.org/dc/dcmitype/"/>
    <ds:schemaRef ds:uri="http://schemas.microsoft.com/office/infopath/2007/PartnerControls"/>
    <ds:schemaRef ds:uri="c59c443f-ffad-4d26-a4ed-4d05a747ac9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b46ebef2-0650-4075-9a18-7377b148521f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9C4594-E40D-4688-BDB0-657A56526C72}">
  <ds:schemaRefs>
    <ds:schemaRef ds:uri="b46ebef2-0650-4075-9a18-7377b148521f"/>
    <ds:schemaRef ds:uri="c59c443f-ffad-4d26-a4ed-4d05a747ac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C6DF364-1D52-412C-BD17-0F3A6976D8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90</Words>
  <Application>Microsoft Macintosh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Office Theme</vt:lpstr>
      <vt:lpstr>  New England Electricity Restructuring Roundtable Special Roundtable on Transmission for Decarbonization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Meaghan A</dc:creator>
  <cp:lastModifiedBy>Jonathan Raab</cp:lastModifiedBy>
  <cp:revision>2</cp:revision>
  <cp:lastPrinted>2021-09-22T18:51:37Z</cp:lastPrinted>
  <dcterms:created xsi:type="dcterms:W3CDTF">2021-09-14T15:31:47Z</dcterms:created>
  <dcterms:modified xsi:type="dcterms:W3CDTF">2021-09-23T15:43:25Z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0x010100C3DF39D96944274AACC034C85F33E625</vt:lpwstr>
  </property>
</Properties>
</file>