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9" r:id="rId3"/>
    <p:sldId id="265" r:id="rId4"/>
    <p:sldId id="302" r:id="rId5"/>
    <p:sldId id="300" r:id="rId6"/>
    <p:sldId id="303" r:id="rId7"/>
    <p:sldId id="304" r:id="rId8"/>
    <p:sldId id="298" r:id="rId9"/>
    <p:sldId id="305" r:id="rId10"/>
    <p:sldId id="306" r:id="rId11"/>
    <p:sldId id="308" r:id="rId12"/>
    <p:sldId id="309" r:id="rId13"/>
    <p:sldId id="311" r:id="rId14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6" autoAdjust="0"/>
    <p:restoredTop sz="94660"/>
  </p:normalViewPr>
  <p:slideViewPr>
    <p:cSldViewPr>
      <p:cViewPr varScale="1">
        <p:scale>
          <a:sx n="95" d="100"/>
          <a:sy n="95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600672-DDA4-4E88-8729-068F47F617A6}" type="datetimeFigureOut">
              <a:rPr lang="en-US" smtClean="0"/>
              <a:t>6/14/17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A03BC8-1453-46D2-8753-A44C8E5BA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79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3B5394-9E49-488A-9D8B-3991636896C5}" type="datetimeFigureOut">
              <a:rPr lang="en-US" smtClean="0"/>
              <a:t>6/14/17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F44F75-2968-40F5-A41C-CB349A5A9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2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91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spcAft>
                <a:spcPts val="1200"/>
              </a:spcAft>
              <a:buFont typeface="Arial" pitchFamily="34" charset="0"/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6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6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6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48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1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1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1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5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6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C296-AAA8-4E7A-A67D-45CBC60C62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6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1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8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5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4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1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5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3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9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6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ED13-CF34-450D-B536-3A8335978422}" type="datetimeFigureOut">
              <a:rPr lang="en-US" smtClean="0"/>
              <a:t>6/14/17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822E1-F097-4AAF-B011-84C35206B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7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7772400" cy="2057400"/>
          </a:xfrm>
        </p:spPr>
        <p:txBody>
          <a:bodyPr>
            <a:no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Ari Peskoe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Senior Fellow in Electricity Law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apeskoe@law.harvard.edu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  <a:cs typeface="Helvetica" pitchFamily="34" charset="0"/>
              </a:rPr>
              <a:t>@</a:t>
            </a:r>
            <a:r>
              <a:rPr lang="en-US" sz="2000" dirty="0" err="1">
                <a:solidFill>
                  <a:schemeClr val="tx1"/>
                </a:solidFill>
                <a:latin typeface="Cambria" pitchFamily="18" charset="0"/>
                <a:cs typeface="Helvetica" pitchFamily="34" charset="0"/>
              </a:rPr>
              <a:t>aripeskoe</a:t>
            </a:r>
            <a:endParaRPr lang="en-US" sz="2000" dirty="0">
              <a:solidFill>
                <a:schemeClr val="tx1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1846828"/>
            <a:ext cx="7772400" cy="2067485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cap="all" dirty="0" smtClean="0">
              <a:latin typeface="Cambria" pitchFamily="18" charset="0"/>
              <a:ea typeface="+mj-ea"/>
              <a:cs typeface="Helvetica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cap="all" dirty="0" smtClean="0">
              <a:latin typeface="Cambria" pitchFamily="18" charset="0"/>
              <a:ea typeface="+mj-ea"/>
              <a:cs typeface="Helvetica"/>
            </a:endParaRPr>
          </a:p>
          <a:p>
            <a:pPr algn="ctr">
              <a:lnSpc>
                <a:spcPct val="120000"/>
              </a:lnSpc>
            </a:pPr>
            <a:r>
              <a:rPr lang="en-US" sz="7000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Preserving Nuclear Power:</a:t>
            </a:r>
          </a:p>
          <a:p>
            <a:pPr algn="ctr">
              <a:lnSpc>
                <a:spcPct val="120000"/>
              </a:lnSpc>
            </a:pPr>
            <a:r>
              <a:rPr lang="en-US" sz="7000" cap="sm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Roles of States and FERC</a:t>
            </a:r>
            <a:endParaRPr lang="en-US" sz="3100" dirty="0"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1066800"/>
            <a:ext cx="3437299" cy="70382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50" y="5181600"/>
            <a:ext cx="3238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824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There a Legally Sustainable</a:t>
            </a:r>
          </a:p>
          <a:p>
            <a:r>
              <a:rPr lang="en-US" dirty="0" smtClean="0"/>
              <a:t>Path Forward?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534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FERC facilitated restructuring without new authorization from Congress: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Market-based rates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Open-access transmission 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ISO/RTO Guidelines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Approvals of ISO/RTO formation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Approvals of Energy market rules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Approvals of capacity market rules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6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There a Legally Sustainable</a:t>
            </a:r>
          </a:p>
          <a:p>
            <a:r>
              <a:rPr lang="en-US" dirty="0" smtClean="0"/>
              <a:t>Path Forward?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534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Just and Reasonable rates: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Balance consumer and investor interests 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Enhance competition 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Are consistent </a:t>
            </a:r>
            <a:r>
              <a:rPr lang="en-US" sz="3200" dirty="0"/>
              <a:t>with the statute’s “principal purpose</a:t>
            </a:r>
            <a:r>
              <a:rPr lang="en-US" sz="3200" dirty="0" smtClean="0"/>
              <a:t>”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6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There a Legally Sustainable</a:t>
            </a:r>
          </a:p>
          <a:p>
            <a:r>
              <a:rPr lang="en-US" dirty="0" smtClean="0"/>
              <a:t>Path Forward?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534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In response to a jurisdictional challenge:</a:t>
            </a:r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/>
              <a:t>FERC’s rationale for </a:t>
            </a:r>
            <a:r>
              <a:rPr lang="en-US" sz="2800" dirty="0"/>
              <a:t>market reform must be “all about, and only about, improving the wholesale </a:t>
            </a:r>
            <a:r>
              <a:rPr lang="en-US" sz="2800" dirty="0" smtClean="0"/>
              <a:t>market”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Court “will </a:t>
            </a:r>
            <a:r>
              <a:rPr lang="en-US" sz="2800" dirty="0"/>
              <a:t>not read the FPA, against its clear terms, to halt a practice that so evidently enables the Commission to fulfill its statutory </a:t>
            </a:r>
            <a:r>
              <a:rPr lang="en-US" sz="2800" dirty="0" smtClean="0"/>
              <a:t>duties”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     </a:t>
            </a: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37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Conclusions and Questions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534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ZECs: Legality TBD, probably 2018</a:t>
            </a:r>
          </a:p>
          <a:p>
            <a:pPr marL="914400" lvl="1" indent="-3952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If ZECs are preempted, are RPS laws or RGGI next?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Nuclear PPAs: Weak preemption argument (2nd Circuit decision to come), Commerce Clause concern depends on details of law</a:t>
            </a:r>
          </a:p>
          <a:p>
            <a:pPr marL="914400" lvl="1" indent="-3952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If nuclear PPAs fall, are MA offshore wind, hydro procurements vulnerable?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Integrating public policy in wholesale markets: Will an RTO propose an “achieve” strategy? 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9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How to Regulate Generation</a:t>
            </a:r>
          </a:p>
          <a:p>
            <a:r>
              <a:rPr lang="en-US" dirty="0" smtClean="0"/>
              <a:t>After Industry Restructuring?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763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u="sng" dirty="0" smtClean="0"/>
              <a:t>Challenge: Plant revenue not regulated by PUC</a:t>
            </a:r>
          </a:p>
          <a:p>
            <a:r>
              <a:rPr lang="en-US" sz="2800" dirty="0" smtClean="0"/>
              <a:t>Possible Workarounds: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Restrict new generators with environmental regulations or siting rules</a:t>
            </a:r>
          </a:p>
          <a:p>
            <a:pPr marL="1371600" lvl="2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800" dirty="0" smtClean="0"/>
              <a:t>e.g., emission performance standards, CO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tax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Induce new generators with utility procurement rules and/or financial products/incentives</a:t>
            </a:r>
          </a:p>
          <a:p>
            <a:pPr marL="1371600" lvl="2" indent="-457200">
              <a:spcAft>
                <a:spcPts val="1200"/>
              </a:spcAft>
              <a:buFont typeface="Calibri" pitchFamily="34" charset="0"/>
              <a:buChar char="X"/>
            </a:pPr>
            <a:r>
              <a:rPr lang="en-US" sz="2800" dirty="0" smtClean="0"/>
              <a:t>Problem: Legal risk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3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Legal Risks for State Policies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FPA Preemption and dormant Commerce Clause challenges to state electricity policies </a:t>
            </a:r>
            <a:endParaRPr lang="en-US" sz="28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31"/>
          <a:stretch/>
        </p:blipFill>
        <p:spPr>
          <a:xfrm>
            <a:off x="1058282" y="2575468"/>
            <a:ext cx="6256918" cy="367293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00600" y="6167735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www.StatePowerProject.org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04102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Legal Risks for State Policies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7CDE-A925-49FB-A0AE-ED90950A565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668482"/>
            <a:ext cx="8382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u="sng" dirty="0" smtClean="0"/>
              <a:t>Three legal claims about challenged state actions</a:t>
            </a:r>
            <a:r>
              <a:rPr lang="en-US" sz="2800" dirty="0" smtClean="0"/>
              <a:t>: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 smtClean="0"/>
              <a:t>Regulate wholesale rates, intruding on FERC’s exclusive jurisdiction (field preemption)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800" dirty="0" smtClean="0"/>
              <a:t>“Stand as an obstacle” to FERC regulation of just and reasonable rates (conflict preemption)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Favor in-state businesses in violation of the dormant Commerce Clause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95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5655" y="27463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Dormant Commerce Clause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7CDE-A925-49FB-A0AE-ED90950A565A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 ZECs/PPAs Regulate </a:t>
            </a:r>
          </a:p>
          <a:p>
            <a:r>
              <a:rPr lang="en-US" dirty="0" smtClean="0"/>
              <a:t>Wholesale Rates?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726258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49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5655" y="27463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Dormant Commerce Clause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7CDE-A925-49FB-A0AE-ED90950A565A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 ZECs/PPAs Regulate </a:t>
            </a:r>
          </a:p>
          <a:p>
            <a:r>
              <a:rPr lang="en-US" dirty="0" smtClean="0"/>
              <a:t>Wholesale Rates?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5800" y="1870770"/>
            <a:ext cx="8153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Our holding is limited: We reject Maryland’s program only because it disregards an interstate wholesale rate required by FERC. </a:t>
            </a:r>
            <a:endParaRPr lang="en-US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. . . </a:t>
            </a:r>
            <a:endParaRPr lang="en-US" sz="2800" dirty="0" smtClean="0"/>
          </a:p>
          <a:p>
            <a:r>
              <a:rPr lang="en-US" sz="2800" dirty="0" smtClean="0"/>
              <a:t>So </a:t>
            </a:r>
            <a:r>
              <a:rPr lang="en-US" sz="2800" dirty="0"/>
              <a:t>long as a State does not condition payment of funds on capacity clearing the auction, the State’s program would not suffer from the fatal defect that renders Maryland’s program </a:t>
            </a:r>
            <a:r>
              <a:rPr lang="en-US" sz="2800" dirty="0" smtClean="0"/>
              <a:t>unacceptable.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581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5655" y="27463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Dormant Commerce Clause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7CDE-A925-49FB-A0AE-ED90950A565A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 ZECs/PPAs stand as an obstacle </a:t>
            </a:r>
          </a:p>
          <a:p>
            <a:r>
              <a:rPr lang="en-US" dirty="0" smtClean="0"/>
              <a:t>To FERC Regulation?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5800" y="1870770"/>
            <a:ext cx="8382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/>
              <a:t>FERC can set RTO rules to counteract the effects of state </a:t>
            </a:r>
            <a:r>
              <a:rPr lang="en-US" sz="3200" dirty="0" smtClean="0"/>
              <a:t>policies</a:t>
            </a:r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Plaintiffs have not articulated a limiting principle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268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5655" y="27463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Discrimination Against Out-of-State Economic Interests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07CDE-A925-49FB-A0AE-ED90950A565A}" type="slidenum">
              <a:rPr lang="en-US" smtClean="0"/>
              <a:t>8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 ZECs/PPAs Discriminate?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676400"/>
            <a:ext cx="85344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ZEC qualifications are even handed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Preferring in-state businesses to spur local economic development is prohibited but not always fatal when the state has other aims too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1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There a Legally Sustainable</a:t>
            </a:r>
          </a:p>
          <a:p>
            <a:r>
              <a:rPr lang="en-US" dirty="0" smtClean="0"/>
              <a:t>Path Forward?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534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FERC’s Post-Technical Conference Notice:</a:t>
            </a:r>
          </a:p>
          <a:p>
            <a:pPr marL="457200" lvl="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/>
              <a:t>Accommodation </a:t>
            </a:r>
            <a:r>
              <a:rPr lang="en-US" sz="3200" dirty="0"/>
              <a:t>of State </a:t>
            </a:r>
            <a:r>
              <a:rPr lang="en-US" sz="3200" dirty="0" smtClean="0"/>
              <a:t>Actions  </a:t>
            </a:r>
          </a:p>
          <a:p>
            <a:pPr marL="457200" lvl="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/>
              <a:t>Pricing </a:t>
            </a:r>
            <a:r>
              <a:rPr lang="en-US" sz="3200" dirty="0"/>
              <a:t>State Policy </a:t>
            </a:r>
            <a:r>
              <a:rPr lang="en-US" sz="3200" dirty="0" smtClean="0"/>
              <a:t>Choices </a:t>
            </a:r>
            <a:r>
              <a:rPr lang="en-US" sz="3200" b="1" dirty="0" smtClean="0"/>
              <a:t>(“Achieve”)</a:t>
            </a: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0" y="6096000"/>
            <a:ext cx="3065160" cy="6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34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6793</TotalTime>
  <Words>565</Words>
  <Application>Microsoft Macintosh PowerPoint</Application>
  <PresentationFormat>On-screen Show (4:3)</PresentationFormat>
  <Paragraphs>93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apeskoe</dc:creator>
  <cp:lastModifiedBy>Jonathan Raab</cp:lastModifiedBy>
  <cp:revision>137</cp:revision>
  <cp:lastPrinted>2017-03-16T15:32:03Z</cp:lastPrinted>
  <dcterms:created xsi:type="dcterms:W3CDTF">2017-02-15T15:16:40Z</dcterms:created>
  <dcterms:modified xsi:type="dcterms:W3CDTF">2017-06-14T19:16:47Z</dcterms:modified>
</cp:coreProperties>
</file>