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58" r:id="rId4"/>
    <p:sldId id="260" r:id="rId5"/>
    <p:sldId id="261" r:id="rId6"/>
    <p:sldId id="262" r:id="rId7"/>
    <p:sldId id="264" r:id="rId8"/>
    <p:sldId id="265" r:id="rId9"/>
  </p:sldIdLst>
  <p:sldSz cx="9144000" cy="6858000" type="screen4x3"/>
  <p:notesSz cx="6858000" cy="9107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6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Kaplan\Documents%20and%20Settings\skaplan.CLF\Spreadsheets\ISO-NE%202012_daygenbyfu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3488869446874702E-2"/>
          <c:y val="1.712386954997204E-2"/>
          <c:w val="0.81559699134830366"/>
          <c:h val="0.82284543642977415"/>
        </c:manualLayout>
      </c:layout>
      <c:lineChart>
        <c:grouping val="standard"/>
        <c:ser>
          <c:idx val="7"/>
          <c:order val="0"/>
          <c:tx>
            <c:strRef>
              <c:f>Generation_by_Fuel_Type!$K$1</c:f>
              <c:strCache>
                <c:ptCount val="1"/>
                <c:pt idx="0">
                  <c:v>WIND</c:v>
                </c:pt>
              </c:strCache>
            </c:strRef>
          </c:tx>
          <c:marker>
            <c:symbol val="none"/>
          </c:marker>
          <c:cat>
            <c:numRef>
              <c:f>Generation_by_Fuel_Type!$A$814:$A$858</c:f>
              <c:numCache>
                <c:formatCode>m/d/yyyy</c:formatCode>
                <c:ptCount val="45"/>
                <c:pt idx="0">
                  <c:v>40991</c:v>
                </c:pt>
                <c:pt idx="1">
                  <c:v>40992</c:v>
                </c:pt>
                <c:pt idx="2">
                  <c:v>40993</c:v>
                </c:pt>
                <c:pt idx="3">
                  <c:v>40994</c:v>
                </c:pt>
                <c:pt idx="4">
                  <c:v>40995</c:v>
                </c:pt>
                <c:pt idx="5">
                  <c:v>40996</c:v>
                </c:pt>
                <c:pt idx="6">
                  <c:v>40997</c:v>
                </c:pt>
                <c:pt idx="7">
                  <c:v>40998</c:v>
                </c:pt>
                <c:pt idx="8">
                  <c:v>40999</c:v>
                </c:pt>
                <c:pt idx="9">
                  <c:v>41000</c:v>
                </c:pt>
                <c:pt idx="10">
                  <c:v>41001</c:v>
                </c:pt>
                <c:pt idx="11">
                  <c:v>41002</c:v>
                </c:pt>
                <c:pt idx="12">
                  <c:v>41003</c:v>
                </c:pt>
                <c:pt idx="13">
                  <c:v>41004</c:v>
                </c:pt>
                <c:pt idx="14">
                  <c:v>41005</c:v>
                </c:pt>
                <c:pt idx="15">
                  <c:v>41006</c:v>
                </c:pt>
                <c:pt idx="16">
                  <c:v>41007</c:v>
                </c:pt>
                <c:pt idx="17">
                  <c:v>41008</c:v>
                </c:pt>
                <c:pt idx="18">
                  <c:v>41009</c:v>
                </c:pt>
                <c:pt idx="19">
                  <c:v>41010</c:v>
                </c:pt>
                <c:pt idx="20">
                  <c:v>41011</c:v>
                </c:pt>
                <c:pt idx="21">
                  <c:v>41012</c:v>
                </c:pt>
                <c:pt idx="22">
                  <c:v>41013</c:v>
                </c:pt>
                <c:pt idx="23">
                  <c:v>41014</c:v>
                </c:pt>
                <c:pt idx="24">
                  <c:v>41015</c:v>
                </c:pt>
                <c:pt idx="25">
                  <c:v>41016</c:v>
                </c:pt>
                <c:pt idx="26">
                  <c:v>41017</c:v>
                </c:pt>
                <c:pt idx="27">
                  <c:v>41018</c:v>
                </c:pt>
                <c:pt idx="28">
                  <c:v>41019</c:v>
                </c:pt>
                <c:pt idx="29">
                  <c:v>41020</c:v>
                </c:pt>
                <c:pt idx="30">
                  <c:v>41021</c:v>
                </c:pt>
                <c:pt idx="31">
                  <c:v>41022</c:v>
                </c:pt>
                <c:pt idx="32">
                  <c:v>41023</c:v>
                </c:pt>
                <c:pt idx="33">
                  <c:v>41024</c:v>
                </c:pt>
                <c:pt idx="34">
                  <c:v>41025</c:v>
                </c:pt>
                <c:pt idx="35">
                  <c:v>41026</c:v>
                </c:pt>
                <c:pt idx="36">
                  <c:v>41027</c:v>
                </c:pt>
                <c:pt idx="37">
                  <c:v>41028</c:v>
                </c:pt>
                <c:pt idx="38">
                  <c:v>41029</c:v>
                </c:pt>
                <c:pt idx="39">
                  <c:v>41030</c:v>
                </c:pt>
                <c:pt idx="40">
                  <c:v>41031</c:v>
                </c:pt>
                <c:pt idx="41">
                  <c:v>41032</c:v>
                </c:pt>
                <c:pt idx="42">
                  <c:v>41033</c:v>
                </c:pt>
                <c:pt idx="43">
                  <c:v>41034</c:v>
                </c:pt>
                <c:pt idx="44">
                  <c:v>41035</c:v>
                </c:pt>
              </c:numCache>
            </c:numRef>
          </c:cat>
          <c:val>
            <c:numRef>
              <c:f>Generation_by_Fuel_Type!$K$814:$K$858</c:f>
              <c:numCache>
                <c:formatCode>#,##0</c:formatCode>
                <c:ptCount val="45"/>
                <c:pt idx="0">
                  <c:v>6998.7420000000002</c:v>
                </c:pt>
                <c:pt idx="1">
                  <c:v>1936.6239999999998</c:v>
                </c:pt>
                <c:pt idx="2">
                  <c:v>2056.5439999999999</c:v>
                </c:pt>
                <c:pt idx="3">
                  <c:v>7946.2739999999994</c:v>
                </c:pt>
                <c:pt idx="4">
                  <c:v>6169.2910000000011</c:v>
                </c:pt>
                <c:pt idx="5">
                  <c:v>1622.5310000000002</c:v>
                </c:pt>
                <c:pt idx="6">
                  <c:v>1598.6509999999998</c:v>
                </c:pt>
                <c:pt idx="7">
                  <c:v>5252.143</c:v>
                </c:pt>
                <c:pt idx="8">
                  <c:v>789.55000000000018</c:v>
                </c:pt>
                <c:pt idx="9">
                  <c:v>264.01700000000005</c:v>
                </c:pt>
                <c:pt idx="10">
                  <c:v>4172.1550000000034</c:v>
                </c:pt>
                <c:pt idx="11">
                  <c:v>6518.8070000000007</c:v>
                </c:pt>
                <c:pt idx="12">
                  <c:v>6228.1180000000004</c:v>
                </c:pt>
                <c:pt idx="13">
                  <c:v>6142.3210000000054</c:v>
                </c:pt>
                <c:pt idx="14">
                  <c:v>6018.9190000000008</c:v>
                </c:pt>
                <c:pt idx="15">
                  <c:v>3935.424</c:v>
                </c:pt>
                <c:pt idx="16">
                  <c:v>4601.9139999999998</c:v>
                </c:pt>
                <c:pt idx="17">
                  <c:v>3851.7070000000003</c:v>
                </c:pt>
                <c:pt idx="18">
                  <c:v>2793.4090000000006</c:v>
                </c:pt>
                <c:pt idx="19">
                  <c:v>839.1730000000008</c:v>
                </c:pt>
                <c:pt idx="20">
                  <c:v>1954.998</c:v>
                </c:pt>
                <c:pt idx="21">
                  <c:v>3483.2959999999998</c:v>
                </c:pt>
                <c:pt idx="22">
                  <c:v>4289.8870000000006</c:v>
                </c:pt>
                <c:pt idx="23">
                  <c:v>1952.5619999999997</c:v>
                </c:pt>
                <c:pt idx="24">
                  <c:v>3402.2689999999975</c:v>
                </c:pt>
                <c:pt idx="25">
                  <c:v>6145.3030000000017</c:v>
                </c:pt>
                <c:pt idx="26">
                  <c:v>2352.3390000000022</c:v>
                </c:pt>
                <c:pt idx="27">
                  <c:v>1727.4540000000002</c:v>
                </c:pt>
                <c:pt idx="28">
                  <c:v>2671.9270000000006</c:v>
                </c:pt>
                <c:pt idx="29">
                  <c:v>3485.9190000000012</c:v>
                </c:pt>
                <c:pt idx="30">
                  <c:v>2819.56</c:v>
                </c:pt>
                <c:pt idx="31">
                  <c:v>5594.1890000000003</c:v>
                </c:pt>
                <c:pt idx="32">
                  <c:v>5777.2089999999989</c:v>
                </c:pt>
                <c:pt idx="33">
                  <c:v>3364.8679999999999</c:v>
                </c:pt>
                <c:pt idx="34">
                  <c:v>2567.8100000000022</c:v>
                </c:pt>
                <c:pt idx="35">
                  <c:v>5983.8690000000024</c:v>
                </c:pt>
                <c:pt idx="36">
                  <c:v>6692.3320000000012</c:v>
                </c:pt>
                <c:pt idx="37">
                  <c:v>6744.848</c:v>
                </c:pt>
                <c:pt idx="38">
                  <c:v>2398.7500000000005</c:v>
                </c:pt>
                <c:pt idx="39">
                  <c:v>2556.7190000000001</c:v>
                </c:pt>
                <c:pt idx="40">
                  <c:v>531.07499999999993</c:v>
                </c:pt>
                <c:pt idx="41">
                  <c:v>706.04199999999946</c:v>
                </c:pt>
                <c:pt idx="42">
                  <c:v>934.13299999999947</c:v>
                </c:pt>
                <c:pt idx="43">
                  <c:v>1800.2580000000003</c:v>
                </c:pt>
                <c:pt idx="44">
                  <c:v>1072.155</c:v>
                </c:pt>
              </c:numCache>
            </c:numRef>
          </c:val>
        </c:ser>
        <c:ser>
          <c:idx val="0"/>
          <c:order val="1"/>
          <c:tx>
            <c:strRef>
              <c:f>Generation_by_Fuel_Type!$B$1</c:f>
              <c:strCache>
                <c:ptCount val="1"/>
                <c:pt idx="0">
                  <c:v>COAL</c:v>
                </c:pt>
              </c:strCache>
            </c:strRef>
          </c:tx>
          <c:marker>
            <c:symbol val="none"/>
          </c:marker>
          <c:cat>
            <c:numRef>
              <c:f>Generation_by_Fuel_Type!$A$814:$A$858</c:f>
              <c:numCache>
                <c:formatCode>m/d/yyyy</c:formatCode>
                <c:ptCount val="45"/>
                <c:pt idx="0">
                  <c:v>40991</c:v>
                </c:pt>
                <c:pt idx="1">
                  <c:v>40992</c:v>
                </c:pt>
                <c:pt idx="2">
                  <c:v>40993</c:v>
                </c:pt>
                <c:pt idx="3">
                  <c:v>40994</c:v>
                </c:pt>
                <c:pt idx="4">
                  <c:v>40995</c:v>
                </c:pt>
                <c:pt idx="5">
                  <c:v>40996</c:v>
                </c:pt>
                <c:pt idx="6">
                  <c:v>40997</c:v>
                </c:pt>
                <c:pt idx="7">
                  <c:v>40998</c:v>
                </c:pt>
                <c:pt idx="8">
                  <c:v>40999</c:v>
                </c:pt>
                <c:pt idx="9">
                  <c:v>41000</c:v>
                </c:pt>
                <c:pt idx="10">
                  <c:v>41001</c:v>
                </c:pt>
                <c:pt idx="11">
                  <c:v>41002</c:v>
                </c:pt>
                <c:pt idx="12">
                  <c:v>41003</c:v>
                </c:pt>
                <c:pt idx="13">
                  <c:v>41004</c:v>
                </c:pt>
                <c:pt idx="14">
                  <c:v>41005</c:v>
                </c:pt>
                <c:pt idx="15">
                  <c:v>41006</c:v>
                </c:pt>
                <c:pt idx="16">
                  <c:v>41007</c:v>
                </c:pt>
                <c:pt idx="17">
                  <c:v>41008</c:v>
                </c:pt>
                <c:pt idx="18">
                  <c:v>41009</c:v>
                </c:pt>
                <c:pt idx="19">
                  <c:v>41010</c:v>
                </c:pt>
                <c:pt idx="20">
                  <c:v>41011</c:v>
                </c:pt>
                <c:pt idx="21">
                  <c:v>41012</c:v>
                </c:pt>
                <c:pt idx="22">
                  <c:v>41013</c:v>
                </c:pt>
                <c:pt idx="23">
                  <c:v>41014</c:v>
                </c:pt>
                <c:pt idx="24">
                  <c:v>41015</c:v>
                </c:pt>
                <c:pt idx="25">
                  <c:v>41016</c:v>
                </c:pt>
                <c:pt idx="26">
                  <c:v>41017</c:v>
                </c:pt>
                <c:pt idx="27">
                  <c:v>41018</c:v>
                </c:pt>
                <c:pt idx="28">
                  <c:v>41019</c:v>
                </c:pt>
                <c:pt idx="29">
                  <c:v>41020</c:v>
                </c:pt>
                <c:pt idx="30">
                  <c:v>41021</c:v>
                </c:pt>
                <c:pt idx="31">
                  <c:v>41022</c:v>
                </c:pt>
                <c:pt idx="32">
                  <c:v>41023</c:v>
                </c:pt>
                <c:pt idx="33">
                  <c:v>41024</c:v>
                </c:pt>
                <c:pt idx="34">
                  <c:v>41025</c:v>
                </c:pt>
                <c:pt idx="35">
                  <c:v>41026</c:v>
                </c:pt>
                <c:pt idx="36">
                  <c:v>41027</c:v>
                </c:pt>
                <c:pt idx="37">
                  <c:v>41028</c:v>
                </c:pt>
                <c:pt idx="38">
                  <c:v>41029</c:v>
                </c:pt>
                <c:pt idx="39">
                  <c:v>41030</c:v>
                </c:pt>
                <c:pt idx="40">
                  <c:v>41031</c:v>
                </c:pt>
                <c:pt idx="41">
                  <c:v>41032</c:v>
                </c:pt>
                <c:pt idx="42">
                  <c:v>41033</c:v>
                </c:pt>
                <c:pt idx="43">
                  <c:v>41034</c:v>
                </c:pt>
                <c:pt idx="44">
                  <c:v>41035</c:v>
                </c:pt>
              </c:numCache>
            </c:numRef>
          </c:cat>
          <c:val>
            <c:numRef>
              <c:f>Generation_by_Fuel_Type!$B$814:$B$858</c:f>
              <c:numCache>
                <c:formatCode>#,##0</c:formatCode>
                <c:ptCount val="45"/>
                <c:pt idx="0">
                  <c:v>0</c:v>
                </c:pt>
                <c:pt idx="1">
                  <c:v>0</c:v>
                </c:pt>
                <c:pt idx="2">
                  <c:v>0.37000000000000033</c:v>
                </c:pt>
                <c:pt idx="3">
                  <c:v>1180.6779999999999</c:v>
                </c:pt>
                <c:pt idx="4">
                  <c:v>1127.4660000000001</c:v>
                </c:pt>
                <c:pt idx="5">
                  <c:v>323.78099999999966</c:v>
                </c:pt>
                <c:pt idx="6">
                  <c:v>115.16999999999999</c:v>
                </c:pt>
                <c:pt idx="7">
                  <c:v>356.86599999999999</c:v>
                </c:pt>
                <c:pt idx="8">
                  <c:v>369.66499999999996</c:v>
                </c:pt>
                <c:pt idx="9">
                  <c:v>1757.3009999999999</c:v>
                </c:pt>
                <c:pt idx="10">
                  <c:v>4084.3169999999996</c:v>
                </c:pt>
                <c:pt idx="11">
                  <c:v>6595.4630000000006</c:v>
                </c:pt>
                <c:pt idx="12">
                  <c:v>8901.1950000000015</c:v>
                </c:pt>
                <c:pt idx="13">
                  <c:v>17757.774000000005</c:v>
                </c:pt>
                <c:pt idx="14">
                  <c:v>9798.4579999999823</c:v>
                </c:pt>
                <c:pt idx="15">
                  <c:v>2574.6799999999998</c:v>
                </c:pt>
                <c:pt idx="16">
                  <c:v>2562.29</c:v>
                </c:pt>
                <c:pt idx="17">
                  <c:v>2563.9490000000005</c:v>
                </c:pt>
                <c:pt idx="18">
                  <c:v>2697.8969999999999</c:v>
                </c:pt>
                <c:pt idx="19">
                  <c:v>2638.3260000000009</c:v>
                </c:pt>
                <c:pt idx="20">
                  <c:v>2558.3240000000001</c:v>
                </c:pt>
                <c:pt idx="21">
                  <c:v>2470.6600000000008</c:v>
                </c:pt>
                <c:pt idx="22">
                  <c:v>2131.5780000000004</c:v>
                </c:pt>
                <c:pt idx="23">
                  <c:v>1361.8150000000001</c:v>
                </c:pt>
                <c:pt idx="24">
                  <c:v>6152.9319999999998</c:v>
                </c:pt>
                <c:pt idx="25">
                  <c:v>4324.0890000000009</c:v>
                </c:pt>
                <c:pt idx="26">
                  <c:v>30.110000000000021</c:v>
                </c:pt>
                <c:pt idx="27">
                  <c:v>0</c:v>
                </c:pt>
                <c:pt idx="28">
                  <c:v>17.850000000000001</c:v>
                </c:pt>
                <c:pt idx="29">
                  <c:v>644.62299999999948</c:v>
                </c:pt>
                <c:pt idx="30">
                  <c:v>41.81</c:v>
                </c:pt>
                <c:pt idx="31">
                  <c:v>26.890000000000004</c:v>
                </c:pt>
                <c:pt idx="32">
                  <c:v>511.31900000000007</c:v>
                </c:pt>
                <c:pt idx="33">
                  <c:v>1621.952</c:v>
                </c:pt>
                <c:pt idx="34">
                  <c:v>1321.4790000000003</c:v>
                </c:pt>
                <c:pt idx="35">
                  <c:v>118.71000000000002</c:v>
                </c:pt>
                <c:pt idx="36">
                  <c:v>36.31</c:v>
                </c:pt>
                <c:pt idx="37">
                  <c:v>64.63</c:v>
                </c:pt>
                <c:pt idx="38">
                  <c:v>0</c:v>
                </c:pt>
                <c:pt idx="39">
                  <c:v>1805.5070000000003</c:v>
                </c:pt>
                <c:pt idx="40">
                  <c:v>322.67399999999969</c:v>
                </c:pt>
                <c:pt idx="41">
                  <c:v>0</c:v>
                </c:pt>
                <c:pt idx="42">
                  <c:v>1546.9250000000011</c:v>
                </c:pt>
                <c:pt idx="43">
                  <c:v>0</c:v>
                </c:pt>
                <c:pt idx="44">
                  <c:v>0</c:v>
                </c:pt>
              </c:numCache>
            </c:numRef>
          </c:val>
        </c:ser>
        <c:ser>
          <c:idx val="6"/>
          <c:order val="2"/>
          <c:tx>
            <c:strRef>
              <c:f>Generation_by_Fuel_Type!$J$1</c:f>
              <c:strCache>
                <c:ptCount val="1"/>
                <c:pt idx="0">
                  <c:v>SOLAR</c:v>
                </c:pt>
              </c:strCache>
            </c:strRef>
          </c:tx>
          <c:marker>
            <c:symbol val="none"/>
          </c:marker>
          <c:cat>
            <c:numRef>
              <c:f>Generation_by_Fuel_Type!$A$814:$A$858</c:f>
              <c:numCache>
                <c:formatCode>m/d/yyyy</c:formatCode>
                <c:ptCount val="45"/>
                <c:pt idx="0">
                  <c:v>40991</c:v>
                </c:pt>
                <c:pt idx="1">
                  <c:v>40992</c:v>
                </c:pt>
                <c:pt idx="2">
                  <c:v>40993</c:v>
                </c:pt>
                <c:pt idx="3">
                  <c:v>40994</c:v>
                </c:pt>
                <c:pt idx="4">
                  <c:v>40995</c:v>
                </c:pt>
                <c:pt idx="5">
                  <c:v>40996</c:v>
                </c:pt>
                <c:pt idx="6">
                  <c:v>40997</c:v>
                </c:pt>
                <c:pt idx="7">
                  <c:v>40998</c:v>
                </c:pt>
                <c:pt idx="8">
                  <c:v>40999</c:v>
                </c:pt>
                <c:pt idx="9">
                  <c:v>41000</c:v>
                </c:pt>
                <c:pt idx="10">
                  <c:v>41001</c:v>
                </c:pt>
                <c:pt idx="11">
                  <c:v>41002</c:v>
                </c:pt>
                <c:pt idx="12">
                  <c:v>41003</c:v>
                </c:pt>
                <c:pt idx="13">
                  <c:v>41004</c:v>
                </c:pt>
                <c:pt idx="14">
                  <c:v>41005</c:v>
                </c:pt>
                <c:pt idx="15">
                  <c:v>41006</c:v>
                </c:pt>
                <c:pt idx="16">
                  <c:v>41007</c:v>
                </c:pt>
                <c:pt idx="17">
                  <c:v>41008</c:v>
                </c:pt>
                <c:pt idx="18">
                  <c:v>41009</c:v>
                </c:pt>
                <c:pt idx="19">
                  <c:v>41010</c:v>
                </c:pt>
                <c:pt idx="20">
                  <c:v>41011</c:v>
                </c:pt>
                <c:pt idx="21">
                  <c:v>41012</c:v>
                </c:pt>
                <c:pt idx="22">
                  <c:v>41013</c:v>
                </c:pt>
                <c:pt idx="23">
                  <c:v>41014</c:v>
                </c:pt>
                <c:pt idx="24">
                  <c:v>41015</c:v>
                </c:pt>
                <c:pt idx="25">
                  <c:v>41016</c:v>
                </c:pt>
                <c:pt idx="26">
                  <c:v>41017</c:v>
                </c:pt>
                <c:pt idx="27">
                  <c:v>41018</c:v>
                </c:pt>
                <c:pt idx="28">
                  <c:v>41019</c:v>
                </c:pt>
                <c:pt idx="29">
                  <c:v>41020</c:v>
                </c:pt>
                <c:pt idx="30">
                  <c:v>41021</c:v>
                </c:pt>
                <c:pt idx="31">
                  <c:v>41022</c:v>
                </c:pt>
                <c:pt idx="32">
                  <c:v>41023</c:v>
                </c:pt>
                <c:pt idx="33">
                  <c:v>41024</c:v>
                </c:pt>
                <c:pt idx="34">
                  <c:v>41025</c:v>
                </c:pt>
                <c:pt idx="35">
                  <c:v>41026</c:v>
                </c:pt>
                <c:pt idx="36">
                  <c:v>41027</c:v>
                </c:pt>
                <c:pt idx="37">
                  <c:v>41028</c:v>
                </c:pt>
                <c:pt idx="38">
                  <c:v>41029</c:v>
                </c:pt>
                <c:pt idx="39">
                  <c:v>41030</c:v>
                </c:pt>
                <c:pt idx="40">
                  <c:v>41031</c:v>
                </c:pt>
                <c:pt idx="41">
                  <c:v>41032</c:v>
                </c:pt>
                <c:pt idx="42">
                  <c:v>41033</c:v>
                </c:pt>
                <c:pt idx="43">
                  <c:v>41034</c:v>
                </c:pt>
                <c:pt idx="44">
                  <c:v>41035</c:v>
                </c:pt>
              </c:numCache>
            </c:numRef>
          </c:cat>
          <c:val>
            <c:numRef>
              <c:f>Generation_by_Fuel_Type!$J$814:$J$858</c:f>
              <c:numCache>
                <c:formatCode>#,##0</c:formatCode>
                <c:ptCount val="45"/>
                <c:pt idx="0">
                  <c:v>66.029000000000011</c:v>
                </c:pt>
                <c:pt idx="1">
                  <c:v>37.427</c:v>
                </c:pt>
                <c:pt idx="2">
                  <c:v>16.421999999999986</c:v>
                </c:pt>
                <c:pt idx="3">
                  <c:v>71.265999999999991</c:v>
                </c:pt>
                <c:pt idx="4">
                  <c:v>89.991000000000113</c:v>
                </c:pt>
                <c:pt idx="5">
                  <c:v>30.096000000000004</c:v>
                </c:pt>
                <c:pt idx="6">
                  <c:v>19.158000000000001</c:v>
                </c:pt>
                <c:pt idx="7">
                  <c:v>98.753999999999976</c:v>
                </c:pt>
                <c:pt idx="8">
                  <c:v>34.774000000000001</c:v>
                </c:pt>
                <c:pt idx="9">
                  <c:v>51.456999999999994</c:v>
                </c:pt>
                <c:pt idx="10">
                  <c:v>74.38000000000001</c:v>
                </c:pt>
                <c:pt idx="11">
                  <c:v>110.85000000000001</c:v>
                </c:pt>
                <c:pt idx="12">
                  <c:v>100.49000000000002</c:v>
                </c:pt>
                <c:pt idx="13">
                  <c:v>78.729000000000013</c:v>
                </c:pt>
                <c:pt idx="14">
                  <c:v>104.19500000000004</c:v>
                </c:pt>
                <c:pt idx="15">
                  <c:v>94.218000000000004</c:v>
                </c:pt>
                <c:pt idx="16">
                  <c:v>63.356999999999999</c:v>
                </c:pt>
                <c:pt idx="17">
                  <c:v>65.786000000000001</c:v>
                </c:pt>
                <c:pt idx="18">
                  <c:v>80.871999999999986</c:v>
                </c:pt>
                <c:pt idx="19">
                  <c:v>71.212000000000003</c:v>
                </c:pt>
                <c:pt idx="20">
                  <c:v>51.091000000000001</c:v>
                </c:pt>
                <c:pt idx="21">
                  <c:v>105.69400000000002</c:v>
                </c:pt>
                <c:pt idx="22">
                  <c:v>103.661</c:v>
                </c:pt>
                <c:pt idx="23">
                  <c:v>79.52</c:v>
                </c:pt>
                <c:pt idx="24">
                  <c:v>92.524999999999991</c:v>
                </c:pt>
                <c:pt idx="25">
                  <c:v>107.589</c:v>
                </c:pt>
                <c:pt idx="26">
                  <c:v>93.402000000000015</c:v>
                </c:pt>
                <c:pt idx="27">
                  <c:v>104.80200000000001</c:v>
                </c:pt>
                <c:pt idx="28">
                  <c:v>102.935</c:v>
                </c:pt>
                <c:pt idx="29">
                  <c:v>78.215000000000032</c:v>
                </c:pt>
                <c:pt idx="30">
                  <c:v>15.647</c:v>
                </c:pt>
                <c:pt idx="31">
                  <c:v>35.04</c:v>
                </c:pt>
                <c:pt idx="32">
                  <c:v>73.2</c:v>
                </c:pt>
                <c:pt idx="33">
                  <c:v>86.179999999999978</c:v>
                </c:pt>
                <c:pt idx="34">
                  <c:v>75.725000000000009</c:v>
                </c:pt>
                <c:pt idx="35">
                  <c:v>83.828999999999979</c:v>
                </c:pt>
                <c:pt idx="36">
                  <c:v>128.51800000000003</c:v>
                </c:pt>
                <c:pt idx="37">
                  <c:v>131.34000000000003</c:v>
                </c:pt>
                <c:pt idx="38">
                  <c:v>96.708000000000013</c:v>
                </c:pt>
                <c:pt idx="39">
                  <c:v>11.767000000000001</c:v>
                </c:pt>
                <c:pt idx="40">
                  <c:v>34.426000000000009</c:v>
                </c:pt>
                <c:pt idx="41">
                  <c:v>20.204000000000004</c:v>
                </c:pt>
                <c:pt idx="42">
                  <c:v>27.012</c:v>
                </c:pt>
                <c:pt idx="43">
                  <c:v>44.968000000000018</c:v>
                </c:pt>
                <c:pt idx="44">
                  <c:v>89.418999999999997</c:v>
                </c:pt>
              </c:numCache>
            </c:numRef>
          </c:val>
        </c:ser>
        <c:marker val="1"/>
        <c:axId val="90041728"/>
        <c:axId val="93484160"/>
      </c:lineChart>
      <c:dateAx>
        <c:axId val="90041728"/>
        <c:scaling>
          <c:orientation val="minMax"/>
        </c:scaling>
        <c:axPos val="b"/>
        <c:numFmt formatCode="m/d/yyyy" sourceLinked="1"/>
        <c:tickLblPos val="nextTo"/>
        <c:crossAx val="93484160"/>
        <c:crosses val="autoZero"/>
        <c:auto val="1"/>
        <c:lblOffset val="100"/>
      </c:dateAx>
      <c:valAx>
        <c:axId val="93484160"/>
        <c:scaling>
          <c:orientation val="minMax"/>
        </c:scaling>
        <c:axPos val="l"/>
        <c:majorGridlines/>
        <c:numFmt formatCode="#,##0" sourceLinked="1"/>
        <c:tickLblPos val="nextTo"/>
        <c:crossAx val="90041728"/>
        <c:crosses val="autoZero"/>
        <c:crossBetween val="between"/>
      </c:valAx>
    </c:plotArea>
    <c:legend>
      <c:legendPos val="r"/>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fld id="{4C3112A6-D7B1-4F08-92D2-FAC57BDFAF24}" type="datetimeFigureOut">
              <a:rPr lang="en-US" smtClean="0"/>
              <a:pPr/>
              <a:t>6/14/2012</a:t>
            </a:fld>
            <a:endParaRPr lang="en-US"/>
          </a:p>
        </p:txBody>
      </p:sp>
      <p:sp>
        <p:nvSpPr>
          <p:cNvPr id="4" name="Footer Placeholder 3"/>
          <p:cNvSpPr>
            <a:spLocks noGrp="1"/>
          </p:cNvSpPr>
          <p:nvPr>
            <p:ph type="ftr" sz="quarter" idx="2"/>
          </p:nvPr>
        </p:nvSpPr>
        <p:spPr>
          <a:xfrm>
            <a:off x="0" y="8650288"/>
            <a:ext cx="2971800" cy="4556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50288"/>
            <a:ext cx="2971800" cy="455612"/>
          </a:xfrm>
          <a:prstGeom prst="rect">
            <a:avLst/>
          </a:prstGeom>
        </p:spPr>
        <p:txBody>
          <a:bodyPr vert="horz" lIns="91440" tIns="45720" rIns="91440" bIns="45720" rtlCol="0" anchor="b"/>
          <a:lstStyle>
            <a:lvl1pPr algn="r">
              <a:defRPr sz="1200"/>
            </a:lvl1pPr>
          </a:lstStyle>
          <a:p>
            <a:fld id="{C6959A02-204A-4C2E-8B9B-199E9873339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374"/>
          </a:xfrm>
          <a:prstGeom prst="rect">
            <a:avLst/>
          </a:prstGeom>
        </p:spPr>
        <p:txBody>
          <a:bodyPr vert="horz" lIns="91440" tIns="45720" rIns="91440" bIns="45720" rtlCol="0"/>
          <a:lstStyle>
            <a:lvl1pPr algn="r">
              <a:defRPr sz="1200"/>
            </a:lvl1pPr>
          </a:lstStyle>
          <a:p>
            <a:fld id="{E6F37C61-C9B3-44CB-975B-C98F3FE76A66}" type="datetimeFigureOut">
              <a:rPr lang="en-US" smtClean="0"/>
              <a:pPr/>
              <a:t>6/14/2012</a:t>
            </a:fld>
            <a:endParaRPr lang="en-US"/>
          </a:p>
        </p:txBody>
      </p:sp>
      <p:sp>
        <p:nvSpPr>
          <p:cNvPr id="4" name="Slide Image Placeholder 3"/>
          <p:cNvSpPr>
            <a:spLocks noGrp="1" noRot="1" noChangeAspect="1"/>
          </p:cNvSpPr>
          <p:nvPr>
            <p:ph type="sldImg" idx="2"/>
          </p:nvPr>
        </p:nvSpPr>
        <p:spPr>
          <a:xfrm>
            <a:off x="1150938" y="682625"/>
            <a:ext cx="4556125" cy="3416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26057"/>
            <a:ext cx="5486400" cy="40983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0533"/>
            <a:ext cx="2971800" cy="4553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0533"/>
            <a:ext cx="2971800" cy="455374"/>
          </a:xfrm>
          <a:prstGeom prst="rect">
            <a:avLst/>
          </a:prstGeom>
        </p:spPr>
        <p:txBody>
          <a:bodyPr vert="horz" lIns="91440" tIns="45720" rIns="91440" bIns="45720" rtlCol="0" anchor="b"/>
          <a:lstStyle>
            <a:lvl1pPr algn="r">
              <a:defRPr sz="1200"/>
            </a:lvl1pPr>
          </a:lstStyle>
          <a:p>
            <a:fld id="{89675DF6-40E5-4F83-90C3-A73D2D4162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Blended PPA discussion</a:t>
            </a:r>
            <a:endParaRPr lang="en-US" dirty="0"/>
          </a:p>
        </p:txBody>
      </p:sp>
      <p:sp>
        <p:nvSpPr>
          <p:cNvPr id="4" name="Slide Number Placeholder 3"/>
          <p:cNvSpPr>
            <a:spLocks noGrp="1"/>
          </p:cNvSpPr>
          <p:nvPr>
            <p:ph type="sldNum" sz="quarter" idx="10"/>
          </p:nvPr>
        </p:nvSpPr>
        <p:spPr/>
        <p:txBody>
          <a:bodyPr/>
          <a:lstStyle/>
          <a:p>
            <a:fld id="{89675DF6-40E5-4F83-90C3-A73D2D4162BE}"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leaks</a:t>
            </a:r>
            <a:endParaRPr lang="en-US" dirty="0"/>
          </a:p>
        </p:txBody>
      </p:sp>
      <p:sp>
        <p:nvSpPr>
          <p:cNvPr id="4" name="Slide Number Placeholder 3"/>
          <p:cNvSpPr>
            <a:spLocks noGrp="1"/>
          </p:cNvSpPr>
          <p:nvPr>
            <p:ph type="sldNum" sz="quarter" idx="10"/>
          </p:nvPr>
        </p:nvSpPr>
        <p:spPr/>
        <p:txBody>
          <a:bodyPr/>
          <a:lstStyle/>
          <a:p>
            <a:fld id="{89675DF6-40E5-4F83-90C3-A73D2D4162B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64EE952-033B-47EB-857C-095D3BDD2AD0}"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1CEF636-FA3C-4F25-B8DF-05856BD29718}"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8778A8C-616B-4013-AB74-3B5B6EE31800}"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3" descr="ppt"/>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5" name="Rectangle 4"/>
          <p:cNvSpPr/>
          <p:nvPr userDrawn="1"/>
        </p:nvSpPr>
        <p:spPr>
          <a:xfrm>
            <a:off x="8382000" y="6477000"/>
            <a:ext cx="762000"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8" name="Slide Number Placeholder 5"/>
          <p:cNvSpPr>
            <a:spLocks noGrp="1"/>
          </p:cNvSpPr>
          <p:nvPr>
            <p:ph type="sldNum" sz="quarter" idx="12"/>
          </p:nvPr>
        </p:nvSpPr>
        <p:spPr/>
        <p:txBody>
          <a:bodyPr/>
          <a:lstStyle>
            <a:lvl1pPr>
              <a:defRPr/>
            </a:lvl1pPr>
          </a:lstStyle>
          <a:p>
            <a:pPr>
              <a:defRPr/>
            </a:pPr>
            <a:fld id="{2FED1C06-83F9-4E73-87CC-7A5FB4FCFEA2}"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9C5E766-AB3E-4E0C-A0F4-5D435A540F65}"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4F182FAC-D850-481D-9EE3-80A923BFE5D2}"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5E29A0F1-5766-4F23-B6E7-2D206E88A2B3}"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1F4C08E8-8DFE-4367-8B2C-60E3AADEDD9D}"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C059BE56-58ED-4D03-9AB1-A3F75AED764B}"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7D7B3A16-3A3B-453D-9842-CFAEAAD14BA7}"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0E77958B-32E6-46E0-906E-155D1852E660}" type="slidenum">
              <a:rPr lang="en-US">
                <a:solidFill>
                  <a:prstClr val="white"/>
                </a:solidFill>
              </a:rPr>
              <a:pPr>
                <a:defRPr/>
              </a:pPr>
              <a:t>‹#›</a:t>
            </a:fld>
            <a:endParaRPr 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BCK.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userDrawn="1"/>
        </p:nvSpPr>
        <p:spPr>
          <a:xfrm>
            <a:off x="8382000" y="6477000"/>
            <a:ext cx="762000"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28" name="Title Placeholder 1"/>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ea typeface="Arial" charset="0"/>
                <a:cs typeface="Arial" charset="0"/>
              </a:defRPr>
            </a:lvl1pPr>
          </a:lstStyle>
          <a:p>
            <a:pPr defTabSz="457200" fontAlgn="base">
              <a:spcBef>
                <a:spcPct val="0"/>
              </a:spcBef>
              <a:spcAft>
                <a:spcPct val="0"/>
              </a:spcAft>
              <a:defRPr/>
            </a:pPr>
            <a:fld id="{8452D0A0-BB52-4FDF-AC5F-0A4F5102FDA9}" type="slidenum">
              <a:rPr lang="en-US">
                <a:solidFill>
                  <a:prstClr val="white"/>
                </a:solidFill>
                <a:latin typeface="Arial" charset="0"/>
              </a:rPr>
              <a:pPr defTabSz="457200" fontAlgn="base">
                <a:spcBef>
                  <a:spcPct val="0"/>
                </a:spcBef>
                <a:spcAft>
                  <a:spcPct val="0"/>
                </a:spcAft>
                <a:defRPr/>
              </a:pPr>
              <a:t>‹#›</a:t>
            </a:fld>
            <a:endParaRPr lang="en-US">
              <a:solidFill>
                <a:prstClr val="white"/>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2200" b="1"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2200" b="1">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2200" b="1">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2200" b="1">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22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2200" b="1">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2200" b="1">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2200" b="1">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2200" b="1">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595959"/>
          </a:solidFill>
          <a:latin typeface="Arial"/>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1600" kern="1200">
          <a:solidFill>
            <a:srgbClr val="595959"/>
          </a:solidFill>
          <a:latin typeface="Arial"/>
          <a:ea typeface="ＭＳ Ｐゴシック" charset="-128"/>
          <a:cs typeface="ＭＳ Ｐゴシック" charset="-128"/>
        </a:defRPr>
      </a:lvl2pPr>
      <a:lvl3pPr marL="1143000" indent="-228600" algn="l" defTabSz="457200" rtl="0" eaLnBrk="0" fontAlgn="base" hangingPunct="0">
        <a:spcBef>
          <a:spcPct val="20000"/>
        </a:spcBef>
        <a:spcAft>
          <a:spcPct val="0"/>
        </a:spcAft>
        <a:buFont typeface="Arial" charset="0"/>
        <a:buChar char="•"/>
        <a:defRPr sz="1400" kern="1200">
          <a:solidFill>
            <a:srgbClr val="595959"/>
          </a:solidFill>
          <a:latin typeface="Arial"/>
          <a:ea typeface="ＭＳ Ｐゴシック" charset="-128"/>
          <a:cs typeface="ＭＳ Ｐゴシック" charset="-128"/>
        </a:defRPr>
      </a:lvl3pPr>
      <a:lvl4pPr marL="1600200" indent="-228600" algn="l" defTabSz="457200" rtl="0" eaLnBrk="0" fontAlgn="base" hangingPunct="0">
        <a:spcBef>
          <a:spcPct val="20000"/>
        </a:spcBef>
        <a:spcAft>
          <a:spcPct val="0"/>
        </a:spcAft>
        <a:buFont typeface="Arial" charset="0"/>
        <a:buChar char="–"/>
        <a:defRPr sz="1200" kern="1200">
          <a:solidFill>
            <a:srgbClr val="595959"/>
          </a:solidFill>
          <a:latin typeface="Arial"/>
          <a:ea typeface="ＭＳ Ｐゴシック" charset="-128"/>
          <a:cs typeface="ＭＳ Ｐゴシック" charset="-128"/>
        </a:defRPr>
      </a:lvl4pPr>
      <a:lvl5pPr marL="2057400" indent="-228600" algn="l" defTabSz="457200" rtl="0" eaLnBrk="0" fontAlgn="base" hangingPunct="0">
        <a:spcBef>
          <a:spcPct val="20000"/>
        </a:spcBef>
        <a:spcAft>
          <a:spcPct val="0"/>
        </a:spcAft>
        <a:buFont typeface="Arial" charset="0"/>
        <a:buChar char="»"/>
        <a:defRPr sz="1000" kern="1200">
          <a:solidFill>
            <a:srgbClr val="595959"/>
          </a:solidFill>
          <a:latin typeface="Arial"/>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oadmap2050.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Clean Energy Strategies in the Impending Era of NG </a:t>
            </a:r>
            <a:r>
              <a:rPr lang="en-US" dirty="0" smtClean="0"/>
              <a:t/>
            </a:r>
            <a:br>
              <a:rPr lang="en-US" dirty="0" smtClean="0"/>
            </a:br>
            <a:r>
              <a:rPr lang="en-US" dirty="0" smtClean="0"/>
              <a:t/>
            </a:r>
            <a:br>
              <a:rPr lang="en-US" dirty="0" smtClean="0"/>
            </a:br>
            <a:r>
              <a:rPr lang="en-US" dirty="0" smtClean="0"/>
              <a:t>Restructuring Roundtable </a:t>
            </a:r>
            <a:br>
              <a:rPr lang="en-US" dirty="0" smtClean="0"/>
            </a:br>
            <a:r>
              <a:rPr lang="en-US" dirty="0" smtClean="0"/>
              <a:t>June 15, 2012</a:t>
            </a:r>
            <a:endParaRPr lang="en-US" dirty="0"/>
          </a:p>
        </p:txBody>
      </p:sp>
      <p:sp>
        <p:nvSpPr>
          <p:cNvPr id="3" name="Subtitle 2"/>
          <p:cNvSpPr>
            <a:spLocks noGrp="1"/>
          </p:cNvSpPr>
          <p:nvPr>
            <p:ph type="subTitle" idx="1"/>
          </p:nvPr>
        </p:nvSpPr>
        <p:spPr/>
        <p:txBody>
          <a:bodyPr/>
          <a:lstStyle/>
          <a:p>
            <a:r>
              <a:rPr lang="en-US" dirty="0" smtClean="0"/>
              <a:t>N. Jonathan Peress</a:t>
            </a:r>
          </a:p>
          <a:p>
            <a:r>
              <a:rPr lang="en-US" dirty="0" smtClean="0"/>
              <a:t>njperess@clf.org</a:t>
            </a:r>
            <a:endParaRPr lang="en-US" dirty="0"/>
          </a:p>
        </p:txBody>
      </p:sp>
      <p:sp>
        <p:nvSpPr>
          <p:cNvPr id="4" name="Slide Number Placeholder 3"/>
          <p:cNvSpPr>
            <a:spLocks noGrp="1"/>
          </p:cNvSpPr>
          <p:nvPr>
            <p:ph type="sldNum" sz="quarter" idx="12"/>
          </p:nvPr>
        </p:nvSpPr>
        <p:spPr/>
        <p:txBody>
          <a:bodyPr/>
          <a:lstStyle/>
          <a:p>
            <a:pPr>
              <a:defRPr/>
            </a:pPr>
            <a:fld id="{764EE952-033B-47EB-857C-095D3BDD2AD0}" type="slidenum">
              <a:rPr lang="en-US" smtClean="0">
                <a:solidFill>
                  <a:prstClr val="white"/>
                </a:solidFill>
              </a:rPr>
              <a:pPr>
                <a:defRPr/>
              </a:pPr>
              <a:t>1</a:t>
            </a:fld>
            <a:endParaRPr lang="en-US">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Irrational Exuberance – No Barrel Left Behind </a:t>
            </a:r>
            <a:endParaRPr lang="en-US" sz="2800" dirty="0"/>
          </a:p>
        </p:txBody>
      </p:sp>
      <p:sp>
        <p:nvSpPr>
          <p:cNvPr id="3" name="Content Placeholder 2"/>
          <p:cNvSpPr>
            <a:spLocks noGrp="1"/>
          </p:cNvSpPr>
          <p:nvPr>
            <p:ph idx="1"/>
          </p:nvPr>
        </p:nvSpPr>
        <p:spPr/>
        <p:txBody>
          <a:bodyPr/>
          <a:lstStyle/>
          <a:p>
            <a:pPr>
              <a:buNone/>
            </a:pPr>
            <a:endParaRPr lang="en-US" sz="2000" dirty="0" smtClean="0">
              <a:solidFill>
                <a:schemeClr val="tx2"/>
              </a:solidFill>
            </a:endParaRPr>
          </a:p>
          <a:p>
            <a:endParaRPr lang="en-US" sz="2000" dirty="0" smtClean="0">
              <a:solidFill>
                <a:schemeClr val="tx2"/>
              </a:solidFill>
            </a:endParaRPr>
          </a:p>
          <a:p>
            <a:pPr>
              <a:buNone/>
            </a:pPr>
            <a:endParaRPr lang="en-US" dirty="0" smtClean="0">
              <a:solidFill>
                <a:schemeClr val="tx2"/>
              </a:solidFill>
            </a:endParaRPr>
          </a:p>
          <a:p>
            <a:pPr lvl="1">
              <a:buNone/>
            </a:pPr>
            <a:endParaRPr lang="en-US" sz="1800" dirty="0"/>
          </a:p>
        </p:txBody>
      </p:sp>
      <p:sp>
        <p:nvSpPr>
          <p:cNvPr id="4" name="Slide Number Placeholder 3"/>
          <p:cNvSpPr>
            <a:spLocks noGrp="1"/>
          </p:cNvSpPr>
          <p:nvPr>
            <p:ph type="sldNum" sz="quarter" idx="12"/>
          </p:nvPr>
        </p:nvSpPr>
        <p:spPr/>
        <p:txBody>
          <a:bodyPr/>
          <a:lstStyle/>
          <a:p>
            <a:pPr>
              <a:defRPr/>
            </a:pPr>
            <a:fld id="{2FED1C06-83F9-4E73-87CC-7A5FB4FCFEA2}" type="slidenum">
              <a:rPr lang="en-US" smtClean="0">
                <a:solidFill>
                  <a:prstClr val="white"/>
                </a:solidFill>
              </a:rPr>
              <a:pPr>
                <a:defRPr/>
              </a:pPr>
              <a:t>2</a:t>
            </a:fld>
            <a:endParaRPr lang="en-US">
              <a:solidFill>
                <a:prstClr val="white"/>
              </a:solidFill>
            </a:endParaRPr>
          </a:p>
        </p:txBody>
      </p:sp>
      <p:pic>
        <p:nvPicPr>
          <p:cNvPr id="5" name="Picture 3"/>
          <p:cNvPicPr>
            <a:picLocks noChangeAspect="1" noChangeArrowheads="1"/>
          </p:cNvPicPr>
          <p:nvPr/>
        </p:nvPicPr>
        <p:blipFill>
          <a:blip r:embed="rId2" cstate="print"/>
          <a:srcRect r="5444"/>
          <a:stretch>
            <a:fillRect/>
          </a:stretch>
        </p:blipFill>
        <p:spPr bwMode="auto">
          <a:xfrm>
            <a:off x="0" y="990600"/>
            <a:ext cx="9144000" cy="4724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smtClean="0"/>
              <a:t>Niche Fuel – Not a Bridge Fuel</a:t>
            </a:r>
            <a:br>
              <a:rPr lang="en-US" sz="2800" dirty="0" smtClean="0"/>
            </a:br>
            <a:r>
              <a:rPr lang="en-US" sz="2000" b="0" dirty="0" smtClean="0"/>
              <a:t>Near term: Replace the Coal</a:t>
            </a:r>
            <a:r>
              <a:rPr lang="en-US" sz="2000" b="0" dirty="0" smtClean="0"/>
              <a:t/>
            </a:r>
            <a:br>
              <a:rPr lang="en-US" sz="2000" b="0" dirty="0" smtClean="0"/>
            </a:b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lstStyle/>
          <a:p>
            <a:pPr lvl="1">
              <a:buNone/>
            </a:pPr>
            <a:endParaRPr lang="en-US" sz="2000" dirty="0" smtClean="0"/>
          </a:p>
          <a:p>
            <a:endParaRPr lang="en-US" sz="2400" dirty="0"/>
          </a:p>
        </p:txBody>
      </p:sp>
      <p:sp>
        <p:nvSpPr>
          <p:cNvPr id="4" name="Slide Number Placeholder 3"/>
          <p:cNvSpPr>
            <a:spLocks noGrp="1"/>
          </p:cNvSpPr>
          <p:nvPr>
            <p:ph type="sldNum" sz="quarter" idx="12"/>
          </p:nvPr>
        </p:nvSpPr>
        <p:spPr/>
        <p:txBody>
          <a:bodyPr/>
          <a:lstStyle/>
          <a:p>
            <a:pPr>
              <a:defRPr/>
            </a:pPr>
            <a:fld id="{2FED1C06-83F9-4E73-87CC-7A5FB4FCFEA2}" type="slidenum">
              <a:rPr lang="en-US" smtClean="0">
                <a:solidFill>
                  <a:prstClr val="white"/>
                </a:solidFill>
              </a:rPr>
              <a:pPr>
                <a:defRPr/>
              </a:pPr>
              <a:t>3</a:t>
            </a:fld>
            <a:endParaRPr lang="en-US">
              <a:solidFill>
                <a:prstClr val="white"/>
              </a:solidFill>
            </a:endParaRPr>
          </a:p>
        </p:txBody>
      </p:sp>
      <p:graphicFrame>
        <p:nvGraphicFramePr>
          <p:cNvPr id="6" name="Content Placeholder 4"/>
          <p:cNvGraphicFramePr>
            <a:graphicFrameLocks/>
          </p:cNvGraphicFramePr>
          <p:nvPr/>
        </p:nvGraphicFramePr>
        <p:xfrm>
          <a:off x="152400" y="1219200"/>
          <a:ext cx="88392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Longer Term, Support Variable </a:t>
            </a:r>
            <a:r>
              <a:rPr lang="en-US" sz="2800" dirty="0" err="1" smtClean="0"/>
              <a:t>Renewables</a:t>
            </a:r>
            <a:r>
              <a:rPr lang="en-US" sz="2800" dirty="0" smtClean="0"/>
              <a:t/>
            </a:r>
            <a:br>
              <a:rPr lang="en-US" sz="2800" dirty="0" smtClean="0"/>
            </a:br>
            <a:r>
              <a:rPr lang="en-US" sz="2000" b="0" dirty="0" smtClean="0"/>
              <a:t>European Climate Foundation Roadmap 2050</a:t>
            </a:r>
            <a:br>
              <a:rPr lang="en-US" sz="2000" b="0" dirty="0" smtClean="0"/>
            </a:br>
            <a:r>
              <a:rPr lang="en-US" sz="2000" u="sng" dirty="0" smtClean="0">
                <a:hlinkClick r:id="rId2"/>
              </a:rPr>
              <a:t>http://roadmap2050.eu</a:t>
            </a:r>
            <a:r>
              <a:rPr lang="en-US" sz="2000" u="sng" dirty="0" smtClean="0">
                <a:hlinkClick r:id="rId2"/>
              </a:rPr>
              <a:t>/</a:t>
            </a:r>
            <a:r>
              <a:rPr lang="en-US" sz="2000" u="sng" dirty="0" smtClean="0"/>
              <a:t> </a:t>
            </a:r>
            <a:r>
              <a:rPr lang="en-US" sz="2000" dirty="0" smtClean="0"/>
              <a:t> </a:t>
            </a:r>
            <a:r>
              <a:rPr lang="en-US" sz="1600" b="0" dirty="0" smtClean="0"/>
              <a:t>(Mike Hogan)</a:t>
            </a:r>
            <a:endParaRPr lang="en-US" sz="1600" b="0" dirty="0"/>
          </a:p>
        </p:txBody>
      </p:sp>
      <p:sp>
        <p:nvSpPr>
          <p:cNvPr id="4" name="Slide Number Placeholder 3"/>
          <p:cNvSpPr>
            <a:spLocks noGrp="1"/>
          </p:cNvSpPr>
          <p:nvPr>
            <p:ph type="sldNum" sz="quarter" idx="12"/>
          </p:nvPr>
        </p:nvSpPr>
        <p:spPr/>
        <p:txBody>
          <a:bodyPr/>
          <a:lstStyle/>
          <a:p>
            <a:pPr>
              <a:defRPr/>
            </a:pPr>
            <a:fld id="{2FED1C06-83F9-4E73-87CC-7A5FB4FCFEA2}" type="slidenum">
              <a:rPr lang="en-US" smtClean="0">
                <a:solidFill>
                  <a:prstClr val="white"/>
                </a:solidFill>
              </a:rPr>
              <a:pPr>
                <a:defRPr/>
              </a:pPr>
              <a:t>4</a:t>
            </a:fld>
            <a:endParaRPr lang="en-US">
              <a:solidFill>
                <a:prstClr val="white"/>
              </a:solidFill>
            </a:endParaRPr>
          </a:p>
        </p:txBody>
      </p:sp>
      <p:pic>
        <p:nvPicPr>
          <p:cNvPr id="5" name="Picture 2"/>
          <p:cNvPicPr>
            <a:picLocks noGrp="1" noChangeAspect="1" noChangeArrowheads="1"/>
          </p:cNvPicPr>
          <p:nvPr>
            <p:ph idx="1"/>
          </p:nvPr>
        </p:nvPicPr>
        <p:blipFill>
          <a:blip r:embed="rId3" cstate="print"/>
          <a:srcRect/>
          <a:stretch>
            <a:fillRect/>
          </a:stretch>
        </p:blipFill>
        <p:spPr bwMode="auto">
          <a:xfrm>
            <a:off x="838200" y="1219201"/>
            <a:ext cx="7467599" cy="4572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FED1C06-83F9-4E73-87CC-7A5FB4FCFEA2}" type="slidenum">
              <a:rPr lang="en-US" smtClean="0">
                <a:solidFill>
                  <a:prstClr val="white"/>
                </a:solidFill>
              </a:rPr>
              <a:pPr>
                <a:defRPr/>
              </a:pPr>
              <a:t>5</a:t>
            </a:fld>
            <a:endParaRPr lang="en-US">
              <a:solidFill>
                <a:prstClr val="white"/>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0" y="381000"/>
            <a:ext cx="8743950" cy="53339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Lower Gas Costs Create System </a:t>
            </a:r>
            <a:br>
              <a:rPr lang="en-US" sz="2800" dirty="0" smtClean="0"/>
            </a:br>
            <a:r>
              <a:rPr lang="en-US" sz="2800" dirty="0" smtClean="0"/>
              <a:t>and Policy Challenges</a:t>
            </a:r>
            <a:endParaRPr lang="en-US" sz="2800" dirty="0"/>
          </a:p>
        </p:txBody>
      </p:sp>
      <p:sp>
        <p:nvSpPr>
          <p:cNvPr id="4" name="Content Placeholder 3"/>
          <p:cNvSpPr>
            <a:spLocks noGrp="1"/>
          </p:cNvSpPr>
          <p:nvPr>
            <p:ph idx="1"/>
          </p:nvPr>
        </p:nvSpPr>
        <p:spPr>
          <a:xfrm>
            <a:off x="457200" y="1371600"/>
            <a:ext cx="8229600" cy="4754563"/>
          </a:xfrm>
        </p:spPr>
        <p:txBody>
          <a:bodyPr/>
          <a:lstStyle/>
          <a:p>
            <a:r>
              <a:rPr lang="en-US" sz="2400" dirty="0" smtClean="0">
                <a:solidFill>
                  <a:schemeClr val="tx1"/>
                </a:solidFill>
              </a:rPr>
              <a:t>Electricity Market Refinements – to support balancing</a:t>
            </a:r>
          </a:p>
          <a:p>
            <a:pPr lvl="1"/>
            <a:r>
              <a:rPr lang="en-US" dirty="0" smtClean="0">
                <a:solidFill>
                  <a:schemeClr val="tx1"/>
                </a:solidFill>
              </a:rPr>
              <a:t>Wind Dispatch  </a:t>
            </a:r>
          </a:p>
          <a:p>
            <a:pPr lvl="1"/>
            <a:r>
              <a:rPr lang="en-US" dirty="0" smtClean="0">
                <a:solidFill>
                  <a:schemeClr val="tx1"/>
                </a:solidFill>
              </a:rPr>
              <a:t>FCM – Support market entry by flexible resources</a:t>
            </a:r>
          </a:p>
          <a:p>
            <a:pPr lvl="1"/>
            <a:r>
              <a:rPr lang="en-US" dirty="0" smtClean="0">
                <a:solidFill>
                  <a:schemeClr val="tx1"/>
                </a:solidFill>
              </a:rPr>
              <a:t>Hourly offers into DAM</a:t>
            </a:r>
          </a:p>
          <a:p>
            <a:pPr lvl="1"/>
            <a:endParaRPr lang="en-US" dirty="0" smtClean="0">
              <a:solidFill>
                <a:schemeClr val="tx1"/>
              </a:solidFill>
            </a:endParaRPr>
          </a:p>
          <a:p>
            <a:r>
              <a:rPr lang="en-US" sz="2400" dirty="0" smtClean="0">
                <a:solidFill>
                  <a:schemeClr val="tx1"/>
                </a:solidFill>
              </a:rPr>
              <a:t>Gas Markets – New transportation/pipeline capacity; new products and services to support flexible resources</a:t>
            </a:r>
          </a:p>
          <a:p>
            <a:endParaRPr lang="en-US" sz="2400" dirty="0" smtClean="0">
              <a:solidFill>
                <a:schemeClr val="tx1"/>
              </a:solidFill>
            </a:endParaRPr>
          </a:p>
          <a:p>
            <a:r>
              <a:rPr lang="en-US" sz="2400" dirty="0" smtClean="0">
                <a:solidFill>
                  <a:schemeClr val="tx1"/>
                </a:solidFill>
              </a:rPr>
              <a:t>New gas demand creates reliability challenges</a:t>
            </a:r>
          </a:p>
          <a:p>
            <a:endParaRPr lang="en-US" sz="2400" dirty="0" smtClean="0">
              <a:solidFill>
                <a:schemeClr val="tx1"/>
              </a:solidFill>
            </a:endParaRPr>
          </a:p>
          <a:p>
            <a:r>
              <a:rPr lang="en-US" sz="2400" dirty="0" smtClean="0">
                <a:solidFill>
                  <a:schemeClr val="tx1"/>
                </a:solidFill>
              </a:rPr>
              <a:t>Alters cost effectiveness test for EE and </a:t>
            </a:r>
            <a:r>
              <a:rPr lang="en-US" sz="2400" dirty="0" err="1" smtClean="0">
                <a:solidFill>
                  <a:schemeClr val="tx1"/>
                </a:solidFill>
              </a:rPr>
              <a:t>renewables</a:t>
            </a:r>
            <a:r>
              <a:rPr lang="en-US" sz="2400" dirty="0" smtClean="0">
                <a:solidFill>
                  <a:schemeClr val="tx1"/>
                </a:solidFill>
              </a:rPr>
              <a:t> </a:t>
            </a:r>
          </a:p>
          <a:p>
            <a:pPr>
              <a:buNone/>
            </a:pPr>
            <a:endParaRPr lang="en-US" sz="2400" dirty="0" smtClean="0">
              <a:solidFill>
                <a:schemeClr val="tx1"/>
              </a:solidFill>
            </a:endParaRPr>
          </a:p>
          <a:p>
            <a:endParaRPr lang="en-US" sz="2400" dirty="0" smtClean="0">
              <a:solidFill>
                <a:schemeClr val="tx1"/>
              </a:solidFill>
            </a:endParaRPr>
          </a:p>
          <a:p>
            <a:endParaRPr lang="en-US" sz="2400"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2" name="Slide Number Placeholder 1"/>
          <p:cNvSpPr>
            <a:spLocks noGrp="1"/>
          </p:cNvSpPr>
          <p:nvPr>
            <p:ph type="sldNum" sz="quarter" idx="12"/>
          </p:nvPr>
        </p:nvSpPr>
        <p:spPr/>
        <p:txBody>
          <a:bodyPr/>
          <a:lstStyle/>
          <a:p>
            <a:pPr>
              <a:defRPr/>
            </a:pPr>
            <a:fld id="{C059BE56-58ED-4D03-9AB1-A3F75AED764B}" type="slidenum">
              <a:rPr lang="en-US" smtClean="0">
                <a:solidFill>
                  <a:prstClr val="white"/>
                </a:solidFill>
              </a:rPr>
              <a:pPr>
                <a:defRPr/>
              </a:pPr>
              <a:t>6</a:t>
            </a:fld>
            <a:endParaRPr lang="en-US">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t="10153" b="16260"/>
          <a:stretch>
            <a:fillRect/>
          </a:stretch>
        </p:blipFill>
        <p:spPr bwMode="auto">
          <a:xfrm>
            <a:off x="152400" y="1676400"/>
            <a:ext cx="8693150" cy="4648200"/>
          </a:xfrm>
          <a:prstGeom prst="rect">
            <a:avLst/>
          </a:prstGeom>
          <a:noFill/>
          <a:ln w="9525">
            <a:noFill/>
            <a:miter lim="800000"/>
            <a:headEnd/>
            <a:tailEnd/>
          </a:ln>
          <a:effectLst/>
        </p:spPr>
      </p:pic>
      <p:sp>
        <p:nvSpPr>
          <p:cNvPr id="5" name="Rectangle 4"/>
          <p:cNvSpPr/>
          <p:nvPr/>
        </p:nvSpPr>
        <p:spPr>
          <a:xfrm>
            <a:off x="0" y="0"/>
            <a:ext cx="91440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If gas saved by 30% residential efficiency used in power plants Dec – Feb it would raise gas use in those plants up to levels usually seen in July.  Back of the envelope confirmation that gas efficiency can “free up” gas that might be needed to meet peak winter electric demand.</a:t>
            </a:r>
          </a:p>
        </p:txBody>
      </p:sp>
      <p:sp>
        <p:nvSpPr>
          <p:cNvPr id="6" name="Oval 5"/>
          <p:cNvSpPr/>
          <p:nvPr/>
        </p:nvSpPr>
        <p:spPr>
          <a:xfrm>
            <a:off x="228600" y="5943600"/>
            <a:ext cx="4876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 a world where gas is electricity  - gas efficiency </a:t>
            </a:r>
            <a:r>
              <a:rPr lang="en-US" b="1" u="sng" dirty="0" smtClean="0">
                <a:solidFill>
                  <a:schemeClr val="tx1"/>
                </a:solidFill>
              </a:rPr>
              <a:t>is</a:t>
            </a:r>
            <a:r>
              <a:rPr lang="en-US" dirty="0" smtClean="0">
                <a:solidFill>
                  <a:schemeClr val="tx1"/>
                </a:solidFill>
              </a:rPr>
              <a:t> electric reliability </a:t>
            </a:r>
            <a:endParaRPr lang="en-US" dirty="0">
              <a:solidFill>
                <a:schemeClr val="tx1"/>
              </a:solidFill>
            </a:endParaRPr>
          </a:p>
        </p:txBody>
      </p:sp>
      <p:cxnSp>
        <p:nvCxnSpPr>
          <p:cNvPr id="8" name="Straight Arrow Connector 7"/>
          <p:cNvCxnSpPr/>
          <p:nvPr/>
        </p:nvCxnSpPr>
        <p:spPr>
          <a:xfrm>
            <a:off x="4724400" y="1524000"/>
            <a:ext cx="11430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91200" y="1524000"/>
            <a:ext cx="7620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553200" y="1524000"/>
            <a:ext cx="6096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Renewable Policy Refinements</a:t>
            </a:r>
            <a:endParaRPr lang="en-US" sz="2800" dirty="0"/>
          </a:p>
        </p:txBody>
      </p:sp>
      <p:sp>
        <p:nvSpPr>
          <p:cNvPr id="4" name="Content Placeholder 3"/>
          <p:cNvSpPr>
            <a:spLocks noGrp="1"/>
          </p:cNvSpPr>
          <p:nvPr>
            <p:ph idx="1"/>
          </p:nvPr>
        </p:nvSpPr>
        <p:spPr>
          <a:xfrm>
            <a:off x="457200" y="990600"/>
            <a:ext cx="8229600" cy="5135563"/>
          </a:xfrm>
          <a:noFill/>
        </p:spPr>
        <p:txBody>
          <a:bodyPr/>
          <a:lstStyle/>
          <a:p>
            <a:r>
              <a:rPr lang="en-US" sz="2400" dirty="0" smtClean="0">
                <a:solidFill>
                  <a:schemeClr val="tx1"/>
                </a:solidFill>
              </a:rPr>
              <a:t>Long Term Contracting</a:t>
            </a:r>
          </a:p>
          <a:p>
            <a:pPr lvl="1"/>
            <a:r>
              <a:rPr lang="en-US" sz="2200" dirty="0" smtClean="0">
                <a:solidFill>
                  <a:schemeClr val="tx1"/>
                </a:solidFill>
              </a:rPr>
              <a:t>Optimize to RPS Requirements</a:t>
            </a:r>
          </a:p>
          <a:p>
            <a:pPr lvl="1"/>
            <a:r>
              <a:rPr lang="en-US" sz="2200" dirty="0" smtClean="0">
                <a:solidFill>
                  <a:schemeClr val="tx1"/>
                </a:solidFill>
              </a:rPr>
              <a:t>Bundling and blending</a:t>
            </a:r>
          </a:p>
          <a:p>
            <a:pPr lvl="1"/>
            <a:endParaRPr lang="en-US" sz="2200" dirty="0" smtClean="0">
              <a:solidFill>
                <a:schemeClr val="tx1"/>
              </a:solidFill>
            </a:endParaRPr>
          </a:p>
          <a:p>
            <a:r>
              <a:rPr lang="en-US" sz="2400" dirty="0" smtClean="0">
                <a:solidFill>
                  <a:schemeClr val="tx1"/>
                </a:solidFill>
              </a:rPr>
              <a:t>Regional Procurement</a:t>
            </a:r>
          </a:p>
          <a:p>
            <a:pPr lvl="1"/>
            <a:r>
              <a:rPr lang="en-US" sz="2200" dirty="0" smtClean="0">
                <a:solidFill>
                  <a:schemeClr val="tx1"/>
                </a:solidFill>
              </a:rPr>
              <a:t>RFP’s based on RPS </a:t>
            </a:r>
          </a:p>
          <a:p>
            <a:pPr lvl="1"/>
            <a:endParaRPr lang="en-US" sz="2200" dirty="0" smtClean="0">
              <a:solidFill>
                <a:schemeClr val="tx1"/>
              </a:solidFill>
            </a:endParaRPr>
          </a:p>
          <a:p>
            <a:r>
              <a:rPr lang="en-US" sz="2400" dirty="0" smtClean="0">
                <a:solidFill>
                  <a:schemeClr val="tx1"/>
                </a:solidFill>
              </a:rPr>
              <a:t>Optimize FCM to Policy Objectives </a:t>
            </a:r>
            <a:r>
              <a:rPr lang="en-US" sz="1600" dirty="0" smtClean="0">
                <a:solidFill>
                  <a:schemeClr val="tx1"/>
                </a:solidFill>
              </a:rPr>
              <a:t>(</a:t>
            </a:r>
            <a:r>
              <a:rPr lang="en-US" sz="1600" dirty="0" err="1" smtClean="0">
                <a:solidFill>
                  <a:schemeClr val="tx1"/>
                </a:solidFill>
              </a:rPr>
              <a:t>njp</a:t>
            </a:r>
            <a:r>
              <a:rPr lang="en-US" sz="1600" dirty="0" smtClean="0">
                <a:solidFill>
                  <a:schemeClr val="tx1"/>
                </a:solidFill>
              </a:rPr>
              <a:t>)</a:t>
            </a:r>
          </a:p>
          <a:p>
            <a:endParaRPr lang="en-US" sz="1600" dirty="0" smtClean="0">
              <a:solidFill>
                <a:schemeClr val="tx1"/>
              </a:solidFill>
            </a:endParaRPr>
          </a:p>
          <a:p>
            <a:r>
              <a:rPr lang="en-US" sz="2400" dirty="0" smtClean="0">
                <a:solidFill>
                  <a:schemeClr val="tx1"/>
                </a:solidFill>
              </a:rPr>
              <a:t>Infrastructure/Pipeline Expansion Dialog/Proceedings</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pPr>
              <a:defRPr/>
            </a:pPr>
            <a:fld id="{C059BE56-58ED-4D03-9AB1-A3F75AED764B}" type="slidenum">
              <a:rPr lang="en-US" smtClean="0">
                <a:solidFill>
                  <a:prstClr val="white"/>
                </a:solidFill>
              </a:rPr>
              <a:pPr>
                <a:defRPr/>
              </a:pPr>
              <a:t>8</a:t>
            </a:fld>
            <a:endParaRPr lang="en-US">
              <a:solidFill>
                <a:prstClr val="white"/>
              </a:solidFill>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195</Words>
  <Application>Microsoft Office PowerPoint</Application>
  <PresentationFormat>On-screen Show (4:3)</PresentationFormat>
  <Paragraphs>50</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Clean Energy Strategies in the Impending Era of NG   Restructuring Roundtable  June 15, 2012</vt:lpstr>
      <vt:lpstr>Irrational Exuberance – No Barrel Left Behind </vt:lpstr>
      <vt:lpstr> Niche Fuel – Not a Bridge Fuel Near term: Replace the Coal  </vt:lpstr>
      <vt:lpstr>Longer Term, Support Variable Renewables European Climate Foundation Roadmap 2050 http://roadmap2050.eu/  (Mike Hogan)</vt:lpstr>
      <vt:lpstr>Slide 5</vt:lpstr>
      <vt:lpstr>Lower Gas Costs Create System  and Policy Challenges</vt:lpstr>
      <vt:lpstr>Slide 7</vt:lpstr>
      <vt:lpstr>Renewable Policy Refinements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KWood</dc:creator>
  <cp:lastModifiedBy>njperess</cp:lastModifiedBy>
  <cp:revision>15</cp:revision>
  <dcterms:created xsi:type="dcterms:W3CDTF">2010-10-04T14:16:50Z</dcterms:created>
  <dcterms:modified xsi:type="dcterms:W3CDTF">2012-06-14T21:38:42Z</dcterms:modified>
</cp:coreProperties>
</file>