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16" r:id="rId1"/>
  </p:sldMasterIdLst>
  <p:notesMasterIdLst>
    <p:notesMasterId r:id="rId21"/>
  </p:notesMasterIdLst>
  <p:handoutMasterIdLst>
    <p:handoutMasterId r:id="rId22"/>
  </p:handoutMasterIdLst>
  <p:sldIdLst>
    <p:sldId id="286" r:id="rId2"/>
    <p:sldId id="297" r:id="rId3"/>
    <p:sldId id="295" r:id="rId4"/>
    <p:sldId id="316" r:id="rId5"/>
    <p:sldId id="281" r:id="rId6"/>
    <p:sldId id="280" r:id="rId7"/>
    <p:sldId id="284" r:id="rId8"/>
    <p:sldId id="289" r:id="rId9"/>
    <p:sldId id="299" r:id="rId10"/>
    <p:sldId id="315" r:id="rId11"/>
    <p:sldId id="307" r:id="rId12"/>
    <p:sldId id="310" r:id="rId13"/>
    <p:sldId id="300" r:id="rId14"/>
    <p:sldId id="301" r:id="rId15"/>
    <p:sldId id="302" r:id="rId16"/>
    <p:sldId id="303" r:id="rId17"/>
    <p:sldId id="317" r:id="rId18"/>
    <p:sldId id="305" r:id="rId19"/>
    <p:sldId id="312" r:id="rId20"/>
  </p:sldIdLst>
  <p:sldSz cx="9144000" cy="6858000" type="screen4x3"/>
  <p:notesSz cx="7086600" cy="908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Rivo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B23"/>
    <a:srgbClr val="B9DF41"/>
    <a:srgbClr val="0E0E10"/>
    <a:srgbClr val="9966FF"/>
    <a:srgbClr val="3333FF"/>
    <a:srgbClr val="070709"/>
    <a:srgbClr val="CC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0" autoAdjust="0"/>
    <p:restoredTop sz="98729" autoAdjust="0"/>
  </p:normalViewPr>
  <p:slideViewPr>
    <p:cSldViewPr snapToObjects="1">
      <p:cViewPr>
        <p:scale>
          <a:sx n="100" d="100"/>
          <a:sy n="100" d="100"/>
        </p:scale>
        <p:origin x="-536" y="-72"/>
      </p:cViewPr>
      <p:guideLst>
        <p:guide orient="horz" pos="211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lfpenny\AppData\Local\Microsoft\Windows\Temporary%20Internet%20Files\Content.Outlook\YEDIBSK7\Cummulative%20Annual%20Savings%20%20$-Benefit%20v2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for Roundtable'!$H$13</c:f>
              <c:strCache>
                <c:ptCount val="1"/>
                <c:pt idx="0">
                  <c:v>Annual MWH (Cumulative)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'Data for Roundtable'!$G$14:$G$19</c:f>
              <c:numCache>
                <c:formatCode>0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'Data for Roundtable'!$H$14:$H$19</c:f>
              <c:numCache>
                <c:formatCode>#,##0</c:formatCode>
                <c:ptCount val="6"/>
                <c:pt idx="0">
                  <c:v>389987.2262176541</c:v>
                </c:pt>
                <c:pt idx="1">
                  <c:v>815695.846826703</c:v>
                </c:pt>
                <c:pt idx="2">
                  <c:v>1.43580453830771E6</c:v>
                </c:pt>
                <c:pt idx="3">
                  <c:v>2.22719111393522E6</c:v>
                </c:pt>
                <c:pt idx="4">
                  <c:v>3.20915135039471E6</c:v>
                </c:pt>
                <c:pt idx="5">
                  <c:v>4.33101160203518E6</c:v>
                </c:pt>
              </c:numCache>
            </c:numRef>
          </c:val>
        </c:ser>
        <c:ser>
          <c:idx val="2"/>
          <c:order val="1"/>
          <c:tx>
            <c:strRef>
              <c:f>'Data for Roundtable'!$I$13</c:f>
              <c:strCache>
                <c:ptCount val="1"/>
                <c:pt idx="0">
                  <c:v>Annual Gas MMBTU (Cumulative)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'Data for Roundtable'!$G$14:$G$19</c:f>
              <c:numCache>
                <c:formatCode>0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'Data for Roundtable'!$I$14:$I$19</c:f>
              <c:numCache>
                <c:formatCode>#,##0</c:formatCode>
                <c:ptCount val="6"/>
                <c:pt idx="0">
                  <c:v>968321.5944779889</c:v>
                </c:pt>
                <c:pt idx="1">
                  <c:v>2.12598893226434E6</c:v>
                </c:pt>
                <c:pt idx="2">
                  <c:v>3.17702237723168E6</c:v>
                </c:pt>
                <c:pt idx="3">
                  <c:v>3.94761428598868E6</c:v>
                </c:pt>
                <c:pt idx="4">
                  <c:v>5.89642275259768E6</c:v>
                </c:pt>
                <c:pt idx="5">
                  <c:v>7.79916344487821E6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400040"/>
        <c:axId val="-2131394584"/>
      </c:barChart>
      <c:lineChart>
        <c:grouping val="standard"/>
        <c:varyColors val="0"/>
        <c:ser>
          <c:idx val="3"/>
          <c:order val="2"/>
          <c:tx>
            <c:strRef>
              <c:f>'Data for Roundtable'!$J$13</c:f>
              <c:strCache>
                <c:ptCount val="1"/>
                <c:pt idx="0">
                  <c:v>Benefit ($1,000,000) (Cumulative)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'Data for Roundtable'!$G$14:$G$19</c:f>
              <c:numCache>
                <c:formatCode>0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'Data for Roundtable'!$J$14:$J$19</c:f>
              <c:numCache>
                <c:formatCode>"$"#,##0</c:formatCode>
                <c:ptCount val="6"/>
                <c:pt idx="0">
                  <c:v>787.3825874633613</c:v>
                </c:pt>
                <c:pt idx="1">
                  <c:v>1865.083448199453</c:v>
                </c:pt>
                <c:pt idx="2">
                  <c:v>3177.267736154304</c:v>
                </c:pt>
                <c:pt idx="3">
                  <c:v>4993.973855601012</c:v>
                </c:pt>
                <c:pt idx="4">
                  <c:v>7318.044503267056</c:v>
                </c:pt>
                <c:pt idx="5">
                  <c:v>9960.478940337547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383272"/>
        <c:axId val="-2131388840"/>
      </c:lineChart>
      <c:catAx>
        <c:axId val="-2131400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2131394584"/>
        <c:crosses val="autoZero"/>
        <c:auto val="1"/>
        <c:lblAlgn val="ctr"/>
        <c:lblOffset val="100"/>
        <c:noMultiLvlLbl val="0"/>
      </c:catAx>
      <c:valAx>
        <c:axId val="-2131394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Electric - MWH | Gas MMBTU [Cumulative Annual]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-2131400040"/>
        <c:crosses val="autoZero"/>
        <c:crossBetween val="between"/>
      </c:valAx>
      <c:valAx>
        <c:axId val="-21313888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Benefits - $-Dollar Avoided Costs ($1,000,000) (Cumulative)</a:t>
                </a:r>
              </a:p>
            </c:rich>
          </c:tx>
          <c:layout/>
          <c:overlay val="0"/>
        </c:title>
        <c:numFmt formatCode="&quot;$&quot;#,##0" sourceLinked="1"/>
        <c:majorTickMark val="out"/>
        <c:minorTickMark val="none"/>
        <c:tickLblPos val="nextTo"/>
        <c:crossAx val="-2131383272"/>
        <c:crosses val="max"/>
        <c:crossBetween val="between"/>
      </c:valAx>
      <c:catAx>
        <c:axId val="-213138327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-2131388840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7-17T14:55:48.578" idx="1">
    <p:pos x="5600" y="4421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0.12782</cdr:x>
      <cdr:y>0.83537</cdr:y>
    </cdr:from>
    <cdr:to>
      <cdr:x>0.18275</cdr:x>
      <cdr:y>0.87396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8364" y="5247409"/>
          <a:ext cx="476250" cy="242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0.12782</cdr:x>
      <cdr:y>0.75679</cdr:y>
    </cdr:from>
    <cdr:to>
      <cdr:x>0.2187</cdr:x>
      <cdr:y>0.89051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08364" y="4753841"/>
          <a:ext cx="787977" cy="839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0.12752</cdr:x>
      <cdr:y>0.68225</cdr:y>
    </cdr:from>
    <cdr:to>
      <cdr:x>0.28283</cdr:x>
      <cdr:y>0.79363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07861" y="3518642"/>
          <a:ext cx="1105692" cy="5744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87000"/>
          </a:schemeClr>
        </a:solidFill>
        <a:ln xmlns:a="http://schemas.openxmlformats.org/drawingml/2006/main">
          <a:solidFill>
            <a:srgbClr val="92D050"/>
          </a:solidFill>
        </a:ln>
        <a:effectLst xmlns:a="http://schemas.openxmlformats.org/drawingml/2006/main">
          <a:outerShdw blurRad="152400" dist="317500" dir="5400000" sx="90000" sy="-19000" rotWithShape="0">
            <a:prstClr val="black">
              <a:alpha val="15000"/>
            </a:prstClr>
          </a:outerShdw>
        </a:effectLst>
        <a:scene3d xmlns:a="http://schemas.openxmlformats.org/drawingml/2006/main">
          <a:camera prst="obliqueTopLeft"/>
          <a:lightRig rig="threePt" dir="t"/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+mj-lt"/>
            </a:rPr>
            <a:t>$787M Net Benefits</a:t>
          </a:r>
        </a:p>
        <a:p xmlns:a="http://schemas.openxmlformats.org/drawingml/2006/main">
          <a:r>
            <a:rPr lang="en-US" sz="1100" b="1" dirty="0">
              <a:latin typeface="+mj-lt"/>
            </a:rPr>
            <a:t>390,000</a:t>
          </a:r>
          <a:r>
            <a:rPr lang="en-US" sz="1100" b="1" baseline="0" dirty="0">
              <a:latin typeface="+mj-lt"/>
            </a:rPr>
            <a:t> MWh</a:t>
          </a:r>
        </a:p>
        <a:p xmlns:a="http://schemas.openxmlformats.org/drawingml/2006/main">
          <a:r>
            <a:rPr lang="en-US" sz="1100" b="1" baseline="0" dirty="0">
              <a:latin typeface="+mj-lt"/>
            </a:rPr>
            <a:t>968,000MMBtu</a:t>
          </a:r>
          <a:endParaRPr lang="en-US" sz="11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0.63261</cdr:x>
      <cdr:y>0.09357</cdr:y>
    </cdr:from>
    <cdr:to>
      <cdr:x>0.79075</cdr:x>
      <cdr:y>0.24128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03724" y="482562"/>
          <a:ext cx="1125839" cy="7618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87000"/>
          </a:schemeClr>
        </a:solidFill>
        <a:ln xmlns:a="http://schemas.openxmlformats.org/drawingml/2006/main">
          <a:solidFill>
            <a:srgbClr val="92D050"/>
          </a:solidFill>
        </a:ln>
        <a:effectLst xmlns:a="http://schemas.openxmlformats.org/drawingml/2006/main"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extrusionH="76200">
          <a:extrusionClr>
            <a:srgbClr val="00B050"/>
          </a:extrusionClr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/>
            <a:t>$9.9B Net Benefits                 </a:t>
          </a:r>
        </a:p>
        <a:p xmlns:a="http://schemas.openxmlformats.org/drawingml/2006/main">
          <a:r>
            <a:rPr lang="en-US" sz="1200" b="1"/>
            <a:t>4.33</a:t>
          </a:r>
          <a:r>
            <a:rPr lang="en-US" sz="1200" b="1" baseline="0"/>
            <a:t> MMWh</a:t>
          </a:r>
        </a:p>
        <a:p xmlns:a="http://schemas.openxmlformats.org/drawingml/2006/main">
          <a:r>
            <a:rPr lang="en-US" sz="1200" b="1" baseline="0"/>
            <a:t>7,799,163 MMBtu</a:t>
          </a:r>
          <a:endParaRPr lang="en-US" sz="12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626475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3AA13E-5DCF-F546-8B03-55A406F8F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31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313238"/>
            <a:ext cx="56705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624888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F08F437-CEDF-9942-932E-D26B65366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7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2A245EB-AF40-B04D-A5FA-17F015D738F6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885E87A-2620-F949-A793-D12B475F00D7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D76B4F0-055E-E34A-988F-D64ACB9FB625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8E80666-FB37-4B36-9149-507F3B0178E3}" type="datetimeFigureOut">
              <a:rPr lang="en-US" smtClean="0"/>
              <a:pPr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9DA2-6F60-9845-86C2-373A453B0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9DA2-6F60-9845-86C2-373A453B0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5C3-BA5A-C140-8113-FF137841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39EC-698A-2040-AB57-E2CF2481D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BAA8-A9F1-A741-BE6A-583483AF10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9DA2-6F60-9845-86C2-373A453B0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9DA2-6F60-9845-86C2-373A453B0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9DA2-6F60-9845-86C2-373A453B0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1D80-72C8-C649-AE84-96E57FA73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6AB8-3844-534B-830F-BCDF3CE25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6BA4-89A4-4B45-A487-04393669A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B639DA2-6F60-9845-86C2-373A453B0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9DA2-6F60-9845-86C2-373A453B0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9DA2-6F60-9845-86C2-373A453B0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5D59-D2AD-FD41-9840-179F1A19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3CF5-370B-5F41-BFCD-12BD305F6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9DA2-6F60-9845-86C2-373A453B0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B639DA2-6F60-9845-86C2-373A453B0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  <p:sldLayoutId id="2147484628" r:id="rId12"/>
    <p:sldLayoutId id="2147484629" r:id="rId13"/>
    <p:sldLayoutId id="2147484630" r:id="rId14"/>
    <p:sldLayoutId id="2147484631" r:id="rId15"/>
    <p:sldLayoutId id="2147484632" r:id="rId16"/>
    <p:sldLayoutId id="2147484633" r:id="rId17"/>
    <p:sldLayoutId id="2147484634" r:id="rId18"/>
    <p:sldLayoutId id="2147484635" r:id="rId19"/>
    <p:sldLayoutId id="2147484636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169987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New England: Center of Energy Innovation with Big Challenges Ahead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391400" cy="228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Dr. Jonathan Raab, Raab Associates, Ltd.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www.RaabAssociates.org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February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16,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2015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University of Pennsylvania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Growth in </a:t>
            </a:r>
            <a:r>
              <a:rPr lang="en-US" sz="3600" dirty="0" smtClean="0"/>
              <a:t>MA Energy </a:t>
            </a:r>
            <a:r>
              <a:rPr lang="en-US" sz="3600" dirty="0"/>
              <a:t>Efficiency Savings and Benefits 2008-2013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286308"/>
            <a:ext cx="685800" cy="2889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8DC53E"/>
                </a:solidFill>
              </a:rPr>
              <a:t>|</a:t>
            </a:r>
            <a:r>
              <a:rPr lang="en-US" smtClean="0"/>
              <a:t>   </a:t>
            </a:r>
            <a:fld id="{BC6B4007-5EAF-CD48-889D-979FE6D53B5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782906"/>
              </p:ext>
            </p:extLst>
          </p:nvPr>
        </p:nvGraphicFramePr>
        <p:xfrm>
          <a:off x="944880" y="1352757"/>
          <a:ext cx="7119257" cy="515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618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3646" b="23646"/>
          <a:stretch>
            <a:fillRect/>
          </a:stretch>
        </p:blipFill>
        <p:spPr>
          <a:xfrm>
            <a:off x="914400" y="2057400"/>
            <a:ext cx="7313613" cy="40560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6AB8-3844-534B-830F-BCDF3CE25DD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4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 PV, Wind, &amp; EE: Existing &amp; Proposed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6AB8-3844-534B-830F-BCDF3CE25DD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0022" b="10022"/>
          <a:stretch>
            <a:fillRect/>
          </a:stretch>
        </p:blipFill>
        <p:spPr>
          <a:xfrm>
            <a:off x="304800" y="1735138"/>
            <a:ext cx="8382000" cy="474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Renewables: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Renewable portfolio standards (RPS)</a:t>
            </a:r>
          </a:p>
          <a:p>
            <a:pPr lvl="1"/>
            <a:r>
              <a:rPr lang="en-US" dirty="0" smtClean="0"/>
              <a:t>Increasing % of electricity each year must come from new qualifying renewables—most NE states have this</a:t>
            </a:r>
          </a:p>
          <a:p>
            <a:r>
              <a:rPr lang="en-US" dirty="0" smtClean="0"/>
              <a:t>Net metering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istributed electricity generation (e.g., rooftop solar) is sold back to the utility at retail rates</a:t>
            </a:r>
          </a:p>
          <a:p>
            <a:r>
              <a:rPr lang="en-US" dirty="0" smtClean="0"/>
              <a:t>Additional state incentives </a:t>
            </a:r>
          </a:p>
          <a:p>
            <a:pPr lvl="1"/>
            <a:r>
              <a:rPr lang="en-US" dirty="0" smtClean="0"/>
              <a:t>Renewable systems benefit charges</a:t>
            </a:r>
          </a:p>
          <a:p>
            <a:pPr lvl="1"/>
            <a:r>
              <a:rPr lang="en-US" dirty="0" smtClean="0"/>
              <a:t>Solar Renewable Energy Credits (SRECs)</a:t>
            </a:r>
            <a:endParaRPr lang="en-US" dirty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Solar/wind are intermittent resources—need traditional generation, hydro, or storage to back up</a:t>
            </a:r>
          </a:p>
          <a:p>
            <a:pPr lvl="1"/>
            <a:r>
              <a:rPr lang="en-US" dirty="0" smtClean="0"/>
              <a:t>Safety concerns related to interconnection and feeding grid</a:t>
            </a:r>
          </a:p>
          <a:p>
            <a:pPr lvl="1"/>
            <a:r>
              <a:rPr lang="en-US" dirty="0" smtClean="0"/>
              <a:t>Relatively high cost (compared to EE) and revenue erosion for utilities related to selling back at retail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6AB8-3844-534B-830F-BCDF3CE25D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8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Renewables: PV/Solar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England:</a:t>
            </a:r>
          </a:p>
          <a:p>
            <a:pPr lvl="1"/>
            <a:r>
              <a:rPr lang="en-US" dirty="0" smtClean="0"/>
              <a:t>500 MW already installed in all of NE; and ISO New England estimates 1,800 MW by 2023</a:t>
            </a:r>
          </a:p>
          <a:p>
            <a:r>
              <a:rPr lang="en-US" dirty="0" smtClean="0"/>
              <a:t>Massachusetts</a:t>
            </a:r>
          </a:p>
          <a:p>
            <a:pPr lvl="1"/>
            <a:r>
              <a:rPr lang="en-US" dirty="0" smtClean="0"/>
              <a:t>Goal of 250 MW by 2017, but reached goal in 2013 and now almost 700 MW installed</a:t>
            </a:r>
          </a:p>
          <a:p>
            <a:pPr lvl="1"/>
            <a:r>
              <a:rPr lang="en-US" dirty="0"/>
              <a:t>Installations in 350 of 351 MA cities &amp; </a:t>
            </a:r>
            <a:r>
              <a:rPr lang="en-US" dirty="0" smtClean="0"/>
              <a:t>towns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nationally in new capacity being added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Former Governor Patrick upped goal</a:t>
            </a:r>
            <a:r>
              <a:rPr lang="en-US" dirty="0" smtClean="0"/>
              <a:t>: 1,600 </a:t>
            </a:r>
            <a:r>
              <a:rPr lang="en-US" dirty="0"/>
              <a:t>MW by </a:t>
            </a:r>
            <a:r>
              <a:rPr lang="en-US" dirty="0" smtClean="0"/>
              <a:t>2020</a:t>
            </a:r>
          </a:p>
          <a:p>
            <a:pPr lvl="1"/>
            <a:r>
              <a:rPr lang="en-US" dirty="0" smtClean="0"/>
              <a:t>But what will new Governor Baker do?  Still relatively expensive energy, and rates are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6AB8-3844-534B-830F-BCDF3CE25D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Renewables: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On-Shore</a:t>
            </a:r>
          </a:p>
          <a:p>
            <a:pPr lvl="1"/>
            <a:r>
              <a:rPr lang="en-US" dirty="0" smtClean="0"/>
              <a:t>800 MW installed, and over 3,000 MW in interconnection queue</a:t>
            </a:r>
          </a:p>
          <a:p>
            <a:pPr lvl="1"/>
            <a:r>
              <a:rPr lang="en-US" dirty="0" smtClean="0"/>
              <a:t>But most will not likely be built</a:t>
            </a:r>
          </a:p>
          <a:p>
            <a:pPr lvl="2"/>
            <a:r>
              <a:rPr lang="en-US" dirty="0" smtClean="0"/>
              <a:t>Mainly in northern NE and need transmission to get to population centers in MA, CT, and RI</a:t>
            </a:r>
          </a:p>
          <a:p>
            <a:pPr lvl="2"/>
            <a:r>
              <a:rPr lang="en-US" dirty="0" smtClean="0"/>
              <a:t>Plagued by visual impact and noise battles</a:t>
            </a:r>
          </a:p>
          <a:p>
            <a:r>
              <a:rPr lang="en-US" dirty="0" smtClean="0"/>
              <a:t>Off-Shore</a:t>
            </a:r>
          </a:p>
          <a:p>
            <a:pPr lvl="1"/>
            <a:r>
              <a:rPr lang="en-US" dirty="0" smtClean="0"/>
              <a:t>Cape Wind was first off-shore proposal in U.S. (over 300 MW), but after 10 years of legal battles apparently died last month</a:t>
            </a:r>
          </a:p>
          <a:p>
            <a:pPr lvl="1"/>
            <a:r>
              <a:rPr lang="en-US" dirty="0" smtClean="0"/>
              <a:t>Nonetheless NE considered Saudi Arabia of off-shore wind, and </a:t>
            </a:r>
            <a:r>
              <a:rPr lang="en-US" dirty="0" smtClean="0"/>
              <a:t>late January over </a:t>
            </a:r>
            <a:r>
              <a:rPr lang="en-US" dirty="0" smtClean="0"/>
              <a:t>700,000 acres of off-shore wind auctioned by BOEM off MA/RI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6AB8-3844-534B-830F-BCDF3CE25D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Focus on grid- and customer-facing modernization</a:t>
            </a:r>
          </a:p>
          <a:p>
            <a:r>
              <a:rPr lang="en-US" dirty="0" smtClean="0"/>
              <a:t>Building a new platform (think smart phone) for private sector and customers to innovate (think apps, think Nest thermostats)</a:t>
            </a:r>
          </a:p>
          <a:p>
            <a:pPr lvl="1"/>
            <a:r>
              <a:rPr lang="en-US" dirty="0" smtClean="0"/>
              <a:t>Integrating distributed resources and electric vehicles, and handling two-way power flow</a:t>
            </a:r>
          </a:p>
          <a:p>
            <a:pPr lvl="1"/>
            <a:r>
              <a:rPr lang="en-US" dirty="0" smtClean="0"/>
              <a:t>Demand response and smart appliances</a:t>
            </a:r>
          </a:p>
          <a:p>
            <a:r>
              <a:rPr lang="en-US" dirty="0" smtClean="0"/>
              <a:t>Likely need Advanced Metering Functionality—can be very expensive</a:t>
            </a:r>
          </a:p>
          <a:p>
            <a:r>
              <a:rPr lang="en-US" dirty="0" smtClean="0"/>
              <a:t>Time Varying Rate</a:t>
            </a:r>
          </a:p>
          <a:p>
            <a:pPr lvl="1"/>
            <a:r>
              <a:rPr lang="en-US" dirty="0" smtClean="0"/>
              <a:t>MA Basic Service will be Time of Use Rate with Critical Peak price and opt out to peak time rebate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6AB8-3844-534B-830F-BCDF3CE25D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4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6209"/>
            <a:ext cx="7313613" cy="868362"/>
          </a:xfrm>
        </p:spPr>
        <p:txBody>
          <a:bodyPr/>
          <a:lstStyle/>
          <a:p>
            <a:r>
              <a:rPr lang="en-US" sz="3600" dirty="0" smtClean="0"/>
              <a:t>Change in NE Electric Mix: 2000-13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234" r="2234"/>
          <a:stretch>
            <a:fillRect/>
          </a:stretch>
        </p:blipFill>
        <p:spPr>
          <a:xfrm>
            <a:off x="533400" y="1219200"/>
            <a:ext cx="8153400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6AB8-3844-534B-830F-BCDF3CE25D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Infrastructure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 at end of gas pipelines</a:t>
            </a:r>
          </a:p>
          <a:p>
            <a:r>
              <a:rPr lang="en-US" dirty="0" smtClean="0"/>
              <a:t>Reliance on natural gas increasing substantially</a:t>
            </a:r>
          </a:p>
          <a:p>
            <a:pPr lvl="1"/>
            <a:r>
              <a:rPr lang="en-US" dirty="0" smtClean="0"/>
              <a:t>Gas-fired electric generation increased from 15% to 46% between 2000 and 2013 </a:t>
            </a:r>
          </a:p>
          <a:p>
            <a:pPr lvl="1"/>
            <a:r>
              <a:rPr lang="en-US" dirty="0" smtClean="0"/>
              <a:t>Conversion from oil to gas space heating (e.g., 1/3 of Boston’s oil heat converted to gas last decade)</a:t>
            </a:r>
          </a:p>
          <a:p>
            <a:r>
              <a:rPr lang="en-US" dirty="0" smtClean="0"/>
              <a:t>Challenge: </a:t>
            </a:r>
          </a:p>
          <a:p>
            <a:pPr lvl="1"/>
            <a:r>
              <a:rPr lang="en-US" dirty="0" smtClean="0"/>
              <a:t>Gas generated electricity doesn’t have firm gas contracts so supply not guaranteed</a:t>
            </a:r>
          </a:p>
          <a:p>
            <a:pPr lvl="1"/>
            <a:r>
              <a:rPr lang="en-US" dirty="0" smtClean="0"/>
              <a:t>Electricity rates increased 60-70% this winter due to these constraints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6AB8-3844-534B-830F-BCDF3CE25DD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3238"/>
            <a:ext cx="7313613" cy="868362"/>
          </a:xfrm>
        </p:spPr>
        <p:txBody>
          <a:bodyPr/>
          <a:lstStyle/>
          <a:p>
            <a:r>
              <a:rPr lang="en-US" sz="3200" dirty="0" smtClean="0"/>
              <a:t>Summary: Major NE Energy 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Building a major new gas pipeline (or two) into NE to reduce gas/electricity prices and enhance reliability in short-run, without undermining GHG </a:t>
            </a:r>
            <a:r>
              <a:rPr lang="en-US" sz="1800" dirty="0" smtClean="0"/>
              <a:t>goals</a:t>
            </a:r>
          </a:p>
          <a:p>
            <a:r>
              <a:rPr lang="en-US" sz="1800" dirty="0" smtClean="0"/>
              <a:t>Building transmission through Northern NE to bring low-carbon, less expensive resources to Southern NE</a:t>
            </a:r>
          </a:p>
          <a:p>
            <a:r>
              <a:rPr lang="en-US" sz="1800" dirty="0" smtClean="0"/>
              <a:t>Continuing to ramp-up EE, when already paying most per customer in U.S. </a:t>
            </a:r>
            <a:r>
              <a:rPr lang="en-US" sz="1800" dirty="0" smtClean="0"/>
              <a:t>(MA over 1 cent/kwh)</a:t>
            </a:r>
            <a:endParaRPr lang="en-US" sz="1800" dirty="0"/>
          </a:p>
          <a:p>
            <a:r>
              <a:rPr lang="en-US" sz="1800" dirty="0" smtClean="0"/>
              <a:t>Continuing to develop solar, when rates are high and its still relatively expensive</a:t>
            </a:r>
          </a:p>
          <a:p>
            <a:r>
              <a:rPr lang="en-US" sz="1800" dirty="0" smtClean="0"/>
              <a:t>Harnessing off-shore wind</a:t>
            </a:r>
          </a:p>
          <a:p>
            <a:r>
              <a:rPr lang="en-US" sz="1800" dirty="0" smtClean="0"/>
              <a:t>Modernizing the electric grid, and exposing customers to time varying rates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6AB8-3844-534B-830F-BCDF3CE25D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5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969541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ahoma" pitchFamily="34" charset="0"/>
                <a:cs typeface="Tahoma" pitchFamily="34" charset="0"/>
              </a:rPr>
              <a:t>New England States: History of Coordination Organizations on Energy/Air Issues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3613" cy="40560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New England Governors Conference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Colonial Days (informally); 1937 formalized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NE States Coordinated Air Use Mgt. (NESCAUM)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 (6 NE States 1967; NY 1970; NJ 1979)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NEPOOL and ISO New England/RTO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1971 and 1997/2005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NE States Committee on Electricity (NESCOE)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2007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485" y="5791200"/>
            <a:ext cx="1483056" cy="851848"/>
          </a:xfrm>
        </p:spPr>
        <p:txBody>
          <a:bodyPr>
            <a:noAutofit/>
          </a:bodyPr>
          <a:lstStyle/>
          <a:p>
            <a:fld id="{56B06AB8-3844-534B-830F-BCDF3CE25DDA}" type="slidenum">
              <a:rPr lang="en-US" sz="3600" smtClean="0"/>
              <a:pPr/>
              <a:t>2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91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ahoma" pitchFamily="34" charset="0"/>
                <a:cs typeface="Tahoma" pitchFamily="34" charset="0"/>
              </a:rPr>
              <a:t>NE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Stakeholder Energy/Climate Engagement Timeline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: 1988-2000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21388" y="5902021"/>
            <a:ext cx="1483056" cy="851848"/>
          </a:xfrm>
        </p:spPr>
        <p:txBody>
          <a:bodyPr>
            <a:noAutofit/>
          </a:bodyPr>
          <a:lstStyle/>
          <a:p>
            <a:fld id="{56B06AB8-3844-534B-830F-BCDF3CE25DDA}" type="slidenum">
              <a:rPr lang="en-US" sz="3600" smtClean="0"/>
              <a:pPr/>
              <a:t>3</a:t>
            </a:fld>
            <a:endParaRPr lang="en-US" sz="3600" dirty="0"/>
          </a:p>
        </p:txBody>
      </p:sp>
      <p:pic>
        <p:nvPicPr>
          <p:cNvPr id="8" name="Content Placeholder 7" descr="Slid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4410" y="1904739"/>
            <a:ext cx="7011379" cy="3734321"/>
          </a:xfrm>
        </p:spPr>
      </p:pic>
    </p:spTree>
    <p:extLst>
      <p:ext uri="{BB962C8B-B14F-4D97-AF65-F5344CB8AC3E}">
        <p14:creationId xmlns:p14="http://schemas.microsoft.com/office/powerpoint/2010/main" val="31366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ahoma" pitchFamily="34" charset="0"/>
                <a:cs typeface="Tahoma" pitchFamily="34" charset="0"/>
              </a:rPr>
              <a:t>NE Stakeholder Energy/Climate Engagement Timeline: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2001-Present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485" y="5791200"/>
            <a:ext cx="1483056" cy="851848"/>
          </a:xfrm>
        </p:spPr>
        <p:txBody>
          <a:bodyPr>
            <a:noAutofit/>
          </a:bodyPr>
          <a:lstStyle/>
          <a:p>
            <a:fld id="{56B06AB8-3844-534B-830F-BCDF3CE25DDA}" type="slidenum">
              <a:rPr lang="en-US" sz="3600" smtClean="0"/>
              <a:pPr/>
              <a:t>4</a:t>
            </a:fld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8" y="1735138"/>
            <a:ext cx="7423150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CC33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rgbClr val="070709"/>
                </a:solidFill>
                <a:effectLst/>
                <a:latin typeface="Tahoma" charset="0"/>
              </a:rPr>
              <a:t> </a:t>
            </a:r>
            <a:br>
              <a:rPr lang="en-US" sz="3600" dirty="0">
                <a:solidFill>
                  <a:srgbClr val="070709"/>
                </a:solidFill>
                <a:effectLst/>
                <a:latin typeface="Tahoma" charset="0"/>
              </a:rPr>
            </a:br>
            <a:r>
              <a:rPr lang="en-US" sz="3600" dirty="0">
                <a:solidFill>
                  <a:schemeClr val="tx1"/>
                </a:solidFill>
                <a:effectLst/>
                <a:latin typeface="Tahoma" charset="0"/>
              </a:rPr>
              <a:t>NE Electricity Restructuring Roundtable</a:t>
            </a:r>
            <a:r>
              <a:rPr lang="en-US" sz="3600" dirty="0">
                <a:solidFill>
                  <a:srgbClr val="070709"/>
                </a:solidFill>
                <a:effectLst/>
                <a:latin typeface="Tahoma" charset="0"/>
              </a:rPr>
              <a:t> </a:t>
            </a:r>
            <a:br>
              <a:rPr lang="en-US" sz="3600" dirty="0">
                <a:solidFill>
                  <a:srgbClr val="070709"/>
                </a:solidFill>
                <a:effectLst/>
                <a:latin typeface="Tahoma" charset="0"/>
              </a:rPr>
            </a:br>
            <a:endParaRPr lang="en-US" sz="3600" dirty="0">
              <a:solidFill>
                <a:srgbClr val="070709"/>
              </a:solidFill>
              <a:effectLst/>
              <a:latin typeface="Tahoma" charset="0"/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1" y="990600"/>
            <a:ext cx="8613774" cy="51958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SzPct val="115000"/>
              <a:buFont typeface="Arial" charset="0"/>
              <a:buChar char="•"/>
            </a:pPr>
            <a:r>
              <a:rPr lang="en-US" sz="30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Substance</a:t>
            </a:r>
          </a:p>
          <a:p>
            <a:pPr lvl="1" eaLnBrk="1" hangingPunct="1"/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All NE states except VT restructured in 1990’s (utilities DO NOT own generation anymore—wires only companies)</a:t>
            </a:r>
          </a:p>
          <a:p>
            <a:pPr lvl="1" eaLnBrk="1" hangingPunct="1"/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Unique </a:t>
            </a:r>
            <a:r>
              <a:rPr 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forum to discuss </a:t>
            </a:r>
            <a:r>
              <a:rPr lang="ja-JP" alt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“</a:t>
            </a:r>
            <a:r>
              <a:rPr 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current</a:t>
            </a:r>
            <a:r>
              <a:rPr lang="ja-JP" alt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”</a:t>
            </a:r>
            <a:r>
              <a:rPr 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energy and now climate policy related </a:t>
            </a:r>
            <a:r>
              <a:rPr 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issues in New England</a:t>
            </a:r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</a:p>
          <a:p>
            <a:pPr lvl="1" eaLnBrk="1" hangingPunct="1"/>
            <a:r>
              <a:rPr lang="en-US" sz="22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Multiple perspectives shared, new ideas often road-tested</a:t>
            </a:r>
            <a:r>
              <a:rPr lang="en-US" sz="24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400" dirty="0">
              <a:solidFill>
                <a:srgbClr val="070709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eaLnBrk="1" hangingPunct="1">
              <a:buSzPct val="115000"/>
              <a:buFont typeface="Arial" charset="0"/>
              <a:buChar char="•"/>
            </a:pPr>
            <a:r>
              <a:rPr lang="en-US" sz="30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Process</a:t>
            </a:r>
          </a:p>
          <a:p>
            <a:pPr lvl="1" eaLnBrk="1" hangingPunct="1"/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Panels and keynote speakers on current issues/challenges</a:t>
            </a:r>
          </a:p>
          <a:p>
            <a:pPr lvl="1" eaLnBrk="1" hangingPunct="1"/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143 </a:t>
            </a:r>
            <a:r>
              <a:rPr 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Roundtables held so far! Have been meeting </a:t>
            </a:r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5-</a:t>
            </a:r>
            <a:r>
              <a:rPr 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10 times a year for </a:t>
            </a:r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18+ </a:t>
            </a:r>
            <a:r>
              <a:rPr 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years in Boston</a:t>
            </a:r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. </a:t>
            </a:r>
          </a:p>
          <a:p>
            <a:pPr lvl="1" eaLnBrk="1" hangingPunct="1"/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Roundtable now averages over </a:t>
            </a:r>
            <a:r>
              <a:rPr lang="en-US" sz="22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00 </a:t>
            </a:r>
            <a:r>
              <a:rPr 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participants per </a:t>
            </a:r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session plus 100 live streaming, </a:t>
            </a:r>
            <a:r>
              <a:rPr 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with listserv of over </a:t>
            </a:r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3,000 </a:t>
            </a:r>
            <a:r>
              <a:rPr lang="en-US" sz="2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New England stakeholders.</a:t>
            </a:r>
          </a:p>
          <a:p>
            <a:pPr lvl="1" eaLnBrk="1" hangingPunct="1"/>
            <a:r>
              <a:rPr lang="en-US" sz="22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September 2014 Roundtable included US EPA Secretary Gina McCarthy; FERC Chairman Cheryl LaFleur; and ISO New England CEO Gordon van Welie</a:t>
            </a:r>
          </a:p>
          <a:p>
            <a:pPr marL="457200" lvl="1" indent="0" eaLnBrk="1" hangingPunct="1">
              <a:buNone/>
            </a:pPr>
            <a:endParaRPr lang="en-US" sz="2000" dirty="0">
              <a:solidFill>
                <a:srgbClr val="070709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6488"/>
            <a:ext cx="2289175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rPr>
              <a:t>7</a:t>
            </a:r>
            <a:endParaRPr lang="en-US" sz="3600" dirty="0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11200"/>
          </a:xfrm>
          <a:solidFill>
            <a:srgbClr val="00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800" dirty="0">
                <a:solidFill>
                  <a:schemeClr val="tx1"/>
                </a:solidFill>
                <a:effectLst/>
                <a:latin typeface="Tahoma" charset="0"/>
              </a:rPr>
              <a:t/>
            </a:r>
            <a:br>
              <a:rPr lang="en-US" sz="800" dirty="0">
                <a:solidFill>
                  <a:schemeClr val="tx1"/>
                </a:solidFill>
                <a:effectLst/>
                <a:latin typeface="Tahoma" charset="0"/>
              </a:rPr>
            </a:br>
            <a:r>
              <a:rPr lang="en-US" sz="800" dirty="0">
                <a:solidFill>
                  <a:schemeClr val="tx1"/>
                </a:solidFill>
                <a:effectLst/>
                <a:latin typeface="Tahoma" charset="0"/>
              </a:rPr>
              <a:t/>
            </a:r>
            <a:br>
              <a:rPr lang="en-US" sz="800" dirty="0">
                <a:solidFill>
                  <a:schemeClr val="tx1"/>
                </a:solidFill>
                <a:effectLst/>
                <a:latin typeface="Tahoma" charset="0"/>
              </a:rPr>
            </a:br>
            <a:r>
              <a:rPr lang="en-US" sz="800" dirty="0">
                <a:solidFill>
                  <a:schemeClr val="tx1"/>
                </a:solidFill>
                <a:effectLst/>
                <a:latin typeface="Tahoma" charset="0"/>
              </a:rPr>
              <a:t/>
            </a:r>
            <a:br>
              <a:rPr lang="en-US" sz="800" dirty="0">
                <a:solidFill>
                  <a:schemeClr val="tx1"/>
                </a:solidFill>
                <a:effectLst/>
                <a:latin typeface="Tahoma" charset="0"/>
              </a:rPr>
            </a:br>
            <a:r>
              <a:rPr lang="en-US" sz="800" dirty="0">
                <a:solidFill>
                  <a:schemeClr val="tx1"/>
                </a:solidFill>
                <a:effectLst/>
                <a:latin typeface="Tahoma" charset="0"/>
              </a:rPr>
              <a:t/>
            </a:r>
            <a:br>
              <a:rPr lang="en-US" sz="800" dirty="0">
                <a:solidFill>
                  <a:schemeClr val="tx1"/>
                </a:solidFill>
                <a:effectLst/>
                <a:latin typeface="Tahoma" charset="0"/>
              </a:rPr>
            </a:br>
            <a:r>
              <a:rPr lang="en-US" sz="800" dirty="0">
                <a:solidFill>
                  <a:schemeClr val="tx1"/>
                </a:solidFill>
                <a:effectLst/>
                <a:latin typeface="Tahoma" charset="0"/>
              </a:rPr>
              <a:t/>
            </a:r>
            <a:br>
              <a:rPr lang="en-US" sz="800" dirty="0">
                <a:solidFill>
                  <a:schemeClr val="tx1"/>
                </a:solidFill>
                <a:effectLst/>
                <a:latin typeface="Tahoma" charset="0"/>
              </a:rPr>
            </a:br>
            <a:r>
              <a:rPr lang="en-US" sz="3300" dirty="0">
                <a:solidFill>
                  <a:srgbClr val="FFFFFF"/>
                </a:solidFill>
                <a:effectLst/>
                <a:latin typeface="Tahoma" charset="0"/>
              </a:rPr>
              <a:t>New</a:t>
            </a:r>
            <a:r>
              <a:rPr lang="en-US" sz="3300" dirty="0">
                <a:solidFill>
                  <a:schemeClr val="tx1"/>
                </a:solidFill>
                <a:effectLst/>
                <a:latin typeface="Tahoma" charset="0"/>
              </a:rPr>
              <a:t> </a:t>
            </a:r>
            <a:r>
              <a:rPr lang="en-US" sz="3300" dirty="0">
                <a:solidFill>
                  <a:srgbClr val="FFFFFF"/>
                </a:solidFill>
                <a:effectLst/>
                <a:latin typeface="Tahoma" charset="0"/>
              </a:rPr>
              <a:t>England Demand Response Initiative (NEDRI)</a:t>
            </a:r>
            <a:br>
              <a:rPr lang="en-US" sz="3300" dirty="0">
                <a:solidFill>
                  <a:srgbClr val="FFFFFF"/>
                </a:solidFill>
                <a:effectLst/>
                <a:latin typeface="Tahoma" charset="0"/>
              </a:rPr>
            </a:br>
            <a:endParaRPr lang="en-US" sz="3300" dirty="0">
              <a:solidFill>
                <a:srgbClr val="FFFFFF"/>
              </a:solidFill>
              <a:effectLst/>
              <a:latin typeface="Tahoma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861483"/>
            <a:ext cx="8761942" cy="55118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20000"/>
              </a:lnSpc>
              <a:buSzTx/>
              <a:buFontTx/>
              <a:buChar char="•"/>
            </a:pPr>
            <a:r>
              <a:rPr lang="en-US" sz="11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Substance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Developed 38 major recommendations for incorporating demand response into retail and wholesale markets in New England.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Covered short-term price-responsive load, retail pricing and metering strategies, reliability-driven DR, and longer-term energy efficiency investments.</a:t>
            </a:r>
          </a:p>
          <a:p>
            <a:pPr eaLnBrk="1" hangingPunct="1">
              <a:lnSpc>
                <a:spcPct val="120000"/>
              </a:lnSpc>
              <a:buSzTx/>
              <a:buFontTx/>
              <a:buChar char="•"/>
            </a:pPr>
            <a:r>
              <a:rPr lang="en-US" sz="11200" dirty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Process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Included representative from 45 state and federal agencies, suppliers, consumers, and environmental organizations.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Met for 19 days in plenary session in 2002-2003 (June); included several work </a:t>
            </a:r>
            <a:r>
              <a:rPr lang="en-US" sz="80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groups—developed “consensus” report</a:t>
            </a:r>
            <a:endParaRPr lang="en-US" sz="8000" dirty="0">
              <a:solidFill>
                <a:srgbClr val="070709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80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Funded by US EPA, US DOE, ISO-New England, the New York ISO, and the Energy Foundation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Regulatory Assistance Project managed technical team (including LBNL/ORNL); Raab Associates facilitated the stakeholder process. </a:t>
            </a: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en-US" sz="4500" b="1" dirty="0">
              <a:solidFill>
                <a:srgbClr val="070709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457200" lvl="1" indent="0" eaLnBrk="1" hangingPunct="1">
              <a:lnSpc>
                <a:spcPct val="170000"/>
              </a:lnSpc>
              <a:buNone/>
            </a:pPr>
            <a:endParaRPr lang="en-US" sz="800" b="1" dirty="0">
              <a:solidFill>
                <a:srgbClr val="070709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b="1" dirty="0">
              <a:solidFill>
                <a:srgbClr val="070709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507486" y="5947359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200" kern="1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fld id="{56B06AB8-3844-534B-830F-BCDF3CE25DDA}" type="slidenum">
              <a:rPr lang="en-US" sz="3600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572000" cy="838200"/>
          </a:xfrm>
          <a:solidFill>
            <a:schemeClr val="accent4">
              <a:lumMod val="10000"/>
            </a:schemeClr>
          </a:solidFill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600" dirty="0">
                <a:solidFill>
                  <a:srgbClr val="070709"/>
                </a:solidFill>
                <a:effectLst/>
                <a:latin typeface="Tahoma" charset="0"/>
              </a:rPr>
              <a:t/>
            </a:r>
            <a:br>
              <a:rPr lang="en-US" sz="3600" dirty="0">
                <a:solidFill>
                  <a:srgbClr val="070709"/>
                </a:solidFill>
                <a:effectLst/>
                <a:latin typeface="Tahoma" charset="0"/>
              </a:rPr>
            </a:br>
            <a:r>
              <a:rPr lang="en-US" sz="36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Tahoma" charset="0"/>
              </a:rPr>
              <a:t>Regional Greenhouse </a:t>
            </a:r>
            <a:r>
              <a:rPr lang="en-US" sz="3600" dirty="0">
                <a:solidFill>
                  <a:srgbClr val="070709"/>
                </a:solidFill>
                <a:effectLst/>
                <a:latin typeface="Tahoma" charset="0"/>
              </a:rPr>
              <a:t/>
            </a:r>
            <a:br>
              <a:rPr lang="en-US" sz="3600" dirty="0">
                <a:solidFill>
                  <a:srgbClr val="070709"/>
                </a:solidFill>
                <a:effectLst/>
                <a:latin typeface="Tahoma" charset="0"/>
              </a:rPr>
            </a:br>
            <a:endParaRPr lang="en-US" sz="3600" dirty="0">
              <a:solidFill>
                <a:srgbClr val="070709"/>
              </a:solidFill>
              <a:effectLst/>
              <a:latin typeface="Tahoma" charset="0"/>
            </a:endParaRPr>
          </a:p>
        </p:txBody>
      </p:sp>
      <p:sp>
        <p:nvSpPr>
          <p:cNvPr id="114691" name="Rectangle 2051"/>
          <p:cNvSpPr>
            <a:spLocks noGrp="1" noRot="1" noChangeArrowheads="1"/>
          </p:cNvSpPr>
          <p:nvPr>
            <p:ph idx="1"/>
          </p:nvPr>
        </p:nvSpPr>
        <p:spPr>
          <a:xfrm>
            <a:off x="0" y="1194274"/>
            <a:ext cx="9143999" cy="5638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z="2800" dirty="0" smtClean="0">
                <a:solidFill>
                  <a:srgbClr val="070709"/>
                </a:solidFill>
                <a:effectLst/>
                <a:latin typeface="Tahoma" charset="0"/>
              </a:rPr>
              <a:t>Substance</a:t>
            </a:r>
            <a:endParaRPr lang="en-US" sz="800" dirty="0">
              <a:solidFill>
                <a:srgbClr val="070709"/>
              </a:solidFill>
              <a:effectLst/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Developed a greenhouse gas cap and trade system for electricity sector in 10 Northeast and Mid-Atlantic </a:t>
            </a:r>
            <a:r>
              <a:rPr lang="en-US" sz="24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states</a:t>
            </a:r>
            <a:endParaRPr lang="en-US" sz="2400" dirty="0">
              <a:solidFill>
                <a:srgbClr val="070709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Reduces GHG </a:t>
            </a:r>
            <a:r>
              <a:rPr lang="en-US" sz="24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emissions 10% below 1990 emissions </a:t>
            </a:r>
            <a:r>
              <a:rPr 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by 2020, allows for offsets, and establishes a public benefits </a:t>
            </a:r>
            <a:r>
              <a:rPr lang="en-US" sz="24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fund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2012 review resulted in decreasing 2014 cap 45%, with additional decreases of 2.5%/year 2015-2020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Held over 20 auctions of allowances, and raised over $1.75 billion for public benefit investments (mainly EE)</a:t>
            </a:r>
            <a:endParaRPr lang="en-US" sz="2400" dirty="0">
              <a:solidFill>
                <a:srgbClr val="070709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z="2800" dirty="0" smtClean="0">
                <a:solidFill>
                  <a:srgbClr val="070709"/>
                </a:solidFill>
                <a:effectLst/>
                <a:latin typeface="Tahoma" pitchFamily="34" charset="0"/>
                <a:cs typeface="Tahoma" pitchFamily="34" charset="0"/>
              </a:rPr>
              <a:t>Process</a:t>
            </a:r>
            <a:endParaRPr lang="en-US" sz="2800" dirty="0">
              <a:solidFill>
                <a:srgbClr val="070709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Original RGGI Process: 24</a:t>
            </a:r>
            <a:r>
              <a:rPr 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-member regional stakeholder group to provide </a:t>
            </a:r>
            <a:r>
              <a:rPr lang="ja-JP" alt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advice</a:t>
            </a:r>
            <a:r>
              <a:rPr lang="ja-JP" alt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 and act as </a:t>
            </a:r>
            <a:r>
              <a:rPr lang="ja-JP" alt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sounding board</a:t>
            </a:r>
            <a:r>
              <a:rPr lang="ja-JP" alt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 for states.  </a:t>
            </a:r>
            <a:r>
              <a:rPr lang="en-US" sz="24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Included separate resource </a:t>
            </a:r>
            <a:r>
              <a:rPr 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panel; ICF and REMI ran energy system and economic modeling; Raab Associates </a:t>
            </a:r>
            <a:r>
              <a:rPr lang="en-US" sz="24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facilitated—9 day-long </a:t>
            </a:r>
            <a:r>
              <a:rPr 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meetings; </a:t>
            </a:r>
            <a:endParaRPr lang="en-US" sz="2400" dirty="0" smtClean="0">
              <a:solidFill>
                <a:srgbClr val="070709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Meanwhile</a:t>
            </a:r>
            <a:r>
              <a:rPr lang="en-US" sz="2400" dirty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, states negotiated MOU in separate, parallel process, signed in December 2005 by seven states (NY, NJ, VT, NH, CT, DE, and  ME) and later joined by MD, RI, and </a:t>
            </a:r>
            <a:r>
              <a:rPr lang="en-US" sz="2400" dirty="0" smtClean="0">
                <a:solidFill>
                  <a:srgbClr val="070709"/>
                </a:solidFill>
                <a:latin typeface="Tahoma" pitchFamily="34" charset="0"/>
                <a:cs typeface="Tahoma" pitchFamily="34" charset="0"/>
              </a:rPr>
              <a:t>MA but NJ withdrew; PA active observer</a:t>
            </a:r>
            <a:endParaRPr lang="en-US" sz="2400" dirty="0">
              <a:solidFill>
                <a:srgbClr val="070709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b="1" dirty="0">
              <a:solidFill>
                <a:srgbClr val="3333FF"/>
              </a:solidFill>
              <a:effectLst/>
              <a:latin typeface="Tahoma" charset="0"/>
            </a:endParaRPr>
          </a:p>
          <a:p>
            <a:pPr lvl="3" eaLnBrk="1" hangingPunct="1">
              <a:lnSpc>
                <a:spcPct val="90000"/>
              </a:lnSpc>
            </a:pPr>
            <a:endParaRPr lang="en-US" sz="1800" dirty="0">
              <a:solidFill>
                <a:srgbClr val="070709"/>
              </a:solidFill>
              <a:effectLst/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</p:txBody>
      </p:sp>
      <p:sp>
        <p:nvSpPr>
          <p:cNvPr id="16390" name="Rectangle 2050"/>
          <p:cNvSpPr txBox="1">
            <a:spLocks noRot="1" noChangeArrowheads="1"/>
          </p:cNvSpPr>
          <p:nvPr/>
        </p:nvSpPr>
        <p:spPr bwMode="auto">
          <a:xfrm>
            <a:off x="4572000" y="0"/>
            <a:ext cx="4572000" cy="83820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 sz="200" dirty="0"/>
          </a:p>
          <a:p>
            <a:r>
              <a:rPr lang="en-US" sz="3200" dirty="0"/>
              <a:t>Gas Initiative-(RGGI)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373532" y="6006152"/>
            <a:ext cx="770467" cy="851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200" kern="1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fld id="{56B06AB8-3844-534B-830F-BCDF3CE25DDA}" type="slidenum">
              <a:rPr lang="en-US" sz="3600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 States Develop 2020 Greenhouse Gas Plans </a:t>
            </a:r>
            <a:br>
              <a:rPr lang="en-US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Using Stakeholder Processes</a:t>
            </a:r>
            <a:endParaRPr lang="en-US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75844" cy="525780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ahoma"/>
                <a:cs typeface="Tahoma"/>
              </a:rPr>
              <a:t>Substance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NE Governors &amp; Eastern Canadian Premier agreement to reduce GHG cross all sectors by at least 10% 2020 and 75-80% eventually (now assumed by 2050)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NE States develop </a:t>
            </a:r>
            <a:r>
              <a:rPr lang="en-US" dirty="0">
                <a:latin typeface="Tahoma"/>
                <a:cs typeface="Tahoma"/>
              </a:rPr>
              <a:t>c</a:t>
            </a:r>
            <a:r>
              <a:rPr lang="en-US" dirty="0" smtClean="0">
                <a:latin typeface="Tahoma"/>
                <a:cs typeface="Tahoma"/>
              </a:rPr>
              <a:t>omprehensive plans covering buildings, transportation, electricity supply, solid waste, etc.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Reduce GHG emissions by 10-25% below 1990 levels by 2020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Tahoma"/>
                <a:cs typeface="Tahoma"/>
              </a:rPr>
              <a:t>Process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States used stakeholder processes to develop plans in different ways—generally includes steering committee, working groups, extensive state involvement, technical consultants, and facilitation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RI (2001-6); CT (2002-4); ME (2003-4); VT (2008); NH (2009); and MA (2010)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91400" y="5902021"/>
            <a:ext cx="1483056" cy="851848"/>
          </a:xfrm>
        </p:spPr>
        <p:txBody>
          <a:bodyPr>
            <a:normAutofit/>
          </a:bodyPr>
          <a:lstStyle/>
          <a:p>
            <a:fld id="{56B06AB8-3844-534B-830F-BCDF3CE25DDA}" type="slidenum">
              <a:rPr lang="en-US" sz="3600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Energy Efficiency: </a:t>
            </a:r>
            <a:br>
              <a:rPr lang="en-US" sz="3600" dirty="0" smtClean="0"/>
            </a:br>
            <a:r>
              <a:rPr lang="en-US" sz="3600" dirty="0" smtClean="0"/>
              <a:t>ACEEE 2014 State Rankings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406" b="8406"/>
          <a:stretch>
            <a:fillRect/>
          </a:stretch>
        </p:blipFill>
        <p:spPr>
          <a:xfrm>
            <a:off x="228600" y="1735138"/>
            <a:ext cx="8610600" cy="48180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6AB8-3844-534B-830F-BCDF3CE25D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8466</TotalTime>
  <Words>1387</Words>
  <Application>Microsoft Macintosh PowerPoint</Application>
  <PresentationFormat>On-screen Show (4:3)</PresentationFormat>
  <Paragraphs>143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Inkwell</vt:lpstr>
      <vt:lpstr>New England: Center of Energy Innovation with Big Challenges Ahead</vt:lpstr>
      <vt:lpstr>New England States: History of Coordination Organizations on Energy/Air Issues</vt:lpstr>
      <vt:lpstr>NE Stakeholder Energy/Climate Engagement Timeline: 1988-2000</vt:lpstr>
      <vt:lpstr>NE Stakeholder Energy/Climate Engagement Timeline: 2001-Present</vt:lpstr>
      <vt:lpstr>  NE Electricity Restructuring Roundtable  </vt:lpstr>
      <vt:lpstr>     New England Demand Response Initiative (NEDRI) </vt:lpstr>
      <vt:lpstr>  Regional Greenhouse  </vt:lpstr>
      <vt:lpstr>NE States Develop 2020 Greenhouse Gas Plans  Using Stakeholder Processes</vt:lpstr>
      <vt:lpstr>Energy Efficiency:  ACEEE 2014 State Rankings</vt:lpstr>
      <vt:lpstr>Growth in MA Energy Efficiency Savings and Benefits 2008-2013</vt:lpstr>
      <vt:lpstr>PowerPoint Presentation</vt:lpstr>
      <vt:lpstr>NE PV, Wind, &amp; EE: Existing &amp; Proposed</vt:lpstr>
      <vt:lpstr>Renewables: Policies</vt:lpstr>
      <vt:lpstr>Renewables: PV/Solar</vt:lpstr>
      <vt:lpstr>Renewables: Wind</vt:lpstr>
      <vt:lpstr>Grid Modernization</vt:lpstr>
      <vt:lpstr>Change in NE Electric Mix: 2000-13 </vt:lpstr>
      <vt:lpstr>Energy Infrastructure </vt:lpstr>
      <vt:lpstr>Summary: Major NE Energy Challenges</vt:lpstr>
    </vt:vector>
  </TitlesOfParts>
  <Company>Raab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Rivo</dc:creator>
  <cp:lastModifiedBy>Jonathan Raab</cp:lastModifiedBy>
  <cp:revision>177</cp:revision>
  <dcterms:created xsi:type="dcterms:W3CDTF">2006-07-04T17:22:12Z</dcterms:created>
  <dcterms:modified xsi:type="dcterms:W3CDTF">2015-02-16T14:20:13Z</dcterms:modified>
</cp:coreProperties>
</file>