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vsd" ContentType="application/vnd.visi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embeddings/oleObject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883" r:id="rId2"/>
    <p:sldId id="885" r:id="rId3"/>
    <p:sldId id="937" r:id="rId4"/>
    <p:sldId id="621" r:id="rId5"/>
    <p:sldId id="887" r:id="rId6"/>
    <p:sldId id="888" r:id="rId7"/>
    <p:sldId id="933" r:id="rId8"/>
    <p:sldId id="884" r:id="rId9"/>
    <p:sldId id="889" r:id="rId10"/>
    <p:sldId id="890" r:id="rId11"/>
    <p:sldId id="905" r:id="rId12"/>
    <p:sldId id="653" r:id="rId13"/>
    <p:sldId id="654" r:id="rId14"/>
    <p:sldId id="958" r:id="rId15"/>
    <p:sldId id="959" r:id="rId16"/>
    <p:sldId id="657" r:id="rId17"/>
    <p:sldId id="658" r:id="rId18"/>
    <p:sldId id="659" r:id="rId19"/>
    <p:sldId id="661" r:id="rId20"/>
    <p:sldId id="886" r:id="rId21"/>
    <p:sldId id="892" r:id="rId22"/>
    <p:sldId id="893" r:id="rId23"/>
    <p:sldId id="894" r:id="rId24"/>
    <p:sldId id="895" r:id="rId25"/>
    <p:sldId id="896" r:id="rId26"/>
    <p:sldId id="897" r:id="rId27"/>
    <p:sldId id="898" r:id="rId28"/>
    <p:sldId id="899" r:id="rId29"/>
    <p:sldId id="900" r:id="rId30"/>
    <p:sldId id="932" r:id="rId31"/>
    <p:sldId id="936" r:id="rId32"/>
    <p:sldId id="938" r:id="rId33"/>
    <p:sldId id="891" r:id="rId34"/>
    <p:sldId id="622" r:id="rId35"/>
    <p:sldId id="939" r:id="rId36"/>
    <p:sldId id="948" r:id="rId37"/>
    <p:sldId id="631" r:id="rId38"/>
    <p:sldId id="947" r:id="rId39"/>
    <p:sldId id="825" r:id="rId40"/>
    <p:sldId id="902" r:id="rId41"/>
    <p:sldId id="628" r:id="rId42"/>
    <p:sldId id="907" r:id="rId43"/>
    <p:sldId id="908" r:id="rId44"/>
    <p:sldId id="906" r:id="rId45"/>
    <p:sldId id="909" r:id="rId46"/>
    <p:sldId id="957" r:id="rId47"/>
    <p:sldId id="928" r:id="rId48"/>
    <p:sldId id="929" r:id="rId49"/>
    <p:sldId id="945" r:id="rId50"/>
    <p:sldId id="946" r:id="rId51"/>
    <p:sldId id="903" r:id="rId52"/>
    <p:sldId id="910" r:id="rId53"/>
    <p:sldId id="911" r:id="rId54"/>
    <p:sldId id="912" r:id="rId55"/>
    <p:sldId id="950" r:id="rId56"/>
    <p:sldId id="951" r:id="rId57"/>
    <p:sldId id="949" r:id="rId58"/>
    <p:sldId id="916" r:id="rId59"/>
    <p:sldId id="935" r:id="rId60"/>
    <p:sldId id="918" r:id="rId61"/>
    <p:sldId id="919" r:id="rId62"/>
    <p:sldId id="952" r:id="rId63"/>
    <p:sldId id="954" r:id="rId64"/>
    <p:sldId id="955" r:id="rId65"/>
    <p:sldId id="956" r:id="rId66"/>
    <p:sldId id="953" r:id="rId67"/>
    <p:sldId id="695" r:id="rId68"/>
    <p:sldId id="922" r:id="rId69"/>
    <p:sldId id="923" r:id="rId70"/>
    <p:sldId id="92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26094" autoAdjust="0"/>
    <p:restoredTop sz="93226" autoAdjust="0"/>
  </p:normalViewPr>
  <p:slideViewPr>
    <p:cSldViewPr snapToGrid="0" snapToObjects="1">
      <p:cViewPr>
        <p:scale>
          <a:sx n="103" d="100"/>
          <a:sy n="103" d="100"/>
        </p:scale>
        <p:origin x="-10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ropbox%20(Personal)\MIT%20UofF\Why%20Distributed\Figures,%20etc\Storage%20economies%20of%20sca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'[Electricity tariffs in different countries.xlsx]summary'!$B$3</c:f>
              <c:strCache>
                <c:ptCount val="1"/>
                <c:pt idx="0">
                  <c:v>Wholesale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'[Electricity tariffs in different countries.xlsx]summary'!$A$4:$A$20</c:f>
              <c:strCache>
                <c:ptCount val="17"/>
                <c:pt idx="0">
                  <c:v>Belgium</c:v>
                </c:pt>
                <c:pt idx="1">
                  <c:v>France</c:v>
                </c:pt>
                <c:pt idx="2">
                  <c:v>Germany </c:v>
                </c:pt>
                <c:pt idx="3">
                  <c:v>Italy</c:v>
                </c:pt>
                <c:pt idx="4">
                  <c:v>Netherlands</c:v>
                </c:pt>
                <c:pt idx="5">
                  <c:v>Spain</c:v>
                </c:pt>
                <c:pt idx="6">
                  <c:v>UK</c:v>
                </c:pt>
                <c:pt idx="7">
                  <c:v>California-Sce</c:v>
                </c:pt>
                <c:pt idx="8">
                  <c:v>Connecticut</c:v>
                </c:pt>
                <c:pt idx="9">
                  <c:v>Maine</c:v>
                </c:pt>
                <c:pt idx="10">
                  <c:v>Massachussets</c:v>
                </c:pt>
                <c:pt idx="11">
                  <c:v>New Jersey</c:v>
                </c:pt>
                <c:pt idx="12">
                  <c:v>New York</c:v>
                </c:pt>
                <c:pt idx="13">
                  <c:v>Texas</c:v>
                </c:pt>
                <c:pt idx="14">
                  <c:v>Canada -Ontario</c:v>
                </c:pt>
                <c:pt idx="15">
                  <c:v>Australia</c:v>
                </c:pt>
                <c:pt idx="16">
                  <c:v>Brasil </c:v>
                </c:pt>
              </c:strCache>
            </c:strRef>
          </c:cat>
          <c:val>
            <c:numRef>
              <c:f>'[Electricity tariffs in different countries.xlsx]summary'!$B$4:$B$20</c:f>
              <c:numCache>
                <c:formatCode>0%</c:formatCode>
                <c:ptCount val="17"/>
                <c:pt idx="0">
                  <c:v>0.315521628498728</c:v>
                </c:pt>
                <c:pt idx="1">
                  <c:v>0.52</c:v>
                </c:pt>
                <c:pt idx="2">
                  <c:v>0.25</c:v>
                </c:pt>
                <c:pt idx="3">
                  <c:v>0.45</c:v>
                </c:pt>
                <c:pt idx="4">
                  <c:v>0.146623148380618</c:v>
                </c:pt>
                <c:pt idx="5">
                  <c:v>0.278</c:v>
                </c:pt>
                <c:pt idx="6">
                  <c:v>0.43</c:v>
                </c:pt>
                <c:pt idx="7">
                  <c:v>0.47</c:v>
                </c:pt>
                <c:pt idx="8">
                  <c:v>0.47</c:v>
                </c:pt>
                <c:pt idx="9">
                  <c:v>0.55</c:v>
                </c:pt>
                <c:pt idx="10">
                  <c:v>0.564171449505434</c:v>
                </c:pt>
                <c:pt idx="11">
                  <c:v>0.625040330060667</c:v>
                </c:pt>
                <c:pt idx="12">
                  <c:v>0.51</c:v>
                </c:pt>
                <c:pt idx="13">
                  <c:v>0.56</c:v>
                </c:pt>
                <c:pt idx="14">
                  <c:v>0.48</c:v>
                </c:pt>
                <c:pt idx="15">
                  <c:v>0.34</c:v>
                </c:pt>
                <c:pt idx="16">
                  <c:v>0.37</c:v>
                </c:pt>
              </c:numCache>
            </c:numRef>
          </c:val>
        </c:ser>
        <c:ser>
          <c:idx val="1"/>
          <c:order val="1"/>
          <c:tx>
            <c:strRef>
              <c:f>'[Electricity tariffs in different countries.xlsx]summary'!$C$3</c:f>
              <c:strCache>
                <c:ptCount val="1"/>
                <c:pt idx="0">
                  <c:v>Networks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'[Electricity tariffs in different countries.xlsx]summary'!$A$4:$A$20</c:f>
              <c:strCache>
                <c:ptCount val="17"/>
                <c:pt idx="0">
                  <c:v>Belgium</c:v>
                </c:pt>
                <c:pt idx="1">
                  <c:v>France</c:v>
                </c:pt>
                <c:pt idx="2">
                  <c:v>Germany </c:v>
                </c:pt>
                <c:pt idx="3">
                  <c:v>Italy</c:v>
                </c:pt>
                <c:pt idx="4">
                  <c:v>Netherlands</c:v>
                </c:pt>
                <c:pt idx="5">
                  <c:v>Spain</c:v>
                </c:pt>
                <c:pt idx="6">
                  <c:v>UK</c:v>
                </c:pt>
                <c:pt idx="7">
                  <c:v>California-Sce</c:v>
                </c:pt>
                <c:pt idx="8">
                  <c:v>Connecticut</c:v>
                </c:pt>
                <c:pt idx="9">
                  <c:v>Maine</c:v>
                </c:pt>
                <c:pt idx="10">
                  <c:v>Massachussets</c:v>
                </c:pt>
                <c:pt idx="11">
                  <c:v>New Jersey</c:v>
                </c:pt>
                <c:pt idx="12">
                  <c:v>New York</c:v>
                </c:pt>
                <c:pt idx="13">
                  <c:v>Texas</c:v>
                </c:pt>
                <c:pt idx="14">
                  <c:v>Canada -Ontario</c:v>
                </c:pt>
                <c:pt idx="15">
                  <c:v>Australia</c:v>
                </c:pt>
                <c:pt idx="16">
                  <c:v>Brasil </c:v>
                </c:pt>
              </c:strCache>
            </c:strRef>
          </c:cat>
          <c:val>
            <c:numRef>
              <c:f>'[Electricity tariffs in different countries.xlsx]summary'!$C$4:$C$20</c:f>
              <c:numCache>
                <c:formatCode>0%</c:formatCode>
                <c:ptCount val="17"/>
                <c:pt idx="0">
                  <c:v>0.298982188295165</c:v>
                </c:pt>
                <c:pt idx="1">
                  <c:v>0.19</c:v>
                </c:pt>
                <c:pt idx="2">
                  <c:v>0.22</c:v>
                </c:pt>
                <c:pt idx="3">
                  <c:v>0.16</c:v>
                </c:pt>
                <c:pt idx="4">
                  <c:v>0.241154908360532</c:v>
                </c:pt>
                <c:pt idx="5">
                  <c:v>0.18</c:v>
                </c:pt>
                <c:pt idx="6">
                  <c:v>0.27</c:v>
                </c:pt>
                <c:pt idx="7">
                  <c:v>0.42</c:v>
                </c:pt>
                <c:pt idx="8">
                  <c:v>0.4</c:v>
                </c:pt>
                <c:pt idx="9">
                  <c:v>0.37</c:v>
                </c:pt>
                <c:pt idx="10">
                  <c:v>0.313339540847478</c:v>
                </c:pt>
                <c:pt idx="11">
                  <c:v>0.184579591752606</c:v>
                </c:pt>
                <c:pt idx="12">
                  <c:v>0.25</c:v>
                </c:pt>
                <c:pt idx="13">
                  <c:v>0.26</c:v>
                </c:pt>
                <c:pt idx="14">
                  <c:v>0.35</c:v>
                </c:pt>
                <c:pt idx="15">
                  <c:v>0.39</c:v>
                </c:pt>
                <c:pt idx="16">
                  <c:v>0.32</c:v>
                </c:pt>
              </c:numCache>
            </c:numRef>
          </c:val>
        </c:ser>
        <c:ser>
          <c:idx val="2"/>
          <c:order val="2"/>
          <c:tx>
            <c:strRef>
              <c:f>'[Electricity tariffs in different countries.xlsx]summary'!$E$3</c:f>
              <c:strCache>
                <c:ptCount val="1"/>
                <c:pt idx="0">
                  <c:v>Other costs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'[Electricity tariffs in different countries.xlsx]summary'!$A$4:$A$20</c:f>
              <c:strCache>
                <c:ptCount val="17"/>
                <c:pt idx="0">
                  <c:v>Belgium</c:v>
                </c:pt>
                <c:pt idx="1">
                  <c:v>France</c:v>
                </c:pt>
                <c:pt idx="2">
                  <c:v>Germany </c:v>
                </c:pt>
                <c:pt idx="3">
                  <c:v>Italy</c:v>
                </c:pt>
                <c:pt idx="4">
                  <c:v>Netherlands</c:v>
                </c:pt>
                <c:pt idx="5">
                  <c:v>Spain</c:v>
                </c:pt>
                <c:pt idx="6">
                  <c:v>UK</c:v>
                </c:pt>
                <c:pt idx="7">
                  <c:v>California-Sce</c:v>
                </c:pt>
                <c:pt idx="8">
                  <c:v>Connecticut</c:v>
                </c:pt>
                <c:pt idx="9">
                  <c:v>Maine</c:v>
                </c:pt>
                <c:pt idx="10">
                  <c:v>Massachussets</c:v>
                </c:pt>
                <c:pt idx="11">
                  <c:v>New Jersey</c:v>
                </c:pt>
                <c:pt idx="12">
                  <c:v>New York</c:v>
                </c:pt>
                <c:pt idx="13">
                  <c:v>Texas</c:v>
                </c:pt>
                <c:pt idx="14">
                  <c:v>Canada -Ontario</c:v>
                </c:pt>
                <c:pt idx="15">
                  <c:v>Australia</c:v>
                </c:pt>
                <c:pt idx="16">
                  <c:v>Brasil </c:v>
                </c:pt>
              </c:strCache>
            </c:strRef>
          </c:cat>
          <c:val>
            <c:numRef>
              <c:f>'[Electricity tariffs in different countries.xlsx]summary'!$E$4:$E$20</c:f>
              <c:numCache>
                <c:formatCode>0%</c:formatCode>
                <c:ptCount val="17"/>
                <c:pt idx="0">
                  <c:v>0.212468193384224</c:v>
                </c:pt>
                <c:pt idx="1">
                  <c:v>0.16</c:v>
                </c:pt>
                <c:pt idx="2">
                  <c:v>0.3</c:v>
                </c:pt>
                <c:pt idx="3">
                  <c:v>0.26</c:v>
                </c:pt>
                <c:pt idx="4">
                  <c:v>0.0522219432588501</c:v>
                </c:pt>
                <c:pt idx="5">
                  <c:v>0.332</c:v>
                </c:pt>
                <c:pt idx="6">
                  <c:v>0.25</c:v>
                </c:pt>
                <c:pt idx="7">
                  <c:v>0.06</c:v>
                </c:pt>
                <c:pt idx="8">
                  <c:v>0.13</c:v>
                </c:pt>
                <c:pt idx="9">
                  <c:v>0.08</c:v>
                </c:pt>
                <c:pt idx="10">
                  <c:v>0.119550616680913</c:v>
                </c:pt>
                <c:pt idx="11">
                  <c:v>0.120380078186727</c:v>
                </c:pt>
                <c:pt idx="12">
                  <c:v>0.23</c:v>
                </c:pt>
                <c:pt idx="13">
                  <c:v>0.18</c:v>
                </c:pt>
                <c:pt idx="14">
                  <c:v>0.04</c:v>
                </c:pt>
                <c:pt idx="15">
                  <c:v>0.17</c:v>
                </c:pt>
                <c:pt idx="16">
                  <c:v>0.06</c:v>
                </c:pt>
              </c:numCache>
            </c:numRef>
          </c:val>
        </c:ser>
        <c:ser>
          <c:idx val="3"/>
          <c:order val="3"/>
          <c:tx>
            <c:strRef>
              <c:f>'[Electricity tariffs in different countries.xlsx]summary'!$D$3</c:f>
              <c:strCache>
                <c:ptCount val="1"/>
                <c:pt idx="0">
                  <c:v>Taxes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'[Electricity tariffs in different countries.xlsx]summary'!$A$4:$A$20</c:f>
              <c:strCache>
                <c:ptCount val="17"/>
                <c:pt idx="0">
                  <c:v>Belgium</c:v>
                </c:pt>
                <c:pt idx="1">
                  <c:v>France</c:v>
                </c:pt>
                <c:pt idx="2">
                  <c:v>Germany </c:v>
                </c:pt>
                <c:pt idx="3">
                  <c:v>Italy</c:v>
                </c:pt>
                <c:pt idx="4">
                  <c:v>Netherlands</c:v>
                </c:pt>
                <c:pt idx="5">
                  <c:v>Spain</c:v>
                </c:pt>
                <c:pt idx="6">
                  <c:v>UK</c:v>
                </c:pt>
                <c:pt idx="7">
                  <c:v>California-Sce</c:v>
                </c:pt>
                <c:pt idx="8">
                  <c:v>Connecticut</c:v>
                </c:pt>
                <c:pt idx="9">
                  <c:v>Maine</c:v>
                </c:pt>
                <c:pt idx="10">
                  <c:v>Massachussets</c:v>
                </c:pt>
                <c:pt idx="11">
                  <c:v>New Jersey</c:v>
                </c:pt>
                <c:pt idx="12">
                  <c:v>New York</c:v>
                </c:pt>
                <c:pt idx="13">
                  <c:v>Texas</c:v>
                </c:pt>
                <c:pt idx="14">
                  <c:v>Canada -Ontario</c:v>
                </c:pt>
                <c:pt idx="15">
                  <c:v>Australia</c:v>
                </c:pt>
                <c:pt idx="16">
                  <c:v>Brasil </c:v>
                </c:pt>
              </c:strCache>
            </c:strRef>
          </c:cat>
          <c:val>
            <c:numRef>
              <c:f>'[Electricity tariffs in different countries.xlsx]summary'!$D$4:$D$20</c:f>
              <c:numCache>
                <c:formatCode>0%</c:formatCode>
                <c:ptCount val="17"/>
                <c:pt idx="0">
                  <c:v>0.173027989821883</c:v>
                </c:pt>
                <c:pt idx="1">
                  <c:v>0.13</c:v>
                </c:pt>
                <c:pt idx="2">
                  <c:v>0.23</c:v>
                </c:pt>
                <c:pt idx="3">
                  <c:v>0.13</c:v>
                </c:pt>
                <c:pt idx="4">
                  <c:v>0.56</c:v>
                </c:pt>
                <c:pt idx="5">
                  <c:v>0.21</c:v>
                </c:pt>
                <c:pt idx="6">
                  <c:v>0.05</c:v>
                </c:pt>
                <c:pt idx="7">
                  <c:v>0.05</c:v>
                </c:pt>
                <c:pt idx="8">
                  <c:v>0.0</c:v>
                </c:pt>
                <c:pt idx="9">
                  <c:v>0.0</c:v>
                </c:pt>
                <c:pt idx="10">
                  <c:v>0.00293839296617414</c:v>
                </c:pt>
                <c:pt idx="11">
                  <c:v>0.07</c:v>
                </c:pt>
                <c:pt idx="12">
                  <c:v>0.01</c:v>
                </c:pt>
                <c:pt idx="13">
                  <c:v>0.0</c:v>
                </c:pt>
                <c:pt idx="14">
                  <c:v>0.13</c:v>
                </c:pt>
                <c:pt idx="15">
                  <c:v>0.1</c:v>
                </c:pt>
                <c:pt idx="16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88586280"/>
        <c:axId val="-788582680"/>
        <c:axId val="0"/>
      </c:bar3DChart>
      <c:catAx>
        <c:axId val="-788586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8582680"/>
        <c:crosses val="autoZero"/>
        <c:auto val="1"/>
        <c:lblAlgn val="ctr"/>
        <c:lblOffset val="100"/>
        <c:noMultiLvlLbl val="0"/>
      </c:catAx>
      <c:valAx>
        <c:axId val="-788582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electricity</a:t>
                </a:r>
                <a:r>
                  <a:rPr lang="en-US" baseline="0"/>
                  <a:t> bill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8586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'[Electricity tariffs in different countries.xlsx]summary'!$B$3</c:f>
              <c:strCache>
                <c:ptCount val="1"/>
                <c:pt idx="0">
                  <c:v>Wholesale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'[Electricity tariffs in different countries.xlsx]summary'!$A$4:$A$20</c:f>
              <c:strCache>
                <c:ptCount val="17"/>
                <c:pt idx="0">
                  <c:v>Belgium</c:v>
                </c:pt>
                <c:pt idx="1">
                  <c:v>France</c:v>
                </c:pt>
                <c:pt idx="2">
                  <c:v>Germany </c:v>
                </c:pt>
                <c:pt idx="3">
                  <c:v>Italy</c:v>
                </c:pt>
                <c:pt idx="4">
                  <c:v>Netherlands</c:v>
                </c:pt>
                <c:pt idx="5">
                  <c:v>Spain</c:v>
                </c:pt>
                <c:pt idx="6">
                  <c:v>UK</c:v>
                </c:pt>
                <c:pt idx="7">
                  <c:v>California-Sce</c:v>
                </c:pt>
                <c:pt idx="8">
                  <c:v>Connecticut</c:v>
                </c:pt>
                <c:pt idx="9">
                  <c:v>Maine</c:v>
                </c:pt>
                <c:pt idx="10">
                  <c:v>Massachussets</c:v>
                </c:pt>
                <c:pt idx="11">
                  <c:v>New Jersey</c:v>
                </c:pt>
                <c:pt idx="12">
                  <c:v>New York</c:v>
                </c:pt>
                <c:pt idx="13">
                  <c:v>Texas</c:v>
                </c:pt>
                <c:pt idx="14">
                  <c:v>Canada -Ontario</c:v>
                </c:pt>
                <c:pt idx="15">
                  <c:v>Australia</c:v>
                </c:pt>
                <c:pt idx="16">
                  <c:v>Brasil </c:v>
                </c:pt>
              </c:strCache>
            </c:strRef>
          </c:cat>
          <c:val>
            <c:numRef>
              <c:f>'[Electricity tariffs in different countries.xlsx]summary'!$B$4:$B$20</c:f>
              <c:numCache>
                <c:formatCode>0%</c:formatCode>
                <c:ptCount val="17"/>
                <c:pt idx="0">
                  <c:v>0.315521628498728</c:v>
                </c:pt>
                <c:pt idx="1">
                  <c:v>0.52</c:v>
                </c:pt>
                <c:pt idx="2">
                  <c:v>0.25</c:v>
                </c:pt>
                <c:pt idx="3">
                  <c:v>0.45</c:v>
                </c:pt>
                <c:pt idx="4">
                  <c:v>0.146623148380618</c:v>
                </c:pt>
                <c:pt idx="5">
                  <c:v>0.278</c:v>
                </c:pt>
                <c:pt idx="6">
                  <c:v>0.43</c:v>
                </c:pt>
                <c:pt idx="7">
                  <c:v>0.47</c:v>
                </c:pt>
                <c:pt idx="8">
                  <c:v>0.47</c:v>
                </c:pt>
                <c:pt idx="9">
                  <c:v>0.55</c:v>
                </c:pt>
                <c:pt idx="10">
                  <c:v>0.564171449505434</c:v>
                </c:pt>
                <c:pt idx="11">
                  <c:v>0.625040330060667</c:v>
                </c:pt>
                <c:pt idx="12">
                  <c:v>0.51</c:v>
                </c:pt>
                <c:pt idx="13">
                  <c:v>0.56</c:v>
                </c:pt>
                <c:pt idx="14">
                  <c:v>0.48</c:v>
                </c:pt>
                <c:pt idx="15">
                  <c:v>0.34</c:v>
                </c:pt>
                <c:pt idx="16">
                  <c:v>0.37</c:v>
                </c:pt>
              </c:numCache>
            </c:numRef>
          </c:val>
        </c:ser>
        <c:ser>
          <c:idx val="1"/>
          <c:order val="1"/>
          <c:tx>
            <c:strRef>
              <c:f>'[Electricity tariffs in different countries.xlsx]summary'!$C$3</c:f>
              <c:strCache>
                <c:ptCount val="1"/>
                <c:pt idx="0">
                  <c:v>Networks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'[Electricity tariffs in different countries.xlsx]summary'!$A$4:$A$20</c:f>
              <c:strCache>
                <c:ptCount val="17"/>
                <c:pt idx="0">
                  <c:v>Belgium</c:v>
                </c:pt>
                <c:pt idx="1">
                  <c:v>France</c:v>
                </c:pt>
                <c:pt idx="2">
                  <c:v>Germany </c:v>
                </c:pt>
                <c:pt idx="3">
                  <c:v>Italy</c:v>
                </c:pt>
                <c:pt idx="4">
                  <c:v>Netherlands</c:v>
                </c:pt>
                <c:pt idx="5">
                  <c:v>Spain</c:v>
                </c:pt>
                <c:pt idx="6">
                  <c:v>UK</c:v>
                </c:pt>
                <c:pt idx="7">
                  <c:v>California-Sce</c:v>
                </c:pt>
                <c:pt idx="8">
                  <c:v>Connecticut</c:v>
                </c:pt>
                <c:pt idx="9">
                  <c:v>Maine</c:v>
                </c:pt>
                <c:pt idx="10">
                  <c:v>Massachussets</c:v>
                </c:pt>
                <c:pt idx="11">
                  <c:v>New Jersey</c:v>
                </c:pt>
                <c:pt idx="12">
                  <c:v>New York</c:v>
                </c:pt>
                <c:pt idx="13">
                  <c:v>Texas</c:v>
                </c:pt>
                <c:pt idx="14">
                  <c:v>Canada -Ontario</c:v>
                </c:pt>
                <c:pt idx="15">
                  <c:v>Australia</c:v>
                </c:pt>
                <c:pt idx="16">
                  <c:v>Brasil </c:v>
                </c:pt>
              </c:strCache>
            </c:strRef>
          </c:cat>
          <c:val>
            <c:numRef>
              <c:f>'[Electricity tariffs in different countries.xlsx]summary'!$C$4:$C$20</c:f>
              <c:numCache>
                <c:formatCode>0%</c:formatCode>
                <c:ptCount val="17"/>
                <c:pt idx="0">
                  <c:v>0.298982188295165</c:v>
                </c:pt>
                <c:pt idx="1">
                  <c:v>0.19</c:v>
                </c:pt>
                <c:pt idx="2">
                  <c:v>0.22</c:v>
                </c:pt>
                <c:pt idx="3">
                  <c:v>0.16</c:v>
                </c:pt>
                <c:pt idx="4">
                  <c:v>0.241154908360532</c:v>
                </c:pt>
                <c:pt idx="5">
                  <c:v>0.18</c:v>
                </c:pt>
                <c:pt idx="6">
                  <c:v>0.27</c:v>
                </c:pt>
                <c:pt idx="7">
                  <c:v>0.42</c:v>
                </c:pt>
                <c:pt idx="8">
                  <c:v>0.4</c:v>
                </c:pt>
                <c:pt idx="9">
                  <c:v>0.37</c:v>
                </c:pt>
                <c:pt idx="10">
                  <c:v>0.313339540847478</c:v>
                </c:pt>
                <c:pt idx="11">
                  <c:v>0.184579591752606</c:v>
                </c:pt>
                <c:pt idx="12">
                  <c:v>0.25</c:v>
                </c:pt>
                <c:pt idx="13">
                  <c:v>0.26</c:v>
                </c:pt>
                <c:pt idx="14">
                  <c:v>0.35</c:v>
                </c:pt>
                <c:pt idx="15">
                  <c:v>0.39</c:v>
                </c:pt>
                <c:pt idx="16">
                  <c:v>0.32</c:v>
                </c:pt>
              </c:numCache>
            </c:numRef>
          </c:val>
        </c:ser>
        <c:ser>
          <c:idx val="2"/>
          <c:order val="2"/>
          <c:tx>
            <c:strRef>
              <c:f>'[Electricity tariffs in different countries.xlsx]summary'!$E$3</c:f>
              <c:strCache>
                <c:ptCount val="1"/>
                <c:pt idx="0">
                  <c:v>Other costs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'[Electricity tariffs in different countries.xlsx]summary'!$A$4:$A$20</c:f>
              <c:strCache>
                <c:ptCount val="17"/>
                <c:pt idx="0">
                  <c:v>Belgium</c:v>
                </c:pt>
                <c:pt idx="1">
                  <c:v>France</c:v>
                </c:pt>
                <c:pt idx="2">
                  <c:v>Germany </c:v>
                </c:pt>
                <c:pt idx="3">
                  <c:v>Italy</c:v>
                </c:pt>
                <c:pt idx="4">
                  <c:v>Netherlands</c:v>
                </c:pt>
                <c:pt idx="5">
                  <c:v>Spain</c:v>
                </c:pt>
                <c:pt idx="6">
                  <c:v>UK</c:v>
                </c:pt>
                <c:pt idx="7">
                  <c:v>California-Sce</c:v>
                </c:pt>
                <c:pt idx="8">
                  <c:v>Connecticut</c:v>
                </c:pt>
                <c:pt idx="9">
                  <c:v>Maine</c:v>
                </c:pt>
                <c:pt idx="10">
                  <c:v>Massachussets</c:v>
                </c:pt>
                <c:pt idx="11">
                  <c:v>New Jersey</c:v>
                </c:pt>
                <c:pt idx="12">
                  <c:v>New York</c:v>
                </c:pt>
                <c:pt idx="13">
                  <c:v>Texas</c:v>
                </c:pt>
                <c:pt idx="14">
                  <c:v>Canada -Ontario</c:v>
                </c:pt>
                <c:pt idx="15">
                  <c:v>Australia</c:v>
                </c:pt>
                <c:pt idx="16">
                  <c:v>Brasil </c:v>
                </c:pt>
              </c:strCache>
            </c:strRef>
          </c:cat>
          <c:val>
            <c:numRef>
              <c:f>'[Electricity tariffs in different countries.xlsx]summary'!$E$4:$E$20</c:f>
              <c:numCache>
                <c:formatCode>0%</c:formatCode>
                <c:ptCount val="17"/>
                <c:pt idx="0">
                  <c:v>0.212468193384224</c:v>
                </c:pt>
                <c:pt idx="1">
                  <c:v>0.16</c:v>
                </c:pt>
                <c:pt idx="2">
                  <c:v>0.3</c:v>
                </c:pt>
                <c:pt idx="3">
                  <c:v>0.26</c:v>
                </c:pt>
                <c:pt idx="4">
                  <c:v>0.0522219432588501</c:v>
                </c:pt>
                <c:pt idx="5">
                  <c:v>0.332</c:v>
                </c:pt>
                <c:pt idx="6">
                  <c:v>0.25</c:v>
                </c:pt>
                <c:pt idx="7">
                  <c:v>0.06</c:v>
                </c:pt>
                <c:pt idx="8">
                  <c:v>0.13</c:v>
                </c:pt>
                <c:pt idx="9">
                  <c:v>0.08</c:v>
                </c:pt>
                <c:pt idx="10">
                  <c:v>0.119550616680913</c:v>
                </c:pt>
                <c:pt idx="11">
                  <c:v>0.120380078186727</c:v>
                </c:pt>
                <c:pt idx="12">
                  <c:v>0.23</c:v>
                </c:pt>
                <c:pt idx="13">
                  <c:v>0.18</c:v>
                </c:pt>
                <c:pt idx="14">
                  <c:v>0.04</c:v>
                </c:pt>
                <c:pt idx="15">
                  <c:v>0.17</c:v>
                </c:pt>
                <c:pt idx="16">
                  <c:v>0.06</c:v>
                </c:pt>
              </c:numCache>
            </c:numRef>
          </c:val>
        </c:ser>
        <c:ser>
          <c:idx val="3"/>
          <c:order val="3"/>
          <c:tx>
            <c:strRef>
              <c:f>'[Electricity tariffs in different countries.xlsx]summary'!$D$3</c:f>
              <c:strCache>
                <c:ptCount val="1"/>
                <c:pt idx="0">
                  <c:v>Taxes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'[Electricity tariffs in different countries.xlsx]summary'!$A$4:$A$20</c:f>
              <c:strCache>
                <c:ptCount val="17"/>
                <c:pt idx="0">
                  <c:v>Belgium</c:v>
                </c:pt>
                <c:pt idx="1">
                  <c:v>France</c:v>
                </c:pt>
                <c:pt idx="2">
                  <c:v>Germany </c:v>
                </c:pt>
                <c:pt idx="3">
                  <c:v>Italy</c:v>
                </c:pt>
                <c:pt idx="4">
                  <c:v>Netherlands</c:v>
                </c:pt>
                <c:pt idx="5">
                  <c:v>Spain</c:v>
                </c:pt>
                <c:pt idx="6">
                  <c:v>UK</c:v>
                </c:pt>
                <c:pt idx="7">
                  <c:v>California-Sce</c:v>
                </c:pt>
                <c:pt idx="8">
                  <c:v>Connecticut</c:v>
                </c:pt>
                <c:pt idx="9">
                  <c:v>Maine</c:v>
                </c:pt>
                <c:pt idx="10">
                  <c:v>Massachussets</c:v>
                </c:pt>
                <c:pt idx="11">
                  <c:v>New Jersey</c:v>
                </c:pt>
                <c:pt idx="12">
                  <c:v>New York</c:v>
                </c:pt>
                <c:pt idx="13">
                  <c:v>Texas</c:v>
                </c:pt>
                <c:pt idx="14">
                  <c:v>Canada -Ontario</c:v>
                </c:pt>
                <c:pt idx="15">
                  <c:v>Australia</c:v>
                </c:pt>
                <c:pt idx="16">
                  <c:v>Brasil </c:v>
                </c:pt>
              </c:strCache>
            </c:strRef>
          </c:cat>
          <c:val>
            <c:numRef>
              <c:f>'[Electricity tariffs in different countries.xlsx]summary'!$D$4:$D$20</c:f>
              <c:numCache>
                <c:formatCode>0%</c:formatCode>
                <c:ptCount val="17"/>
                <c:pt idx="0">
                  <c:v>0.173027989821883</c:v>
                </c:pt>
                <c:pt idx="1">
                  <c:v>0.13</c:v>
                </c:pt>
                <c:pt idx="2">
                  <c:v>0.23</c:v>
                </c:pt>
                <c:pt idx="3">
                  <c:v>0.13</c:v>
                </c:pt>
                <c:pt idx="4">
                  <c:v>0.56</c:v>
                </c:pt>
                <c:pt idx="5">
                  <c:v>0.21</c:v>
                </c:pt>
                <c:pt idx="6">
                  <c:v>0.05</c:v>
                </c:pt>
                <c:pt idx="7">
                  <c:v>0.05</c:v>
                </c:pt>
                <c:pt idx="8">
                  <c:v>0.0</c:v>
                </c:pt>
                <c:pt idx="9">
                  <c:v>0.0</c:v>
                </c:pt>
                <c:pt idx="10">
                  <c:v>0.00293839296617414</c:v>
                </c:pt>
                <c:pt idx="11">
                  <c:v>0.07</c:v>
                </c:pt>
                <c:pt idx="12">
                  <c:v>0.01</c:v>
                </c:pt>
                <c:pt idx="13">
                  <c:v>0.0</c:v>
                </c:pt>
                <c:pt idx="14">
                  <c:v>0.13</c:v>
                </c:pt>
                <c:pt idx="15">
                  <c:v>0.1</c:v>
                </c:pt>
                <c:pt idx="16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89527032"/>
        <c:axId val="-789523496"/>
        <c:axId val="0"/>
      </c:bar3DChart>
      <c:catAx>
        <c:axId val="-789527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9523496"/>
        <c:crosses val="autoZero"/>
        <c:auto val="1"/>
        <c:lblAlgn val="ctr"/>
        <c:lblOffset val="100"/>
        <c:noMultiLvlLbl val="0"/>
      </c:catAx>
      <c:valAx>
        <c:axId val="-789523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electricity</a:t>
                </a:r>
                <a:r>
                  <a:rPr lang="en-US" baseline="0"/>
                  <a:t> bill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9527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Trends in the Median Costs of U.S. Solar PV Installations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7466953431952"/>
          <c:y val="0.130774682634319"/>
          <c:w val="0.853042868315063"/>
          <c:h val="0.71199133027626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Utility scale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Sheet1!$B$1:$D$1</c:f>
              <c:strCache>
                <c:ptCount val="3"/>
                <c:pt idx="0">
                  <c:v>2009</c:v>
                </c:pt>
                <c:pt idx="1">
                  <c:v>2012</c:v>
                </c:pt>
                <c:pt idx="2">
                  <c:v>2014</c:v>
                </c:pt>
              </c:strCache>
            </c:strRef>
          </c:cat>
          <c:val>
            <c:numRef>
              <c:f>Sheet1!$B$2:$D$2</c:f>
              <c:numCache>
                <c:formatCode>"$"#,##0.00;[Red]\-"$"#,##0.00</c:formatCode>
                <c:ptCount val="3"/>
                <c:pt idx="0">
                  <c:v>5.75</c:v>
                </c:pt>
                <c:pt idx="1">
                  <c:v>3.1</c:v>
                </c:pt>
                <c:pt idx="2">
                  <c:v>2.3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E8D-4C65-88D7-C5626B7B70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Large distributed (&gt;500 kW)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Sheet1!$B$1:$D$1</c:f>
              <c:strCache>
                <c:ptCount val="3"/>
                <c:pt idx="0">
                  <c:v>2009</c:v>
                </c:pt>
                <c:pt idx="1">
                  <c:v>2012</c:v>
                </c:pt>
                <c:pt idx="2">
                  <c:v>2014</c:v>
                </c:pt>
              </c:strCache>
            </c:strRef>
          </c:cat>
          <c:val>
            <c:numRef>
              <c:f>Sheet1!$B$3:$D$3</c:f>
              <c:numCache>
                <c:formatCode>"$"#,##0.00;[Red]\-"$"#,##0.00</c:formatCode>
                <c:ptCount val="3"/>
                <c:pt idx="0">
                  <c:v>7.8</c:v>
                </c:pt>
                <c:pt idx="1">
                  <c:v>4.2</c:v>
                </c:pt>
                <c:pt idx="2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E8D-4C65-88D7-C5626B7B70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Small distributed (&lt;500 kW)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Sheet1!$B$1:$D$1</c:f>
              <c:strCache>
                <c:ptCount val="3"/>
                <c:pt idx="0">
                  <c:v>2009</c:v>
                </c:pt>
                <c:pt idx="1">
                  <c:v>2012</c:v>
                </c:pt>
                <c:pt idx="2">
                  <c:v>2014</c:v>
                </c:pt>
              </c:strCache>
            </c:strRef>
          </c:cat>
          <c:val>
            <c:numRef>
              <c:f>Sheet1!$B$4:$D$4</c:f>
              <c:numCache>
                <c:formatCode>"$"#,##0.00;[Red]\-"$"#,##0.00</c:formatCode>
                <c:ptCount val="3"/>
                <c:pt idx="0">
                  <c:v>8.5</c:v>
                </c:pt>
                <c:pt idx="1">
                  <c:v>5.4</c:v>
                </c:pt>
                <c:pt idx="2">
                  <c:v>4.1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E8D-4C65-88D7-C5626B7B7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65355848"/>
        <c:axId val="-866061800"/>
      </c:lineChart>
      <c:catAx>
        <c:axId val="-865355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66061800"/>
        <c:crosses val="autoZero"/>
        <c:auto val="1"/>
        <c:lblAlgn val="ctr"/>
        <c:lblOffset val="100"/>
        <c:noMultiLvlLbl val="0"/>
      </c:catAx>
      <c:valAx>
        <c:axId val="-866061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Median Cost in 2014USD/W-DC</a:t>
                </a:r>
              </a:p>
            </c:rich>
          </c:tx>
          <c:layout>
            <c:manualLayout>
              <c:xMode val="edge"/>
              <c:yMode val="edge"/>
              <c:x val="0.0134932533733133"/>
              <c:y val="0.2519531620152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&quot;$&quot;#,##0.0;[Red]\-&quot;$&quot;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65355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Economies</a:t>
            </a:r>
            <a:r>
              <a:rPr lang="en-US" sz="2000" baseline="0" dirty="0" smtClean="0"/>
              <a:t> of Scale for Li-Ion Storage Technologies</a:t>
            </a:r>
            <a:endParaRPr lang="en-US" sz="20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Sheet3!$B$13</c:f>
              <c:strCache>
                <c:ptCount val="1"/>
                <c:pt idx="0">
                  <c:v>Power Capacity (kW)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Sheet3!$B$14:$B$16</c:f>
              <c:numCache>
                <c:formatCode>0</c:formatCode>
                <c:ptCount val="3"/>
                <c:pt idx="0">
                  <c:v>25.0</c:v>
                </c:pt>
                <c:pt idx="1">
                  <c:v>1000.0</c:v>
                </c:pt>
                <c:pt idx="2">
                  <c:v>3000.0</c:v>
                </c:pt>
              </c:numCache>
            </c:numRef>
          </c:cat>
          <c:val>
            <c:numRef>
              <c:f>Sheet3!$C$14:$C$16</c:f>
              <c:numCache>
                <c:formatCode>_("$"* #,##0_);_("$"* \(#,##0\);_("$"* "-"??_);_(@_)</c:formatCode>
                <c:ptCount val="3"/>
                <c:pt idx="0">
                  <c:v>4064.0</c:v>
                </c:pt>
                <c:pt idx="1">
                  <c:v>1919.666666666667</c:v>
                </c:pt>
                <c:pt idx="2">
                  <c:v>1388.0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690-4326-AC0F-7B2AEAAA4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89358840"/>
        <c:axId val="-789352520"/>
      </c:lineChart>
      <c:catAx>
        <c:axId val="-789358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Capacity (kWh)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9352520"/>
        <c:crosses val="autoZero"/>
        <c:auto val="1"/>
        <c:lblAlgn val="ctr"/>
        <c:lblOffset val="100"/>
        <c:noMultiLvlLbl val="0"/>
      </c:catAx>
      <c:valAx>
        <c:axId val="-789352520"/>
        <c:scaling>
          <c:orientation val="minMax"/>
          <c:max val="45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2013 Cost </a:t>
                </a:r>
                <a:r>
                  <a:rPr lang="en-US" dirty="0"/>
                  <a:t>($/</a:t>
                </a:r>
                <a:r>
                  <a:rPr lang="en-US" dirty="0" smtClean="0"/>
                  <a:t>kWh)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9358840"/>
        <c:crosses val="autoZero"/>
        <c:crossBetween val="between"/>
        <c:majorUnit val="50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C639E-9E78-E841-B5CE-43BB3D132977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14E153-BA4A-2845-A83F-8CE0370B45BD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Primary Services</a:t>
          </a:r>
          <a:endParaRPr lang="en-US" dirty="0"/>
        </a:p>
      </dgm:t>
    </dgm:pt>
    <dgm:pt modelId="{F072352A-530C-9545-A162-14E4F9665D03}" type="parTrans" cxnId="{6F98CC6A-7F6D-C944-8A20-54C3F97BD618}">
      <dgm:prSet/>
      <dgm:spPr/>
      <dgm:t>
        <a:bodyPr/>
        <a:lstStyle/>
        <a:p>
          <a:endParaRPr lang="en-US"/>
        </a:p>
      </dgm:t>
    </dgm:pt>
    <dgm:pt modelId="{7CABA0F1-6228-8841-A24B-01187982B0F6}" type="sibTrans" cxnId="{6F98CC6A-7F6D-C944-8A20-54C3F97BD618}">
      <dgm:prSet/>
      <dgm:spPr/>
      <dgm:t>
        <a:bodyPr/>
        <a:lstStyle/>
        <a:p>
          <a:endParaRPr lang="en-US"/>
        </a:p>
      </dgm:t>
    </dgm:pt>
    <dgm:pt modelId="{C55E11FB-9678-344B-A077-0D4EDB6F079D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Energy-Related</a:t>
          </a:r>
          <a:endParaRPr lang="en-US" dirty="0"/>
        </a:p>
      </dgm:t>
    </dgm:pt>
    <dgm:pt modelId="{F47A26D2-C597-7947-BA86-904C399FDAD8}" type="parTrans" cxnId="{AFEA5811-AC54-1C46-AF85-8AE6516DD70B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2B6EF5C1-411D-FA40-A2E4-E4867F689540}" type="sibTrans" cxnId="{AFEA5811-AC54-1C46-AF85-8AE6516DD70B}">
      <dgm:prSet/>
      <dgm:spPr/>
      <dgm:t>
        <a:bodyPr/>
        <a:lstStyle/>
        <a:p>
          <a:endParaRPr lang="en-US"/>
        </a:p>
      </dgm:t>
    </dgm:pt>
    <dgm:pt modelId="{E02E4774-AF5C-B047-9A58-8DED44DA96B2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Network-Related</a:t>
          </a:r>
          <a:endParaRPr lang="en-US" dirty="0"/>
        </a:p>
      </dgm:t>
    </dgm:pt>
    <dgm:pt modelId="{6C73DB2A-0121-1A4C-9C97-406057621B15}" type="parTrans" cxnId="{3F2FF1FE-B581-B546-A558-065D884C4039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A64074A1-2902-3F47-9F7D-A6BDC2788EB4}" type="sibTrans" cxnId="{3F2FF1FE-B581-B546-A558-065D884C4039}">
      <dgm:prSet/>
      <dgm:spPr/>
      <dgm:t>
        <a:bodyPr/>
        <a:lstStyle/>
        <a:p>
          <a:endParaRPr lang="en-US"/>
        </a:p>
      </dgm:t>
    </dgm:pt>
    <dgm:pt modelId="{5EA93F72-AFA8-2E42-86B2-AD2116B97826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Energy</a:t>
          </a:r>
          <a:endParaRPr lang="en-US" dirty="0"/>
        </a:p>
      </dgm:t>
    </dgm:pt>
    <dgm:pt modelId="{27D901AC-570B-CC4F-A3AB-5CB6B7853F88}" type="parTrans" cxnId="{153FC55F-FA69-1B47-B087-79CE3D6191F6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D8594357-BB8B-C748-A5C6-62E4437410F5}" type="sibTrans" cxnId="{153FC55F-FA69-1B47-B087-79CE3D6191F6}">
      <dgm:prSet/>
      <dgm:spPr/>
      <dgm:t>
        <a:bodyPr/>
        <a:lstStyle/>
        <a:p>
          <a:endParaRPr lang="en-US"/>
        </a:p>
      </dgm:t>
    </dgm:pt>
    <dgm:pt modelId="{2A6CB842-E54B-2941-B8C5-3BC44B42CEB9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Operating Reserves</a:t>
          </a:r>
          <a:endParaRPr lang="en-US" dirty="0"/>
        </a:p>
      </dgm:t>
    </dgm:pt>
    <dgm:pt modelId="{D4EB22DF-9390-184D-8C78-0D9D34D6ED45}" type="parTrans" cxnId="{1F039534-A209-A045-8C96-FEDADEDE3810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6893027F-6299-7040-BB03-B247B469A553}" type="sibTrans" cxnId="{1F039534-A209-A045-8C96-FEDADEDE3810}">
      <dgm:prSet/>
      <dgm:spPr/>
      <dgm:t>
        <a:bodyPr/>
        <a:lstStyle/>
        <a:p>
          <a:endParaRPr lang="en-US"/>
        </a:p>
      </dgm:t>
    </dgm:pt>
    <dgm:pt modelId="{5E31A40C-CD2A-A14F-8CC9-403EC43BE1D9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Firm Capacity</a:t>
          </a:r>
          <a:endParaRPr lang="en-US" dirty="0"/>
        </a:p>
      </dgm:t>
    </dgm:pt>
    <dgm:pt modelId="{5983CF46-7091-4D45-BCD4-67DC94F0800C}" type="parTrans" cxnId="{E5F2016E-6C92-5541-8186-AF223E909377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D69D1D8E-3501-3640-A448-E5FC83AACBEC}" type="sibTrans" cxnId="{E5F2016E-6C92-5541-8186-AF223E909377}">
      <dgm:prSet/>
      <dgm:spPr/>
      <dgm:t>
        <a:bodyPr/>
        <a:lstStyle/>
        <a:p>
          <a:endParaRPr lang="en-US"/>
        </a:p>
      </dgm:t>
    </dgm:pt>
    <dgm:pt modelId="{5FF6B5AD-4B04-A741-BFE4-239E93D73DA0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Black-start</a:t>
          </a:r>
          <a:endParaRPr lang="en-US" dirty="0"/>
        </a:p>
      </dgm:t>
    </dgm:pt>
    <dgm:pt modelId="{F412EF68-8592-4947-8F16-4982F6C7F8B8}" type="parTrans" cxnId="{A443C9E9-D711-8349-8700-598A820228F2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19561A46-8D37-0C49-986F-75F333331227}" type="sibTrans" cxnId="{A443C9E9-D711-8349-8700-598A820228F2}">
      <dgm:prSet/>
      <dgm:spPr/>
      <dgm:t>
        <a:bodyPr/>
        <a:lstStyle/>
        <a:p>
          <a:endParaRPr lang="en-US"/>
        </a:p>
      </dgm:t>
    </dgm:pt>
    <dgm:pt modelId="{A879D852-6155-5741-BC8E-EC459B5FFD66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Network Connection</a:t>
          </a:r>
          <a:endParaRPr lang="en-US" dirty="0"/>
        </a:p>
      </dgm:t>
    </dgm:pt>
    <dgm:pt modelId="{567C49EC-2731-1D49-B074-C09CB5F0783C}" type="parTrans" cxnId="{56864ED9-ABB5-F245-A389-497AFAB4F789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54D3B660-E297-3D49-9373-D5F5E14D3C76}" type="sibTrans" cxnId="{56864ED9-ABB5-F245-A389-497AFAB4F789}">
      <dgm:prSet/>
      <dgm:spPr/>
      <dgm:t>
        <a:bodyPr/>
        <a:lstStyle/>
        <a:p>
          <a:endParaRPr lang="en-US"/>
        </a:p>
      </dgm:t>
    </dgm:pt>
    <dgm:pt modelId="{DF01A0BC-24FD-C945-816D-7AC329286A6B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Voltage Control</a:t>
          </a:r>
          <a:endParaRPr lang="en-US" dirty="0"/>
        </a:p>
      </dgm:t>
    </dgm:pt>
    <dgm:pt modelId="{CF615BC8-E36B-744C-B4AD-9A96DA26F9CA}" type="parTrans" cxnId="{8C229E52-A9CC-F94E-A275-DD7961654B59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08864594-F866-5545-B45C-ACDDFEFB994C}" type="sibTrans" cxnId="{8C229E52-A9CC-F94E-A275-DD7961654B59}">
      <dgm:prSet/>
      <dgm:spPr/>
      <dgm:t>
        <a:bodyPr/>
        <a:lstStyle/>
        <a:p>
          <a:endParaRPr lang="en-US"/>
        </a:p>
      </dgm:t>
    </dgm:pt>
    <dgm:pt modelId="{F53B314C-CF54-FB49-A327-BF277F0486C4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Constraint Management</a:t>
          </a:r>
          <a:endParaRPr lang="en-US" dirty="0"/>
        </a:p>
      </dgm:t>
    </dgm:pt>
    <dgm:pt modelId="{3505D26E-A8A0-7449-8E6B-4D895BF60549}" type="parTrans" cxnId="{12C213B7-FB96-FC42-89F1-031F9C97925C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ADDF4B23-E6A0-8B43-A7CF-2470DE66B5AE}" type="sibTrans" cxnId="{12C213B7-FB96-FC42-89F1-031F9C97925C}">
      <dgm:prSet/>
      <dgm:spPr/>
      <dgm:t>
        <a:bodyPr/>
        <a:lstStyle/>
        <a:p>
          <a:endParaRPr lang="en-US"/>
        </a:p>
      </dgm:t>
    </dgm:pt>
    <dgm:pt modelId="{0FE80DB7-CF2E-4C4A-93C8-63956A5A8FAF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 smtClean="0"/>
            <a:t>Loss Reduction</a:t>
          </a:r>
          <a:endParaRPr lang="en-US" dirty="0"/>
        </a:p>
      </dgm:t>
    </dgm:pt>
    <dgm:pt modelId="{B29161E9-3A28-144A-A2EA-CC3AABA7B797}" type="parTrans" cxnId="{33C533D6-4BB3-834A-87A9-0EAFFACBB78C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45C8AAD8-05CF-9C40-9119-2C3B6B4A1217}" type="sibTrans" cxnId="{33C533D6-4BB3-834A-87A9-0EAFFACBB78C}">
      <dgm:prSet/>
      <dgm:spPr/>
      <dgm:t>
        <a:bodyPr/>
        <a:lstStyle/>
        <a:p>
          <a:endParaRPr lang="en-US"/>
        </a:p>
      </dgm:t>
    </dgm:pt>
    <dgm:pt modelId="{918D092E-CB96-A54C-866A-815D6BEC19D0}">
      <dgm:prSet phldrT="[Text]"/>
      <dgm:spPr>
        <a:solidFill>
          <a:srgbClr val="1F497D"/>
        </a:solidFill>
      </dgm:spPr>
      <dgm:t>
        <a:bodyPr/>
        <a:lstStyle/>
        <a:p>
          <a:r>
            <a:rPr lang="en-US" smtClean="0"/>
            <a:t>Power Quality</a:t>
          </a:r>
          <a:endParaRPr lang="en-US" dirty="0"/>
        </a:p>
      </dgm:t>
    </dgm:pt>
    <dgm:pt modelId="{31DCF33B-4844-0348-AFB0-6A6A215C50D4}" type="parTrans" cxnId="{866A82C7-6836-A843-B8BA-298276A87C3D}">
      <dgm:prSet/>
      <dgm:spPr/>
      <dgm:t>
        <a:bodyPr/>
        <a:lstStyle/>
        <a:p>
          <a:endParaRPr lang="en-US"/>
        </a:p>
      </dgm:t>
    </dgm:pt>
    <dgm:pt modelId="{32C0AD85-FB76-084E-8574-1613974D7A48}" type="sibTrans" cxnId="{866A82C7-6836-A843-B8BA-298276A87C3D}">
      <dgm:prSet/>
      <dgm:spPr/>
      <dgm:t>
        <a:bodyPr/>
        <a:lstStyle/>
        <a:p>
          <a:endParaRPr lang="en-US"/>
        </a:p>
      </dgm:t>
    </dgm:pt>
    <dgm:pt modelId="{9A80F9A7-68D8-0C4C-91CA-AA1AB1DC84CE}" type="pres">
      <dgm:prSet presAssocID="{D0BC639E-9E78-E841-B5CE-43BB3D1329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C5AF04-416C-C146-9132-4276D8BC49EA}" type="pres">
      <dgm:prSet presAssocID="{AF14E153-BA4A-2845-A83F-8CE0370B45BD}" presName="hierRoot1" presStyleCnt="0">
        <dgm:presLayoutVars>
          <dgm:hierBranch val="init"/>
        </dgm:presLayoutVars>
      </dgm:prSet>
      <dgm:spPr/>
    </dgm:pt>
    <dgm:pt modelId="{86692079-188E-0E41-B4B5-5B921BABB181}" type="pres">
      <dgm:prSet presAssocID="{AF14E153-BA4A-2845-A83F-8CE0370B45BD}" presName="rootComposite1" presStyleCnt="0"/>
      <dgm:spPr/>
    </dgm:pt>
    <dgm:pt modelId="{B8C1EEB6-32E9-0E46-B9B4-0FD6069125F0}" type="pres">
      <dgm:prSet presAssocID="{AF14E153-BA4A-2845-A83F-8CE0370B45BD}" presName="rootText1" presStyleLbl="node0" presStyleIdx="0" presStyleCnt="1" custScaleX="1384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C2844-6C34-FF4C-A6AD-544910CE6555}" type="pres">
      <dgm:prSet presAssocID="{AF14E153-BA4A-2845-A83F-8CE0370B45B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BB16BE6-398E-224D-AD97-C9E323D38B10}" type="pres">
      <dgm:prSet presAssocID="{AF14E153-BA4A-2845-A83F-8CE0370B45BD}" presName="hierChild2" presStyleCnt="0"/>
      <dgm:spPr/>
    </dgm:pt>
    <dgm:pt modelId="{A81A7558-AD46-2140-B991-A4DCF765AB90}" type="pres">
      <dgm:prSet presAssocID="{F47A26D2-C597-7947-BA86-904C399FDAD8}" presName="Name37" presStyleLbl="parChTrans1D2" presStyleIdx="0" presStyleCnt="2"/>
      <dgm:spPr/>
      <dgm:t>
        <a:bodyPr/>
        <a:lstStyle/>
        <a:p>
          <a:endParaRPr lang="en-US"/>
        </a:p>
      </dgm:t>
    </dgm:pt>
    <dgm:pt modelId="{3F2FA723-D0A9-2F4F-B3BD-CDF918F19037}" type="pres">
      <dgm:prSet presAssocID="{C55E11FB-9678-344B-A077-0D4EDB6F079D}" presName="hierRoot2" presStyleCnt="0">
        <dgm:presLayoutVars>
          <dgm:hierBranch val="init"/>
        </dgm:presLayoutVars>
      </dgm:prSet>
      <dgm:spPr/>
    </dgm:pt>
    <dgm:pt modelId="{1BA8A551-E009-F44F-849D-E01BAAA1AF8D}" type="pres">
      <dgm:prSet presAssocID="{C55E11FB-9678-344B-A077-0D4EDB6F079D}" presName="rootComposite" presStyleCnt="0"/>
      <dgm:spPr/>
    </dgm:pt>
    <dgm:pt modelId="{8D68852C-7B19-B940-901C-F9BCBA0580EA}" type="pres">
      <dgm:prSet presAssocID="{C55E11FB-9678-344B-A077-0D4EDB6F079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58114C-913A-1C4E-9956-92FE26321919}" type="pres">
      <dgm:prSet presAssocID="{C55E11FB-9678-344B-A077-0D4EDB6F079D}" presName="rootConnector" presStyleLbl="node2" presStyleIdx="0" presStyleCnt="2"/>
      <dgm:spPr/>
      <dgm:t>
        <a:bodyPr/>
        <a:lstStyle/>
        <a:p>
          <a:endParaRPr lang="en-US"/>
        </a:p>
      </dgm:t>
    </dgm:pt>
    <dgm:pt modelId="{8FC568EA-BA03-0E45-9E98-319D3571845E}" type="pres">
      <dgm:prSet presAssocID="{C55E11FB-9678-344B-A077-0D4EDB6F079D}" presName="hierChild4" presStyleCnt="0"/>
      <dgm:spPr/>
    </dgm:pt>
    <dgm:pt modelId="{6F29726F-C3B8-BF40-9395-25F415A67CE7}" type="pres">
      <dgm:prSet presAssocID="{27D901AC-570B-CC4F-A3AB-5CB6B7853F88}" presName="Name37" presStyleLbl="parChTrans1D3" presStyleIdx="0" presStyleCnt="9"/>
      <dgm:spPr/>
      <dgm:t>
        <a:bodyPr/>
        <a:lstStyle/>
        <a:p>
          <a:endParaRPr lang="en-US"/>
        </a:p>
      </dgm:t>
    </dgm:pt>
    <dgm:pt modelId="{1560FBD4-60F2-164E-9E81-636C32039845}" type="pres">
      <dgm:prSet presAssocID="{5EA93F72-AFA8-2E42-86B2-AD2116B97826}" presName="hierRoot2" presStyleCnt="0">
        <dgm:presLayoutVars>
          <dgm:hierBranch val="init"/>
        </dgm:presLayoutVars>
      </dgm:prSet>
      <dgm:spPr/>
    </dgm:pt>
    <dgm:pt modelId="{4B260218-9F7A-844A-B454-C5BCB558C393}" type="pres">
      <dgm:prSet presAssocID="{5EA93F72-AFA8-2E42-86B2-AD2116B97826}" presName="rootComposite" presStyleCnt="0"/>
      <dgm:spPr/>
    </dgm:pt>
    <dgm:pt modelId="{6B1EF853-6A81-AF49-A552-AC2B0E12EE2E}" type="pres">
      <dgm:prSet presAssocID="{5EA93F72-AFA8-2E42-86B2-AD2116B97826}" presName="rootText" presStyleLbl="node3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AB363A-C109-DD4F-97F2-CA68BFE99DC2}" type="pres">
      <dgm:prSet presAssocID="{5EA93F72-AFA8-2E42-86B2-AD2116B97826}" presName="rootConnector" presStyleLbl="node3" presStyleIdx="0" presStyleCnt="9"/>
      <dgm:spPr/>
      <dgm:t>
        <a:bodyPr/>
        <a:lstStyle/>
        <a:p>
          <a:endParaRPr lang="en-US"/>
        </a:p>
      </dgm:t>
    </dgm:pt>
    <dgm:pt modelId="{0BF3729C-1700-EE4D-88BC-9439F505BCD3}" type="pres">
      <dgm:prSet presAssocID="{5EA93F72-AFA8-2E42-86B2-AD2116B97826}" presName="hierChild4" presStyleCnt="0"/>
      <dgm:spPr/>
    </dgm:pt>
    <dgm:pt modelId="{D9DA0636-AD07-6440-A084-D576C652ADE2}" type="pres">
      <dgm:prSet presAssocID="{5EA93F72-AFA8-2E42-86B2-AD2116B97826}" presName="hierChild5" presStyleCnt="0"/>
      <dgm:spPr/>
    </dgm:pt>
    <dgm:pt modelId="{5B53F162-4B52-B746-8A8A-9E7EA17E0BB1}" type="pres">
      <dgm:prSet presAssocID="{D4EB22DF-9390-184D-8C78-0D9D34D6ED45}" presName="Name37" presStyleLbl="parChTrans1D3" presStyleIdx="1" presStyleCnt="9"/>
      <dgm:spPr/>
      <dgm:t>
        <a:bodyPr/>
        <a:lstStyle/>
        <a:p>
          <a:endParaRPr lang="en-US"/>
        </a:p>
      </dgm:t>
    </dgm:pt>
    <dgm:pt modelId="{52466109-D5E8-064E-9D31-E39DF6C991CC}" type="pres">
      <dgm:prSet presAssocID="{2A6CB842-E54B-2941-B8C5-3BC44B42CEB9}" presName="hierRoot2" presStyleCnt="0">
        <dgm:presLayoutVars>
          <dgm:hierBranch val="init"/>
        </dgm:presLayoutVars>
      </dgm:prSet>
      <dgm:spPr/>
    </dgm:pt>
    <dgm:pt modelId="{8B7AB622-353D-0844-AF6F-1A04BCC4FBB8}" type="pres">
      <dgm:prSet presAssocID="{2A6CB842-E54B-2941-B8C5-3BC44B42CEB9}" presName="rootComposite" presStyleCnt="0"/>
      <dgm:spPr/>
    </dgm:pt>
    <dgm:pt modelId="{543BB713-C12D-1240-BAB0-1E11F25C93CD}" type="pres">
      <dgm:prSet presAssocID="{2A6CB842-E54B-2941-B8C5-3BC44B42CEB9}" presName="rootText" presStyleLbl="node3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ACBA84-D988-3C48-92D7-E9D610434244}" type="pres">
      <dgm:prSet presAssocID="{2A6CB842-E54B-2941-B8C5-3BC44B42CEB9}" presName="rootConnector" presStyleLbl="node3" presStyleIdx="1" presStyleCnt="9"/>
      <dgm:spPr/>
      <dgm:t>
        <a:bodyPr/>
        <a:lstStyle/>
        <a:p>
          <a:endParaRPr lang="en-US"/>
        </a:p>
      </dgm:t>
    </dgm:pt>
    <dgm:pt modelId="{8BE530DB-E041-A747-B10F-864BBE8AD633}" type="pres">
      <dgm:prSet presAssocID="{2A6CB842-E54B-2941-B8C5-3BC44B42CEB9}" presName="hierChild4" presStyleCnt="0"/>
      <dgm:spPr/>
    </dgm:pt>
    <dgm:pt modelId="{1DFAC467-3E8C-6642-9A5A-6270AF7F0924}" type="pres">
      <dgm:prSet presAssocID="{2A6CB842-E54B-2941-B8C5-3BC44B42CEB9}" presName="hierChild5" presStyleCnt="0"/>
      <dgm:spPr/>
    </dgm:pt>
    <dgm:pt modelId="{DFC05418-9ACC-974E-801C-B87ED2546519}" type="pres">
      <dgm:prSet presAssocID="{5983CF46-7091-4D45-BCD4-67DC94F0800C}" presName="Name37" presStyleLbl="parChTrans1D3" presStyleIdx="2" presStyleCnt="9"/>
      <dgm:spPr/>
      <dgm:t>
        <a:bodyPr/>
        <a:lstStyle/>
        <a:p>
          <a:endParaRPr lang="en-US"/>
        </a:p>
      </dgm:t>
    </dgm:pt>
    <dgm:pt modelId="{0614370D-F3AD-2240-96D5-D215A68F01B6}" type="pres">
      <dgm:prSet presAssocID="{5E31A40C-CD2A-A14F-8CC9-403EC43BE1D9}" presName="hierRoot2" presStyleCnt="0">
        <dgm:presLayoutVars>
          <dgm:hierBranch val="init"/>
        </dgm:presLayoutVars>
      </dgm:prSet>
      <dgm:spPr/>
    </dgm:pt>
    <dgm:pt modelId="{EF80590E-2BA5-D747-91EA-0CE8CE070156}" type="pres">
      <dgm:prSet presAssocID="{5E31A40C-CD2A-A14F-8CC9-403EC43BE1D9}" presName="rootComposite" presStyleCnt="0"/>
      <dgm:spPr/>
    </dgm:pt>
    <dgm:pt modelId="{ED70054C-0E85-BD4A-83B2-F2ADDEFC30C7}" type="pres">
      <dgm:prSet presAssocID="{5E31A40C-CD2A-A14F-8CC9-403EC43BE1D9}" presName="rootText" presStyleLbl="node3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5D694E-E367-EE46-AFE1-50A599F2F4A7}" type="pres">
      <dgm:prSet presAssocID="{5E31A40C-CD2A-A14F-8CC9-403EC43BE1D9}" presName="rootConnector" presStyleLbl="node3" presStyleIdx="2" presStyleCnt="9"/>
      <dgm:spPr/>
      <dgm:t>
        <a:bodyPr/>
        <a:lstStyle/>
        <a:p>
          <a:endParaRPr lang="en-US"/>
        </a:p>
      </dgm:t>
    </dgm:pt>
    <dgm:pt modelId="{3ED41B90-1C72-8D40-84C5-DAE1B9B6BB6A}" type="pres">
      <dgm:prSet presAssocID="{5E31A40C-CD2A-A14F-8CC9-403EC43BE1D9}" presName="hierChild4" presStyleCnt="0"/>
      <dgm:spPr/>
    </dgm:pt>
    <dgm:pt modelId="{56D83EB0-FAE2-1D43-8E34-83A0E0FF2B83}" type="pres">
      <dgm:prSet presAssocID="{5E31A40C-CD2A-A14F-8CC9-403EC43BE1D9}" presName="hierChild5" presStyleCnt="0"/>
      <dgm:spPr/>
    </dgm:pt>
    <dgm:pt modelId="{1D63F69C-57A0-F946-B4DF-8C7186FA2824}" type="pres">
      <dgm:prSet presAssocID="{F412EF68-8592-4947-8F16-4982F6C7F8B8}" presName="Name37" presStyleLbl="parChTrans1D3" presStyleIdx="3" presStyleCnt="9"/>
      <dgm:spPr/>
      <dgm:t>
        <a:bodyPr/>
        <a:lstStyle/>
        <a:p>
          <a:endParaRPr lang="en-US"/>
        </a:p>
      </dgm:t>
    </dgm:pt>
    <dgm:pt modelId="{2F84302F-7948-3A41-9B48-3558327D766A}" type="pres">
      <dgm:prSet presAssocID="{5FF6B5AD-4B04-A741-BFE4-239E93D73DA0}" presName="hierRoot2" presStyleCnt="0">
        <dgm:presLayoutVars>
          <dgm:hierBranch val="init"/>
        </dgm:presLayoutVars>
      </dgm:prSet>
      <dgm:spPr/>
    </dgm:pt>
    <dgm:pt modelId="{9936F489-3ACE-9041-8AE9-FA207FFC2785}" type="pres">
      <dgm:prSet presAssocID="{5FF6B5AD-4B04-A741-BFE4-239E93D73DA0}" presName="rootComposite" presStyleCnt="0"/>
      <dgm:spPr/>
    </dgm:pt>
    <dgm:pt modelId="{4630F26D-96DC-374E-8B56-78CFBAFFA3D7}" type="pres">
      <dgm:prSet presAssocID="{5FF6B5AD-4B04-A741-BFE4-239E93D73DA0}" presName="rootText" presStyleLbl="node3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B395E9-B238-E747-B0FF-9F982437449D}" type="pres">
      <dgm:prSet presAssocID="{5FF6B5AD-4B04-A741-BFE4-239E93D73DA0}" presName="rootConnector" presStyleLbl="node3" presStyleIdx="3" presStyleCnt="9"/>
      <dgm:spPr/>
      <dgm:t>
        <a:bodyPr/>
        <a:lstStyle/>
        <a:p>
          <a:endParaRPr lang="en-US"/>
        </a:p>
      </dgm:t>
    </dgm:pt>
    <dgm:pt modelId="{095200F4-B232-FD4A-8FFA-EE70BFCE3513}" type="pres">
      <dgm:prSet presAssocID="{5FF6B5AD-4B04-A741-BFE4-239E93D73DA0}" presName="hierChild4" presStyleCnt="0"/>
      <dgm:spPr/>
    </dgm:pt>
    <dgm:pt modelId="{48DBECBA-FC95-7449-B8A5-9C9E1F828628}" type="pres">
      <dgm:prSet presAssocID="{5FF6B5AD-4B04-A741-BFE4-239E93D73DA0}" presName="hierChild5" presStyleCnt="0"/>
      <dgm:spPr/>
    </dgm:pt>
    <dgm:pt modelId="{1838011F-F920-4947-AFF9-EEF242A76D67}" type="pres">
      <dgm:prSet presAssocID="{C55E11FB-9678-344B-A077-0D4EDB6F079D}" presName="hierChild5" presStyleCnt="0"/>
      <dgm:spPr/>
    </dgm:pt>
    <dgm:pt modelId="{5ECD7F82-699A-8746-9650-4EB933FE8F3D}" type="pres">
      <dgm:prSet presAssocID="{6C73DB2A-0121-1A4C-9C97-406057621B15}" presName="Name37" presStyleLbl="parChTrans1D2" presStyleIdx="1" presStyleCnt="2"/>
      <dgm:spPr/>
      <dgm:t>
        <a:bodyPr/>
        <a:lstStyle/>
        <a:p>
          <a:endParaRPr lang="en-US"/>
        </a:p>
      </dgm:t>
    </dgm:pt>
    <dgm:pt modelId="{0740D8CB-D381-DF4F-8D70-318C9E240E16}" type="pres">
      <dgm:prSet presAssocID="{E02E4774-AF5C-B047-9A58-8DED44DA96B2}" presName="hierRoot2" presStyleCnt="0">
        <dgm:presLayoutVars>
          <dgm:hierBranch val="init"/>
        </dgm:presLayoutVars>
      </dgm:prSet>
      <dgm:spPr/>
    </dgm:pt>
    <dgm:pt modelId="{1E136633-7584-D24E-B483-EF3382D505DE}" type="pres">
      <dgm:prSet presAssocID="{E02E4774-AF5C-B047-9A58-8DED44DA96B2}" presName="rootComposite" presStyleCnt="0"/>
      <dgm:spPr/>
    </dgm:pt>
    <dgm:pt modelId="{92675A0A-5C51-0D44-9C37-9D1AE885C859}" type="pres">
      <dgm:prSet presAssocID="{E02E4774-AF5C-B047-9A58-8DED44DA96B2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2DF0BF-6837-DF43-A256-3A0D5257CB82}" type="pres">
      <dgm:prSet presAssocID="{E02E4774-AF5C-B047-9A58-8DED44DA96B2}" presName="rootConnector" presStyleLbl="node2" presStyleIdx="1" presStyleCnt="2"/>
      <dgm:spPr/>
      <dgm:t>
        <a:bodyPr/>
        <a:lstStyle/>
        <a:p>
          <a:endParaRPr lang="en-US"/>
        </a:p>
      </dgm:t>
    </dgm:pt>
    <dgm:pt modelId="{FBFA19A6-CD16-2E4B-AF0B-C81038C79F54}" type="pres">
      <dgm:prSet presAssocID="{E02E4774-AF5C-B047-9A58-8DED44DA96B2}" presName="hierChild4" presStyleCnt="0"/>
      <dgm:spPr/>
    </dgm:pt>
    <dgm:pt modelId="{CCF15EB8-E415-3E42-9360-5824E7D31436}" type="pres">
      <dgm:prSet presAssocID="{567C49EC-2731-1D49-B074-C09CB5F0783C}" presName="Name37" presStyleLbl="parChTrans1D3" presStyleIdx="4" presStyleCnt="9"/>
      <dgm:spPr/>
      <dgm:t>
        <a:bodyPr/>
        <a:lstStyle/>
        <a:p>
          <a:endParaRPr lang="en-US"/>
        </a:p>
      </dgm:t>
    </dgm:pt>
    <dgm:pt modelId="{5CF2B7AC-CC3A-2244-BB1C-78DA487B3928}" type="pres">
      <dgm:prSet presAssocID="{A879D852-6155-5741-BC8E-EC459B5FFD66}" presName="hierRoot2" presStyleCnt="0">
        <dgm:presLayoutVars>
          <dgm:hierBranch val="init"/>
        </dgm:presLayoutVars>
      </dgm:prSet>
      <dgm:spPr/>
    </dgm:pt>
    <dgm:pt modelId="{533CBB93-221A-B545-A81F-88024F8A753F}" type="pres">
      <dgm:prSet presAssocID="{A879D852-6155-5741-BC8E-EC459B5FFD66}" presName="rootComposite" presStyleCnt="0"/>
      <dgm:spPr/>
    </dgm:pt>
    <dgm:pt modelId="{406E53A6-C49C-AF4B-ACEE-8C96675C38C1}" type="pres">
      <dgm:prSet presAssocID="{A879D852-6155-5741-BC8E-EC459B5FFD66}" presName="rootText" presStyleLbl="node3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15CF77-E252-994A-84F3-FAE2CAF338D3}" type="pres">
      <dgm:prSet presAssocID="{A879D852-6155-5741-BC8E-EC459B5FFD66}" presName="rootConnector" presStyleLbl="node3" presStyleIdx="4" presStyleCnt="9"/>
      <dgm:spPr/>
      <dgm:t>
        <a:bodyPr/>
        <a:lstStyle/>
        <a:p>
          <a:endParaRPr lang="en-US"/>
        </a:p>
      </dgm:t>
    </dgm:pt>
    <dgm:pt modelId="{974AEE20-9C8D-3C4E-9B09-19EA9A01A8A9}" type="pres">
      <dgm:prSet presAssocID="{A879D852-6155-5741-BC8E-EC459B5FFD66}" presName="hierChild4" presStyleCnt="0"/>
      <dgm:spPr/>
    </dgm:pt>
    <dgm:pt modelId="{C983B2AC-000B-434E-85A1-88A24B71AAD2}" type="pres">
      <dgm:prSet presAssocID="{A879D852-6155-5741-BC8E-EC459B5FFD66}" presName="hierChild5" presStyleCnt="0"/>
      <dgm:spPr/>
    </dgm:pt>
    <dgm:pt modelId="{6080BF20-0E87-5844-92F5-EB0E5557644C}" type="pres">
      <dgm:prSet presAssocID="{CF615BC8-E36B-744C-B4AD-9A96DA26F9CA}" presName="Name37" presStyleLbl="parChTrans1D3" presStyleIdx="5" presStyleCnt="9"/>
      <dgm:spPr/>
      <dgm:t>
        <a:bodyPr/>
        <a:lstStyle/>
        <a:p>
          <a:endParaRPr lang="en-US"/>
        </a:p>
      </dgm:t>
    </dgm:pt>
    <dgm:pt modelId="{C4AB5E55-3429-1C4D-B7D3-3144E4148369}" type="pres">
      <dgm:prSet presAssocID="{DF01A0BC-24FD-C945-816D-7AC329286A6B}" presName="hierRoot2" presStyleCnt="0">
        <dgm:presLayoutVars>
          <dgm:hierBranch val="init"/>
        </dgm:presLayoutVars>
      </dgm:prSet>
      <dgm:spPr/>
    </dgm:pt>
    <dgm:pt modelId="{C6CD1671-CF7A-904D-A3D2-3BD5B60D56D1}" type="pres">
      <dgm:prSet presAssocID="{DF01A0BC-24FD-C945-816D-7AC329286A6B}" presName="rootComposite" presStyleCnt="0"/>
      <dgm:spPr/>
    </dgm:pt>
    <dgm:pt modelId="{D622B9C5-B574-5047-B973-EFC0E04CFF9B}" type="pres">
      <dgm:prSet presAssocID="{DF01A0BC-24FD-C945-816D-7AC329286A6B}" presName="rootText" presStyleLbl="node3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953777-E49D-DC44-A3A2-8A99305023E8}" type="pres">
      <dgm:prSet presAssocID="{DF01A0BC-24FD-C945-816D-7AC329286A6B}" presName="rootConnector" presStyleLbl="node3" presStyleIdx="5" presStyleCnt="9"/>
      <dgm:spPr/>
      <dgm:t>
        <a:bodyPr/>
        <a:lstStyle/>
        <a:p>
          <a:endParaRPr lang="en-US"/>
        </a:p>
      </dgm:t>
    </dgm:pt>
    <dgm:pt modelId="{306B291C-336B-FB42-9FC7-95768FE2CEC5}" type="pres">
      <dgm:prSet presAssocID="{DF01A0BC-24FD-C945-816D-7AC329286A6B}" presName="hierChild4" presStyleCnt="0"/>
      <dgm:spPr/>
    </dgm:pt>
    <dgm:pt modelId="{D5A7F01A-22F4-814A-B124-E8A10BCE3B3A}" type="pres">
      <dgm:prSet presAssocID="{DF01A0BC-24FD-C945-816D-7AC329286A6B}" presName="hierChild5" presStyleCnt="0"/>
      <dgm:spPr/>
    </dgm:pt>
    <dgm:pt modelId="{D754B6BC-5FD0-B545-BC41-04433ECED1A9}" type="pres">
      <dgm:prSet presAssocID="{3505D26E-A8A0-7449-8E6B-4D895BF60549}" presName="Name37" presStyleLbl="parChTrans1D3" presStyleIdx="6" presStyleCnt="9"/>
      <dgm:spPr/>
      <dgm:t>
        <a:bodyPr/>
        <a:lstStyle/>
        <a:p>
          <a:endParaRPr lang="en-US"/>
        </a:p>
      </dgm:t>
    </dgm:pt>
    <dgm:pt modelId="{030EED1E-E363-7742-A958-FC2C393856E3}" type="pres">
      <dgm:prSet presAssocID="{F53B314C-CF54-FB49-A327-BF277F0486C4}" presName="hierRoot2" presStyleCnt="0">
        <dgm:presLayoutVars>
          <dgm:hierBranch val="init"/>
        </dgm:presLayoutVars>
      </dgm:prSet>
      <dgm:spPr/>
    </dgm:pt>
    <dgm:pt modelId="{88835C3A-D6C9-7A45-80B0-2402E4CFE5FE}" type="pres">
      <dgm:prSet presAssocID="{F53B314C-CF54-FB49-A327-BF277F0486C4}" presName="rootComposite" presStyleCnt="0"/>
      <dgm:spPr/>
    </dgm:pt>
    <dgm:pt modelId="{BDAF7A99-5E94-C049-95F0-F79B6B7BDB2B}" type="pres">
      <dgm:prSet presAssocID="{F53B314C-CF54-FB49-A327-BF277F0486C4}" presName="rootText" presStyleLbl="node3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97170-0C8C-5B43-B539-41C32370E5AE}" type="pres">
      <dgm:prSet presAssocID="{F53B314C-CF54-FB49-A327-BF277F0486C4}" presName="rootConnector" presStyleLbl="node3" presStyleIdx="6" presStyleCnt="9"/>
      <dgm:spPr/>
      <dgm:t>
        <a:bodyPr/>
        <a:lstStyle/>
        <a:p>
          <a:endParaRPr lang="en-US"/>
        </a:p>
      </dgm:t>
    </dgm:pt>
    <dgm:pt modelId="{BAE59CF2-9C80-AE44-B98D-F7C7240743A2}" type="pres">
      <dgm:prSet presAssocID="{F53B314C-CF54-FB49-A327-BF277F0486C4}" presName="hierChild4" presStyleCnt="0"/>
      <dgm:spPr/>
    </dgm:pt>
    <dgm:pt modelId="{ED33702A-1E18-6E4E-8A5C-8186A4B8A35C}" type="pres">
      <dgm:prSet presAssocID="{F53B314C-CF54-FB49-A327-BF277F0486C4}" presName="hierChild5" presStyleCnt="0"/>
      <dgm:spPr/>
    </dgm:pt>
    <dgm:pt modelId="{4EF5DF2E-3B99-C645-BD14-0A5827C6ED01}" type="pres">
      <dgm:prSet presAssocID="{B29161E9-3A28-144A-A2EA-CC3AABA7B797}" presName="Name37" presStyleLbl="parChTrans1D3" presStyleIdx="7" presStyleCnt="9"/>
      <dgm:spPr/>
      <dgm:t>
        <a:bodyPr/>
        <a:lstStyle/>
        <a:p>
          <a:endParaRPr lang="en-US"/>
        </a:p>
      </dgm:t>
    </dgm:pt>
    <dgm:pt modelId="{C8890AA4-8D0F-FD41-89C7-C8323F1C07C3}" type="pres">
      <dgm:prSet presAssocID="{0FE80DB7-CF2E-4C4A-93C8-63956A5A8FAF}" presName="hierRoot2" presStyleCnt="0">
        <dgm:presLayoutVars>
          <dgm:hierBranch val="init"/>
        </dgm:presLayoutVars>
      </dgm:prSet>
      <dgm:spPr/>
    </dgm:pt>
    <dgm:pt modelId="{20C6EBF5-6826-CE4C-8AE3-1EA3ABDC48C3}" type="pres">
      <dgm:prSet presAssocID="{0FE80DB7-CF2E-4C4A-93C8-63956A5A8FAF}" presName="rootComposite" presStyleCnt="0"/>
      <dgm:spPr/>
    </dgm:pt>
    <dgm:pt modelId="{9C6631C4-9222-8744-860A-65C86F6FB13F}" type="pres">
      <dgm:prSet presAssocID="{0FE80DB7-CF2E-4C4A-93C8-63956A5A8FAF}" presName="rootText" presStyleLbl="node3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9480FE-07AB-2747-9BC0-8AFAA705F00A}" type="pres">
      <dgm:prSet presAssocID="{0FE80DB7-CF2E-4C4A-93C8-63956A5A8FAF}" presName="rootConnector" presStyleLbl="node3" presStyleIdx="7" presStyleCnt="9"/>
      <dgm:spPr/>
      <dgm:t>
        <a:bodyPr/>
        <a:lstStyle/>
        <a:p>
          <a:endParaRPr lang="en-US"/>
        </a:p>
      </dgm:t>
    </dgm:pt>
    <dgm:pt modelId="{66240F28-39F9-B64C-AEF5-F8610121F142}" type="pres">
      <dgm:prSet presAssocID="{0FE80DB7-CF2E-4C4A-93C8-63956A5A8FAF}" presName="hierChild4" presStyleCnt="0"/>
      <dgm:spPr/>
    </dgm:pt>
    <dgm:pt modelId="{D3FCE3A7-A6D7-A74D-98FD-70AD6223D7B9}" type="pres">
      <dgm:prSet presAssocID="{0FE80DB7-CF2E-4C4A-93C8-63956A5A8FAF}" presName="hierChild5" presStyleCnt="0"/>
      <dgm:spPr/>
    </dgm:pt>
    <dgm:pt modelId="{FCE6A51A-A48C-6A4A-9F83-12582507C247}" type="pres">
      <dgm:prSet presAssocID="{31DCF33B-4844-0348-AFB0-6A6A215C50D4}" presName="Name37" presStyleLbl="parChTrans1D3" presStyleIdx="8" presStyleCnt="9"/>
      <dgm:spPr/>
      <dgm:t>
        <a:bodyPr/>
        <a:lstStyle/>
        <a:p>
          <a:endParaRPr lang="en-US"/>
        </a:p>
      </dgm:t>
    </dgm:pt>
    <dgm:pt modelId="{CD064109-9575-0C45-B6BD-BA591C18E91A}" type="pres">
      <dgm:prSet presAssocID="{918D092E-CB96-A54C-866A-815D6BEC19D0}" presName="hierRoot2" presStyleCnt="0">
        <dgm:presLayoutVars>
          <dgm:hierBranch val="init"/>
        </dgm:presLayoutVars>
      </dgm:prSet>
      <dgm:spPr/>
    </dgm:pt>
    <dgm:pt modelId="{5F667CB4-60B2-D747-BC52-1625C0249E78}" type="pres">
      <dgm:prSet presAssocID="{918D092E-CB96-A54C-866A-815D6BEC19D0}" presName="rootComposite" presStyleCnt="0"/>
      <dgm:spPr/>
    </dgm:pt>
    <dgm:pt modelId="{E91916CB-7A03-4A41-A8CB-01871ECE72E6}" type="pres">
      <dgm:prSet presAssocID="{918D092E-CB96-A54C-866A-815D6BEC19D0}" presName="rootText" presStyleLbl="node3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0AE35B-2AEE-FC43-81BB-6BD198FCF413}" type="pres">
      <dgm:prSet presAssocID="{918D092E-CB96-A54C-866A-815D6BEC19D0}" presName="rootConnector" presStyleLbl="node3" presStyleIdx="8" presStyleCnt="9"/>
      <dgm:spPr/>
      <dgm:t>
        <a:bodyPr/>
        <a:lstStyle/>
        <a:p>
          <a:endParaRPr lang="en-US"/>
        </a:p>
      </dgm:t>
    </dgm:pt>
    <dgm:pt modelId="{22536494-3476-0243-A272-1768ED94E645}" type="pres">
      <dgm:prSet presAssocID="{918D092E-CB96-A54C-866A-815D6BEC19D0}" presName="hierChild4" presStyleCnt="0"/>
      <dgm:spPr/>
    </dgm:pt>
    <dgm:pt modelId="{CCDD51EC-1CDE-0A4C-9C1A-B581304BFA48}" type="pres">
      <dgm:prSet presAssocID="{918D092E-CB96-A54C-866A-815D6BEC19D0}" presName="hierChild5" presStyleCnt="0"/>
      <dgm:spPr/>
    </dgm:pt>
    <dgm:pt modelId="{A4FF2C9F-FECA-4746-B24C-6EA8553BF714}" type="pres">
      <dgm:prSet presAssocID="{E02E4774-AF5C-B047-9A58-8DED44DA96B2}" presName="hierChild5" presStyleCnt="0"/>
      <dgm:spPr/>
    </dgm:pt>
    <dgm:pt modelId="{3072F51E-D09B-4D4D-BFF9-D055C3C5C7BA}" type="pres">
      <dgm:prSet presAssocID="{AF14E153-BA4A-2845-A83F-8CE0370B45BD}" presName="hierChild3" presStyleCnt="0"/>
      <dgm:spPr/>
    </dgm:pt>
  </dgm:ptLst>
  <dgm:cxnLst>
    <dgm:cxn modelId="{BD42423A-7BBC-F640-94AA-4052F742691A}" type="presOf" srcId="{5E31A40C-CD2A-A14F-8CC9-403EC43BE1D9}" destId="{FE5D694E-E367-EE46-AFE1-50A599F2F4A7}" srcOrd="1" destOrd="0" presId="urn:microsoft.com/office/officeart/2005/8/layout/orgChart1"/>
    <dgm:cxn modelId="{1E88EE96-2C30-8647-87A3-FBFA02A95E35}" type="presOf" srcId="{F412EF68-8592-4947-8F16-4982F6C7F8B8}" destId="{1D63F69C-57A0-F946-B4DF-8C7186FA2824}" srcOrd="0" destOrd="0" presId="urn:microsoft.com/office/officeart/2005/8/layout/orgChart1"/>
    <dgm:cxn modelId="{7508C940-C159-0E4C-B91A-068CB749184F}" type="presOf" srcId="{CF615BC8-E36B-744C-B4AD-9A96DA26F9CA}" destId="{6080BF20-0E87-5844-92F5-EB0E5557644C}" srcOrd="0" destOrd="0" presId="urn:microsoft.com/office/officeart/2005/8/layout/orgChart1"/>
    <dgm:cxn modelId="{99E49D9E-8615-B64E-8966-7AB423EC5EE8}" type="presOf" srcId="{D0BC639E-9E78-E841-B5CE-43BB3D132977}" destId="{9A80F9A7-68D8-0C4C-91CA-AA1AB1DC84CE}" srcOrd="0" destOrd="0" presId="urn:microsoft.com/office/officeart/2005/8/layout/orgChart1"/>
    <dgm:cxn modelId="{12C213B7-FB96-FC42-89F1-031F9C97925C}" srcId="{E02E4774-AF5C-B047-9A58-8DED44DA96B2}" destId="{F53B314C-CF54-FB49-A327-BF277F0486C4}" srcOrd="2" destOrd="0" parTransId="{3505D26E-A8A0-7449-8E6B-4D895BF60549}" sibTransId="{ADDF4B23-E6A0-8B43-A7CF-2470DE66B5AE}"/>
    <dgm:cxn modelId="{56864ED9-ABB5-F245-A389-497AFAB4F789}" srcId="{E02E4774-AF5C-B047-9A58-8DED44DA96B2}" destId="{A879D852-6155-5741-BC8E-EC459B5FFD66}" srcOrd="0" destOrd="0" parTransId="{567C49EC-2731-1D49-B074-C09CB5F0783C}" sibTransId="{54D3B660-E297-3D49-9373-D5F5E14D3C76}"/>
    <dgm:cxn modelId="{D82FDF98-BDC5-7143-9714-75079EC90BFC}" type="presOf" srcId="{0FE80DB7-CF2E-4C4A-93C8-63956A5A8FAF}" destId="{9C6631C4-9222-8744-860A-65C86F6FB13F}" srcOrd="0" destOrd="0" presId="urn:microsoft.com/office/officeart/2005/8/layout/orgChart1"/>
    <dgm:cxn modelId="{BE6884FF-CA44-924F-96D7-D72BFE5A06BB}" type="presOf" srcId="{27D901AC-570B-CC4F-A3AB-5CB6B7853F88}" destId="{6F29726F-C3B8-BF40-9395-25F415A67CE7}" srcOrd="0" destOrd="0" presId="urn:microsoft.com/office/officeart/2005/8/layout/orgChart1"/>
    <dgm:cxn modelId="{1F039534-A209-A045-8C96-FEDADEDE3810}" srcId="{C55E11FB-9678-344B-A077-0D4EDB6F079D}" destId="{2A6CB842-E54B-2941-B8C5-3BC44B42CEB9}" srcOrd="1" destOrd="0" parTransId="{D4EB22DF-9390-184D-8C78-0D9D34D6ED45}" sibTransId="{6893027F-6299-7040-BB03-B247B469A553}"/>
    <dgm:cxn modelId="{4C494F4D-A2C2-AB4D-ADAB-F2EF7DE3F236}" type="presOf" srcId="{5FF6B5AD-4B04-A741-BFE4-239E93D73DA0}" destId="{11B395E9-B238-E747-B0FF-9F982437449D}" srcOrd="1" destOrd="0" presId="urn:microsoft.com/office/officeart/2005/8/layout/orgChart1"/>
    <dgm:cxn modelId="{E5F2016E-6C92-5541-8186-AF223E909377}" srcId="{C55E11FB-9678-344B-A077-0D4EDB6F079D}" destId="{5E31A40C-CD2A-A14F-8CC9-403EC43BE1D9}" srcOrd="2" destOrd="0" parTransId="{5983CF46-7091-4D45-BCD4-67DC94F0800C}" sibTransId="{D69D1D8E-3501-3640-A448-E5FC83AACBEC}"/>
    <dgm:cxn modelId="{310F3D39-D88A-6049-8B66-05C0BC6983C6}" type="presOf" srcId="{31DCF33B-4844-0348-AFB0-6A6A215C50D4}" destId="{FCE6A51A-A48C-6A4A-9F83-12582507C247}" srcOrd="0" destOrd="0" presId="urn:microsoft.com/office/officeart/2005/8/layout/orgChart1"/>
    <dgm:cxn modelId="{D732FD59-99D7-4E44-836F-FABE5625AF6A}" type="presOf" srcId="{DF01A0BC-24FD-C945-816D-7AC329286A6B}" destId="{8E953777-E49D-DC44-A3A2-8A99305023E8}" srcOrd="1" destOrd="0" presId="urn:microsoft.com/office/officeart/2005/8/layout/orgChart1"/>
    <dgm:cxn modelId="{3BD30E63-B16C-0E42-9F6F-65473D0D01BB}" type="presOf" srcId="{5EA93F72-AFA8-2E42-86B2-AD2116B97826}" destId="{8AAB363A-C109-DD4F-97F2-CA68BFE99DC2}" srcOrd="1" destOrd="0" presId="urn:microsoft.com/office/officeart/2005/8/layout/orgChart1"/>
    <dgm:cxn modelId="{A443C9E9-D711-8349-8700-598A820228F2}" srcId="{C55E11FB-9678-344B-A077-0D4EDB6F079D}" destId="{5FF6B5AD-4B04-A741-BFE4-239E93D73DA0}" srcOrd="3" destOrd="0" parTransId="{F412EF68-8592-4947-8F16-4982F6C7F8B8}" sibTransId="{19561A46-8D37-0C49-986F-75F333331227}"/>
    <dgm:cxn modelId="{F8A1AE2C-D166-224A-B941-2C928AA49E12}" type="presOf" srcId="{6C73DB2A-0121-1A4C-9C97-406057621B15}" destId="{5ECD7F82-699A-8746-9650-4EB933FE8F3D}" srcOrd="0" destOrd="0" presId="urn:microsoft.com/office/officeart/2005/8/layout/orgChart1"/>
    <dgm:cxn modelId="{6D989B8E-90A1-D74F-ABFF-BBAB7432B197}" type="presOf" srcId="{C55E11FB-9678-344B-A077-0D4EDB6F079D}" destId="{FB58114C-913A-1C4E-9956-92FE26321919}" srcOrd="1" destOrd="0" presId="urn:microsoft.com/office/officeart/2005/8/layout/orgChart1"/>
    <dgm:cxn modelId="{238F724A-9212-E449-8BB6-85CE754DA64A}" type="presOf" srcId="{5FF6B5AD-4B04-A741-BFE4-239E93D73DA0}" destId="{4630F26D-96DC-374E-8B56-78CFBAFFA3D7}" srcOrd="0" destOrd="0" presId="urn:microsoft.com/office/officeart/2005/8/layout/orgChart1"/>
    <dgm:cxn modelId="{3CE128A7-9E89-664F-BD7C-44473C542E08}" type="presOf" srcId="{2A6CB842-E54B-2941-B8C5-3BC44B42CEB9}" destId="{543BB713-C12D-1240-BAB0-1E11F25C93CD}" srcOrd="0" destOrd="0" presId="urn:microsoft.com/office/officeart/2005/8/layout/orgChart1"/>
    <dgm:cxn modelId="{A5597E13-4BD0-994F-A613-693BB35E46F2}" type="presOf" srcId="{A879D852-6155-5741-BC8E-EC459B5FFD66}" destId="{406E53A6-C49C-AF4B-ACEE-8C96675C38C1}" srcOrd="0" destOrd="0" presId="urn:microsoft.com/office/officeart/2005/8/layout/orgChart1"/>
    <dgm:cxn modelId="{33C533D6-4BB3-834A-87A9-0EAFFACBB78C}" srcId="{E02E4774-AF5C-B047-9A58-8DED44DA96B2}" destId="{0FE80DB7-CF2E-4C4A-93C8-63956A5A8FAF}" srcOrd="3" destOrd="0" parTransId="{B29161E9-3A28-144A-A2EA-CC3AABA7B797}" sibTransId="{45C8AAD8-05CF-9C40-9119-2C3B6B4A1217}"/>
    <dgm:cxn modelId="{6FD7AFEC-1B5C-CA48-8FC2-CDB7E4BCDE26}" type="presOf" srcId="{5983CF46-7091-4D45-BCD4-67DC94F0800C}" destId="{DFC05418-9ACC-974E-801C-B87ED2546519}" srcOrd="0" destOrd="0" presId="urn:microsoft.com/office/officeart/2005/8/layout/orgChart1"/>
    <dgm:cxn modelId="{866A82C7-6836-A843-B8BA-298276A87C3D}" srcId="{E02E4774-AF5C-B047-9A58-8DED44DA96B2}" destId="{918D092E-CB96-A54C-866A-815D6BEC19D0}" srcOrd="4" destOrd="0" parTransId="{31DCF33B-4844-0348-AFB0-6A6A215C50D4}" sibTransId="{32C0AD85-FB76-084E-8574-1613974D7A48}"/>
    <dgm:cxn modelId="{AA480F68-9655-CD4B-A2C7-C107FD2D0C92}" type="presOf" srcId="{2A6CB842-E54B-2941-B8C5-3BC44B42CEB9}" destId="{57ACBA84-D988-3C48-92D7-E9D610434244}" srcOrd="1" destOrd="0" presId="urn:microsoft.com/office/officeart/2005/8/layout/orgChart1"/>
    <dgm:cxn modelId="{AA561BAF-1F6B-694D-86FA-C0EC97C48CA2}" type="presOf" srcId="{D4EB22DF-9390-184D-8C78-0D9D34D6ED45}" destId="{5B53F162-4B52-B746-8A8A-9E7EA17E0BB1}" srcOrd="0" destOrd="0" presId="urn:microsoft.com/office/officeart/2005/8/layout/orgChart1"/>
    <dgm:cxn modelId="{3F2FF1FE-B581-B546-A558-065D884C4039}" srcId="{AF14E153-BA4A-2845-A83F-8CE0370B45BD}" destId="{E02E4774-AF5C-B047-9A58-8DED44DA96B2}" srcOrd="1" destOrd="0" parTransId="{6C73DB2A-0121-1A4C-9C97-406057621B15}" sibTransId="{A64074A1-2902-3F47-9F7D-A6BDC2788EB4}"/>
    <dgm:cxn modelId="{15B071DB-A0F5-7241-91F6-A6E8A3AD9D39}" type="presOf" srcId="{C55E11FB-9678-344B-A077-0D4EDB6F079D}" destId="{8D68852C-7B19-B940-901C-F9BCBA0580EA}" srcOrd="0" destOrd="0" presId="urn:microsoft.com/office/officeart/2005/8/layout/orgChart1"/>
    <dgm:cxn modelId="{8C229E52-A9CC-F94E-A275-DD7961654B59}" srcId="{E02E4774-AF5C-B047-9A58-8DED44DA96B2}" destId="{DF01A0BC-24FD-C945-816D-7AC329286A6B}" srcOrd="1" destOrd="0" parTransId="{CF615BC8-E36B-744C-B4AD-9A96DA26F9CA}" sibTransId="{08864594-F866-5545-B45C-ACDDFEFB994C}"/>
    <dgm:cxn modelId="{D4DEC613-BD2C-C64A-8CB8-423693AC93A6}" type="presOf" srcId="{0FE80DB7-CF2E-4C4A-93C8-63956A5A8FAF}" destId="{5B9480FE-07AB-2747-9BC0-8AFAA705F00A}" srcOrd="1" destOrd="0" presId="urn:microsoft.com/office/officeart/2005/8/layout/orgChart1"/>
    <dgm:cxn modelId="{3DC1CDFB-0B31-8042-9C59-AAFCC1246F4F}" type="presOf" srcId="{5EA93F72-AFA8-2E42-86B2-AD2116B97826}" destId="{6B1EF853-6A81-AF49-A552-AC2B0E12EE2E}" srcOrd="0" destOrd="0" presId="urn:microsoft.com/office/officeart/2005/8/layout/orgChart1"/>
    <dgm:cxn modelId="{2FD2F63E-4156-3F46-9A4F-261E68BCA659}" type="presOf" srcId="{DF01A0BC-24FD-C945-816D-7AC329286A6B}" destId="{D622B9C5-B574-5047-B973-EFC0E04CFF9B}" srcOrd="0" destOrd="0" presId="urn:microsoft.com/office/officeart/2005/8/layout/orgChart1"/>
    <dgm:cxn modelId="{C939DC39-6F00-9F45-8EDB-FA864E208D4D}" type="presOf" srcId="{E02E4774-AF5C-B047-9A58-8DED44DA96B2}" destId="{92675A0A-5C51-0D44-9C37-9D1AE885C859}" srcOrd="0" destOrd="0" presId="urn:microsoft.com/office/officeart/2005/8/layout/orgChart1"/>
    <dgm:cxn modelId="{153FC55F-FA69-1B47-B087-79CE3D6191F6}" srcId="{C55E11FB-9678-344B-A077-0D4EDB6F079D}" destId="{5EA93F72-AFA8-2E42-86B2-AD2116B97826}" srcOrd="0" destOrd="0" parTransId="{27D901AC-570B-CC4F-A3AB-5CB6B7853F88}" sibTransId="{D8594357-BB8B-C748-A5C6-62E4437410F5}"/>
    <dgm:cxn modelId="{C9684997-9C89-1546-ADB8-E20FDEE6976D}" type="presOf" srcId="{AF14E153-BA4A-2845-A83F-8CE0370B45BD}" destId="{1E5C2844-6C34-FF4C-A6AD-544910CE6555}" srcOrd="1" destOrd="0" presId="urn:microsoft.com/office/officeart/2005/8/layout/orgChart1"/>
    <dgm:cxn modelId="{DCFAC671-32D2-794D-A19C-351E53D8457F}" type="presOf" srcId="{F53B314C-CF54-FB49-A327-BF277F0486C4}" destId="{BDAF7A99-5E94-C049-95F0-F79B6B7BDB2B}" srcOrd="0" destOrd="0" presId="urn:microsoft.com/office/officeart/2005/8/layout/orgChart1"/>
    <dgm:cxn modelId="{6804F30D-853F-4E48-B471-E0C931C14DD3}" type="presOf" srcId="{918D092E-CB96-A54C-866A-815D6BEC19D0}" destId="{E91916CB-7A03-4A41-A8CB-01871ECE72E6}" srcOrd="0" destOrd="0" presId="urn:microsoft.com/office/officeart/2005/8/layout/orgChart1"/>
    <dgm:cxn modelId="{35A196F6-8D4C-DC4A-B099-6077D2E95FBE}" type="presOf" srcId="{3505D26E-A8A0-7449-8E6B-4D895BF60549}" destId="{D754B6BC-5FD0-B545-BC41-04433ECED1A9}" srcOrd="0" destOrd="0" presId="urn:microsoft.com/office/officeart/2005/8/layout/orgChart1"/>
    <dgm:cxn modelId="{AFEA5811-AC54-1C46-AF85-8AE6516DD70B}" srcId="{AF14E153-BA4A-2845-A83F-8CE0370B45BD}" destId="{C55E11FB-9678-344B-A077-0D4EDB6F079D}" srcOrd="0" destOrd="0" parTransId="{F47A26D2-C597-7947-BA86-904C399FDAD8}" sibTransId="{2B6EF5C1-411D-FA40-A2E4-E4867F689540}"/>
    <dgm:cxn modelId="{4DE31A5D-6BB4-5B4F-92DD-CA5C86E938F7}" type="presOf" srcId="{B29161E9-3A28-144A-A2EA-CC3AABA7B797}" destId="{4EF5DF2E-3B99-C645-BD14-0A5827C6ED01}" srcOrd="0" destOrd="0" presId="urn:microsoft.com/office/officeart/2005/8/layout/orgChart1"/>
    <dgm:cxn modelId="{44E6D50B-FB3B-1448-A2A4-BCB8C823D29A}" type="presOf" srcId="{E02E4774-AF5C-B047-9A58-8DED44DA96B2}" destId="{8C2DF0BF-6837-DF43-A256-3A0D5257CB82}" srcOrd="1" destOrd="0" presId="urn:microsoft.com/office/officeart/2005/8/layout/orgChart1"/>
    <dgm:cxn modelId="{DFE520D1-D725-2A49-AB6A-DCBF4D72EA1E}" type="presOf" srcId="{F53B314C-CF54-FB49-A327-BF277F0486C4}" destId="{9B097170-0C8C-5B43-B539-41C32370E5AE}" srcOrd="1" destOrd="0" presId="urn:microsoft.com/office/officeart/2005/8/layout/orgChart1"/>
    <dgm:cxn modelId="{CC24CA1B-7F72-BB48-AA35-0BFF99F640DB}" type="presOf" srcId="{567C49EC-2731-1D49-B074-C09CB5F0783C}" destId="{CCF15EB8-E415-3E42-9360-5824E7D31436}" srcOrd="0" destOrd="0" presId="urn:microsoft.com/office/officeart/2005/8/layout/orgChart1"/>
    <dgm:cxn modelId="{7C2EA5A1-E7F9-B94F-9AE1-9AA2F6284CA3}" type="presOf" srcId="{A879D852-6155-5741-BC8E-EC459B5FFD66}" destId="{4B15CF77-E252-994A-84F3-FAE2CAF338D3}" srcOrd="1" destOrd="0" presId="urn:microsoft.com/office/officeart/2005/8/layout/orgChart1"/>
    <dgm:cxn modelId="{AF9D115B-CE61-E749-B74A-6E9B5C03CD82}" type="presOf" srcId="{918D092E-CB96-A54C-866A-815D6BEC19D0}" destId="{950AE35B-2AEE-FC43-81BB-6BD198FCF413}" srcOrd="1" destOrd="0" presId="urn:microsoft.com/office/officeart/2005/8/layout/orgChart1"/>
    <dgm:cxn modelId="{7B91F004-B00C-8E45-A58C-7E9C8CBE05D0}" type="presOf" srcId="{5E31A40C-CD2A-A14F-8CC9-403EC43BE1D9}" destId="{ED70054C-0E85-BD4A-83B2-F2ADDEFC30C7}" srcOrd="0" destOrd="0" presId="urn:microsoft.com/office/officeart/2005/8/layout/orgChart1"/>
    <dgm:cxn modelId="{6F98CC6A-7F6D-C944-8A20-54C3F97BD618}" srcId="{D0BC639E-9E78-E841-B5CE-43BB3D132977}" destId="{AF14E153-BA4A-2845-A83F-8CE0370B45BD}" srcOrd="0" destOrd="0" parTransId="{F072352A-530C-9545-A162-14E4F9665D03}" sibTransId="{7CABA0F1-6228-8841-A24B-01187982B0F6}"/>
    <dgm:cxn modelId="{B0B1D0B4-50E0-8740-89D9-6CCF3E5408E0}" type="presOf" srcId="{AF14E153-BA4A-2845-A83F-8CE0370B45BD}" destId="{B8C1EEB6-32E9-0E46-B9B4-0FD6069125F0}" srcOrd="0" destOrd="0" presId="urn:microsoft.com/office/officeart/2005/8/layout/orgChart1"/>
    <dgm:cxn modelId="{2681A01B-1B00-D543-A42D-BF5C98562719}" type="presOf" srcId="{F47A26D2-C597-7947-BA86-904C399FDAD8}" destId="{A81A7558-AD46-2140-B991-A4DCF765AB90}" srcOrd="0" destOrd="0" presId="urn:microsoft.com/office/officeart/2005/8/layout/orgChart1"/>
    <dgm:cxn modelId="{28C97DD9-954E-264E-B7DB-0DAF0F947E23}" type="presParOf" srcId="{9A80F9A7-68D8-0C4C-91CA-AA1AB1DC84CE}" destId="{D8C5AF04-416C-C146-9132-4276D8BC49EA}" srcOrd="0" destOrd="0" presId="urn:microsoft.com/office/officeart/2005/8/layout/orgChart1"/>
    <dgm:cxn modelId="{CAD8B813-7646-BC42-8817-E3DF90E133A5}" type="presParOf" srcId="{D8C5AF04-416C-C146-9132-4276D8BC49EA}" destId="{86692079-188E-0E41-B4B5-5B921BABB181}" srcOrd="0" destOrd="0" presId="urn:microsoft.com/office/officeart/2005/8/layout/orgChart1"/>
    <dgm:cxn modelId="{C94A88CB-5983-B14D-97C7-03B4F6BC794C}" type="presParOf" srcId="{86692079-188E-0E41-B4B5-5B921BABB181}" destId="{B8C1EEB6-32E9-0E46-B9B4-0FD6069125F0}" srcOrd="0" destOrd="0" presId="urn:microsoft.com/office/officeart/2005/8/layout/orgChart1"/>
    <dgm:cxn modelId="{B75BB7F8-4C50-1041-889A-3C68DD254BAA}" type="presParOf" srcId="{86692079-188E-0E41-B4B5-5B921BABB181}" destId="{1E5C2844-6C34-FF4C-A6AD-544910CE6555}" srcOrd="1" destOrd="0" presId="urn:microsoft.com/office/officeart/2005/8/layout/orgChart1"/>
    <dgm:cxn modelId="{6EA9F220-81D8-4D41-9EEE-86A417333572}" type="presParOf" srcId="{D8C5AF04-416C-C146-9132-4276D8BC49EA}" destId="{8BB16BE6-398E-224D-AD97-C9E323D38B10}" srcOrd="1" destOrd="0" presId="urn:microsoft.com/office/officeart/2005/8/layout/orgChart1"/>
    <dgm:cxn modelId="{B15C0D6D-EF43-A442-A56D-6443940DFDEA}" type="presParOf" srcId="{8BB16BE6-398E-224D-AD97-C9E323D38B10}" destId="{A81A7558-AD46-2140-B991-A4DCF765AB90}" srcOrd="0" destOrd="0" presId="urn:microsoft.com/office/officeart/2005/8/layout/orgChart1"/>
    <dgm:cxn modelId="{0AF821B3-24F8-B94C-AA8C-886C16AC7FB2}" type="presParOf" srcId="{8BB16BE6-398E-224D-AD97-C9E323D38B10}" destId="{3F2FA723-D0A9-2F4F-B3BD-CDF918F19037}" srcOrd="1" destOrd="0" presId="urn:microsoft.com/office/officeart/2005/8/layout/orgChart1"/>
    <dgm:cxn modelId="{4C04C2EC-CFAC-6843-B604-9BB3BB0DE138}" type="presParOf" srcId="{3F2FA723-D0A9-2F4F-B3BD-CDF918F19037}" destId="{1BA8A551-E009-F44F-849D-E01BAAA1AF8D}" srcOrd="0" destOrd="0" presId="urn:microsoft.com/office/officeart/2005/8/layout/orgChart1"/>
    <dgm:cxn modelId="{0C1AD7B7-CD54-5D4D-A1BE-5E58173FA3E7}" type="presParOf" srcId="{1BA8A551-E009-F44F-849D-E01BAAA1AF8D}" destId="{8D68852C-7B19-B940-901C-F9BCBA0580EA}" srcOrd="0" destOrd="0" presId="urn:microsoft.com/office/officeart/2005/8/layout/orgChart1"/>
    <dgm:cxn modelId="{D01FD1AD-6794-BE4C-B1FB-523DD89DDA91}" type="presParOf" srcId="{1BA8A551-E009-F44F-849D-E01BAAA1AF8D}" destId="{FB58114C-913A-1C4E-9956-92FE26321919}" srcOrd="1" destOrd="0" presId="urn:microsoft.com/office/officeart/2005/8/layout/orgChart1"/>
    <dgm:cxn modelId="{ED9CE792-B80D-3347-B78C-E65A4A10C914}" type="presParOf" srcId="{3F2FA723-D0A9-2F4F-B3BD-CDF918F19037}" destId="{8FC568EA-BA03-0E45-9E98-319D3571845E}" srcOrd="1" destOrd="0" presId="urn:microsoft.com/office/officeart/2005/8/layout/orgChart1"/>
    <dgm:cxn modelId="{30A0CA53-C7F1-DF48-BBC0-DF23C0D1363E}" type="presParOf" srcId="{8FC568EA-BA03-0E45-9E98-319D3571845E}" destId="{6F29726F-C3B8-BF40-9395-25F415A67CE7}" srcOrd="0" destOrd="0" presId="urn:microsoft.com/office/officeart/2005/8/layout/orgChart1"/>
    <dgm:cxn modelId="{52E5958A-0A23-4C41-946D-9B9D40E238F1}" type="presParOf" srcId="{8FC568EA-BA03-0E45-9E98-319D3571845E}" destId="{1560FBD4-60F2-164E-9E81-636C32039845}" srcOrd="1" destOrd="0" presId="urn:microsoft.com/office/officeart/2005/8/layout/orgChart1"/>
    <dgm:cxn modelId="{F51DF95E-5E6E-2E4C-8275-BEEEB6FC3BF7}" type="presParOf" srcId="{1560FBD4-60F2-164E-9E81-636C32039845}" destId="{4B260218-9F7A-844A-B454-C5BCB558C393}" srcOrd="0" destOrd="0" presId="urn:microsoft.com/office/officeart/2005/8/layout/orgChart1"/>
    <dgm:cxn modelId="{80E80C42-BADD-9D48-9209-5E2AE0C2D440}" type="presParOf" srcId="{4B260218-9F7A-844A-B454-C5BCB558C393}" destId="{6B1EF853-6A81-AF49-A552-AC2B0E12EE2E}" srcOrd="0" destOrd="0" presId="urn:microsoft.com/office/officeart/2005/8/layout/orgChart1"/>
    <dgm:cxn modelId="{83D37915-506E-AC4A-9E91-FFEE10F299FA}" type="presParOf" srcId="{4B260218-9F7A-844A-B454-C5BCB558C393}" destId="{8AAB363A-C109-DD4F-97F2-CA68BFE99DC2}" srcOrd="1" destOrd="0" presId="urn:microsoft.com/office/officeart/2005/8/layout/orgChart1"/>
    <dgm:cxn modelId="{B8DD4E0F-B3BA-5748-8AAF-0865E5A5D508}" type="presParOf" srcId="{1560FBD4-60F2-164E-9E81-636C32039845}" destId="{0BF3729C-1700-EE4D-88BC-9439F505BCD3}" srcOrd="1" destOrd="0" presId="urn:microsoft.com/office/officeart/2005/8/layout/orgChart1"/>
    <dgm:cxn modelId="{48F41977-B0B2-3C42-A2A9-D32B36E75B34}" type="presParOf" srcId="{1560FBD4-60F2-164E-9E81-636C32039845}" destId="{D9DA0636-AD07-6440-A084-D576C652ADE2}" srcOrd="2" destOrd="0" presId="urn:microsoft.com/office/officeart/2005/8/layout/orgChart1"/>
    <dgm:cxn modelId="{C7AA30CD-DE10-704F-871E-722162F8EC59}" type="presParOf" srcId="{8FC568EA-BA03-0E45-9E98-319D3571845E}" destId="{5B53F162-4B52-B746-8A8A-9E7EA17E0BB1}" srcOrd="2" destOrd="0" presId="urn:microsoft.com/office/officeart/2005/8/layout/orgChart1"/>
    <dgm:cxn modelId="{DF520113-310C-E245-B1B7-DE9EB0B94AAF}" type="presParOf" srcId="{8FC568EA-BA03-0E45-9E98-319D3571845E}" destId="{52466109-D5E8-064E-9D31-E39DF6C991CC}" srcOrd="3" destOrd="0" presId="urn:microsoft.com/office/officeart/2005/8/layout/orgChart1"/>
    <dgm:cxn modelId="{5595E5B4-806F-1C47-8E3E-5DBB9996AFE6}" type="presParOf" srcId="{52466109-D5E8-064E-9D31-E39DF6C991CC}" destId="{8B7AB622-353D-0844-AF6F-1A04BCC4FBB8}" srcOrd="0" destOrd="0" presId="urn:microsoft.com/office/officeart/2005/8/layout/orgChart1"/>
    <dgm:cxn modelId="{65E6D35C-C0E8-7946-A8BF-661150CF2C6F}" type="presParOf" srcId="{8B7AB622-353D-0844-AF6F-1A04BCC4FBB8}" destId="{543BB713-C12D-1240-BAB0-1E11F25C93CD}" srcOrd="0" destOrd="0" presId="urn:microsoft.com/office/officeart/2005/8/layout/orgChart1"/>
    <dgm:cxn modelId="{BE44AD52-D3E2-204F-BD6F-220132F0414A}" type="presParOf" srcId="{8B7AB622-353D-0844-AF6F-1A04BCC4FBB8}" destId="{57ACBA84-D988-3C48-92D7-E9D610434244}" srcOrd="1" destOrd="0" presId="urn:microsoft.com/office/officeart/2005/8/layout/orgChart1"/>
    <dgm:cxn modelId="{70CCB6FD-0D2D-094A-A678-503DDE002B9A}" type="presParOf" srcId="{52466109-D5E8-064E-9D31-E39DF6C991CC}" destId="{8BE530DB-E041-A747-B10F-864BBE8AD633}" srcOrd="1" destOrd="0" presId="urn:microsoft.com/office/officeart/2005/8/layout/orgChart1"/>
    <dgm:cxn modelId="{4C5AEE18-CF64-A444-9E9D-AA5896599E81}" type="presParOf" srcId="{52466109-D5E8-064E-9D31-E39DF6C991CC}" destId="{1DFAC467-3E8C-6642-9A5A-6270AF7F0924}" srcOrd="2" destOrd="0" presId="urn:microsoft.com/office/officeart/2005/8/layout/orgChart1"/>
    <dgm:cxn modelId="{6910482E-7025-F240-8522-7261ED18A4EE}" type="presParOf" srcId="{8FC568EA-BA03-0E45-9E98-319D3571845E}" destId="{DFC05418-9ACC-974E-801C-B87ED2546519}" srcOrd="4" destOrd="0" presId="urn:microsoft.com/office/officeart/2005/8/layout/orgChart1"/>
    <dgm:cxn modelId="{DB7A413F-8119-424C-9B30-F683DA0A86D2}" type="presParOf" srcId="{8FC568EA-BA03-0E45-9E98-319D3571845E}" destId="{0614370D-F3AD-2240-96D5-D215A68F01B6}" srcOrd="5" destOrd="0" presId="urn:microsoft.com/office/officeart/2005/8/layout/orgChart1"/>
    <dgm:cxn modelId="{3503182E-E3BF-E64B-84A7-5EA767174EAF}" type="presParOf" srcId="{0614370D-F3AD-2240-96D5-D215A68F01B6}" destId="{EF80590E-2BA5-D747-91EA-0CE8CE070156}" srcOrd="0" destOrd="0" presId="urn:microsoft.com/office/officeart/2005/8/layout/orgChart1"/>
    <dgm:cxn modelId="{C6E06765-8A4D-5140-82F0-4ACFA3BC7211}" type="presParOf" srcId="{EF80590E-2BA5-D747-91EA-0CE8CE070156}" destId="{ED70054C-0E85-BD4A-83B2-F2ADDEFC30C7}" srcOrd="0" destOrd="0" presId="urn:microsoft.com/office/officeart/2005/8/layout/orgChart1"/>
    <dgm:cxn modelId="{5A78B50F-D525-8745-B647-4D0149B02F11}" type="presParOf" srcId="{EF80590E-2BA5-D747-91EA-0CE8CE070156}" destId="{FE5D694E-E367-EE46-AFE1-50A599F2F4A7}" srcOrd="1" destOrd="0" presId="urn:microsoft.com/office/officeart/2005/8/layout/orgChart1"/>
    <dgm:cxn modelId="{B3C7586C-EA44-BB4D-AA7B-7226C7945B9D}" type="presParOf" srcId="{0614370D-F3AD-2240-96D5-D215A68F01B6}" destId="{3ED41B90-1C72-8D40-84C5-DAE1B9B6BB6A}" srcOrd="1" destOrd="0" presId="urn:microsoft.com/office/officeart/2005/8/layout/orgChart1"/>
    <dgm:cxn modelId="{BD3A5F85-8CC8-3640-BB2D-0061186DC44E}" type="presParOf" srcId="{0614370D-F3AD-2240-96D5-D215A68F01B6}" destId="{56D83EB0-FAE2-1D43-8E34-83A0E0FF2B83}" srcOrd="2" destOrd="0" presId="urn:microsoft.com/office/officeart/2005/8/layout/orgChart1"/>
    <dgm:cxn modelId="{0F4FCD11-3077-1142-ABEB-1F8ABC1DD7AA}" type="presParOf" srcId="{8FC568EA-BA03-0E45-9E98-319D3571845E}" destId="{1D63F69C-57A0-F946-B4DF-8C7186FA2824}" srcOrd="6" destOrd="0" presId="urn:microsoft.com/office/officeart/2005/8/layout/orgChart1"/>
    <dgm:cxn modelId="{D57DD20A-691F-994C-83B3-95A08BA61177}" type="presParOf" srcId="{8FC568EA-BA03-0E45-9E98-319D3571845E}" destId="{2F84302F-7948-3A41-9B48-3558327D766A}" srcOrd="7" destOrd="0" presId="urn:microsoft.com/office/officeart/2005/8/layout/orgChart1"/>
    <dgm:cxn modelId="{EECF9109-FF34-8043-979A-CB027096673B}" type="presParOf" srcId="{2F84302F-7948-3A41-9B48-3558327D766A}" destId="{9936F489-3ACE-9041-8AE9-FA207FFC2785}" srcOrd="0" destOrd="0" presId="urn:microsoft.com/office/officeart/2005/8/layout/orgChart1"/>
    <dgm:cxn modelId="{D54D9FF5-6E73-2D47-901A-83CE4F06700A}" type="presParOf" srcId="{9936F489-3ACE-9041-8AE9-FA207FFC2785}" destId="{4630F26D-96DC-374E-8B56-78CFBAFFA3D7}" srcOrd="0" destOrd="0" presId="urn:microsoft.com/office/officeart/2005/8/layout/orgChart1"/>
    <dgm:cxn modelId="{916B37F7-C44C-D844-863C-7D70C0391754}" type="presParOf" srcId="{9936F489-3ACE-9041-8AE9-FA207FFC2785}" destId="{11B395E9-B238-E747-B0FF-9F982437449D}" srcOrd="1" destOrd="0" presId="urn:microsoft.com/office/officeart/2005/8/layout/orgChart1"/>
    <dgm:cxn modelId="{5B06803C-BAF2-5A4C-B9AE-69F25324F20F}" type="presParOf" srcId="{2F84302F-7948-3A41-9B48-3558327D766A}" destId="{095200F4-B232-FD4A-8FFA-EE70BFCE3513}" srcOrd="1" destOrd="0" presId="urn:microsoft.com/office/officeart/2005/8/layout/orgChart1"/>
    <dgm:cxn modelId="{11FCBA4F-66A4-6C43-A0A5-720292B61D6D}" type="presParOf" srcId="{2F84302F-7948-3A41-9B48-3558327D766A}" destId="{48DBECBA-FC95-7449-B8A5-9C9E1F828628}" srcOrd="2" destOrd="0" presId="urn:microsoft.com/office/officeart/2005/8/layout/orgChart1"/>
    <dgm:cxn modelId="{D0494BB9-896C-244C-93CE-24A6441F1BAA}" type="presParOf" srcId="{3F2FA723-D0A9-2F4F-B3BD-CDF918F19037}" destId="{1838011F-F920-4947-AFF9-EEF242A76D67}" srcOrd="2" destOrd="0" presId="urn:microsoft.com/office/officeart/2005/8/layout/orgChart1"/>
    <dgm:cxn modelId="{41878558-1FC3-9D44-A818-7CEF5B7ADB1C}" type="presParOf" srcId="{8BB16BE6-398E-224D-AD97-C9E323D38B10}" destId="{5ECD7F82-699A-8746-9650-4EB933FE8F3D}" srcOrd="2" destOrd="0" presId="urn:microsoft.com/office/officeart/2005/8/layout/orgChart1"/>
    <dgm:cxn modelId="{8AFDC04E-F115-7A4A-9C66-09813788A1F3}" type="presParOf" srcId="{8BB16BE6-398E-224D-AD97-C9E323D38B10}" destId="{0740D8CB-D381-DF4F-8D70-318C9E240E16}" srcOrd="3" destOrd="0" presId="urn:microsoft.com/office/officeart/2005/8/layout/orgChart1"/>
    <dgm:cxn modelId="{5EC7B0E8-311C-5846-B295-034BD1A37970}" type="presParOf" srcId="{0740D8CB-D381-DF4F-8D70-318C9E240E16}" destId="{1E136633-7584-D24E-B483-EF3382D505DE}" srcOrd="0" destOrd="0" presId="urn:microsoft.com/office/officeart/2005/8/layout/orgChart1"/>
    <dgm:cxn modelId="{48E68F96-DD1A-6E4F-992B-9334251CA9DD}" type="presParOf" srcId="{1E136633-7584-D24E-B483-EF3382D505DE}" destId="{92675A0A-5C51-0D44-9C37-9D1AE885C859}" srcOrd="0" destOrd="0" presId="urn:microsoft.com/office/officeart/2005/8/layout/orgChart1"/>
    <dgm:cxn modelId="{4A9C3ED2-1368-164F-99CD-139691E66ED7}" type="presParOf" srcId="{1E136633-7584-D24E-B483-EF3382D505DE}" destId="{8C2DF0BF-6837-DF43-A256-3A0D5257CB82}" srcOrd="1" destOrd="0" presId="urn:microsoft.com/office/officeart/2005/8/layout/orgChart1"/>
    <dgm:cxn modelId="{FBE9B45C-D1C9-3240-BBBD-83BD23784FA1}" type="presParOf" srcId="{0740D8CB-D381-DF4F-8D70-318C9E240E16}" destId="{FBFA19A6-CD16-2E4B-AF0B-C81038C79F54}" srcOrd="1" destOrd="0" presId="urn:microsoft.com/office/officeart/2005/8/layout/orgChart1"/>
    <dgm:cxn modelId="{5135F9BC-B630-2C47-9791-81B2BDCD38B0}" type="presParOf" srcId="{FBFA19A6-CD16-2E4B-AF0B-C81038C79F54}" destId="{CCF15EB8-E415-3E42-9360-5824E7D31436}" srcOrd="0" destOrd="0" presId="urn:microsoft.com/office/officeart/2005/8/layout/orgChart1"/>
    <dgm:cxn modelId="{BEA27A62-2D47-8F48-B587-F73D12E3DBEC}" type="presParOf" srcId="{FBFA19A6-CD16-2E4B-AF0B-C81038C79F54}" destId="{5CF2B7AC-CC3A-2244-BB1C-78DA487B3928}" srcOrd="1" destOrd="0" presId="urn:microsoft.com/office/officeart/2005/8/layout/orgChart1"/>
    <dgm:cxn modelId="{7D6A2CB6-A7EF-644F-819B-6B3A86C3C961}" type="presParOf" srcId="{5CF2B7AC-CC3A-2244-BB1C-78DA487B3928}" destId="{533CBB93-221A-B545-A81F-88024F8A753F}" srcOrd="0" destOrd="0" presId="urn:microsoft.com/office/officeart/2005/8/layout/orgChart1"/>
    <dgm:cxn modelId="{DAD2F0F6-B60F-BC46-B443-DAA2C4E04DE1}" type="presParOf" srcId="{533CBB93-221A-B545-A81F-88024F8A753F}" destId="{406E53A6-C49C-AF4B-ACEE-8C96675C38C1}" srcOrd="0" destOrd="0" presId="urn:microsoft.com/office/officeart/2005/8/layout/orgChart1"/>
    <dgm:cxn modelId="{F6B79CFE-395F-7B42-B922-63DC53B93F27}" type="presParOf" srcId="{533CBB93-221A-B545-A81F-88024F8A753F}" destId="{4B15CF77-E252-994A-84F3-FAE2CAF338D3}" srcOrd="1" destOrd="0" presId="urn:microsoft.com/office/officeart/2005/8/layout/orgChart1"/>
    <dgm:cxn modelId="{13ABDAA1-DBF4-404D-88B2-051BD7CC721B}" type="presParOf" srcId="{5CF2B7AC-CC3A-2244-BB1C-78DA487B3928}" destId="{974AEE20-9C8D-3C4E-9B09-19EA9A01A8A9}" srcOrd="1" destOrd="0" presId="urn:microsoft.com/office/officeart/2005/8/layout/orgChart1"/>
    <dgm:cxn modelId="{AED03E63-C4D1-9549-8605-14AB62342222}" type="presParOf" srcId="{5CF2B7AC-CC3A-2244-BB1C-78DA487B3928}" destId="{C983B2AC-000B-434E-85A1-88A24B71AAD2}" srcOrd="2" destOrd="0" presId="urn:microsoft.com/office/officeart/2005/8/layout/orgChart1"/>
    <dgm:cxn modelId="{E2125BF4-5B3D-AF41-8793-9E32A5A9AE3C}" type="presParOf" srcId="{FBFA19A6-CD16-2E4B-AF0B-C81038C79F54}" destId="{6080BF20-0E87-5844-92F5-EB0E5557644C}" srcOrd="2" destOrd="0" presId="urn:microsoft.com/office/officeart/2005/8/layout/orgChart1"/>
    <dgm:cxn modelId="{D228A9D1-7C4E-C047-A20C-6C7B6B17CCA4}" type="presParOf" srcId="{FBFA19A6-CD16-2E4B-AF0B-C81038C79F54}" destId="{C4AB5E55-3429-1C4D-B7D3-3144E4148369}" srcOrd="3" destOrd="0" presId="urn:microsoft.com/office/officeart/2005/8/layout/orgChart1"/>
    <dgm:cxn modelId="{09F9A74D-9CA7-D346-9E98-3625BB59EE63}" type="presParOf" srcId="{C4AB5E55-3429-1C4D-B7D3-3144E4148369}" destId="{C6CD1671-CF7A-904D-A3D2-3BD5B60D56D1}" srcOrd="0" destOrd="0" presId="urn:microsoft.com/office/officeart/2005/8/layout/orgChart1"/>
    <dgm:cxn modelId="{7949D45B-AB68-1D41-B433-C965F6E134B3}" type="presParOf" srcId="{C6CD1671-CF7A-904D-A3D2-3BD5B60D56D1}" destId="{D622B9C5-B574-5047-B973-EFC0E04CFF9B}" srcOrd="0" destOrd="0" presId="urn:microsoft.com/office/officeart/2005/8/layout/orgChart1"/>
    <dgm:cxn modelId="{72FDC907-3666-2741-8055-12F3912CC955}" type="presParOf" srcId="{C6CD1671-CF7A-904D-A3D2-3BD5B60D56D1}" destId="{8E953777-E49D-DC44-A3A2-8A99305023E8}" srcOrd="1" destOrd="0" presId="urn:microsoft.com/office/officeart/2005/8/layout/orgChart1"/>
    <dgm:cxn modelId="{B335E12A-327D-B140-BF12-611C9C71198E}" type="presParOf" srcId="{C4AB5E55-3429-1C4D-B7D3-3144E4148369}" destId="{306B291C-336B-FB42-9FC7-95768FE2CEC5}" srcOrd="1" destOrd="0" presId="urn:microsoft.com/office/officeart/2005/8/layout/orgChart1"/>
    <dgm:cxn modelId="{39927C1E-F35D-EE40-8267-4203FF774D3C}" type="presParOf" srcId="{C4AB5E55-3429-1C4D-B7D3-3144E4148369}" destId="{D5A7F01A-22F4-814A-B124-E8A10BCE3B3A}" srcOrd="2" destOrd="0" presId="urn:microsoft.com/office/officeart/2005/8/layout/orgChart1"/>
    <dgm:cxn modelId="{B9630A2F-1DA4-9240-97B0-905CD2E4EFEC}" type="presParOf" srcId="{FBFA19A6-CD16-2E4B-AF0B-C81038C79F54}" destId="{D754B6BC-5FD0-B545-BC41-04433ECED1A9}" srcOrd="4" destOrd="0" presId="urn:microsoft.com/office/officeart/2005/8/layout/orgChart1"/>
    <dgm:cxn modelId="{CA3E47F6-6ACC-B44A-B642-2F9A0AE2D62A}" type="presParOf" srcId="{FBFA19A6-CD16-2E4B-AF0B-C81038C79F54}" destId="{030EED1E-E363-7742-A958-FC2C393856E3}" srcOrd="5" destOrd="0" presId="urn:microsoft.com/office/officeart/2005/8/layout/orgChart1"/>
    <dgm:cxn modelId="{72F0FC40-0617-A146-A392-758143D661B7}" type="presParOf" srcId="{030EED1E-E363-7742-A958-FC2C393856E3}" destId="{88835C3A-D6C9-7A45-80B0-2402E4CFE5FE}" srcOrd="0" destOrd="0" presId="urn:microsoft.com/office/officeart/2005/8/layout/orgChart1"/>
    <dgm:cxn modelId="{C7E7883B-EA91-8743-BB20-F607E95F79AB}" type="presParOf" srcId="{88835C3A-D6C9-7A45-80B0-2402E4CFE5FE}" destId="{BDAF7A99-5E94-C049-95F0-F79B6B7BDB2B}" srcOrd="0" destOrd="0" presId="urn:microsoft.com/office/officeart/2005/8/layout/orgChart1"/>
    <dgm:cxn modelId="{87123FB8-4642-CE41-976D-AFA18903A022}" type="presParOf" srcId="{88835C3A-D6C9-7A45-80B0-2402E4CFE5FE}" destId="{9B097170-0C8C-5B43-B539-41C32370E5AE}" srcOrd="1" destOrd="0" presId="urn:microsoft.com/office/officeart/2005/8/layout/orgChart1"/>
    <dgm:cxn modelId="{AFEDFEB2-66F7-B749-9093-44748C75F769}" type="presParOf" srcId="{030EED1E-E363-7742-A958-FC2C393856E3}" destId="{BAE59CF2-9C80-AE44-B98D-F7C7240743A2}" srcOrd="1" destOrd="0" presId="urn:microsoft.com/office/officeart/2005/8/layout/orgChart1"/>
    <dgm:cxn modelId="{363297C6-1490-DF46-BEAB-4A7AA2EABD97}" type="presParOf" srcId="{030EED1E-E363-7742-A958-FC2C393856E3}" destId="{ED33702A-1E18-6E4E-8A5C-8186A4B8A35C}" srcOrd="2" destOrd="0" presId="urn:microsoft.com/office/officeart/2005/8/layout/orgChart1"/>
    <dgm:cxn modelId="{C59AF935-95AD-AC4F-AB33-CA6384EA9A4C}" type="presParOf" srcId="{FBFA19A6-CD16-2E4B-AF0B-C81038C79F54}" destId="{4EF5DF2E-3B99-C645-BD14-0A5827C6ED01}" srcOrd="6" destOrd="0" presId="urn:microsoft.com/office/officeart/2005/8/layout/orgChart1"/>
    <dgm:cxn modelId="{B3E2CB3B-083D-2C4D-A2F0-FC1E175B1C78}" type="presParOf" srcId="{FBFA19A6-CD16-2E4B-AF0B-C81038C79F54}" destId="{C8890AA4-8D0F-FD41-89C7-C8323F1C07C3}" srcOrd="7" destOrd="0" presId="urn:microsoft.com/office/officeart/2005/8/layout/orgChart1"/>
    <dgm:cxn modelId="{6ACC84A2-A745-4F44-81A3-409409B6C14F}" type="presParOf" srcId="{C8890AA4-8D0F-FD41-89C7-C8323F1C07C3}" destId="{20C6EBF5-6826-CE4C-8AE3-1EA3ABDC48C3}" srcOrd="0" destOrd="0" presId="urn:microsoft.com/office/officeart/2005/8/layout/orgChart1"/>
    <dgm:cxn modelId="{AE54E672-7327-3E4C-958A-8E5C36E7CD59}" type="presParOf" srcId="{20C6EBF5-6826-CE4C-8AE3-1EA3ABDC48C3}" destId="{9C6631C4-9222-8744-860A-65C86F6FB13F}" srcOrd="0" destOrd="0" presId="urn:microsoft.com/office/officeart/2005/8/layout/orgChart1"/>
    <dgm:cxn modelId="{E8BDBA80-4BB1-F146-BC50-08A7CCE48354}" type="presParOf" srcId="{20C6EBF5-6826-CE4C-8AE3-1EA3ABDC48C3}" destId="{5B9480FE-07AB-2747-9BC0-8AFAA705F00A}" srcOrd="1" destOrd="0" presId="urn:microsoft.com/office/officeart/2005/8/layout/orgChart1"/>
    <dgm:cxn modelId="{5F8DC1E8-002D-F24A-A6FC-23F46427F1F4}" type="presParOf" srcId="{C8890AA4-8D0F-FD41-89C7-C8323F1C07C3}" destId="{66240F28-39F9-B64C-AEF5-F8610121F142}" srcOrd="1" destOrd="0" presId="urn:microsoft.com/office/officeart/2005/8/layout/orgChart1"/>
    <dgm:cxn modelId="{2083658C-949A-BD47-9448-ACCB452E2C0E}" type="presParOf" srcId="{C8890AA4-8D0F-FD41-89C7-C8323F1C07C3}" destId="{D3FCE3A7-A6D7-A74D-98FD-70AD6223D7B9}" srcOrd="2" destOrd="0" presId="urn:microsoft.com/office/officeart/2005/8/layout/orgChart1"/>
    <dgm:cxn modelId="{457260E3-CC5F-5046-B47D-187641044C76}" type="presParOf" srcId="{FBFA19A6-CD16-2E4B-AF0B-C81038C79F54}" destId="{FCE6A51A-A48C-6A4A-9F83-12582507C247}" srcOrd="8" destOrd="0" presId="urn:microsoft.com/office/officeart/2005/8/layout/orgChart1"/>
    <dgm:cxn modelId="{133E430B-4CF3-8F4E-86C9-888C53C64BF1}" type="presParOf" srcId="{FBFA19A6-CD16-2E4B-AF0B-C81038C79F54}" destId="{CD064109-9575-0C45-B6BD-BA591C18E91A}" srcOrd="9" destOrd="0" presId="urn:microsoft.com/office/officeart/2005/8/layout/orgChart1"/>
    <dgm:cxn modelId="{6AEB0385-184A-6149-90F4-51DF2FF93135}" type="presParOf" srcId="{CD064109-9575-0C45-B6BD-BA591C18E91A}" destId="{5F667CB4-60B2-D747-BC52-1625C0249E78}" srcOrd="0" destOrd="0" presId="urn:microsoft.com/office/officeart/2005/8/layout/orgChart1"/>
    <dgm:cxn modelId="{BBB18248-FD37-FF40-BD78-AADF3AE6F7F0}" type="presParOf" srcId="{5F667CB4-60B2-D747-BC52-1625C0249E78}" destId="{E91916CB-7A03-4A41-A8CB-01871ECE72E6}" srcOrd="0" destOrd="0" presId="urn:microsoft.com/office/officeart/2005/8/layout/orgChart1"/>
    <dgm:cxn modelId="{B4A6335D-5380-1645-BB22-E36B106C0227}" type="presParOf" srcId="{5F667CB4-60B2-D747-BC52-1625C0249E78}" destId="{950AE35B-2AEE-FC43-81BB-6BD198FCF413}" srcOrd="1" destOrd="0" presId="urn:microsoft.com/office/officeart/2005/8/layout/orgChart1"/>
    <dgm:cxn modelId="{09378C8D-D6FA-AB49-8E10-9D93C859B171}" type="presParOf" srcId="{CD064109-9575-0C45-B6BD-BA591C18E91A}" destId="{22536494-3476-0243-A272-1768ED94E645}" srcOrd="1" destOrd="0" presId="urn:microsoft.com/office/officeart/2005/8/layout/orgChart1"/>
    <dgm:cxn modelId="{526955B9-3254-E145-A9C9-ED6F02B2C698}" type="presParOf" srcId="{CD064109-9575-0C45-B6BD-BA591C18E91A}" destId="{CCDD51EC-1CDE-0A4C-9C1A-B581304BFA48}" srcOrd="2" destOrd="0" presId="urn:microsoft.com/office/officeart/2005/8/layout/orgChart1"/>
    <dgm:cxn modelId="{83227DF7-3826-4548-A85E-806197BF01DA}" type="presParOf" srcId="{0740D8CB-D381-DF4F-8D70-318C9E240E16}" destId="{A4FF2C9F-FECA-4746-B24C-6EA8553BF714}" srcOrd="2" destOrd="0" presId="urn:microsoft.com/office/officeart/2005/8/layout/orgChart1"/>
    <dgm:cxn modelId="{AFDC8FB4-2569-DB40-984A-5F1F204A9E91}" type="presParOf" srcId="{D8C5AF04-416C-C146-9132-4276D8BC49EA}" destId="{3072F51E-D09B-4D4D-BFF9-D055C3C5C7BA}" srcOrd="2" destOrd="0" presId="urn:microsoft.com/office/officeart/2005/8/layout/orgChart1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6A51A-A48C-6A4A-9F83-12582507C247}">
      <dsp:nvSpPr>
        <dsp:cNvPr id="0" name=""/>
        <dsp:cNvSpPr/>
      </dsp:nvSpPr>
      <dsp:spPr>
        <a:xfrm>
          <a:off x="3717702" y="1488400"/>
          <a:ext cx="184241" cy="4053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3313"/>
              </a:lnTo>
              <a:lnTo>
                <a:pt x="184241" y="405331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5DF2E-3B99-C645-BD14-0A5827C6ED01}">
      <dsp:nvSpPr>
        <dsp:cNvPr id="0" name=""/>
        <dsp:cNvSpPr/>
      </dsp:nvSpPr>
      <dsp:spPr>
        <a:xfrm>
          <a:off x="3717702" y="1488400"/>
          <a:ext cx="184241" cy="3181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1236"/>
              </a:lnTo>
              <a:lnTo>
                <a:pt x="184241" y="31812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4B6BC-5FD0-B545-BC41-04433ECED1A9}">
      <dsp:nvSpPr>
        <dsp:cNvPr id="0" name=""/>
        <dsp:cNvSpPr/>
      </dsp:nvSpPr>
      <dsp:spPr>
        <a:xfrm>
          <a:off x="3717702" y="1488400"/>
          <a:ext cx="184241" cy="2309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160"/>
              </a:lnTo>
              <a:lnTo>
                <a:pt x="184241" y="230916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0BF20-0E87-5844-92F5-EB0E5557644C}">
      <dsp:nvSpPr>
        <dsp:cNvPr id="0" name=""/>
        <dsp:cNvSpPr/>
      </dsp:nvSpPr>
      <dsp:spPr>
        <a:xfrm>
          <a:off x="3717702" y="1488400"/>
          <a:ext cx="184241" cy="1437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7083"/>
              </a:lnTo>
              <a:lnTo>
                <a:pt x="184241" y="143708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15EB8-E415-3E42-9360-5824E7D31436}">
      <dsp:nvSpPr>
        <dsp:cNvPr id="0" name=""/>
        <dsp:cNvSpPr/>
      </dsp:nvSpPr>
      <dsp:spPr>
        <a:xfrm>
          <a:off x="3717702" y="1488400"/>
          <a:ext cx="184241" cy="565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007"/>
              </a:lnTo>
              <a:lnTo>
                <a:pt x="184241" y="56500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CD7F82-699A-8746-9650-4EB933FE8F3D}">
      <dsp:nvSpPr>
        <dsp:cNvPr id="0" name=""/>
        <dsp:cNvSpPr/>
      </dsp:nvSpPr>
      <dsp:spPr>
        <a:xfrm>
          <a:off x="3465905" y="616324"/>
          <a:ext cx="743107" cy="257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69"/>
              </a:lnTo>
              <a:lnTo>
                <a:pt x="743107" y="128969"/>
              </a:lnTo>
              <a:lnTo>
                <a:pt x="743107" y="25793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3F69C-57A0-F946-B4DF-8C7186FA2824}">
      <dsp:nvSpPr>
        <dsp:cNvPr id="0" name=""/>
        <dsp:cNvSpPr/>
      </dsp:nvSpPr>
      <dsp:spPr>
        <a:xfrm>
          <a:off x="2231487" y="1488400"/>
          <a:ext cx="184241" cy="3181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1236"/>
              </a:lnTo>
              <a:lnTo>
                <a:pt x="184241" y="31812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C05418-9ACC-974E-801C-B87ED2546519}">
      <dsp:nvSpPr>
        <dsp:cNvPr id="0" name=""/>
        <dsp:cNvSpPr/>
      </dsp:nvSpPr>
      <dsp:spPr>
        <a:xfrm>
          <a:off x="2231487" y="1488400"/>
          <a:ext cx="184241" cy="2309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160"/>
              </a:lnTo>
              <a:lnTo>
                <a:pt x="184241" y="230916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3F162-4B52-B746-8A8A-9E7EA17E0BB1}">
      <dsp:nvSpPr>
        <dsp:cNvPr id="0" name=""/>
        <dsp:cNvSpPr/>
      </dsp:nvSpPr>
      <dsp:spPr>
        <a:xfrm>
          <a:off x="2231487" y="1488400"/>
          <a:ext cx="184241" cy="1437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7083"/>
              </a:lnTo>
              <a:lnTo>
                <a:pt x="184241" y="143708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29726F-C3B8-BF40-9395-25F415A67CE7}">
      <dsp:nvSpPr>
        <dsp:cNvPr id="0" name=""/>
        <dsp:cNvSpPr/>
      </dsp:nvSpPr>
      <dsp:spPr>
        <a:xfrm>
          <a:off x="2231487" y="1488400"/>
          <a:ext cx="184241" cy="565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007"/>
              </a:lnTo>
              <a:lnTo>
                <a:pt x="184241" y="56500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1A7558-AD46-2140-B991-A4DCF765AB90}">
      <dsp:nvSpPr>
        <dsp:cNvPr id="0" name=""/>
        <dsp:cNvSpPr/>
      </dsp:nvSpPr>
      <dsp:spPr>
        <a:xfrm>
          <a:off x="2722797" y="616324"/>
          <a:ext cx="743107" cy="257938"/>
        </a:xfrm>
        <a:custGeom>
          <a:avLst/>
          <a:gdLst/>
          <a:ahLst/>
          <a:cxnLst/>
          <a:rect l="0" t="0" r="0" b="0"/>
          <a:pathLst>
            <a:path>
              <a:moveTo>
                <a:pt x="743107" y="0"/>
              </a:moveTo>
              <a:lnTo>
                <a:pt x="743107" y="128969"/>
              </a:lnTo>
              <a:lnTo>
                <a:pt x="0" y="128969"/>
              </a:lnTo>
              <a:lnTo>
                <a:pt x="0" y="25793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C1EEB6-32E9-0E46-B9B4-0FD6069125F0}">
      <dsp:nvSpPr>
        <dsp:cNvPr id="0" name=""/>
        <dsp:cNvSpPr/>
      </dsp:nvSpPr>
      <dsp:spPr>
        <a:xfrm>
          <a:off x="2615821" y="2185"/>
          <a:ext cx="1700168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Primary Services</a:t>
          </a:r>
          <a:endParaRPr lang="en-US" sz="1700" kern="1200" dirty="0"/>
        </a:p>
      </dsp:txBody>
      <dsp:txXfrm>
        <a:off x="2615821" y="2185"/>
        <a:ext cx="1700168" cy="614138"/>
      </dsp:txXfrm>
    </dsp:sp>
    <dsp:sp modelId="{8D68852C-7B19-B940-901C-F9BCBA0580EA}">
      <dsp:nvSpPr>
        <dsp:cNvPr id="0" name=""/>
        <dsp:cNvSpPr/>
      </dsp:nvSpPr>
      <dsp:spPr>
        <a:xfrm>
          <a:off x="2108659" y="874262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Energy-Related</a:t>
          </a:r>
          <a:endParaRPr lang="en-US" sz="1700" kern="1200" dirty="0"/>
        </a:p>
      </dsp:txBody>
      <dsp:txXfrm>
        <a:off x="2108659" y="874262"/>
        <a:ext cx="1228276" cy="614138"/>
      </dsp:txXfrm>
    </dsp:sp>
    <dsp:sp modelId="{6B1EF853-6A81-AF49-A552-AC2B0E12EE2E}">
      <dsp:nvSpPr>
        <dsp:cNvPr id="0" name=""/>
        <dsp:cNvSpPr/>
      </dsp:nvSpPr>
      <dsp:spPr>
        <a:xfrm>
          <a:off x="2415728" y="1746338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Energy</a:t>
          </a:r>
          <a:endParaRPr lang="en-US" sz="1700" kern="1200" dirty="0"/>
        </a:p>
      </dsp:txBody>
      <dsp:txXfrm>
        <a:off x="2415728" y="1746338"/>
        <a:ext cx="1228276" cy="614138"/>
      </dsp:txXfrm>
    </dsp:sp>
    <dsp:sp modelId="{543BB713-C12D-1240-BAB0-1E11F25C93CD}">
      <dsp:nvSpPr>
        <dsp:cNvPr id="0" name=""/>
        <dsp:cNvSpPr/>
      </dsp:nvSpPr>
      <dsp:spPr>
        <a:xfrm>
          <a:off x="2415728" y="2618415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Operating Reserves</a:t>
          </a:r>
          <a:endParaRPr lang="en-US" sz="1700" kern="1200" dirty="0"/>
        </a:p>
      </dsp:txBody>
      <dsp:txXfrm>
        <a:off x="2415728" y="2618415"/>
        <a:ext cx="1228276" cy="614138"/>
      </dsp:txXfrm>
    </dsp:sp>
    <dsp:sp modelId="{ED70054C-0E85-BD4A-83B2-F2ADDEFC30C7}">
      <dsp:nvSpPr>
        <dsp:cNvPr id="0" name=""/>
        <dsp:cNvSpPr/>
      </dsp:nvSpPr>
      <dsp:spPr>
        <a:xfrm>
          <a:off x="2415728" y="3490491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Firm Capacity</a:t>
          </a:r>
          <a:endParaRPr lang="en-US" sz="1700" kern="1200" dirty="0"/>
        </a:p>
      </dsp:txBody>
      <dsp:txXfrm>
        <a:off x="2415728" y="3490491"/>
        <a:ext cx="1228276" cy="614138"/>
      </dsp:txXfrm>
    </dsp:sp>
    <dsp:sp modelId="{4630F26D-96DC-374E-8B56-78CFBAFFA3D7}">
      <dsp:nvSpPr>
        <dsp:cNvPr id="0" name=""/>
        <dsp:cNvSpPr/>
      </dsp:nvSpPr>
      <dsp:spPr>
        <a:xfrm>
          <a:off x="2415728" y="4362568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Black-start</a:t>
          </a:r>
          <a:endParaRPr lang="en-US" sz="1700" kern="1200" dirty="0"/>
        </a:p>
      </dsp:txBody>
      <dsp:txXfrm>
        <a:off x="2415728" y="4362568"/>
        <a:ext cx="1228276" cy="614138"/>
      </dsp:txXfrm>
    </dsp:sp>
    <dsp:sp modelId="{92675A0A-5C51-0D44-9C37-9D1AE885C859}">
      <dsp:nvSpPr>
        <dsp:cNvPr id="0" name=""/>
        <dsp:cNvSpPr/>
      </dsp:nvSpPr>
      <dsp:spPr>
        <a:xfrm>
          <a:off x="3594874" y="874262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Network-Related</a:t>
          </a:r>
          <a:endParaRPr lang="en-US" sz="1700" kern="1200" dirty="0"/>
        </a:p>
      </dsp:txBody>
      <dsp:txXfrm>
        <a:off x="3594874" y="874262"/>
        <a:ext cx="1228276" cy="614138"/>
      </dsp:txXfrm>
    </dsp:sp>
    <dsp:sp modelId="{406E53A6-C49C-AF4B-ACEE-8C96675C38C1}">
      <dsp:nvSpPr>
        <dsp:cNvPr id="0" name=""/>
        <dsp:cNvSpPr/>
      </dsp:nvSpPr>
      <dsp:spPr>
        <a:xfrm>
          <a:off x="3901943" y="1746338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Network Connection</a:t>
          </a:r>
          <a:endParaRPr lang="en-US" sz="1700" kern="1200" dirty="0"/>
        </a:p>
      </dsp:txBody>
      <dsp:txXfrm>
        <a:off x="3901943" y="1746338"/>
        <a:ext cx="1228276" cy="614138"/>
      </dsp:txXfrm>
    </dsp:sp>
    <dsp:sp modelId="{D622B9C5-B574-5047-B973-EFC0E04CFF9B}">
      <dsp:nvSpPr>
        <dsp:cNvPr id="0" name=""/>
        <dsp:cNvSpPr/>
      </dsp:nvSpPr>
      <dsp:spPr>
        <a:xfrm>
          <a:off x="3901943" y="2618415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Voltage Control</a:t>
          </a:r>
          <a:endParaRPr lang="en-US" sz="1700" kern="1200" dirty="0"/>
        </a:p>
      </dsp:txBody>
      <dsp:txXfrm>
        <a:off x="3901943" y="2618415"/>
        <a:ext cx="1228276" cy="614138"/>
      </dsp:txXfrm>
    </dsp:sp>
    <dsp:sp modelId="{BDAF7A99-5E94-C049-95F0-F79B6B7BDB2B}">
      <dsp:nvSpPr>
        <dsp:cNvPr id="0" name=""/>
        <dsp:cNvSpPr/>
      </dsp:nvSpPr>
      <dsp:spPr>
        <a:xfrm>
          <a:off x="3901943" y="3490491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Constraint Management</a:t>
          </a:r>
          <a:endParaRPr lang="en-US" sz="1700" kern="1200" dirty="0"/>
        </a:p>
      </dsp:txBody>
      <dsp:txXfrm>
        <a:off x="3901943" y="3490491"/>
        <a:ext cx="1228276" cy="614138"/>
      </dsp:txXfrm>
    </dsp:sp>
    <dsp:sp modelId="{9C6631C4-9222-8744-860A-65C86F6FB13F}">
      <dsp:nvSpPr>
        <dsp:cNvPr id="0" name=""/>
        <dsp:cNvSpPr/>
      </dsp:nvSpPr>
      <dsp:spPr>
        <a:xfrm>
          <a:off x="3901943" y="4362568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Loss Reduction</a:t>
          </a:r>
          <a:endParaRPr lang="en-US" sz="1700" kern="1200" dirty="0"/>
        </a:p>
      </dsp:txBody>
      <dsp:txXfrm>
        <a:off x="3901943" y="4362568"/>
        <a:ext cx="1228276" cy="614138"/>
      </dsp:txXfrm>
    </dsp:sp>
    <dsp:sp modelId="{E91916CB-7A03-4A41-A8CB-01871ECE72E6}">
      <dsp:nvSpPr>
        <dsp:cNvPr id="0" name=""/>
        <dsp:cNvSpPr/>
      </dsp:nvSpPr>
      <dsp:spPr>
        <a:xfrm>
          <a:off x="3901943" y="5234644"/>
          <a:ext cx="1228276" cy="614138"/>
        </a:xfrm>
        <a:prstGeom prst="rect">
          <a:avLst/>
        </a:prstGeom>
        <a:solidFill>
          <a:srgbClr val="1F497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Power Quality</a:t>
          </a:r>
          <a:endParaRPr lang="en-US" sz="1700" kern="1200" dirty="0"/>
        </a:p>
      </dsp:txBody>
      <dsp:txXfrm>
        <a:off x="3901943" y="5234644"/>
        <a:ext cx="1228276" cy="614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126D6-3639-2540-B4C5-E5444EE0FABF}" type="datetimeFigureOut">
              <a:rPr lang="en-US" smtClean="0"/>
              <a:t>5/18/16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BDE9D-8A88-6345-9D55-C4C83D079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2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F4BCC-97CD-0B45-BDC0-B4100DA0E3C0}" type="datetimeFigureOut">
              <a:rPr lang="en-US" smtClean="0"/>
              <a:t>5/18/16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362D3-81F4-9248-980B-841D017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9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5175" cy="3430587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6" y="4341521"/>
            <a:ext cx="5026951" cy="411884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53" tIns="45076" rIns="90153" bIns="45076"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agree with the major items that you suggest, but I would place them (as I think now, I might change my mind until I write the presentation) in a different order and with different emphasis: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Evidence of the presence and significance of DERs. What happens in power systems with DERs. Reaction of regulators, incumbent industry and new business models.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Let’s facilitate the participation of DERs: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- in wholesale markets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- providing local services in the distribution network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- creating adequate structure of the power sector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The need for a comprehensive system of prices and charges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- the response of DERs to prices &amp; charges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- the impact of the response of DERs on networks &amp; provision of services in general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- economies of scale versus locational benefits, for some types of DERs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- grid defection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END</a:t>
            </a:r>
            <a:endParaRPr lang="en-US" sz="1200" b="1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2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2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2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2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2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362D3-81F4-9248-980B-841D0173FC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6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A1C25-EDD2-4D2D-9865-F93EA67D64C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4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69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4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362D3-81F4-9248-980B-841D0173FC0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3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3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A1C25-EDD2-4D2D-9865-F93EA67D64C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80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2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2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1C08-CE6D-44AC-948A-B4D7CEFAB54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362D3-81F4-9248-980B-841D0173F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0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2015-08-31-El </a:t>
            </a:r>
            <a:r>
              <a:rPr lang="en-US" dirty="0" err="1" smtClean="0"/>
              <a:t>Periodico</a:t>
            </a:r>
            <a:r>
              <a:rPr lang="en-US" dirty="0" smtClean="0"/>
              <a:t> de la </a:t>
            </a:r>
            <a:r>
              <a:rPr lang="en-US" dirty="0" err="1" smtClean="0"/>
              <a:t>Energía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número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instalaciones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almacenamiento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energías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solar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subsidiadas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ha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incrementado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un 35% en un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año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Alemania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caída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precios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el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independencia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energética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están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impulsando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demanda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los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primeros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siete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meses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2015, el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banco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desarrollo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alemán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KfW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apoyado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35%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proyectos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almacenamiento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energía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solar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el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mismo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el 2014.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Desde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gobierno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federal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alemán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puso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apoyo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almacenamiento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energía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fotovoltaica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2013,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instalado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12.000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almacenamiento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fotovoltaica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Asociación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Industria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Solar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Alemana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(BSW-Solar)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principales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razones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crecimiento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son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fuerte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caída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precios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almacenamiento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incentivos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atractivos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el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clientes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reducir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dependencia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compañías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eléctricas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En total, hay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aproximadamente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25.000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soluciones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almacenamiento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energía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solar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operación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 los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terceras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encuentran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los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estados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Renania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Norte-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Westfalia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Baviera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Baden-Württemberg.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KfW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apoyando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instalaciones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almacenamiento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fotovoltaico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ofertas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préstamos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bajo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parte, hasta el 30% de los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instalación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 prima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amortización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apoya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modernización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instalaciones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siempre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éstas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hayan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entrado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funcionamiento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antes del 1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2013. 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apoyo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continuará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hasta el final del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año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según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declaraciones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portavoz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KfW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portal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pvmagazine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362D3-81F4-9248-980B-841D0173F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33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extension of LMPs to distribution begins to blur the traditionally neat delineation between bulk power and distribution</a:t>
            </a:r>
            <a:r>
              <a:rPr lang="en-US" baseline="0" dirty="0" smtClean="0"/>
              <a:t> (</a:t>
            </a:r>
            <a:r>
              <a:rPr lang="en-US" dirty="0" smtClean="0"/>
              <a:t>wholesale and retail) as service provision, market participation, and pricing principles are applied more symmetrically across transmission and distribution system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1DC28-DD94-A64D-B9CB-E6403F8C8B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extension of LMPs to distribution begins to blur the traditionally neat delineation between bulk power and distribution</a:t>
            </a:r>
            <a:r>
              <a:rPr lang="en-US" baseline="0" dirty="0" smtClean="0"/>
              <a:t> (</a:t>
            </a:r>
            <a:r>
              <a:rPr lang="en-US" dirty="0" smtClean="0"/>
              <a:t>wholesale and retail) as service provision, market participation, and pricing principles are applied more symmetrically across transmission and distribution system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1DC28-DD94-A64D-B9CB-E6403F8C8B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30% penetration of distributed solar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7E08-81C5-7F4D-8FD8-3EB3BACDC40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40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A1C25-EDD2-4D2D-9865-F93EA67D64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4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362D3-81F4-9248-980B-841D0173FC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0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9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14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0358" y="38103"/>
            <a:ext cx="8122626" cy="3216275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9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7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5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9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6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9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0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8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D88D9-CE08-7D44-8BEE-C6C872807DF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C675C-52DC-BB41-A978-770CB95C2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4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Microsoft_Visio_2003-2010_Drawing11111111111111111111.vsd"/><Relationship Id="rId5" Type="http://schemas.openxmlformats.org/officeDocument/2006/relationships/image" Target="../media/image5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energy-charts.de/power.ht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/>
          <p:cNvSpPr txBox="1">
            <a:spLocks noChangeArrowheads="1"/>
          </p:cNvSpPr>
          <p:nvPr/>
        </p:nvSpPr>
        <p:spPr bwMode="auto">
          <a:xfrm>
            <a:off x="4555643" y="3526523"/>
            <a:ext cx="184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" sz="3600">
              <a:latin typeface="Tahoma" charset="0"/>
            </a:endParaRPr>
          </a:p>
        </p:txBody>
      </p:sp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492368" y="2872674"/>
            <a:ext cx="865163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4000" dirty="0" smtClean="0">
                <a:latin typeface="Arial Black" charset="0"/>
              </a:rPr>
              <a:t>Thoughts from the MIT’s Utility of the Future Study</a:t>
            </a:r>
            <a:endParaRPr lang="es-ES_tradnl" sz="3200" i="0" dirty="0" smtClean="0">
              <a:latin typeface="Arial Black" charset="0"/>
            </a:endParaRPr>
          </a:p>
          <a:p>
            <a:pPr algn="l"/>
            <a:endParaRPr lang="en-US" i="0" dirty="0" smtClean="0">
              <a:latin typeface="Lucida Sans Unicode" charset="0"/>
            </a:endParaRPr>
          </a:p>
          <a:p>
            <a:pPr algn="l"/>
            <a:endParaRPr lang="en-US" dirty="0" smtClean="0">
              <a:latin typeface="Lucida Sans Unicode" charset="0"/>
            </a:endParaRPr>
          </a:p>
          <a:p>
            <a:pPr algn="l"/>
            <a:endParaRPr lang="en-US" dirty="0">
              <a:latin typeface="Lucida Sans Unicode" charset="0"/>
            </a:endParaRPr>
          </a:p>
          <a:p>
            <a:pPr algn="l"/>
            <a:endParaRPr lang="en-US" i="0" dirty="0">
              <a:latin typeface="Lucida Sans Unicode" charset="0"/>
            </a:endParaRPr>
          </a:p>
          <a:p>
            <a:pPr algn="l"/>
            <a:r>
              <a:rPr lang="en-US" sz="2400" i="0" dirty="0">
                <a:latin typeface="Arial Black" charset="0"/>
              </a:rPr>
              <a:t>Prof. Ignacio J. Pérez-Arriaga</a:t>
            </a:r>
          </a:p>
          <a:p>
            <a:pPr algn="l"/>
            <a:r>
              <a:rPr lang="en-US" sz="2000" dirty="0" smtClean="0">
                <a:latin typeface="Arial" charset="0"/>
              </a:rPr>
              <a:t>CEEPR Center for Energy &amp; Environment Policy Research, MIT</a:t>
            </a:r>
            <a:endParaRPr lang="en-US" sz="2000" i="0" dirty="0">
              <a:latin typeface="Arial" charset="0"/>
            </a:endParaRPr>
          </a:p>
          <a:p>
            <a:pPr algn="l"/>
            <a:r>
              <a:rPr lang="en-US" sz="2000" dirty="0" smtClean="0">
                <a:latin typeface="Arial" charset="0"/>
              </a:rPr>
              <a:t>IIT Institute for Research in Technology, </a:t>
            </a:r>
            <a:r>
              <a:rPr lang="en-US" sz="2000" dirty="0" err="1" smtClean="0">
                <a:latin typeface="Arial" charset="0"/>
              </a:rPr>
              <a:t>Comillas</a:t>
            </a:r>
            <a:r>
              <a:rPr lang="en-US" sz="2000" dirty="0" smtClean="0">
                <a:latin typeface="Arial" charset="0"/>
              </a:rPr>
              <a:t> University</a:t>
            </a:r>
            <a:endParaRPr lang="es-ES_tradnl" sz="2000" i="0" dirty="0">
              <a:latin typeface="Arial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616483" y="353655"/>
            <a:ext cx="8564151" cy="142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3200" i="0" dirty="0" smtClean="0">
                <a:solidFill>
                  <a:srgbClr val="000090"/>
                </a:solidFill>
                <a:latin typeface="Arial Black" charset="0"/>
              </a:rPr>
              <a:t>150th New England Electricity Restructuring Roundtable</a:t>
            </a:r>
            <a:endParaRPr lang="en-US" sz="2800" i="0" dirty="0">
              <a:solidFill>
                <a:srgbClr val="000090"/>
              </a:solidFill>
              <a:latin typeface="Arial" charset="0"/>
            </a:endParaRP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2600" i="0" dirty="0" smtClean="0">
                <a:solidFill>
                  <a:srgbClr val="000090"/>
                </a:solidFill>
                <a:latin typeface="Arial" charset="0"/>
              </a:rPr>
              <a:t>May 18th, 2016</a:t>
            </a:r>
            <a:endParaRPr lang="en-US" sz="2600" i="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084934" y="42556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810583" y="29721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1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090" y="136569"/>
            <a:ext cx="8543949" cy="1015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s-IS" sz="2800" dirty="0" smtClean="0">
                <a:solidFill>
                  <a:srgbClr val="800000"/>
                </a:solidFill>
              </a:rPr>
              <a:t>… &amp; replace it </a:t>
            </a:r>
            <a:r>
              <a:rPr lang="en-US" sz="2800" dirty="0" smtClean="0">
                <a:solidFill>
                  <a:srgbClr val="800000"/>
                </a:solidFill>
              </a:rPr>
              <a:t>by one where DERs could be on an equal footing with centralized resources in providing services</a:t>
            </a:r>
            <a:r>
              <a:rPr lang="is-IS" sz="2800" dirty="0" smtClean="0">
                <a:solidFill>
                  <a:srgbClr val="800000"/>
                </a:solidFill>
              </a:rPr>
              <a:t>…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88876"/>
            <a:ext cx="9144000" cy="566912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67" y="1114214"/>
            <a:ext cx="6372598" cy="57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7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191372"/>
            <a:ext cx="818863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 new world opens at </a:t>
            </a:r>
            <a:r>
              <a:rPr lang="en-US" sz="3200" b="1" dirty="0" smtClean="0"/>
              <a:t>distribution</a:t>
            </a:r>
            <a:r>
              <a:rPr lang="en-US" sz="3200" dirty="0" smtClean="0"/>
              <a:t> level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The border </a:t>
            </a:r>
            <a:r>
              <a:rPr lang="en-US" sz="2800" b="1" dirty="0" smtClean="0"/>
              <a:t>meshed/radial </a:t>
            </a:r>
            <a:r>
              <a:rPr lang="en-US" sz="2800" dirty="0" smtClean="0"/>
              <a:t>becomes most meaningful than </a:t>
            </a:r>
            <a:r>
              <a:rPr lang="en-US" sz="2800" b="1" dirty="0" smtClean="0"/>
              <a:t>T/D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From LMPs to </a:t>
            </a:r>
            <a:r>
              <a:rPr lang="en-US" sz="2800" b="1" dirty="0" smtClean="0"/>
              <a:t>DLMP</a:t>
            </a:r>
            <a:r>
              <a:rPr lang="en-US" sz="2800" dirty="0" smtClean="0"/>
              <a:t>s? Just </a:t>
            </a:r>
            <a:r>
              <a:rPr lang="en-US" sz="2800" b="1" dirty="0" smtClean="0"/>
              <a:t>DLMP</a:t>
            </a:r>
            <a:r>
              <a:rPr lang="en-US" sz="2800" dirty="0" smtClean="0"/>
              <a:t>s?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Network-wide </a:t>
            </a:r>
            <a:r>
              <a:rPr lang="en-US" sz="2800" b="1" dirty="0" smtClean="0"/>
              <a:t>cost allocation</a:t>
            </a:r>
            <a:r>
              <a:rPr lang="en-US" sz="2800" dirty="0" smtClean="0"/>
              <a:t>? </a:t>
            </a:r>
          </a:p>
          <a:p>
            <a:r>
              <a:rPr lang="en-US" sz="3200" dirty="0" smtClean="0"/>
              <a:t>&amp; many more issues &amp; questions</a:t>
            </a:r>
          </a:p>
          <a:p>
            <a:pPr marL="914400" lvl="1" indent="-457200">
              <a:buFont typeface="Arial"/>
              <a:buChar char="•"/>
            </a:pPr>
            <a:endParaRPr lang="en-US" sz="2800" b="1" dirty="0" smtClean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is-IS" sz="3600" dirty="0" smtClean="0">
                <a:solidFill>
                  <a:srgbClr val="800000"/>
                </a:solidFill>
              </a:rPr>
              <a:t>… with immediate implications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7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10776" y="0"/>
            <a:ext cx="9144000" cy="774478"/>
          </a:xfrm>
        </p:spPr>
        <p:txBody>
          <a:bodyPr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rgbClr val="800000"/>
                </a:solidFill>
              </a:rPr>
              <a:t>New technologies are emerging, driven by policy intervention… </a:t>
            </a:r>
            <a:endParaRPr lang="en-US" sz="24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71"/>
          <a:stretch/>
        </p:blipFill>
        <p:spPr>
          <a:xfrm>
            <a:off x="0" y="928913"/>
            <a:ext cx="9148928" cy="4248875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139144" y="5272908"/>
            <a:ext cx="438912" cy="32004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9144" y="5676925"/>
            <a:ext cx="438912" cy="32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144" y="6063929"/>
            <a:ext cx="438912" cy="3200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00" y="6464899"/>
            <a:ext cx="387416" cy="320040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584616" y="5246044"/>
            <a:ext cx="582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Market-based mechanisms (auctions, certificates, RPS, etc.)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8056" y="5644704"/>
            <a:ext cx="582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Feed-in tariffs/ premiums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4616" y="6057126"/>
            <a:ext cx="582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4616" y="6410091"/>
            <a:ext cx="582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Auctions or tenders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46387" y="4499786"/>
            <a:ext cx="4096242" cy="751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42659" y="6295686"/>
            <a:ext cx="480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Michael </a:t>
            </a:r>
            <a:r>
              <a:rPr lang="en-US" sz="1400" dirty="0" err="1" smtClean="0"/>
              <a:t>Liebreich</a:t>
            </a:r>
            <a:r>
              <a:rPr lang="en-US" sz="1400" dirty="0" smtClean="0"/>
              <a:t>, </a:t>
            </a:r>
            <a:r>
              <a:rPr lang="en-US" sz="1400" i="1" dirty="0" smtClean="0"/>
              <a:t>In search of the miracles</a:t>
            </a:r>
            <a:r>
              <a:rPr lang="en-US" sz="1400" dirty="0" smtClean="0"/>
              <a:t>, Bloomberg New Energy Finance Summit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667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10776" y="0"/>
            <a:ext cx="9144000" cy="774478"/>
          </a:xfrm>
        </p:spPr>
        <p:txBody>
          <a:bodyPr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rgbClr val="800000"/>
                </a:solidFill>
              </a:rPr>
              <a:t>New technologies are emerging, driven by policy intervention… AND innovation!</a:t>
            </a:r>
            <a:endParaRPr lang="en-US" sz="24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42659" y="6309196"/>
            <a:ext cx="480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U.S. DOE, </a:t>
            </a:r>
            <a:r>
              <a:rPr lang="en-US" sz="1400" i="1" dirty="0" smtClean="0"/>
              <a:t>Revolution… Now: The Future Arrives for Five Clean Energy Technologies – 2015 Update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7" y="2654300"/>
            <a:ext cx="9004751" cy="31853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1141" y="1191372"/>
            <a:ext cx="81886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smtClean="0"/>
              <a:t>Deployment and innovation have created a virtuous cycle that has driven massive cost reductions</a:t>
            </a:r>
          </a:p>
        </p:txBody>
      </p:sp>
    </p:spTree>
    <p:extLst>
      <p:ext uri="{BB962C8B-B14F-4D97-AF65-F5344CB8AC3E}">
        <p14:creationId xmlns:p14="http://schemas.microsoft.com/office/powerpoint/2010/main" val="168688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2" y="1146402"/>
            <a:ext cx="318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Major utility restructurings</a:t>
            </a:r>
            <a:endParaRPr lang="en-US" sz="2000" b="1" dirty="0" smtClean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51312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And industry is responding… in BIG </a:t>
            </a:r>
            <a:r>
              <a:rPr lang="en-US" sz="3600" dirty="0" smtClean="0">
                <a:solidFill>
                  <a:srgbClr val="800000"/>
                </a:solidFill>
              </a:rPr>
              <a:t>ways</a:t>
            </a:r>
            <a:r>
              <a:rPr lang="is-IS" sz="3600" dirty="0" smtClean="0">
                <a:solidFill>
                  <a:srgbClr val="800000"/>
                </a:solidFill>
              </a:rPr>
              <a:t>…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4" name="Picture 6" descr="https://www.nord-stream.com/download/file/picture_library/cmyk/en/2010/08/eon-se-logo_2621_2010081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24" y="1977399"/>
            <a:ext cx="2128896" cy="8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6/62/EnBW.svg/1280px-EnBW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72" y="3305667"/>
            <a:ext cx="1940789" cy="37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thumb/f/ff/Logo_NRG_Energy.svg/1280px-Logo_NRG_Energy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2" y="2796005"/>
            <a:ext cx="1513613" cy="101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228701" y="1002777"/>
            <a:ext cx="3942731" cy="2961252"/>
          </a:xfrm>
          <a:custGeom>
            <a:avLst/>
            <a:gdLst>
              <a:gd name="connsiteX0" fmla="*/ 888899 w 3942731"/>
              <a:gd name="connsiteY0" fmla="*/ 122386 h 3203160"/>
              <a:gd name="connsiteX1" fmla="*/ 438956 w 3942731"/>
              <a:gd name="connsiteY1" fmla="*/ 1544786 h 3203160"/>
              <a:gd name="connsiteX2" fmla="*/ 3528 w 3942731"/>
              <a:gd name="connsiteY2" fmla="*/ 2589815 h 3203160"/>
              <a:gd name="connsiteX3" fmla="*/ 685699 w 3942731"/>
              <a:gd name="connsiteY3" fmla="*/ 3141358 h 3203160"/>
              <a:gd name="connsiteX4" fmla="*/ 3835299 w 3942731"/>
              <a:gd name="connsiteY4" fmla="*/ 2938158 h 3203160"/>
              <a:gd name="connsiteX5" fmla="*/ 3138613 w 3942731"/>
              <a:gd name="connsiteY5" fmla="*/ 906158 h 3203160"/>
              <a:gd name="connsiteX6" fmla="*/ 2441928 w 3942731"/>
              <a:gd name="connsiteY6" fmla="*/ 165929 h 3203160"/>
              <a:gd name="connsiteX7" fmla="*/ 888899 w 3942731"/>
              <a:gd name="connsiteY7" fmla="*/ 122386 h 320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2731" h="3203160">
                <a:moveTo>
                  <a:pt x="888899" y="122386"/>
                </a:moveTo>
                <a:cubicBezTo>
                  <a:pt x="555070" y="352196"/>
                  <a:pt x="586518" y="1133548"/>
                  <a:pt x="438956" y="1544786"/>
                </a:cubicBezTo>
                <a:cubicBezTo>
                  <a:pt x="291394" y="1956024"/>
                  <a:pt x="-37596" y="2323720"/>
                  <a:pt x="3528" y="2589815"/>
                </a:cubicBezTo>
                <a:cubicBezTo>
                  <a:pt x="44652" y="2855910"/>
                  <a:pt x="47071" y="3083301"/>
                  <a:pt x="685699" y="3141358"/>
                </a:cubicBezTo>
                <a:cubicBezTo>
                  <a:pt x="1324327" y="3199415"/>
                  <a:pt x="3426480" y="3310691"/>
                  <a:pt x="3835299" y="2938158"/>
                </a:cubicBezTo>
                <a:cubicBezTo>
                  <a:pt x="4244118" y="2565625"/>
                  <a:pt x="3370841" y="1368196"/>
                  <a:pt x="3138613" y="906158"/>
                </a:cubicBezTo>
                <a:cubicBezTo>
                  <a:pt x="2906385" y="444120"/>
                  <a:pt x="2821718" y="298977"/>
                  <a:pt x="2441928" y="165929"/>
                </a:cubicBezTo>
                <a:cubicBezTo>
                  <a:pt x="2062138" y="32881"/>
                  <a:pt x="1222728" y="-107424"/>
                  <a:pt x="888899" y="122386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44455" y="1129726"/>
            <a:ext cx="2706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Major acquisitions and investments </a:t>
            </a:r>
            <a:endParaRPr lang="en-US" sz="2000" b="1" dirty="0" smtClean="0"/>
          </a:p>
        </p:txBody>
      </p:sp>
      <p:pic>
        <p:nvPicPr>
          <p:cNvPr id="2060" name="Picture 12" descr="https://upload.wikimedia.org/wikipedia/commons/3/3b/Nest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15" y="3033306"/>
            <a:ext cx="1066800" cy="4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media.creativebloq.futurecdn.net/sites/creativebloq.com/files/images/2015/09/google_log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 t="21562" r="34202" b="23772"/>
          <a:stretch/>
        </p:blipFill>
        <p:spPr bwMode="auto">
          <a:xfrm>
            <a:off x="5793435" y="2027305"/>
            <a:ext cx="962961" cy="9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upload.wikimedia.org/wikipedia/en/thumb/2/2e/Duke_Energy_logo.svg/1280px-Duke_Energy_log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324" y="2317223"/>
            <a:ext cx="1127396" cy="3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upload.wikimedia.org/wikipedia/en/8/8c/Rec_solar_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39" y="3076810"/>
            <a:ext cx="997736" cy="38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upload.wikimedia.org/wikipedia/commons/thumb/f/f5/RWE-Logo-2007.svg/2000px-RWE-Logo-2007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72" y="3701322"/>
            <a:ext cx="1159186" cy="5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solarcity.com/sites/default/files/210x55-solarcity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37" y="4794090"/>
            <a:ext cx="20002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upload.wikimedia.org/wikipedia/commons/thumb/1/11/Conergy_Logo.svg/2000px-Conergy_Logo.sv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91" y="4298302"/>
            <a:ext cx="877948" cy="6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46053" y="2027305"/>
            <a:ext cx="1176776" cy="1532947"/>
          </a:xfrm>
          <a:prstGeom prst="rect">
            <a:avLst/>
          </a:prstGeom>
          <a:noFill/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943967" y="2027304"/>
            <a:ext cx="1176776" cy="1532947"/>
          </a:xfrm>
          <a:prstGeom prst="rect">
            <a:avLst/>
          </a:prstGeom>
          <a:noFill/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98082" y="3632472"/>
            <a:ext cx="1176776" cy="1532947"/>
          </a:xfrm>
          <a:prstGeom prst="rect">
            <a:avLst/>
          </a:prstGeom>
          <a:noFill/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00569" y="1002777"/>
            <a:ext cx="3415183" cy="4632935"/>
          </a:xfrm>
          <a:custGeom>
            <a:avLst/>
            <a:gdLst>
              <a:gd name="connsiteX0" fmla="*/ 808345 w 3415183"/>
              <a:gd name="connsiteY0" fmla="*/ 56766 h 4632935"/>
              <a:gd name="connsiteX1" fmla="*/ 10060 w 3415183"/>
              <a:gd name="connsiteY1" fmla="*/ 608309 h 4632935"/>
              <a:gd name="connsiteX2" fmla="*/ 401945 w 3415183"/>
              <a:gd name="connsiteY2" fmla="*/ 2945109 h 4632935"/>
              <a:gd name="connsiteX3" fmla="*/ 1026060 w 3415183"/>
              <a:gd name="connsiteY3" fmla="*/ 4454594 h 4632935"/>
              <a:gd name="connsiteX4" fmla="*/ 2521031 w 3415183"/>
              <a:gd name="connsiteY4" fmla="*/ 4222366 h 4632935"/>
              <a:gd name="connsiteX5" fmla="*/ 3406402 w 3415183"/>
              <a:gd name="connsiteY5" fmla="*/ 1043737 h 4632935"/>
              <a:gd name="connsiteX6" fmla="*/ 2840345 w 3415183"/>
              <a:gd name="connsiteY6" fmla="*/ 129337 h 4632935"/>
              <a:gd name="connsiteX7" fmla="*/ 808345 w 3415183"/>
              <a:gd name="connsiteY7" fmla="*/ 56766 h 463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183" h="4632935">
                <a:moveTo>
                  <a:pt x="808345" y="56766"/>
                </a:moveTo>
                <a:cubicBezTo>
                  <a:pt x="336631" y="136595"/>
                  <a:pt x="77793" y="126919"/>
                  <a:pt x="10060" y="608309"/>
                </a:cubicBezTo>
                <a:cubicBezTo>
                  <a:pt x="-57673" y="1089699"/>
                  <a:pt x="232612" y="2304061"/>
                  <a:pt x="401945" y="2945109"/>
                </a:cubicBezTo>
                <a:cubicBezTo>
                  <a:pt x="571278" y="3586157"/>
                  <a:pt x="672879" y="4241718"/>
                  <a:pt x="1026060" y="4454594"/>
                </a:cubicBezTo>
                <a:cubicBezTo>
                  <a:pt x="1379241" y="4667470"/>
                  <a:pt x="2124307" y="4790842"/>
                  <a:pt x="2521031" y="4222366"/>
                </a:cubicBezTo>
                <a:cubicBezTo>
                  <a:pt x="2917755" y="3653890"/>
                  <a:pt x="3353183" y="1725908"/>
                  <a:pt x="3406402" y="1043737"/>
                </a:cubicBezTo>
                <a:cubicBezTo>
                  <a:pt x="3459621" y="361566"/>
                  <a:pt x="3270935" y="293832"/>
                  <a:pt x="2840345" y="129337"/>
                </a:cubicBezTo>
                <a:cubicBezTo>
                  <a:pt x="2409755" y="-35158"/>
                  <a:pt x="1280059" y="-23063"/>
                  <a:pt x="808345" y="56766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6" name="Picture 28" descr="http://www.sunedison.com/sites/all/themes/websiteByZiba/templates/homeowner/img/00-sunedison-logo-whit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61" y="5359576"/>
            <a:ext cx="2037285" cy="5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&quot;No&quot; Symbol 12"/>
          <p:cNvSpPr/>
          <p:nvPr/>
        </p:nvSpPr>
        <p:spPr>
          <a:xfrm>
            <a:off x="2906342" y="5258434"/>
            <a:ext cx="2536125" cy="811846"/>
          </a:xfrm>
          <a:prstGeom prst="noSmoking">
            <a:avLst>
              <a:gd name="adj" fmla="val 301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78" name="Picture 30" descr="http://www.car-brand-names.com/wp-content/uploads/2015/05/Tesla-Motors-symbol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38" y="5198209"/>
            <a:ext cx="122858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logonoid.com/images/vivint-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16" y="6130858"/>
            <a:ext cx="1870892" cy="4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999924" y="4036250"/>
            <a:ext cx="4793511" cy="2674563"/>
          </a:xfrm>
          <a:custGeom>
            <a:avLst/>
            <a:gdLst>
              <a:gd name="connsiteX0" fmla="*/ 1625492 w 4302721"/>
              <a:gd name="connsiteY0" fmla="*/ 33727 h 2674563"/>
              <a:gd name="connsiteX1" fmla="*/ 471249 w 4302721"/>
              <a:gd name="connsiteY1" fmla="*/ 78697 h 2674563"/>
              <a:gd name="connsiteX2" fmla="*/ 216416 w 4302721"/>
              <a:gd name="connsiteY2" fmla="*/ 753255 h 2674563"/>
              <a:gd name="connsiteX3" fmla="*/ 6554 w 4302721"/>
              <a:gd name="connsiteY3" fmla="*/ 1922488 h 2674563"/>
              <a:gd name="connsiteX4" fmla="*/ 471249 w 4302721"/>
              <a:gd name="connsiteY4" fmla="*/ 2432153 h 2674563"/>
              <a:gd name="connsiteX5" fmla="*/ 2030226 w 4302721"/>
              <a:gd name="connsiteY5" fmla="*/ 2627025 h 2674563"/>
              <a:gd name="connsiteX6" fmla="*/ 3409321 w 4302721"/>
              <a:gd name="connsiteY6" fmla="*/ 2567065 h 2674563"/>
              <a:gd name="connsiteX7" fmla="*/ 4248771 w 4302721"/>
              <a:gd name="connsiteY7" fmla="*/ 1532743 h 2674563"/>
              <a:gd name="connsiteX8" fmla="*/ 3933977 w 4302721"/>
              <a:gd name="connsiteY8" fmla="*/ 258579 h 2674563"/>
              <a:gd name="connsiteX9" fmla="*/ 1625492 w 4302721"/>
              <a:gd name="connsiteY9" fmla="*/ 33727 h 267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02721" h="2674563">
                <a:moveTo>
                  <a:pt x="1625492" y="33727"/>
                </a:moveTo>
                <a:cubicBezTo>
                  <a:pt x="1048371" y="3747"/>
                  <a:pt x="706095" y="-41224"/>
                  <a:pt x="471249" y="78697"/>
                </a:cubicBezTo>
                <a:cubicBezTo>
                  <a:pt x="236403" y="198618"/>
                  <a:pt x="293865" y="445957"/>
                  <a:pt x="216416" y="753255"/>
                </a:cubicBezTo>
                <a:cubicBezTo>
                  <a:pt x="138967" y="1060553"/>
                  <a:pt x="-35918" y="1642672"/>
                  <a:pt x="6554" y="1922488"/>
                </a:cubicBezTo>
                <a:cubicBezTo>
                  <a:pt x="49026" y="2202304"/>
                  <a:pt x="133970" y="2314730"/>
                  <a:pt x="471249" y="2432153"/>
                </a:cubicBezTo>
                <a:cubicBezTo>
                  <a:pt x="808528" y="2549576"/>
                  <a:pt x="1540547" y="2604540"/>
                  <a:pt x="2030226" y="2627025"/>
                </a:cubicBezTo>
                <a:cubicBezTo>
                  <a:pt x="2519905" y="2649510"/>
                  <a:pt x="3039564" y="2749445"/>
                  <a:pt x="3409321" y="2567065"/>
                </a:cubicBezTo>
                <a:cubicBezTo>
                  <a:pt x="3779078" y="2384685"/>
                  <a:pt x="4161328" y="1917491"/>
                  <a:pt x="4248771" y="1532743"/>
                </a:cubicBezTo>
                <a:cubicBezTo>
                  <a:pt x="4336214" y="1147995"/>
                  <a:pt x="4368692" y="510913"/>
                  <a:pt x="3933977" y="258579"/>
                </a:cubicBezTo>
                <a:cubicBezTo>
                  <a:pt x="3499262" y="6245"/>
                  <a:pt x="2202613" y="63707"/>
                  <a:pt x="1625492" y="33727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350095" y="4071924"/>
            <a:ext cx="3957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Billion dollar companies and bankruptcies 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70920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3780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is-IS" sz="3600" dirty="0" smtClean="0">
                <a:solidFill>
                  <a:srgbClr val="800000"/>
                </a:solidFill>
              </a:rPr>
              <a:t>… and with countless</a:t>
            </a:r>
            <a:r>
              <a:rPr lang="en-US" sz="3600" dirty="0" smtClean="0">
                <a:solidFill>
                  <a:srgbClr val="800000"/>
                </a:solidFill>
              </a:rPr>
              <a:t> </a:t>
            </a:r>
            <a:r>
              <a:rPr lang="en-US" sz="3600" dirty="0" smtClean="0">
                <a:solidFill>
                  <a:srgbClr val="800000"/>
                </a:solidFill>
              </a:rPr>
              <a:t>business models</a:t>
            </a:r>
            <a:endParaRPr lang="en-US" sz="2800" i="1" dirty="0">
              <a:solidFill>
                <a:srgbClr val="8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56" y="1059698"/>
            <a:ext cx="6078533" cy="573575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20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029252"/>
            <a:ext cx="8188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err="1" smtClean="0"/>
              <a:t>SolarCity</a:t>
            </a:r>
            <a:r>
              <a:rPr lang="en-US" sz="3000" dirty="0" smtClean="0"/>
              <a:t> believes distributed solar provides a $1.4B per year net benefit to California </a:t>
            </a:r>
            <a:endParaRPr lang="en-US" sz="2800" b="1" dirty="0" smtClean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24288" y="27020"/>
            <a:ext cx="9144000" cy="774478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3600" dirty="0">
                <a:solidFill>
                  <a:srgbClr val="800000"/>
                </a:solidFill>
              </a:rPr>
              <a:t>Some say that these changes are massively beneficial…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098" name="Picture 2" descr="1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42" y="2781358"/>
            <a:ext cx="7061468" cy="275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8151" y="3597639"/>
            <a:ext cx="1066800" cy="17838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45738" y="2069209"/>
            <a:ext cx="2031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$1.4B in net benefits?</a:t>
            </a:r>
          </a:p>
        </p:txBody>
      </p:sp>
      <p:cxnSp>
        <p:nvCxnSpPr>
          <p:cNvPr id="7" name="Straight Arrow Connector 6"/>
          <p:cNvCxnSpPr>
            <a:stCxn id="3" idx="0"/>
          </p:cNvCxnSpPr>
          <p:nvPr/>
        </p:nvCxnSpPr>
        <p:spPr>
          <a:xfrm flipV="1">
            <a:off x="7161551" y="3023316"/>
            <a:ext cx="0" cy="57432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25108" y="6407466"/>
            <a:ext cx="6265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ource</a:t>
            </a:r>
            <a:r>
              <a:rPr lang="en-US" sz="1400" dirty="0"/>
              <a:t>: </a:t>
            </a:r>
            <a:r>
              <a:rPr lang="en-US" sz="1400" dirty="0" err="1" smtClean="0"/>
              <a:t>SolarCity</a:t>
            </a:r>
            <a:r>
              <a:rPr lang="en-US" sz="1400" dirty="0" smtClean="0"/>
              <a:t>, </a:t>
            </a:r>
            <a:r>
              <a:rPr lang="en-US" sz="1400" i="1" dirty="0" smtClean="0"/>
              <a:t>A Pathway to the Distributed Grid</a:t>
            </a:r>
            <a:r>
              <a:rPr lang="en-US" sz="1400" dirty="0"/>
              <a:t> 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6128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921172"/>
            <a:ext cx="8188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smtClean="0"/>
              <a:t>The Brattle Group </a:t>
            </a:r>
            <a:r>
              <a:rPr lang="en-US" sz="3000" dirty="0"/>
              <a:t>believes distributed solar </a:t>
            </a:r>
            <a:r>
              <a:rPr lang="en-US" sz="3000" dirty="0" smtClean="0"/>
              <a:t>costs a net $800M </a:t>
            </a:r>
            <a:r>
              <a:rPr lang="en-US" sz="3000" dirty="0"/>
              <a:t>per year </a:t>
            </a:r>
            <a:r>
              <a:rPr lang="en-US" sz="3000" dirty="0" smtClean="0"/>
              <a:t>to Colorado</a:t>
            </a:r>
            <a:endParaRPr lang="en-US" sz="2800" b="1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37800" y="0"/>
            <a:ext cx="9144000" cy="774478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3600" dirty="0" smtClean="0">
                <a:solidFill>
                  <a:srgbClr val="800000"/>
                </a:solidFill>
              </a:rPr>
              <a:t>While others </a:t>
            </a:r>
            <a:r>
              <a:rPr lang="en-US" sz="3600" dirty="0">
                <a:solidFill>
                  <a:srgbClr val="800000"/>
                </a:solidFill>
              </a:rPr>
              <a:t>say that these changes are massively </a:t>
            </a:r>
            <a:r>
              <a:rPr lang="en-US" sz="3600" dirty="0" smtClean="0">
                <a:solidFill>
                  <a:srgbClr val="800000"/>
                </a:solidFill>
              </a:rPr>
              <a:t>detrimental…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89914" y="3870726"/>
            <a:ext cx="2031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$800M in net costs?</a:t>
            </a:r>
          </a:p>
        </p:txBody>
      </p:sp>
      <p:cxnSp>
        <p:nvCxnSpPr>
          <p:cNvPr id="7" name="Straight Arrow Connector 6"/>
          <p:cNvCxnSpPr>
            <a:stCxn id="8" idx="1"/>
            <a:endCxn id="4" idx="3"/>
          </p:cNvCxnSpPr>
          <p:nvPr/>
        </p:nvCxnSpPr>
        <p:spPr>
          <a:xfrm flipH="1" flipV="1">
            <a:off x="4785451" y="4145130"/>
            <a:ext cx="1304463" cy="2026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25108" y="6299386"/>
            <a:ext cx="6265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ource</a:t>
            </a:r>
            <a:r>
              <a:rPr lang="en-US" sz="1400" dirty="0"/>
              <a:t>: </a:t>
            </a:r>
            <a:r>
              <a:rPr lang="en-US" sz="1400" dirty="0" smtClean="0"/>
              <a:t>The Brattle Group, </a:t>
            </a:r>
            <a:r>
              <a:rPr lang="en-US" sz="1400" i="1" dirty="0"/>
              <a:t>Comparative Generation Costs of Utility- Scale and Residential-Scale PV in Xcel Energy Colorado’ s Service Area</a:t>
            </a:r>
            <a:endParaRPr lang="en-US" sz="14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73" y="2004384"/>
            <a:ext cx="3450378" cy="428149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372063" y="5732980"/>
            <a:ext cx="0" cy="5528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84393" y="6285875"/>
            <a:ext cx="3337876" cy="135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34599" y="5732980"/>
            <a:ext cx="0" cy="5528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53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2" y="1042762"/>
            <a:ext cx="8215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42 of 50 U.S. states are taking policy or regulatory action on DERs 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51312" y="0"/>
            <a:ext cx="8335488" cy="774478"/>
          </a:xfrm>
        </p:spPr>
        <p:txBody>
          <a:bodyPr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rgbClr val="800000"/>
                </a:solidFill>
              </a:rPr>
              <a:t>Policy and regulation are attempting to respond, but slowly so far…</a:t>
            </a:r>
            <a:endParaRPr lang="en-US" sz="24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50statesQ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32" y="2262539"/>
            <a:ext cx="6356353" cy="41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50732" y="6413627"/>
            <a:ext cx="7015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i="1" dirty="0"/>
              <a:t>The 50 States of Solar: A Quarterly Look at America’s Fast-Evolving Distributed Solar Policy Conversation</a:t>
            </a:r>
            <a:r>
              <a:rPr lang="en-US" sz="1100" dirty="0" smtClean="0"/>
              <a:t>, North Carolina Clean Technology Center</a:t>
            </a:r>
          </a:p>
        </p:txBody>
      </p:sp>
    </p:spTree>
    <p:extLst>
      <p:ext uri="{BB962C8B-B14F-4D97-AF65-F5344CB8AC3E}">
        <p14:creationId xmlns:p14="http://schemas.microsoft.com/office/powerpoint/2010/main" val="188865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51312" y="0"/>
            <a:ext cx="8014475" cy="774478"/>
          </a:xfrm>
        </p:spPr>
        <p:txBody>
          <a:bodyPr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is-IS" sz="3200" dirty="0" smtClean="0">
                <a:solidFill>
                  <a:srgbClr val="800000"/>
                </a:solidFill>
              </a:rPr>
              <a:t>… &amp; regulatory action is taking place on both sides of the Atlantic &amp; also everywhere</a:t>
            </a:r>
            <a:endParaRPr lang="en-US" sz="24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651"/>
            <a:ext cx="3563278" cy="4814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075" y="849651"/>
            <a:ext cx="3235925" cy="4120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278" y="3934331"/>
            <a:ext cx="4223079" cy="292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0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24420331Medium.jpg"/>
          <p:cNvPicPr>
            <a:picLocks noChangeAspect="1"/>
          </p:cNvPicPr>
          <p:nvPr/>
        </p:nvPicPr>
        <p:blipFill rotWithShape="1">
          <a:blip r:embed="rId3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1040" r="659" b="11561"/>
          <a:stretch/>
        </p:blipFill>
        <p:spPr>
          <a:xfrm>
            <a:off x="-17978" y="701646"/>
            <a:ext cx="9183707" cy="535667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4256" b="33188"/>
          <a:stretch/>
        </p:blipFill>
        <p:spPr>
          <a:xfrm>
            <a:off x="141211" y="6224189"/>
            <a:ext cx="1900248" cy="509884"/>
          </a:xfrm>
          <a:prstGeom prst="rect">
            <a:avLst/>
          </a:prstGeom>
        </p:spPr>
      </p:pic>
      <p:pic>
        <p:nvPicPr>
          <p:cNvPr id="13" name="Picture 12" descr="mitei-logo-m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59" y="6105658"/>
            <a:ext cx="1144619" cy="617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078" y="6267711"/>
            <a:ext cx="957977" cy="537532"/>
          </a:xfrm>
          <a:prstGeom prst="rect">
            <a:avLst/>
          </a:prstGeom>
        </p:spPr>
      </p:pic>
      <p:sp>
        <p:nvSpPr>
          <p:cNvPr id="10" name="CuadroTexto 2"/>
          <p:cNvSpPr txBox="1"/>
          <p:nvPr/>
        </p:nvSpPr>
        <p:spPr>
          <a:xfrm>
            <a:off x="141211" y="5682396"/>
            <a:ext cx="85439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INFORMATION </a:t>
            </a:r>
            <a:r>
              <a:rPr lang="en-US" sz="1050" i="1" dirty="0" smtClean="0">
                <a:solidFill>
                  <a:schemeClr val="bg1"/>
                </a:solidFill>
              </a:rPr>
              <a:t>NOT </a:t>
            </a:r>
            <a:r>
              <a:rPr lang="en-US" sz="1050" i="1" dirty="0">
                <a:solidFill>
                  <a:schemeClr val="bg1"/>
                </a:solidFill>
              </a:rPr>
              <a:t>FOR PUBLIC DISTRIBUTION – CONTAINS PRELIMINARY, UNPUBLISHED RESEARCH RESULTS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7977" y="0"/>
            <a:ext cx="9151848" cy="954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000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 The MIT Utility of the Future Study</a:t>
            </a:r>
          </a:p>
          <a:p>
            <a:endParaRPr lang="en-US" sz="1000" b="1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6941" y="6344301"/>
            <a:ext cx="488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Black"/>
                <a:cs typeface="Arial Black"/>
              </a:rPr>
              <a:t>May 18</a:t>
            </a:r>
            <a:r>
              <a:rPr lang="en-US" b="1" baseline="30000" dirty="0" smtClean="0">
                <a:latin typeface="Arial Black"/>
                <a:cs typeface="Arial Black"/>
              </a:rPr>
              <a:t>th</a:t>
            </a:r>
            <a:r>
              <a:rPr lang="en-US" b="1" dirty="0" smtClean="0">
                <a:latin typeface="Arial Black"/>
                <a:cs typeface="Arial Black"/>
              </a:rPr>
              <a:t>, 2016</a:t>
            </a:r>
            <a:endParaRPr lang="en-US" b="1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3700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544"/>
            <a:ext cx="8229600" cy="1600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In the MIT Future of Solar study we </a:t>
            </a:r>
            <a:r>
              <a:rPr lang="en-US" sz="3200" b="1" dirty="0" smtClean="0">
                <a:solidFill>
                  <a:srgbClr val="2F5897"/>
                </a:solidFill>
                <a:latin typeface="Abadi MT Condensed Extra Bold"/>
                <a:cs typeface="Abadi MT Condensed Extra Bold"/>
              </a:rPr>
              <a:t>evaluated the impact of solar PV</a:t>
            </a:r>
            <a:r>
              <a:rPr lang="en-US" sz="3200" b="1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 </a:t>
            </a:r>
            <a:r>
              <a:rPr lang="en-US" sz="32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at bulk &amp; distribution system levels</a:t>
            </a:r>
            <a:r>
              <a:rPr lang="is-IS" sz="32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…</a:t>
            </a:r>
            <a:endParaRPr lang="en-US" sz="32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882" y="1850221"/>
            <a:ext cx="3809871" cy="49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2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" y="1306884"/>
            <a:ext cx="8481646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762000"/>
            <a:ext cx="77724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3% Penetration</a:t>
            </a:r>
            <a:endParaRPr lang="en-US" kern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8814" y="87088"/>
            <a:ext cx="7924081" cy="87375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dirty="0" smtClean="0">
                <a:solidFill>
                  <a:srgbClr val="800000"/>
                </a:solidFill>
                <a:latin typeface="RotisSemiSerif55"/>
                <a:cs typeface="RotisSemiSerif55"/>
              </a:rPr>
              <a:t>Reference Network Model</a:t>
            </a:r>
            <a:endParaRPr lang="en-US" sz="3600" baseline="30000" dirty="0">
              <a:solidFill>
                <a:srgbClr val="800000"/>
              </a:solidFill>
              <a:latin typeface="RotisSemiSerif55"/>
              <a:cs typeface="RotisSemiSerif55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3931" y="6229350"/>
            <a:ext cx="791014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(*) Model RNM developed by IIT-</a:t>
            </a:r>
            <a:r>
              <a:rPr lang="en-US" dirty="0" err="1"/>
              <a:t>Comillas</a:t>
            </a:r>
            <a:r>
              <a:rPr lang="en-US" dirty="0"/>
              <a:t> University</a:t>
            </a:r>
          </a:p>
        </p:txBody>
      </p:sp>
      <p:sp>
        <p:nvSpPr>
          <p:cNvPr id="8" name="Rectángulo 1"/>
          <p:cNvSpPr/>
          <p:nvPr/>
        </p:nvSpPr>
        <p:spPr>
          <a:xfrm>
            <a:off x="6345450" y="569855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</a:t>
            </a:r>
            <a:r>
              <a:rPr lang="en-US" dirty="0" smtClean="0">
                <a:solidFill>
                  <a:prstClr val="black"/>
                </a:solidFill>
              </a:rPr>
              <a:t>MIT Solar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9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" y="1306884"/>
            <a:ext cx="8481646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762000"/>
            <a:ext cx="77724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8% Penetration</a:t>
            </a:r>
            <a:endParaRPr lang="en-US" kern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8814" y="87088"/>
            <a:ext cx="7924081" cy="87375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dirty="0" smtClean="0">
                <a:solidFill>
                  <a:srgbClr val="800000"/>
                </a:solidFill>
                <a:latin typeface="RotisSemiSerif55"/>
                <a:cs typeface="RotisSemiSerif55"/>
              </a:rPr>
              <a:t>Reference Network Model</a:t>
            </a:r>
            <a:endParaRPr lang="en-US" sz="3600" baseline="30000" dirty="0">
              <a:solidFill>
                <a:srgbClr val="800000"/>
              </a:solidFill>
              <a:latin typeface="RotisSemiSerif55"/>
              <a:cs typeface="RotisSemiSerif55"/>
            </a:endParaRPr>
          </a:p>
        </p:txBody>
      </p:sp>
      <p:sp>
        <p:nvSpPr>
          <p:cNvPr id="6" name="Rectángulo 1"/>
          <p:cNvSpPr/>
          <p:nvPr/>
        </p:nvSpPr>
        <p:spPr>
          <a:xfrm>
            <a:off x="6345450" y="569855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</a:t>
            </a:r>
            <a:r>
              <a:rPr lang="en-US" dirty="0" smtClean="0">
                <a:solidFill>
                  <a:prstClr val="black"/>
                </a:solidFill>
              </a:rPr>
              <a:t>MIT Solar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78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" y="1306884"/>
            <a:ext cx="8481646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762000"/>
            <a:ext cx="77724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11% Penetration</a:t>
            </a:r>
            <a:endParaRPr lang="en-US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8814" y="87088"/>
            <a:ext cx="7924081" cy="87375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dirty="0" smtClean="0">
                <a:solidFill>
                  <a:srgbClr val="800000"/>
                </a:solidFill>
                <a:latin typeface="RotisSemiSerif55"/>
                <a:cs typeface="RotisSemiSerif55"/>
              </a:rPr>
              <a:t>Reference Network Model</a:t>
            </a:r>
            <a:endParaRPr lang="en-US" sz="3600" baseline="30000" dirty="0">
              <a:solidFill>
                <a:srgbClr val="800000"/>
              </a:solidFill>
              <a:latin typeface="RotisSemiSerif55"/>
              <a:cs typeface="RotisSemiSerif55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6345450" y="569855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</a:t>
            </a:r>
            <a:r>
              <a:rPr lang="en-US" dirty="0" smtClean="0">
                <a:solidFill>
                  <a:prstClr val="black"/>
                </a:solidFill>
              </a:rPr>
              <a:t>MIT Solar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8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" y="1306884"/>
            <a:ext cx="8481646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762000"/>
            <a:ext cx="77724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14 % Penetration</a:t>
            </a:r>
            <a:endParaRPr lang="en-US" kern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8814" y="87088"/>
            <a:ext cx="7924081" cy="87375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dirty="0" smtClean="0">
                <a:solidFill>
                  <a:srgbClr val="800000"/>
                </a:solidFill>
                <a:latin typeface="RotisSemiSerif55"/>
                <a:cs typeface="RotisSemiSerif55"/>
              </a:rPr>
              <a:t>Reference Network Model</a:t>
            </a:r>
            <a:endParaRPr lang="en-US" sz="3600" baseline="30000" dirty="0">
              <a:solidFill>
                <a:srgbClr val="800000"/>
              </a:solidFill>
              <a:latin typeface="RotisSemiSerif55"/>
              <a:cs typeface="RotisSemiSerif55"/>
            </a:endParaRPr>
          </a:p>
        </p:txBody>
      </p:sp>
      <p:sp>
        <p:nvSpPr>
          <p:cNvPr id="7" name="Rectángulo 1"/>
          <p:cNvSpPr/>
          <p:nvPr/>
        </p:nvSpPr>
        <p:spPr>
          <a:xfrm>
            <a:off x="6345450" y="569855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</a:t>
            </a:r>
            <a:r>
              <a:rPr lang="en-US" dirty="0" smtClean="0">
                <a:solidFill>
                  <a:prstClr val="black"/>
                </a:solidFill>
              </a:rPr>
              <a:t>MIT Solar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9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" y="1306884"/>
            <a:ext cx="8481646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762000"/>
            <a:ext cx="77724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17% Penetration</a:t>
            </a:r>
            <a:endParaRPr lang="en-US" kern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8814" y="87088"/>
            <a:ext cx="7924081" cy="87375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dirty="0" smtClean="0">
                <a:solidFill>
                  <a:srgbClr val="800000"/>
                </a:solidFill>
                <a:latin typeface="RotisSemiSerif55"/>
                <a:cs typeface="RotisSemiSerif55"/>
              </a:rPr>
              <a:t>Reference Network Model</a:t>
            </a:r>
            <a:endParaRPr lang="en-US" sz="3600" baseline="30000" dirty="0">
              <a:solidFill>
                <a:srgbClr val="800000"/>
              </a:solidFill>
              <a:latin typeface="RotisSemiSerif55"/>
              <a:cs typeface="RotisSemiSerif55"/>
            </a:endParaRPr>
          </a:p>
        </p:txBody>
      </p:sp>
      <p:sp>
        <p:nvSpPr>
          <p:cNvPr id="6" name="Rectángulo 1"/>
          <p:cNvSpPr/>
          <p:nvPr/>
        </p:nvSpPr>
        <p:spPr>
          <a:xfrm>
            <a:off x="6345450" y="569855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</a:t>
            </a:r>
            <a:r>
              <a:rPr lang="en-US" dirty="0" smtClean="0">
                <a:solidFill>
                  <a:prstClr val="black"/>
                </a:solidFill>
              </a:rPr>
              <a:t>MIT Solar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83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762000"/>
            <a:ext cx="77724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E9BC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4D7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17 % penetration</a:t>
            </a:r>
            <a:endParaRPr lang="en-US" kern="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24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" y="1634398"/>
            <a:ext cx="8481646" cy="524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975" y="735174"/>
            <a:ext cx="8272561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8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tisSemiSerif55"/>
                <a:cs typeface="RotisSemiSerif55"/>
              </a:rPr>
              <a:t>Distribution network reinforcements </a:t>
            </a:r>
            <a:r>
              <a:rPr lang="en-US" sz="2600" dirty="0" smtClean="0">
                <a:solidFill>
                  <a:srgbClr val="8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tisSemiSerif55"/>
                <a:cs typeface="RotisSemiSerif55"/>
              </a:rPr>
              <a:t>&amp;their </a:t>
            </a:r>
            <a:r>
              <a:rPr lang="en-US" sz="2600" dirty="0">
                <a:solidFill>
                  <a:srgbClr val="8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tisSemiSerif55"/>
                <a:cs typeface="RotisSemiSerif55"/>
              </a:rPr>
              <a:t>their associated </a:t>
            </a:r>
            <a:r>
              <a:rPr lang="en-US" sz="2600" dirty="0" smtClean="0">
                <a:solidFill>
                  <a:srgbClr val="8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tisSemiSerif55"/>
                <a:cs typeface="RotisSemiSerif55"/>
              </a:rPr>
              <a:t>costs </a:t>
            </a:r>
            <a:r>
              <a:rPr lang="en-US" sz="2600" dirty="0">
                <a:solidFill>
                  <a:srgbClr val="8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tisSemiSerif55"/>
                <a:cs typeface="RotisSemiSerif55"/>
              </a:rPr>
              <a:t>can be significant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8814" y="-65766"/>
            <a:ext cx="7924081" cy="87375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dirty="0" smtClean="0">
                <a:solidFill>
                  <a:srgbClr val="800000"/>
                </a:solidFill>
                <a:latin typeface="RotisSemiSerif55"/>
                <a:cs typeface="RotisSemiSerif55"/>
              </a:rPr>
              <a:t>Reference Network Model  </a:t>
            </a:r>
            <a:endParaRPr lang="en-US" sz="3600" baseline="30000" dirty="0">
              <a:solidFill>
                <a:srgbClr val="800000"/>
              </a:solidFill>
              <a:latin typeface="RotisSemiSerif55"/>
              <a:cs typeface="RotisSemiSerif55"/>
            </a:endParaRPr>
          </a:p>
        </p:txBody>
      </p:sp>
      <p:sp>
        <p:nvSpPr>
          <p:cNvPr id="7" name="Rectángulo 1"/>
          <p:cNvSpPr/>
          <p:nvPr/>
        </p:nvSpPr>
        <p:spPr>
          <a:xfrm>
            <a:off x="6191502" y="640409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</a:t>
            </a:r>
            <a:r>
              <a:rPr lang="en-US" dirty="0" smtClean="0">
                <a:solidFill>
                  <a:prstClr val="black"/>
                </a:solidFill>
              </a:rPr>
              <a:t>MIT Solar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0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7162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26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65100"/>
            <a:ext cx="8001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5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55600"/>
            <a:ext cx="78359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25400"/>
            <a:ext cx="52832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50825" y="573088"/>
            <a:ext cx="33131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 Black" charset="0"/>
                <a:cs typeface="Arial Black" charset="0"/>
              </a:rPr>
              <a:t>This is what Prof. Fred Schweppe anticipated in 1978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700213"/>
            <a:ext cx="36068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9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368300"/>
            <a:ext cx="76708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4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544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In the MIT Utility of the Future study we go beyond “impact” &amp; </a:t>
            </a:r>
            <a:r>
              <a:rPr lang="en-US" sz="3200" b="1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explore “</a:t>
            </a:r>
            <a:r>
              <a:rPr lang="en-US" sz="3200" dirty="0" smtClean="0">
                <a:solidFill>
                  <a:srgbClr val="2F5897"/>
                </a:solidFill>
                <a:latin typeface="Abadi MT Condensed Extra Bold"/>
                <a:cs typeface="Abadi MT Condensed Extra Bold"/>
              </a:rPr>
              <a:t>living with a strong presence</a:t>
            </a:r>
            <a:r>
              <a:rPr lang="en-US" sz="3200" b="1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” of DERs at bulk </a:t>
            </a:r>
            <a:r>
              <a:rPr lang="en-US" sz="32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&amp; distribution system levels</a:t>
            </a:r>
            <a:r>
              <a:rPr lang="is-IS" sz="32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…</a:t>
            </a:r>
            <a:endParaRPr lang="en-US" sz="32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2339"/>
            <a:ext cx="9151614" cy="4697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7977" y="2071272"/>
            <a:ext cx="9151848" cy="954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The MIT Utility of the Future Study</a:t>
            </a:r>
          </a:p>
          <a:p>
            <a:endParaRPr lang="en-US" sz="1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2" t="24386" r="41829" b="55965"/>
          <a:stretch/>
        </p:blipFill>
        <p:spPr>
          <a:xfrm>
            <a:off x="5505977" y="2994404"/>
            <a:ext cx="2036588" cy="181030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13158" r="19131" b="11579"/>
          <a:stretch/>
        </p:blipFill>
        <p:spPr>
          <a:xfrm>
            <a:off x="337479" y="1271706"/>
            <a:ext cx="4439652" cy="5161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4954" y="5222109"/>
            <a:ext cx="140849" cy="144284"/>
          </a:xfrm>
          <a:prstGeom prst="rect">
            <a:avLst/>
          </a:prstGeom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73793" y="177489"/>
            <a:ext cx="9094569" cy="580859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Examining the DERs – grid interaction</a:t>
            </a:r>
            <a:endParaRPr lang="en-US" sz="3200" dirty="0">
              <a:solidFill>
                <a:srgbClr val="8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710" y="3316545"/>
            <a:ext cx="800100" cy="8196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602" y="4306950"/>
            <a:ext cx="800100" cy="819615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 rot="7384752">
            <a:off x="8809785" y="2062443"/>
            <a:ext cx="263480" cy="193672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Freeform 54"/>
          <p:cNvSpPr/>
          <p:nvPr/>
        </p:nvSpPr>
        <p:spPr>
          <a:xfrm rot="7384752">
            <a:off x="8962830" y="3227220"/>
            <a:ext cx="263480" cy="193672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Freeform 55"/>
          <p:cNvSpPr/>
          <p:nvPr/>
        </p:nvSpPr>
        <p:spPr>
          <a:xfrm rot="7384752">
            <a:off x="8912135" y="4294213"/>
            <a:ext cx="263480" cy="193672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Rectangle 64"/>
          <p:cNvSpPr/>
          <p:nvPr/>
        </p:nvSpPr>
        <p:spPr>
          <a:xfrm>
            <a:off x="3543986" y="3819927"/>
            <a:ext cx="271463" cy="2971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3543984" y="3010902"/>
            <a:ext cx="1954560" cy="80902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543986" y="4136159"/>
            <a:ext cx="1961991" cy="66854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7119698" y="4836287"/>
            <a:ext cx="462008" cy="52488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5843853" y="4619005"/>
            <a:ext cx="213425" cy="80622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411453" y="4466864"/>
            <a:ext cx="672108" cy="15214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7411453" y="3891553"/>
            <a:ext cx="672108" cy="2916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7108151" y="2974670"/>
            <a:ext cx="947113" cy="38435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6584186" y="2542396"/>
            <a:ext cx="111020" cy="108956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5760150" y="2542397"/>
            <a:ext cx="667913" cy="73208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 90"/>
          <p:cNvSpPr/>
          <p:nvPr/>
        </p:nvSpPr>
        <p:spPr>
          <a:xfrm rot="7384752">
            <a:off x="6987960" y="1969802"/>
            <a:ext cx="263480" cy="201024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587" y="1803616"/>
            <a:ext cx="800100" cy="819615"/>
          </a:xfrm>
          <a:prstGeom prst="rect">
            <a:avLst/>
          </a:prstGeom>
        </p:spPr>
      </p:pic>
      <p:sp>
        <p:nvSpPr>
          <p:cNvPr id="93" name="Freeform 92"/>
          <p:cNvSpPr/>
          <p:nvPr/>
        </p:nvSpPr>
        <p:spPr>
          <a:xfrm rot="7384752">
            <a:off x="5769413" y="2068753"/>
            <a:ext cx="263480" cy="201024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665" y="5332855"/>
            <a:ext cx="800100" cy="819615"/>
          </a:xfrm>
          <a:prstGeom prst="rect">
            <a:avLst/>
          </a:prstGeom>
        </p:spPr>
      </p:pic>
      <p:sp>
        <p:nvSpPr>
          <p:cNvPr id="95" name="Freeform 94"/>
          <p:cNvSpPr/>
          <p:nvPr/>
        </p:nvSpPr>
        <p:spPr>
          <a:xfrm rot="7384752">
            <a:off x="5804975" y="5677499"/>
            <a:ext cx="263480" cy="201024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Freeform 99"/>
          <p:cNvSpPr/>
          <p:nvPr/>
        </p:nvSpPr>
        <p:spPr>
          <a:xfrm rot="7384752">
            <a:off x="8397146" y="5469041"/>
            <a:ext cx="263480" cy="193672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5" name="Straight Connector 3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awicons.com/free-icons/download/toolbar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06" y="5305209"/>
            <a:ext cx="798988" cy="7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>
            <a:off x="6428063" y="4619005"/>
            <a:ext cx="69262" cy="97025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245" y="5605449"/>
            <a:ext cx="800100" cy="819615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 rot="7384752">
            <a:off x="6961555" y="5950093"/>
            <a:ext cx="263480" cy="201024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9" name="Picture 2" descr="https://www.awicons.com/free-icons/download/toolbar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670" y="2223737"/>
            <a:ext cx="798988" cy="7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onpng.com/png/large2/coal-power-pla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95" y="1657168"/>
            <a:ext cx="858504" cy="8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2738"/>
            <a:ext cx="8229600" cy="1600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The MIT Utility of the Future study</a:t>
            </a:r>
            <a:endParaRPr lang="en-US" sz="40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6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425623"/>
            <a:ext cx="818863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smtClean="0"/>
              <a:t>There is ample evidence that </a:t>
            </a:r>
            <a:r>
              <a:rPr lang="en-US" sz="3000" b="1" dirty="0" smtClean="0"/>
              <a:t>distributed energy resources (DER) must be taken seriously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There is very high </a:t>
            </a:r>
            <a:r>
              <a:rPr lang="en-US" sz="2800" b="1" dirty="0" smtClean="0"/>
              <a:t>penetration</a:t>
            </a:r>
            <a:r>
              <a:rPr lang="en-US" sz="2800" dirty="0" smtClean="0"/>
              <a:t> in some systems now,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the power sector believes in &amp; experiences </a:t>
            </a:r>
            <a:r>
              <a:rPr lang="en-US" sz="2800" b="1" dirty="0" smtClean="0"/>
              <a:t>changes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&amp; the</a:t>
            </a:r>
            <a:r>
              <a:rPr lang="en-US" sz="2800" b="1" dirty="0" smtClean="0"/>
              <a:t> regulators </a:t>
            </a:r>
            <a:r>
              <a:rPr lang="en-US" sz="2800" dirty="0" smtClean="0"/>
              <a:t>promote &amp; are getting ready for these changes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Why this MIT study?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4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290004"/>
            <a:ext cx="81886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 smtClean="0"/>
              <a:t>… but</a:t>
            </a:r>
            <a:r>
              <a:rPr lang="en-US" sz="3200" dirty="0" smtClean="0"/>
              <a:t> it is </a:t>
            </a:r>
            <a:r>
              <a:rPr lang="en-US" sz="3200" b="1" dirty="0" smtClean="0"/>
              <a:t>uncertain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the economic </a:t>
            </a:r>
            <a:r>
              <a:rPr lang="en-US" sz="2800" b="1" dirty="0" smtClean="0"/>
              <a:t>viability </a:t>
            </a:r>
            <a:r>
              <a:rPr lang="en-US" sz="2800" dirty="0" smtClean="0"/>
              <a:t>of DER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the extent of their future </a:t>
            </a:r>
            <a:r>
              <a:rPr lang="en-US" sz="2800" b="1" dirty="0" smtClean="0"/>
              <a:t>relevance</a:t>
            </a:r>
            <a:r>
              <a:rPr lang="en-US" sz="2800" dirty="0" smtClean="0"/>
              <a:t>,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/>
              <a:t>h</a:t>
            </a:r>
            <a:r>
              <a:rPr lang="en-US" sz="2800" dirty="0" smtClean="0"/>
              <a:t>ow the power sector would be </a:t>
            </a:r>
            <a:r>
              <a:rPr lang="en-US" sz="2800" b="1" dirty="0" smtClean="0"/>
              <a:t>structured</a:t>
            </a:r>
            <a:r>
              <a:rPr lang="en-US" sz="2800" dirty="0" smtClean="0"/>
              <a:t> &amp; would </a:t>
            </a:r>
            <a:r>
              <a:rPr lang="en-US" sz="2800" b="1" dirty="0" smtClean="0"/>
              <a:t>function</a:t>
            </a:r>
            <a:r>
              <a:rPr lang="en-US" sz="2800" dirty="0" smtClean="0"/>
              <a:t> with a large presence of DER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&amp; the </a:t>
            </a:r>
            <a:r>
              <a:rPr lang="en-US" sz="2800" b="1" dirty="0" smtClean="0"/>
              <a:t>regulation</a:t>
            </a:r>
            <a:r>
              <a:rPr lang="en-US" sz="2800" dirty="0" smtClean="0"/>
              <a:t> that would be needed in a future with DER 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Why this MIT study?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097464"/>
            <a:ext cx="8188635" cy="557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Future power systems with DERs may behave differently &amp; have a different mix of technologies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Future electricity services might be provided differentl</a:t>
            </a:r>
            <a:r>
              <a:rPr lang="en-US" sz="2800" dirty="0" smtClean="0"/>
              <a:t>y, by new agents with new business models</a:t>
            </a:r>
            <a:r>
              <a:rPr lang="en-US" sz="2800" b="1" dirty="0"/>
              <a:t>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 </a:t>
            </a:r>
            <a:r>
              <a:rPr lang="en-US" sz="2800" b="1" dirty="0" smtClean="0"/>
              <a:t>the structure of the power sector may change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Present </a:t>
            </a:r>
            <a:r>
              <a:rPr lang="en-US" sz="2800" b="1" dirty="0"/>
              <a:t>regulation </a:t>
            </a:r>
            <a:r>
              <a:rPr lang="en-US" sz="2800" dirty="0"/>
              <a:t>of markets &amp; networks </a:t>
            </a:r>
            <a:r>
              <a:rPr lang="en-US" sz="2800" dirty="0" smtClean="0"/>
              <a:t>seems </a:t>
            </a:r>
            <a:r>
              <a:rPr lang="en-US" sz="2800" b="1" dirty="0"/>
              <a:t>inadequate</a:t>
            </a:r>
            <a:r>
              <a:rPr lang="en-US" sz="2800" dirty="0"/>
              <a:t> to deal with a system with DERs</a:t>
            </a:r>
            <a:endParaRPr lang="en-US" sz="2800" b="1" dirty="0"/>
          </a:p>
          <a:p>
            <a:pPr marL="914400" lvl="1" indent="-457200">
              <a:buFont typeface="Arial"/>
              <a:buChar char="•"/>
            </a:pPr>
            <a:r>
              <a:rPr lang="en-US" sz="2600" b="1" dirty="0" smtClean="0"/>
              <a:t>Barriers impede the full participation </a:t>
            </a:r>
            <a:r>
              <a:rPr lang="en-US" sz="2600" dirty="0" smtClean="0"/>
              <a:t>of DERs in the provision of services</a:t>
            </a:r>
            <a:endParaRPr lang="en-US" sz="2600" dirty="0"/>
          </a:p>
          <a:p>
            <a:pPr marL="914400" lvl="1" indent="-457200">
              <a:buFont typeface="Arial"/>
              <a:buChar char="•"/>
            </a:pPr>
            <a:r>
              <a:rPr lang="en-US" sz="2600" b="1" dirty="0" smtClean="0"/>
              <a:t>DERs do not receive the right economic signals</a:t>
            </a:r>
            <a:r>
              <a:rPr lang="en-US" sz="2600" dirty="0" smtClean="0"/>
              <a:t> that allow them to </a:t>
            </a:r>
            <a:r>
              <a:rPr lang="en-US" sz="2600" dirty="0" smtClean="0"/>
              <a:t>participate efficiently</a:t>
            </a:r>
            <a:endParaRPr lang="en-US" sz="2600" dirty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	</a:t>
            </a:r>
            <a:r>
              <a:rPr lang="es-ES_tradnl" sz="3600" dirty="0" err="1" smtClean="0">
                <a:solidFill>
                  <a:srgbClr val="800000"/>
                </a:solidFill>
              </a:rPr>
              <a:t>Implications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1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253017"/>
            <a:ext cx="818863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/>
              <a:buChar char="•"/>
            </a:pPr>
            <a:r>
              <a:rPr lang="en-US" sz="3000" b="1" dirty="0" smtClean="0"/>
              <a:t>Do</a:t>
            </a:r>
            <a:r>
              <a:rPr lang="en-US" sz="3000" dirty="0" smtClean="0"/>
              <a:t> </a:t>
            </a:r>
            <a:r>
              <a:rPr lang="en-US" sz="3000" i="1" dirty="0" smtClean="0"/>
              <a:t>(any of the) </a:t>
            </a:r>
            <a:r>
              <a:rPr lang="en-US" sz="3000" b="1" dirty="0" smtClean="0"/>
              <a:t>DERs make economic sense</a:t>
            </a:r>
            <a:r>
              <a:rPr lang="en-US" sz="3000" dirty="0" smtClean="0"/>
              <a:t>? Any other sense? How much </a:t>
            </a:r>
            <a:r>
              <a:rPr lang="en-US" sz="3000" b="1" dirty="0" smtClean="0"/>
              <a:t>penetration</a:t>
            </a:r>
            <a:r>
              <a:rPr lang="en-US" sz="3000" dirty="0" smtClean="0"/>
              <a:t> of the diverse DERs is economically viable? </a:t>
            </a:r>
          </a:p>
          <a:p>
            <a:pPr marL="457200" indent="-457200">
              <a:spcAft>
                <a:spcPts val="800"/>
              </a:spcAft>
              <a:buFont typeface="Arial"/>
              <a:buChar char="•"/>
            </a:pPr>
            <a:r>
              <a:rPr lang="en-US" sz="3000" b="1" dirty="0" smtClean="0"/>
              <a:t>What happens </a:t>
            </a:r>
            <a:r>
              <a:rPr lang="en-US" sz="3000" dirty="0" smtClean="0"/>
              <a:t>in a power system </a:t>
            </a:r>
            <a:r>
              <a:rPr lang="en-US" sz="2800" i="1" dirty="0" smtClean="0"/>
              <a:t>(at distribution &amp; bulk levels)</a:t>
            </a:r>
            <a:r>
              <a:rPr lang="en-US" sz="3000" dirty="0" smtClean="0"/>
              <a:t> with lots of DERs? </a:t>
            </a:r>
            <a:endParaRPr lang="en-US" sz="3000" b="1" dirty="0" smtClean="0"/>
          </a:p>
          <a:p>
            <a:pPr marL="457200" indent="-457200">
              <a:spcAft>
                <a:spcPts val="800"/>
              </a:spcAft>
              <a:buFont typeface="Arial"/>
              <a:buChar char="•"/>
            </a:pPr>
            <a:r>
              <a:rPr lang="en-US" sz="3000" dirty="0" smtClean="0"/>
              <a:t>What </a:t>
            </a:r>
            <a:r>
              <a:rPr lang="en-US" sz="3000" b="1" dirty="0" smtClean="0"/>
              <a:t>future mix </a:t>
            </a:r>
            <a:r>
              <a:rPr lang="en-US" sz="3000" dirty="0" smtClean="0"/>
              <a:t>of centralized &amp; decentralized resources makes economic sense?</a:t>
            </a:r>
          </a:p>
          <a:p>
            <a:pPr marL="457200" indent="-457200">
              <a:spcAft>
                <a:spcPts val="800"/>
              </a:spcAft>
              <a:buFont typeface="Arial"/>
              <a:buChar char="•"/>
            </a:pPr>
            <a:r>
              <a:rPr lang="en-US" sz="3000" dirty="0" smtClean="0"/>
              <a:t>How should the </a:t>
            </a:r>
            <a:r>
              <a:rPr lang="en-US" sz="3000" b="1" dirty="0" smtClean="0"/>
              <a:t>regulation of markets &amp; networks</a:t>
            </a:r>
            <a:r>
              <a:rPr lang="en-US" sz="3000" dirty="0" smtClean="0"/>
              <a:t> be adapted to guide in this situation?</a:t>
            </a:r>
            <a:endParaRPr lang="en-US" sz="2800" dirty="0" smtClean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>
                <a:solidFill>
                  <a:srgbClr val="800000"/>
                </a:solidFill>
              </a:rPr>
              <a:t>Q</a:t>
            </a:r>
            <a:r>
              <a:rPr lang="en-US" sz="3600" dirty="0" smtClean="0">
                <a:solidFill>
                  <a:srgbClr val="800000"/>
                </a:solidFill>
              </a:rPr>
              <a:t>uestions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0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191372"/>
            <a:ext cx="818863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smtClean="0"/>
              <a:t>First, in-depth understanding of the </a:t>
            </a:r>
            <a:r>
              <a:rPr lang="en-US" sz="3000" b="1" dirty="0" smtClean="0"/>
              <a:t>fundamentals</a:t>
            </a:r>
            <a:r>
              <a:rPr lang="is-IS" sz="3000" b="1" dirty="0" smtClean="0"/>
              <a:t>…</a:t>
            </a:r>
            <a:endParaRPr lang="en-US" sz="3000" b="1" dirty="0" smtClean="0"/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S</a:t>
            </a:r>
            <a:r>
              <a:rPr lang="is-IS" sz="2600" dirty="0" smtClean="0"/>
              <a:t>ervices, prices &amp; charges, trading platforms, evaluation of technologies &amp; business models</a:t>
            </a:r>
          </a:p>
          <a:p>
            <a:pPr marL="914400" lvl="1" indent="-457200">
              <a:buFont typeface="Arial"/>
              <a:buChar char="•"/>
            </a:pPr>
            <a:r>
              <a:rPr lang="is-IS" sz="2600" dirty="0" smtClean="0"/>
              <a:t>… w</a:t>
            </a:r>
            <a:r>
              <a:rPr lang="en-US" sz="2600" dirty="0" err="1" smtClean="0"/>
              <a:t>hile</a:t>
            </a:r>
            <a:r>
              <a:rPr lang="en-US" sz="2600" dirty="0" smtClean="0"/>
              <a:t> being aware of the present situation of the power sector, under different regulatory frameworks, its shortcomings &amp; any existing trends 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Formulation of </a:t>
            </a:r>
            <a:r>
              <a:rPr lang="en-US" sz="3000" b="1" dirty="0" smtClean="0"/>
              <a:t>questions</a:t>
            </a:r>
            <a:r>
              <a:rPr lang="en-US" sz="3000" dirty="0" smtClean="0"/>
              <a:t> &amp; </a:t>
            </a:r>
            <a:r>
              <a:rPr lang="en-US" sz="3000" b="1" dirty="0" smtClean="0"/>
              <a:t>hypotheses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Then, </a:t>
            </a:r>
            <a:r>
              <a:rPr lang="en-US" sz="3000" b="1" dirty="0" smtClean="0"/>
              <a:t>use computer models </a:t>
            </a:r>
            <a:r>
              <a:rPr lang="en-US" sz="3000" dirty="0" smtClean="0"/>
              <a:t>to test some of our hypotheses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And finally produce some </a:t>
            </a:r>
            <a:r>
              <a:rPr lang="en-US" sz="3000" b="1" dirty="0" smtClean="0"/>
              <a:t>findings</a:t>
            </a:r>
            <a:r>
              <a:rPr lang="en-US" sz="3000" dirty="0" smtClean="0"/>
              <a:t> &amp; </a:t>
            </a:r>
            <a:r>
              <a:rPr lang="en-US" sz="3000" b="1" dirty="0" smtClean="0"/>
              <a:t>recommendations</a:t>
            </a:r>
            <a:endParaRPr lang="en-US" sz="2800" b="1" dirty="0" smtClean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Our approach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5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015742"/>
            <a:ext cx="8460051" cy="360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Portfolio of models covering the entire power system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 dirty="0"/>
              <a:t>DR DRE &amp; DER-CAM </a:t>
            </a:r>
            <a:r>
              <a:rPr lang="en-US" sz="2400" dirty="0"/>
              <a:t>(price-taker DER optimization</a:t>
            </a:r>
            <a:r>
              <a:rPr lang="en-US" sz="2400" dirty="0" smtClean="0"/>
              <a:t>) &amp; </a:t>
            </a:r>
            <a:r>
              <a:rPr lang="en-US" sz="2400" b="1" dirty="0" smtClean="0"/>
              <a:t>PEV</a:t>
            </a:r>
            <a:r>
              <a:rPr lang="en-US" sz="2400" dirty="0" smtClean="0"/>
              <a:t> </a:t>
            </a:r>
            <a:r>
              <a:rPr lang="en-US" sz="2400" b="1" dirty="0" smtClean="0"/>
              <a:t>AG</a:t>
            </a:r>
            <a:r>
              <a:rPr lang="en-US" sz="2400" dirty="0" smtClean="0"/>
              <a:t> (electric vehicles): Operational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 dirty="0"/>
              <a:t>RNM</a:t>
            </a:r>
            <a:r>
              <a:rPr lang="en-US" sz="2400" dirty="0"/>
              <a:t> (Distribution network planning): </a:t>
            </a:r>
            <a:r>
              <a:rPr lang="en-US" sz="2400" dirty="0" smtClean="0"/>
              <a:t>Operational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 dirty="0"/>
              <a:t>D-</a:t>
            </a:r>
            <a:r>
              <a:rPr lang="en-US" sz="2400" b="1" dirty="0" err="1"/>
              <a:t>Sim</a:t>
            </a:r>
            <a:r>
              <a:rPr lang="en-US" sz="2400" dirty="0"/>
              <a:t> (Distribution network simulation for DLMP calculation): </a:t>
            </a:r>
            <a:r>
              <a:rPr lang="en-US" sz="2400" dirty="0" smtClean="0"/>
              <a:t>Development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/>
              <a:t>ROM</a:t>
            </a:r>
            <a:r>
              <a:rPr lang="en-US" sz="2400" b="1" dirty="0"/>
              <a:t>+</a:t>
            </a:r>
            <a:r>
              <a:rPr lang="en-US" sz="2400" dirty="0"/>
              <a:t> (UC &amp; ED with network representation): </a:t>
            </a:r>
            <a:r>
              <a:rPr lang="en-US" sz="2400" dirty="0" smtClean="0"/>
              <a:t>Operational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 dirty="0"/>
              <a:t>PSO</a:t>
            </a:r>
            <a:r>
              <a:rPr lang="en-US" sz="2400" dirty="0"/>
              <a:t> (UC &amp; ED with network representation): </a:t>
            </a:r>
            <a:r>
              <a:rPr lang="en-US" sz="2400" dirty="0" smtClean="0"/>
              <a:t>Operational</a:t>
            </a:r>
            <a:endParaRPr lang="en-US" sz="2400" dirty="0"/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 dirty="0" err="1"/>
              <a:t>GenX</a:t>
            </a:r>
            <a:r>
              <a:rPr lang="en-US" sz="2400" dirty="0"/>
              <a:t> (capacity expansion with DERs): </a:t>
            </a:r>
            <a:r>
              <a:rPr lang="en-US" sz="2400" dirty="0" smtClean="0"/>
              <a:t>Development</a:t>
            </a:r>
            <a:endParaRPr lang="en-US" sz="2400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The computer models that we have used</a:t>
            </a:r>
            <a:endParaRPr lang="en-US" sz="3600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39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14938" y="6553200"/>
            <a:ext cx="510540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814938" y="4648200"/>
            <a:ext cx="0" cy="19050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21865" y="6500152"/>
            <a:ext cx="5098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Level of detail of the physical system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76738" y="60960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76738" y="5638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76738" y="5185064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76737" y="4727864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898064" y="4727864"/>
            <a:ext cx="602674" cy="18253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 smtClean="0"/>
              <a:t>GenX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00738" y="4727864"/>
            <a:ext cx="602674" cy="1368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PSO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103412" y="5185064"/>
            <a:ext cx="602674" cy="1368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ROM+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706086" y="5638800"/>
            <a:ext cx="602674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RNM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308760" y="5638800"/>
            <a:ext cx="602674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D-SIM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911434" y="6096000"/>
            <a:ext cx="602674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PEVAG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514108" y="6096000"/>
            <a:ext cx="602674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/>
              <a:t>DER-CAM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6116782" y="6096000"/>
            <a:ext cx="602674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/>
              <a:t>DR DRE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6234538" y="4727864"/>
            <a:ext cx="484918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34538" y="5337464"/>
            <a:ext cx="484918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705601" y="4771798"/>
            <a:ext cx="167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development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705601" y="5381398"/>
            <a:ext cx="167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Complete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1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2738"/>
            <a:ext cx="8229600" cy="1600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What does the MIT study say about how to price renewables?</a:t>
            </a:r>
            <a:endParaRPr lang="en-US" sz="40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152165"/>
            <a:ext cx="83461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This is a question that a journalist asked me recently. My answer </a:t>
            </a:r>
            <a:r>
              <a:rPr lang="en-US" sz="1600" dirty="0" smtClean="0"/>
              <a:t>was: </a:t>
            </a:r>
            <a:r>
              <a:rPr lang="en-US" sz="1600" dirty="0"/>
              <a:t>“nothing”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6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129727"/>
            <a:ext cx="8344581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b="1" dirty="0" smtClean="0"/>
              <a:t>Reduce the barriers </a:t>
            </a:r>
            <a:r>
              <a:rPr lang="en-US" sz="3000" dirty="0" smtClean="0"/>
              <a:t>that impede an efficient &amp; effective DER participation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In the </a:t>
            </a:r>
            <a:r>
              <a:rPr lang="en-US" sz="2600" b="1" dirty="0" smtClean="0"/>
              <a:t>remuneration of distribution networks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In the wholesale </a:t>
            </a:r>
            <a:r>
              <a:rPr lang="en-US" sz="2600" b="1" dirty="0" smtClean="0"/>
              <a:t>market rules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In the </a:t>
            </a:r>
            <a:r>
              <a:rPr lang="en-US" sz="2600" b="1" dirty="0" smtClean="0"/>
              <a:t>structure</a:t>
            </a:r>
            <a:r>
              <a:rPr lang="en-US" sz="2600" dirty="0" smtClean="0"/>
              <a:t> of the power sector</a:t>
            </a:r>
            <a:endParaRPr lang="en-US" sz="1000" dirty="0" smtClean="0"/>
          </a:p>
          <a:p>
            <a:pPr marL="914400" lvl="1" indent="-457200">
              <a:buFont typeface="Arial"/>
              <a:buChar char="•"/>
            </a:pPr>
            <a:endParaRPr lang="en-US" sz="1000" dirty="0" smtClean="0"/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All resources </a:t>
            </a:r>
            <a:r>
              <a:rPr lang="en-US" sz="2800" i="1" dirty="0" smtClean="0"/>
              <a:t>(including DERs) </a:t>
            </a:r>
            <a:r>
              <a:rPr lang="en-US" sz="3000" dirty="0" smtClean="0"/>
              <a:t>should be </a:t>
            </a:r>
            <a:r>
              <a:rPr lang="en-US" sz="3000" b="1" dirty="0" smtClean="0"/>
              <a:t>exposed to correct economic signals</a:t>
            </a:r>
            <a:r>
              <a:rPr lang="en-US" sz="3000" dirty="0" smtClean="0"/>
              <a:t> (</a:t>
            </a:r>
            <a:r>
              <a:rPr lang="en-US" sz="2800" i="1" dirty="0" smtClean="0"/>
              <a:t>prices &amp; charges)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For the </a:t>
            </a:r>
            <a:r>
              <a:rPr lang="en-US" sz="2600" b="1" dirty="0" smtClean="0"/>
              <a:t>DERs to respond </a:t>
            </a:r>
            <a:r>
              <a:rPr lang="en-US" sz="2600" dirty="0" smtClean="0"/>
              <a:t>to system conditions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For </a:t>
            </a:r>
            <a:r>
              <a:rPr lang="en-US" sz="2600" b="1" dirty="0" smtClean="0"/>
              <a:t>system conditions to depend </a:t>
            </a:r>
            <a:r>
              <a:rPr lang="en-US" sz="2600" dirty="0" smtClean="0"/>
              <a:t>on DERs response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For </a:t>
            </a:r>
            <a:r>
              <a:rPr lang="en-US" sz="2600" b="1" dirty="0" smtClean="0"/>
              <a:t>efficient siting </a:t>
            </a:r>
            <a:r>
              <a:rPr lang="en-US" sz="2600" dirty="0" smtClean="0"/>
              <a:t>of DERs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To prevent inefficient </a:t>
            </a:r>
            <a:r>
              <a:rPr lang="en-US" sz="2600" b="1" dirty="0" smtClean="0"/>
              <a:t>grid defection</a:t>
            </a:r>
            <a:endParaRPr lang="en-US" sz="3000" dirty="0" smtClean="0"/>
          </a:p>
          <a:p>
            <a:r>
              <a:rPr lang="is-IS" sz="3000" dirty="0" smtClean="0"/>
              <a:t>… &amp; we have </a:t>
            </a:r>
            <a:r>
              <a:rPr lang="is-IS" sz="3000" b="1" dirty="0" smtClean="0"/>
              <a:t>proposals on how to do it</a:t>
            </a:r>
            <a:endParaRPr lang="en-US" sz="3000" b="1" dirty="0" smtClean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Findings &amp; recommendations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2738"/>
            <a:ext cx="8229600" cy="1600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The barriers</a:t>
            </a:r>
            <a:endParaRPr lang="en-US" sz="40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5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628"/>
            <a:ext cx="9220840" cy="82701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DERs participation at distribution level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4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CA3203-45F1-DD49-BEC7-CAA5DCBA1E04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411" y="1269937"/>
            <a:ext cx="8373035" cy="5349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rgbClr val="376092"/>
                </a:solidFill>
              </a:rPr>
              <a:t>Upgrade </a:t>
            </a:r>
            <a:r>
              <a:rPr lang="en-US" sz="3300" dirty="0">
                <a:solidFill>
                  <a:srgbClr val="376092"/>
                </a:solidFill>
              </a:rPr>
              <a:t>regulation of networks to account for new cost drivers &amp; innovation </a:t>
            </a:r>
            <a:r>
              <a:rPr lang="en-US" sz="3300" dirty="0" smtClean="0">
                <a:solidFill>
                  <a:srgbClr val="376092"/>
                </a:solidFill>
              </a:rPr>
              <a:t>opportunities, &amp; allow DERs to provide network-related services</a:t>
            </a:r>
          </a:p>
          <a:p>
            <a:endParaRPr lang="en-US" sz="1500" dirty="0" smtClean="0">
              <a:solidFill>
                <a:srgbClr val="37609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000" dirty="0" smtClean="0"/>
              <a:t>Make use of state-of-the-art regulatory instruments to </a:t>
            </a:r>
            <a:r>
              <a:rPr lang="en-US" sz="3000" b="1" dirty="0" smtClean="0"/>
              <a:t>remunerate distribution </a:t>
            </a:r>
            <a:r>
              <a:rPr lang="en-US" sz="3000" dirty="0" smtClean="0"/>
              <a:t>&amp; to </a:t>
            </a:r>
            <a:r>
              <a:rPr lang="en-US" sz="3000" b="1" dirty="0" smtClean="0"/>
              <a:t>promote innovation</a:t>
            </a:r>
          </a:p>
          <a:p>
            <a:pPr marL="571500" indent="-571500">
              <a:buFont typeface="Arial"/>
              <a:buChar char="•"/>
            </a:pPr>
            <a:r>
              <a:rPr lang="en-US" sz="3000" dirty="0" smtClean="0"/>
              <a:t>Make sure that network </a:t>
            </a:r>
            <a:r>
              <a:rPr lang="en-US" sz="3000" b="1" dirty="0" smtClean="0"/>
              <a:t>charges reflect network reinforcement needs</a:t>
            </a:r>
          </a:p>
          <a:p>
            <a:pPr marL="571500" indent="-571500">
              <a:buFont typeface="Arial"/>
              <a:buChar char="•"/>
            </a:pPr>
            <a:r>
              <a:rPr lang="en-US" sz="3000" dirty="0" smtClean="0"/>
              <a:t>Facilitate the efficient </a:t>
            </a:r>
            <a:r>
              <a:rPr lang="en-US" sz="3000" b="1" dirty="0" smtClean="0"/>
              <a:t>provision of network services by DERs  </a:t>
            </a:r>
          </a:p>
        </p:txBody>
      </p:sp>
    </p:spTree>
    <p:extLst>
      <p:ext uri="{BB962C8B-B14F-4D97-AF65-F5344CB8AC3E}">
        <p14:creationId xmlns:p14="http://schemas.microsoft.com/office/powerpoint/2010/main" val="14262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58664308"/>
              </p:ext>
            </p:extLst>
          </p:nvPr>
        </p:nvGraphicFramePr>
        <p:xfrm>
          <a:off x="948032" y="801383"/>
          <a:ext cx="7238880" cy="5850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The primary electricity services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0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628"/>
            <a:ext cx="9220840" cy="82701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DERs participation in wholesale markets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4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CA3203-45F1-DD49-BEC7-CAA5DCBA1E04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411" y="1378017"/>
            <a:ext cx="8373035" cy="4751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rgbClr val="376092"/>
                </a:solidFill>
              </a:rPr>
              <a:t>Existing barriers to the participation of DERs in wholesale markets should be removed</a:t>
            </a:r>
          </a:p>
          <a:p>
            <a:endParaRPr lang="en-US" sz="1400" dirty="0" smtClean="0">
              <a:solidFill>
                <a:srgbClr val="37609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000" dirty="0" smtClean="0"/>
              <a:t>Get the time &amp; location prices right</a:t>
            </a:r>
          </a:p>
          <a:p>
            <a:pPr marL="571500" indent="-571500">
              <a:buFont typeface="Arial"/>
              <a:buChar char="•"/>
            </a:pPr>
            <a:r>
              <a:rPr lang="en-US" sz="3000" dirty="0" smtClean="0"/>
              <a:t>Allow </a:t>
            </a:r>
            <a:r>
              <a:rPr lang="en-US" sz="3000" dirty="0" smtClean="0"/>
              <a:t>adjustments </a:t>
            </a:r>
            <a:r>
              <a:rPr lang="en-US" sz="3000" dirty="0" smtClean="0"/>
              <a:t>in market positions while getting closer to r</a:t>
            </a:r>
            <a:r>
              <a:rPr lang="en-US" sz="3000" dirty="0" smtClean="0">
                <a:solidFill>
                  <a:srgbClr val="000000"/>
                </a:solidFill>
              </a:rPr>
              <a:t>eal time</a:t>
            </a:r>
          </a:p>
          <a:p>
            <a:pPr marL="571500" indent="-571500">
              <a:buFont typeface="Arial"/>
              <a:buChar char="•"/>
            </a:pPr>
            <a:r>
              <a:rPr lang="en-US" sz="3000" dirty="0" smtClean="0">
                <a:solidFill>
                  <a:srgbClr val="000000"/>
                </a:solidFill>
                <a:cs typeface="RotisSemiSerif55"/>
              </a:rPr>
              <a:t>Make sure that scarcity situations are duly reflected in prices</a:t>
            </a:r>
            <a:endParaRPr lang="en-US" sz="3000" dirty="0">
              <a:solidFill>
                <a:srgbClr val="000000"/>
              </a:solidFill>
              <a:cs typeface="RotisSemiSerif55"/>
            </a:endParaRPr>
          </a:p>
        </p:txBody>
      </p:sp>
    </p:spTree>
    <p:extLst>
      <p:ext uri="{BB962C8B-B14F-4D97-AF65-F5344CB8AC3E}">
        <p14:creationId xmlns:p14="http://schemas.microsoft.com/office/powerpoint/2010/main" val="42160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628"/>
            <a:ext cx="9220840" cy="82701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The power sector structure matters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4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CA3203-45F1-DD49-BEC7-CAA5DCBA1E04}" type="slidenum">
              <a:rPr lang="en-US" smtClean="0"/>
              <a:t>45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1803" y="1215898"/>
            <a:ext cx="8608851" cy="5349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There is much to be learned from the past experience of restructuring at bulk power system level, while being aware of the significant differences between the transmission &amp; distribution worlds</a:t>
            </a:r>
          </a:p>
          <a:p>
            <a:pPr marL="571500" indent="-571500">
              <a:buFont typeface="Arial"/>
              <a:buChar char="•"/>
            </a:pPr>
            <a:r>
              <a:rPr lang="en-US" sz="3000" dirty="0" smtClean="0"/>
              <a:t>The difficulties &amp; maybe inconvenience in introducing structural changes are acknowledged</a:t>
            </a:r>
          </a:p>
          <a:p>
            <a:pPr marL="571500" indent="-571500">
              <a:buFont typeface="Arial"/>
              <a:buChar char="•"/>
            </a:pPr>
            <a:r>
              <a:rPr lang="en-US" sz="3000" dirty="0" smtClean="0"/>
              <a:t>There are advantages for DERs integration in a structure based on a Distribution Network Owner that is also Distribution System Operator &amp; is fully (i.e. ownership) unbundled from downstream retail &amp; upstream generation market.   </a:t>
            </a:r>
          </a:p>
        </p:txBody>
      </p:sp>
    </p:spTree>
    <p:extLst>
      <p:ext uri="{BB962C8B-B14F-4D97-AF65-F5344CB8AC3E}">
        <p14:creationId xmlns:p14="http://schemas.microsoft.com/office/powerpoint/2010/main" val="16083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08936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49" y="1616667"/>
            <a:ext cx="5282769" cy="5124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209" y="120125"/>
            <a:ext cx="86204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200" dirty="0" err="1" smtClean="0">
                <a:solidFill>
                  <a:srgbClr val="800000"/>
                </a:solidFill>
              </a:rPr>
              <a:t>Technology</a:t>
            </a:r>
            <a:r>
              <a:rPr lang="es-ES_tradnl" sz="3200" dirty="0" smtClean="0">
                <a:solidFill>
                  <a:srgbClr val="800000"/>
                </a:solidFill>
              </a:rPr>
              <a:t> </a:t>
            </a:r>
            <a:r>
              <a:rPr lang="es-ES_tradnl" sz="3200" dirty="0" err="1" smtClean="0">
                <a:solidFill>
                  <a:srgbClr val="800000"/>
                </a:solidFill>
              </a:rPr>
              <a:t>barriers</a:t>
            </a:r>
            <a:r>
              <a:rPr lang="es-ES_tradnl" sz="3200" dirty="0" smtClean="0">
                <a:solidFill>
                  <a:srgbClr val="800000"/>
                </a:solidFill>
              </a:rPr>
              <a:t>?</a:t>
            </a:r>
          </a:p>
          <a:p>
            <a:pPr algn="ctr"/>
            <a:r>
              <a:rPr lang="es-ES_tradnl" sz="2800" dirty="0" err="1" smtClean="0">
                <a:solidFill>
                  <a:srgbClr val="800000"/>
                </a:solidFill>
              </a:rPr>
              <a:t>How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much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should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the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toaster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know</a:t>
            </a:r>
            <a:r>
              <a:rPr lang="es-ES_tradnl" sz="2800" dirty="0" smtClean="0">
                <a:solidFill>
                  <a:srgbClr val="800000"/>
                </a:solidFill>
              </a:rPr>
              <a:t>?</a:t>
            </a:r>
          </a:p>
          <a:p>
            <a:pPr algn="ctr"/>
            <a:r>
              <a:rPr lang="es-ES_tradnl" sz="2800" dirty="0" err="1" smtClean="0">
                <a:solidFill>
                  <a:srgbClr val="800000"/>
                </a:solidFill>
              </a:rPr>
              <a:t>Is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it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worth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sending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prices</a:t>
            </a:r>
            <a:r>
              <a:rPr lang="es-ES_tradnl" sz="2800" dirty="0" smtClean="0">
                <a:solidFill>
                  <a:srgbClr val="800000"/>
                </a:solidFill>
              </a:rPr>
              <a:t> &amp; </a:t>
            </a:r>
            <a:r>
              <a:rPr lang="es-ES_tradnl" sz="2800" dirty="0" err="1" smtClean="0">
                <a:solidFill>
                  <a:srgbClr val="800000"/>
                </a:solidFill>
              </a:rPr>
              <a:t>charges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to</a:t>
            </a:r>
            <a:r>
              <a:rPr lang="es-ES_tradnl" sz="2800" dirty="0" smtClean="0">
                <a:solidFill>
                  <a:srgbClr val="800000"/>
                </a:solidFill>
              </a:rPr>
              <a:t> </a:t>
            </a:r>
            <a:r>
              <a:rPr lang="es-ES_tradnl" sz="2800" dirty="0" err="1" smtClean="0">
                <a:solidFill>
                  <a:srgbClr val="800000"/>
                </a:solidFill>
              </a:rPr>
              <a:t>it</a:t>
            </a:r>
            <a:r>
              <a:rPr lang="es-ES_tradnl" sz="2800" dirty="0" smtClean="0">
                <a:solidFill>
                  <a:srgbClr val="800000"/>
                </a:solidFill>
              </a:rPr>
              <a:t>?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1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252" y="283566"/>
            <a:ext cx="2597050" cy="468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8251" y="246580"/>
            <a:ext cx="2597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/>
                <a:cs typeface="Arial Black"/>
              </a:rPr>
              <a:t>TSO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5700" y="1101732"/>
            <a:ext cx="2746232" cy="468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35700" y="1077075"/>
            <a:ext cx="2720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/>
                <a:cs typeface="Arial Black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latin typeface="Arial Black"/>
                <a:cs typeface="Arial Black"/>
              </a:rPr>
              <a:t>SO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59191" y="4383098"/>
            <a:ext cx="2059056" cy="62877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59191" y="4334811"/>
            <a:ext cx="205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METER + ENERGY BOX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762" y="5387768"/>
            <a:ext cx="2051486" cy="1470232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5092167" y="6500458"/>
            <a:ext cx="480857" cy="208565"/>
          </a:xfrm>
          <a:prstGeom prst="triangl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gular Pentagon 11"/>
          <p:cNvSpPr/>
          <p:nvPr/>
        </p:nvSpPr>
        <p:spPr>
          <a:xfrm>
            <a:off x="4171930" y="6263125"/>
            <a:ext cx="363798" cy="445898"/>
          </a:xfrm>
          <a:prstGeom prst="pent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4611310" y="6180933"/>
            <a:ext cx="480857" cy="319525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lock Arc 19"/>
          <p:cNvSpPr/>
          <p:nvPr/>
        </p:nvSpPr>
        <p:spPr>
          <a:xfrm flipV="1">
            <a:off x="4554167" y="4745090"/>
            <a:ext cx="723015" cy="587340"/>
          </a:xfrm>
          <a:prstGeom prst="blockArc">
            <a:avLst>
              <a:gd name="adj1" fmla="val 12162954"/>
              <a:gd name="adj2" fmla="val 20099004"/>
              <a:gd name="adj3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Block Arc 21"/>
          <p:cNvSpPr/>
          <p:nvPr/>
        </p:nvSpPr>
        <p:spPr>
          <a:xfrm flipV="1">
            <a:off x="4630367" y="4908550"/>
            <a:ext cx="570283" cy="361948"/>
          </a:xfrm>
          <a:prstGeom prst="blockArc">
            <a:avLst>
              <a:gd name="adj1" fmla="val 12162954"/>
              <a:gd name="adj2" fmla="val 20099004"/>
              <a:gd name="adj3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lock Arc 22"/>
          <p:cNvSpPr/>
          <p:nvPr/>
        </p:nvSpPr>
        <p:spPr>
          <a:xfrm flipV="1">
            <a:off x="4693867" y="4991100"/>
            <a:ext cx="417883" cy="215898"/>
          </a:xfrm>
          <a:prstGeom prst="blockArc">
            <a:avLst>
              <a:gd name="adj1" fmla="val 12162954"/>
              <a:gd name="adj2" fmla="val 20099004"/>
              <a:gd name="adj3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092167" y="5850817"/>
            <a:ext cx="414711" cy="3916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apezoid 24"/>
          <p:cNvSpPr/>
          <p:nvPr/>
        </p:nvSpPr>
        <p:spPr>
          <a:xfrm>
            <a:off x="4535728" y="5669843"/>
            <a:ext cx="469900" cy="361948"/>
          </a:xfrm>
          <a:prstGeom prst="trapezoi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474282" y="1600295"/>
            <a:ext cx="0" cy="1059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563182" y="1600295"/>
            <a:ext cx="0" cy="1059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652082" y="1600295"/>
            <a:ext cx="0" cy="1059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70482" y="769800"/>
            <a:ext cx="0" cy="18651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546682" y="782500"/>
            <a:ext cx="0" cy="18651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635582" y="782500"/>
            <a:ext cx="0" cy="18651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52324" y="1651000"/>
            <a:ext cx="242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NETWORK CONNECTION</a:t>
            </a:r>
          </a:p>
          <a:p>
            <a:pPr algn="r"/>
            <a:r>
              <a:rPr lang="en-US" sz="1400" dirty="0" smtClean="0"/>
              <a:t>VOLTAGE CONTROL</a:t>
            </a:r>
          </a:p>
          <a:p>
            <a:pPr algn="r"/>
            <a:r>
              <a:rPr lang="en-US" sz="1400" dirty="0" smtClean="0"/>
              <a:t>CONGESTION MANAGEMENT</a:t>
            </a:r>
          </a:p>
          <a:p>
            <a:pPr algn="r"/>
            <a:r>
              <a:rPr lang="en-US" sz="1400" dirty="0" smtClean="0"/>
              <a:t>ENERGY LOSS REDUCTION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85200" y="1570233"/>
            <a:ext cx="0" cy="3174857"/>
          </a:xfrm>
          <a:prstGeom prst="straightConnector1">
            <a:avLst/>
          </a:prstGeom>
          <a:ln w="38100" cmpd="sng">
            <a:solidFill>
              <a:schemeClr val="accent2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18248" y="4743450"/>
            <a:ext cx="2666952" cy="1640"/>
          </a:xfrm>
          <a:prstGeom prst="straightConnector1">
            <a:avLst/>
          </a:prstGeom>
          <a:ln w="38100" cmpd="sng">
            <a:solidFill>
              <a:schemeClr val="accent2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92952" y="4762500"/>
            <a:ext cx="1695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EMERGENCY LIMIT</a:t>
            </a:r>
            <a:endParaRPr lang="en-US" sz="14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784842" y="1193895"/>
            <a:ext cx="1" cy="146574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832100" y="1473200"/>
            <a:ext cx="195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FIRM CAPACITY (CRM)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5824" y="1003300"/>
            <a:ext cx="24279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OPERATING RESERVES</a:t>
            </a:r>
          </a:p>
          <a:p>
            <a:pPr algn="r"/>
            <a:r>
              <a:rPr lang="en-US" sz="1400" dirty="0" smtClean="0"/>
              <a:t>BLACK START</a:t>
            </a:r>
          </a:p>
          <a:p>
            <a:pPr algn="r"/>
            <a:r>
              <a:rPr lang="en-US" sz="1400" dirty="0" smtClean="0"/>
              <a:t>VOLTAGE CONTROL</a:t>
            </a:r>
          </a:p>
          <a:p>
            <a:pPr algn="r"/>
            <a:r>
              <a:rPr lang="en-US" sz="1400" dirty="0" smtClean="0"/>
              <a:t>CONGESTION MANAGEMENT</a:t>
            </a:r>
          </a:p>
          <a:p>
            <a:pPr algn="r"/>
            <a:r>
              <a:rPr lang="en-US" sz="1400" dirty="0" smtClean="0"/>
              <a:t>ENERGY LOSS REDUCTION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295752" y="695332"/>
            <a:ext cx="2523880" cy="468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295752" y="670675"/>
            <a:ext cx="252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/>
                <a:cs typeface="Arial Black"/>
              </a:rPr>
              <a:t>PEX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7753682" y="1600295"/>
            <a:ext cx="0" cy="1059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711782" y="782500"/>
            <a:ext cx="0" cy="18651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800682" y="782500"/>
            <a:ext cx="0" cy="18651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9" idx="0"/>
          </p:cNvCxnSpPr>
          <p:nvPr/>
        </p:nvCxnSpPr>
        <p:spPr>
          <a:xfrm>
            <a:off x="4888719" y="1193895"/>
            <a:ext cx="0" cy="3140916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908300" y="3365500"/>
            <a:ext cx="195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ELECTRIC ENERGY PRICE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66700" y="3924300"/>
            <a:ext cx="288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Arial Black"/>
                <a:cs typeface="Arial Black"/>
              </a:rPr>
              <a:t>How to make use of the potential of DERs?</a:t>
            </a:r>
            <a:endParaRPr lang="en-US" sz="2400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3300" y="2692400"/>
            <a:ext cx="69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/>
                <a:cs typeface="Arial Black"/>
              </a:rPr>
              <a:t>?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18000" y="2654300"/>
            <a:ext cx="69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/>
                <a:cs typeface="Arial Black"/>
              </a:rPr>
              <a:t>?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64400" y="2692400"/>
            <a:ext cx="69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/>
                <a:cs typeface="Arial Black"/>
              </a:rPr>
              <a:t>?</a:t>
            </a:r>
            <a:endParaRPr lang="en-US"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958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48" y="1013391"/>
            <a:ext cx="7877118" cy="57724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43209" y="231605"/>
            <a:ext cx="86204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200" dirty="0" err="1" smtClean="0">
                <a:solidFill>
                  <a:srgbClr val="800000"/>
                </a:solidFill>
              </a:rPr>
              <a:t>What</a:t>
            </a:r>
            <a:r>
              <a:rPr lang="es-ES_tradnl" sz="3200" dirty="0" smtClean="0">
                <a:solidFill>
                  <a:srgbClr val="800000"/>
                </a:solidFill>
              </a:rPr>
              <a:t> </a:t>
            </a:r>
            <a:r>
              <a:rPr lang="es-ES_tradnl" sz="3200" dirty="0" err="1" smtClean="0">
                <a:solidFill>
                  <a:srgbClr val="800000"/>
                </a:solidFill>
              </a:rPr>
              <a:t>is</a:t>
            </a:r>
            <a:r>
              <a:rPr lang="es-ES_tradnl" sz="3200" dirty="0" smtClean="0">
                <a:solidFill>
                  <a:srgbClr val="800000"/>
                </a:solidFill>
              </a:rPr>
              <a:t> </a:t>
            </a:r>
            <a:r>
              <a:rPr lang="es-ES_tradnl" sz="3200" dirty="0" err="1" smtClean="0">
                <a:solidFill>
                  <a:srgbClr val="800000"/>
                </a:solidFill>
              </a:rPr>
              <a:t>the</a:t>
            </a:r>
            <a:r>
              <a:rPr lang="es-ES_tradnl" sz="3200" dirty="0" smtClean="0">
                <a:solidFill>
                  <a:srgbClr val="800000"/>
                </a:solidFill>
              </a:rPr>
              <a:t> </a:t>
            </a:r>
            <a:r>
              <a:rPr lang="es-ES_tradnl" sz="3200" dirty="0" err="1" smtClean="0">
                <a:solidFill>
                  <a:srgbClr val="800000"/>
                </a:solidFill>
              </a:rPr>
              <a:t>value</a:t>
            </a:r>
            <a:r>
              <a:rPr lang="es-ES_tradnl" sz="3200" dirty="0" smtClean="0">
                <a:solidFill>
                  <a:srgbClr val="800000"/>
                </a:solidFill>
              </a:rPr>
              <a:t> </a:t>
            </a:r>
            <a:r>
              <a:rPr lang="es-ES_tradnl" sz="2800" i="1" dirty="0" smtClean="0">
                <a:solidFill>
                  <a:srgbClr val="800000"/>
                </a:solidFill>
              </a:rPr>
              <a:t>(</a:t>
            </a:r>
            <a:r>
              <a:rPr lang="es-ES_tradnl" sz="2800" i="1" dirty="0" err="1" smtClean="0">
                <a:solidFill>
                  <a:srgbClr val="800000"/>
                </a:solidFill>
              </a:rPr>
              <a:t>if</a:t>
            </a:r>
            <a:r>
              <a:rPr lang="es-ES_tradnl" sz="2800" i="1" dirty="0" smtClean="0">
                <a:solidFill>
                  <a:srgbClr val="800000"/>
                </a:solidFill>
              </a:rPr>
              <a:t> </a:t>
            </a:r>
            <a:r>
              <a:rPr lang="es-ES_tradnl" sz="2800" i="1" dirty="0" err="1" smtClean="0">
                <a:solidFill>
                  <a:srgbClr val="800000"/>
                </a:solidFill>
              </a:rPr>
              <a:t>any</a:t>
            </a:r>
            <a:r>
              <a:rPr lang="es-ES_tradnl" sz="2800" i="1" dirty="0" smtClean="0">
                <a:solidFill>
                  <a:srgbClr val="800000"/>
                </a:solidFill>
              </a:rPr>
              <a:t>) </a:t>
            </a:r>
            <a:r>
              <a:rPr lang="es-ES_tradnl" sz="3200" dirty="0" smtClean="0">
                <a:solidFill>
                  <a:srgbClr val="800000"/>
                </a:solidFill>
              </a:rPr>
              <a:t>of </a:t>
            </a:r>
            <a:r>
              <a:rPr lang="es-ES_tradnl" sz="3200" dirty="0" err="1" smtClean="0">
                <a:solidFill>
                  <a:srgbClr val="800000"/>
                </a:solidFill>
              </a:rPr>
              <a:t>aggregation</a:t>
            </a:r>
            <a:r>
              <a:rPr lang="es-ES_tradnl" sz="3200" dirty="0" smtClean="0">
                <a:solidFill>
                  <a:srgbClr val="800000"/>
                </a:solidFill>
              </a:rPr>
              <a:t>?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4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5978"/>
            <a:ext cx="7886700" cy="86368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Values </a:t>
            </a:r>
            <a:r>
              <a:rPr lang="en-US" sz="3600" dirty="0">
                <a:solidFill>
                  <a:srgbClr val="800000"/>
                </a:solidFill>
              </a:rPr>
              <a:t>of </a:t>
            </a:r>
            <a:r>
              <a:rPr lang="en-US" sz="3600" dirty="0" smtClean="0">
                <a:solidFill>
                  <a:srgbClr val="800000"/>
                </a:solidFill>
              </a:rPr>
              <a:t>aggregation</a:t>
            </a:r>
            <a:endParaRPr lang="en-US" sz="3600" dirty="0">
              <a:solidFill>
                <a:srgbClr val="8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45465" y="5587895"/>
            <a:ext cx="784133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85495" y="1205345"/>
            <a:ext cx="2" cy="4599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1128929" y="5976516"/>
            <a:ext cx="1851660" cy="274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Today’s technology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128929" y="5633616"/>
            <a:ext cx="1851660" cy="274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Today’s regulations</a:t>
            </a:r>
          </a:p>
        </p:txBody>
      </p:sp>
      <p:cxnSp>
        <p:nvCxnSpPr>
          <p:cNvPr id="14" name="Straight Arrow Connector 13"/>
          <p:cNvCxnSpPr>
            <a:stCxn id="13" idx="3"/>
            <a:endCxn id="42" idx="1"/>
          </p:cNvCxnSpPr>
          <p:nvPr/>
        </p:nvCxnSpPr>
        <p:spPr>
          <a:xfrm>
            <a:off x="2980589" y="5770776"/>
            <a:ext cx="365262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41" idx="1"/>
          </p:cNvCxnSpPr>
          <p:nvPr/>
        </p:nvCxnSpPr>
        <p:spPr>
          <a:xfrm>
            <a:off x="2980589" y="6113676"/>
            <a:ext cx="365262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125375" y="1368310"/>
            <a:ext cx="914400" cy="4914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System Value</a:t>
            </a: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125375" y="5039256"/>
            <a:ext cx="914400" cy="4914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Private Value</a:t>
            </a:r>
          </a:p>
        </p:txBody>
      </p:sp>
      <p:sp>
        <p:nvSpPr>
          <p:cNvPr id="25" name="Rectángulo 9"/>
          <p:cNvSpPr/>
          <p:nvPr/>
        </p:nvSpPr>
        <p:spPr>
          <a:xfrm>
            <a:off x="1264019" y="4159476"/>
            <a:ext cx="3108960" cy="1280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Opportunistic Aggregation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Inadequate regulations for procurement of balancing services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chemeClr val="tx1"/>
                </a:solidFill>
              </a:rPr>
              <a:t>Flaws in the </a:t>
            </a:r>
            <a:r>
              <a:rPr lang="en-US" sz="1300" dirty="0">
                <a:solidFill>
                  <a:schemeClr val="tx1"/>
                </a:solidFill>
              </a:rPr>
              <a:t>allocation of balancing costs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Inefficient locational prices &amp; network charges</a:t>
            </a:r>
          </a:p>
        </p:txBody>
      </p:sp>
      <p:sp>
        <p:nvSpPr>
          <p:cNvPr id="34" name="Rectángulo 9"/>
          <p:cNvSpPr/>
          <p:nvPr/>
        </p:nvSpPr>
        <p:spPr>
          <a:xfrm>
            <a:off x="3252422" y="2767382"/>
            <a:ext cx="3108960" cy="1280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Transitory Aggregation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Management of complexity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Closing information gaps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Engaging  power system agents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Coordinating agents for system operations</a:t>
            </a:r>
          </a:p>
        </p:txBody>
      </p:sp>
      <p:sp>
        <p:nvSpPr>
          <p:cNvPr id="35" name="Rectángulo 9"/>
          <p:cNvSpPr/>
          <p:nvPr/>
        </p:nvSpPr>
        <p:spPr>
          <a:xfrm>
            <a:off x="5444495" y="1368310"/>
            <a:ext cx="3108960" cy="1280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Fundamental Aggregation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Economies of scale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Economies of scope</a:t>
            </a: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Risk </a:t>
            </a:r>
            <a:r>
              <a:rPr lang="en-US" sz="1300" dirty="0" smtClean="0">
                <a:solidFill>
                  <a:schemeClr val="tx1"/>
                </a:solidFill>
              </a:rPr>
              <a:t>management</a:t>
            </a:r>
            <a:endParaRPr lang="en-US" sz="1300" dirty="0">
              <a:solidFill>
                <a:schemeClr val="tx1"/>
              </a:solidFill>
            </a:endParaRPr>
          </a:p>
          <a:p>
            <a:pPr marL="91679" indent="-91679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Competition and innovation</a:t>
            </a:r>
          </a:p>
        </p:txBody>
      </p:sp>
      <p:cxnSp>
        <p:nvCxnSpPr>
          <p:cNvPr id="37" name="Straight Arrow Connector 36"/>
          <p:cNvCxnSpPr>
            <a:stCxn id="24" idx="0"/>
            <a:endCxn id="23" idx="2"/>
          </p:cNvCxnSpPr>
          <p:nvPr/>
        </p:nvCxnSpPr>
        <p:spPr>
          <a:xfrm flipV="1">
            <a:off x="582575" y="1859800"/>
            <a:ext cx="0" cy="3179456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ítulo 1"/>
          <p:cNvSpPr txBox="1">
            <a:spLocks/>
          </p:cNvSpPr>
          <p:nvPr/>
        </p:nvSpPr>
        <p:spPr>
          <a:xfrm>
            <a:off x="6633215" y="5976516"/>
            <a:ext cx="1920240" cy="274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/>
              <a:t>Advanced technology</a:t>
            </a: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633215" y="5633616"/>
            <a:ext cx="1920240" cy="274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/>
              <a:t>Advanced regulations</a:t>
            </a:r>
          </a:p>
        </p:txBody>
      </p:sp>
      <p:cxnSp>
        <p:nvCxnSpPr>
          <p:cNvPr id="17" name="Straight Connector 4"/>
          <p:cNvCxnSpPr/>
          <p:nvPr/>
        </p:nvCxnSpPr>
        <p:spPr>
          <a:xfrm>
            <a:off x="0" y="909658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8549-E6E8-ED4F-BC6E-85ACF5349606}" type="slidenum">
              <a:rPr lang="en-US" smtClean="0">
                <a:solidFill>
                  <a:schemeClr val="tx1"/>
                </a:solidFill>
              </a:rPr>
              <a:t>49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2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69" y="360941"/>
            <a:ext cx="8481819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We want to understand what happens </a:t>
            </a:r>
            <a:r>
              <a:rPr lang="en-US" sz="2600" i="1" dirty="0" smtClean="0">
                <a:solidFill>
                  <a:srgbClr val="800000"/>
                </a:solidFill>
              </a:rPr>
              <a:t>(&amp; examine the consequences)</a:t>
            </a:r>
            <a:r>
              <a:rPr lang="en-US" sz="2800" dirty="0" smtClean="0">
                <a:solidFill>
                  <a:srgbClr val="800000"/>
                </a:solidFill>
              </a:rPr>
              <a:t> if we are technology neutral</a:t>
            </a:r>
            <a:endParaRPr lang="en-US" sz="2400" i="1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" y="1711997"/>
            <a:ext cx="8947353" cy="34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628"/>
            <a:ext cx="9220840" cy="82701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Cyber Security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&amp;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Resilience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Summary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4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CA3203-45F1-DD49-BEC7-CAA5DCBA1E04}" type="slidenum">
              <a:rPr lang="en-US" smtClean="0"/>
              <a:t>50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411" y="2253917"/>
            <a:ext cx="8373035" cy="3632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76092"/>
                </a:solidFill>
              </a:rPr>
              <a:t>No </a:t>
            </a:r>
            <a:r>
              <a:rPr lang="en-US" sz="3600" dirty="0">
                <a:solidFill>
                  <a:srgbClr val="376092"/>
                </a:solidFill>
              </a:rPr>
              <a:t>“magic bullet” stops all cyber attacks or incidents or cyber vulnerabilities in Distributed Energy Resources (DERs</a:t>
            </a:r>
            <a:r>
              <a:rPr lang="en-US" sz="3600" dirty="0" smtClean="0">
                <a:solidFill>
                  <a:srgbClr val="376092"/>
                </a:solidFill>
              </a:rPr>
              <a:t>)</a:t>
            </a:r>
          </a:p>
          <a:p>
            <a:pPr indent="-400050">
              <a:spcBef>
                <a:spcPts val="600"/>
              </a:spcBef>
            </a:pPr>
            <a:r>
              <a:rPr lang="en-US" sz="3000" dirty="0"/>
              <a:t>Cyber Security Risks are Real and Complex</a:t>
            </a:r>
          </a:p>
          <a:p>
            <a:pPr indent="-400050">
              <a:spcBef>
                <a:spcPts val="600"/>
              </a:spcBef>
            </a:pPr>
            <a:r>
              <a:rPr lang="en-US" sz="3000" dirty="0"/>
              <a:t>Cyber Standards for Distribution/DERs </a:t>
            </a:r>
            <a:r>
              <a:rPr lang="en-US" sz="3000" dirty="0" smtClean="0"/>
              <a:t>are needed</a:t>
            </a:r>
            <a:endParaRPr lang="en-US" sz="3000" dirty="0"/>
          </a:p>
          <a:p>
            <a:pPr indent="-400050">
              <a:spcBef>
                <a:spcPts val="600"/>
              </a:spcBef>
            </a:pPr>
            <a:r>
              <a:rPr lang="en-US" sz="3000" dirty="0"/>
              <a:t>Information Sharing and Response Plans </a:t>
            </a:r>
            <a:r>
              <a:rPr lang="en-US" sz="3000" dirty="0" smtClean="0"/>
              <a:t>are needed</a:t>
            </a:r>
            <a:endParaRPr lang="en-US" sz="3000" dirty="0"/>
          </a:p>
          <a:p>
            <a:endParaRPr lang="en-US" sz="3600" dirty="0">
              <a:solidFill>
                <a:srgbClr val="376092"/>
              </a:solidFill>
            </a:endParaRPr>
          </a:p>
          <a:p>
            <a:endParaRPr lang="en-US" sz="36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</p:spTree>
    <p:extLst>
      <p:ext uri="{BB962C8B-B14F-4D97-AF65-F5344CB8AC3E}">
        <p14:creationId xmlns:p14="http://schemas.microsoft.com/office/powerpoint/2010/main" val="14871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2738"/>
            <a:ext cx="8229600" cy="1600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The economic signals</a:t>
            </a:r>
            <a:endParaRPr lang="en-US" sz="40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4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628"/>
            <a:ext cx="9220840" cy="82701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Improve design of prices &amp; charges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4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CA3203-45F1-DD49-BEC7-CAA5DCBA1E04}" type="slidenum">
              <a:rPr lang="en-US" smtClean="0"/>
              <a:t>52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411" y="1148348"/>
            <a:ext cx="8373035" cy="5573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76092"/>
                </a:solidFill>
              </a:rPr>
              <a:t>The design &amp; the level of time &amp; locational differentiation of electricity prices &amp; charges have a substantial impact on the efficiency of DERs response &amp; their impact on networks &amp; centralized generation</a:t>
            </a:r>
          </a:p>
          <a:p>
            <a:endParaRPr lang="en-US" sz="3600" dirty="0" smtClean="0">
              <a:solidFill>
                <a:srgbClr val="37609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This also applies to the volume &amp; format of allocation of policy charges in electricity tariffs, which can be a contributing factor to grid defection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Any cost-reflective component of prices &amp; charges should be exclusively based on the individual injection &amp; withdrawal profiles at the network connection point</a:t>
            </a:r>
          </a:p>
        </p:txBody>
      </p:sp>
    </p:spTree>
    <p:extLst>
      <p:ext uri="{BB962C8B-B14F-4D97-AF65-F5344CB8AC3E}">
        <p14:creationId xmlns:p14="http://schemas.microsoft.com/office/powerpoint/2010/main" val="35440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131" y="1213668"/>
            <a:ext cx="8097988" cy="2538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smtClean="0">
                <a:solidFill>
                  <a:srgbClr val="1F497D"/>
                </a:solidFill>
              </a:rPr>
              <a:t>All </a:t>
            </a:r>
            <a:r>
              <a:rPr lang="en-US" sz="3600" dirty="0">
                <a:solidFill>
                  <a:srgbClr val="1F497D"/>
                </a:solidFill>
              </a:rPr>
              <a:t>economic consequences </a:t>
            </a:r>
            <a:r>
              <a:rPr lang="en-US" sz="3600" dirty="0" smtClean="0">
                <a:solidFill>
                  <a:srgbClr val="1F497D"/>
                </a:solidFill>
              </a:rPr>
              <a:t>for the power system agents must </a:t>
            </a:r>
            <a:r>
              <a:rPr lang="en-US" sz="3600" dirty="0">
                <a:solidFill>
                  <a:srgbClr val="1F497D"/>
                </a:solidFill>
              </a:rPr>
              <a:t>be derived from the individual profile of injections &amp; withdrawals at </a:t>
            </a:r>
            <a:r>
              <a:rPr lang="en-US" sz="3600" dirty="0" smtClean="0">
                <a:solidFill>
                  <a:srgbClr val="1F497D"/>
                </a:solidFill>
              </a:rPr>
              <a:t>their </a:t>
            </a:r>
            <a:r>
              <a:rPr lang="en-US" sz="3600" dirty="0">
                <a:solidFill>
                  <a:srgbClr val="1F497D"/>
                </a:solidFill>
              </a:rPr>
              <a:t>connection point </a:t>
            </a:r>
            <a:r>
              <a:rPr lang="en-US" sz="3200" i="1" dirty="0">
                <a:solidFill>
                  <a:srgbClr val="1F497D"/>
                </a:solidFill>
              </a:rPr>
              <a:t>(no matter what is behind the meter</a:t>
            </a:r>
            <a:r>
              <a:rPr lang="en-US" sz="3200" i="1" dirty="0" smtClean="0">
                <a:solidFill>
                  <a:srgbClr val="1F497D"/>
                </a:solidFill>
              </a:rPr>
              <a:t>)</a:t>
            </a:r>
            <a:endParaRPr lang="en-US" sz="3600" dirty="0" smtClean="0">
              <a:solidFill>
                <a:srgbClr val="1F497D"/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	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Improve design of prices &amp; charges</a:t>
            </a:r>
            <a:endParaRPr lang="en-US" sz="3200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68" y="3809658"/>
            <a:ext cx="7309665" cy="28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6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131" y="1213668"/>
            <a:ext cx="8097988" cy="209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smtClean="0">
                <a:solidFill>
                  <a:srgbClr val="1F497D"/>
                </a:solidFill>
              </a:rPr>
              <a:t>How far to go in time &amp; location differentiation will depend on the trade-off between loss of efficiency &amp; implementation cost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	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Improve design of prices &amp; charges</a:t>
            </a:r>
            <a:endParaRPr lang="en-US" sz="3200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4" y="3476775"/>
            <a:ext cx="8881746" cy="33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3203-45F1-DD49-BEC7-CAA5DCBA1E04}" type="slidenum">
              <a:rPr lang="en-US" smtClean="0"/>
              <a:pPr/>
              <a:t>55</a:t>
            </a:fld>
            <a:endParaRPr lang="en-US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317089"/>
              </p:ext>
            </p:extLst>
          </p:nvPr>
        </p:nvGraphicFramePr>
        <p:xfrm>
          <a:off x="104589" y="1155744"/>
          <a:ext cx="8934591" cy="5251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Visio" r:id="rId4" imgW="9239334" imgH="5476901" progId="Visio.Drawing.11">
                  <p:embed/>
                </p:oleObj>
              </mc:Choice>
              <mc:Fallback>
                <p:oleObj name="Visio" r:id="rId4" imgW="9239334" imgH="547690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589" y="1155744"/>
                        <a:ext cx="8934591" cy="5251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87628"/>
            <a:ext cx="9143999" cy="82701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odel #1 to examine tariff design impacts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2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2" t="24386" r="41829" b="55965"/>
          <a:stretch/>
        </p:blipFill>
        <p:spPr>
          <a:xfrm>
            <a:off x="5505977" y="2994404"/>
            <a:ext cx="2036588" cy="181030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13158" r="19131" b="11579"/>
          <a:stretch/>
        </p:blipFill>
        <p:spPr>
          <a:xfrm>
            <a:off x="337479" y="1271706"/>
            <a:ext cx="4439652" cy="5161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4954" y="5222109"/>
            <a:ext cx="140849" cy="1442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710" y="3316545"/>
            <a:ext cx="800100" cy="8196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602" y="4306950"/>
            <a:ext cx="800100" cy="819615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 rot="7384752">
            <a:off x="8809785" y="2062443"/>
            <a:ext cx="263480" cy="193672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Freeform 54"/>
          <p:cNvSpPr/>
          <p:nvPr/>
        </p:nvSpPr>
        <p:spPr>
          <a:xfrm rot="7384752">
            <a:off x="8962830" y="3227220"/>
            <a:ext cx="263480" cy="193672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Freeform 55"/>
          <p:cNvSpPr/>
          <p:nvPr/>
        </p:nvSpPr>
        <p:spPr>
          <a:xfrm rot="7384752">
            <a:off x="8912135" y="4294213"/>
            <a:ext cx="263480" cy="193672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Rectangle 64"/>
          <p:cNvSpPr/>
          <p:nvPr/>
        </p:nvSpPr>
        <p:spPr>
          <a:xfrm>
            <a:off x="3543986" y="3819927"/>
            <a:ext cx="271463" cy="2971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3543984" y="3010902"/>
            <a:ext cx="1954560" cy="80902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543986" y="4136159"/>
            <a:ext cx="1961991" cy="66854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7119698" y="4836287"/>
            <a:ext cx="462008" cy="52488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5843853" y="4619005"/>
            <a:ext cx="213425" cy="80622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411453" y="4466864"/>
            <a:ext cx="672108" cy="15214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7411453" y="3891553"/>
            <a:ext cx="672108" cy="2916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7108151" y="2974670"/>
            <a:ext cx="947113" cy="38435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6584186" y="2542396"/>
            <a:ext cx="111020" cy="108956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5760150" y="2542397"/>
            <a:ext cx="667913" cy="73208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 90"/>
          <p:cNvSpPr/>
          <p:nvPr/>
        </p:nvSpPr>
        <p:spPr>
          <a:xfrm rot="7384752">
            <a:off x="6987960" y="1969802"/>
            <a:ext cx="263480" cy="201024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587" y="1803616"/>
            <a:ext cx="800100" cy="819615"/>
          </a:xfrm>
          <a:prstGeom prst="rect">
            <a:avLst/>
          </a:prstGeom>
        </p:spPr>
      </p:pic>
      <p:sp>
        <p:nvSpPr>
          <p:cNvPr id="93" name="Freeform 92"/>
          <p:cNvSpPr/>
          <p:nvPr/>
        </p:nvSpPr>
        <p:spPr>
          <a:xfrm rot="7384752">
            <a:off x="5769413" y="2068753"/>
            <a:ext cx="263480" cy="201024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665" y="5332855"/>
            <a:ext cx="800100" cy="819615"/>
          </a:xfrm>
          <a:prstGeom prst="rect">
            <a:avLst/>
          </a:prstGeom>
        </p:spPr>
      </p:pic>
      <p:sp>
        <p:nvSpPr>
          <p:cNvPr id="95" name="Freeform 94"/>
          <p:cNvSpPr/>
          <p:nvPr/>
        </p:nvSpPr>
        <p:spPr>
          <a:xfrm rot="7384752">
            <a:off x="5804975" y="5677499"/>
            <a:ext cx="263480" cy="201024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Freeform 99"/>
          <p:cNvSpPr/>
          <p:nvPr/>
        </p:nvSpPr>
        <p:spPr>
          <a:xfrm rot="7384752">
            <a:off x="8397146" y="5469041"/>
            <a:ext cx="263480" cy="193672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5" name="Straight Connector 3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awicons.com/free-icons/download/toolbar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06" y="5305209"/>
            <a:ext cx="798988" cy="7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>
            <a:off x="6428063" y="4619005"/>
            <a:ext cx="69262" cy="97025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245" y="5605449"/>
            <a:ext cx="800100" cy="819615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 rot="7384752">
            <a:off x="6961555" y="5950093"/>
            <a:ext cx="263480" cy="201024"/>
          </a:xfrm>
          <a:custGeom>
            <a:avLst/>
            <a:gdLst>
              <a:gd name="connsiteX0" fmla="*/ 351307 w 351307"/>
              <a:gd name="connsiteY0" fmla="*/ 143929 h 258229"/>
              <a:gd name="connsiteX1" fmla="*/ 179857 w 351307"/>
              <a:gd name="connsiteY1" fmla="*/ 1054 h 258229"/>
              <a:gd name="connsiteX2" fmla="*/ 8407 w 351307"/>
              <a:gd name="connsiteY2" fmla="*/ 86779 h 258229"/>
              <a:gd name="connsiteX3" fmla="*/ 51269 w 351307"/>
              <a:gd name="connsiteY3" fmla="*/ 229654 h 258229"/>
              <a:gd name="connsiteX4" fmla="*/ 265582 w 351307"/>
              <a:gd name="connsiteY4" fmla="*/ 258229 h 2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07" h="258229">
                <a:moveTo>
                  <a:pt x="351307" y="143929"/>
                </a:moveTo>
                <a:cubicBezTo>
                  <a:pt x="294157" y="77254"/>
                  <a:pt x="237007" y="10579"/>
                  <a:pt x="179857" y="1054"/>
                </a:cubicBezTo>
                <a:cubicBezTo>
                  <a:pt x="122707" y="-8471"/>
                  <a:pt x="29838" y="48679"/>
                  <a:pt x="8407" y="86779"/>
                </a:cubicBezTo>
                <a:cubicBezTo>
                  <a:pt x="-13024" y="124879"/>
                  <a:pt x="8407" y="201079"/>
                  <a:pt x="51269" y="229654"/>
                </a:cubicBezTo>
                <a:cubicBezTo>
                  <a:pt x="94131" y="258229"/>
                  <a:pt x="179856" y="258229"/>
                  <a:pt x="265582" y="258229"/>
                </a:cubicBez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9" name="Picture 2" descr="https://www.awicons.com/free-icons/download/toolbar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670" y="2223737"/>
            <a:ext cx="798988" cy="7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onpng.com/png/large2/coal-power-pla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95" y="1657168"/>
            <a:ext cx="858504" cy="8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" y="87628"/>
            <a:ext cx="9143999" cy="82701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odel #2 to examine tariff design impacts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141" y="1063092"/>
            <a:ext cx="81886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b="1" dirty="0" smtClean="0"/>
              <a:t>Network charges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Distribution network charges</a:t>
            </a:r>
            <a:endParaRPr lang="en-US" sz="2800" i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Up Arrow Callout 6"/>
          <p:cNvSpPr/>
          <p:nvPr/>
        </p:nvSpPr>
        <p:spPr>
          <a:xfrm rot="16200000">
            <a:off x="5619782" y="114092"/>
            <a:ext cx="1954886" cy="4266474"/>
          </a:xfrm>
          <a:prstGeom prst="upArrowCallout">
            <a:avLst>
              <a:gd name="adj1" fmla="val 16277"/>
              <a:gd name="adj2" fmla="val 25000"/>
              <a:gd name="adj3" fmla="val 20086"/>
              <a:gd name="adj4" fmla="val 8884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" lIns="91438" tIns="45719" rIns="91438" bIns="45719"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DLMPs are used to price energy consumption/ injection at each node.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The surplus is used to partially recover part of the network costs.</a:t>
            </a: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(implicit in energy charge €/kWh) 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Up Arrow Callout 7"/>
          <p:cNvSpPr/>
          <p:nvPr/>
        </p:nvSpPr>
        <p:spPr>
          <a:xfrm rot="16200000">
            <a:off x="6151463" y="2157939"/>
            <a:ext cx="1296144" cy="3861858"/>
          </a:xfrm>
          <a:prstGeom prst="upArrowCallout">
            <a:avLst>
              <a:gd name="adj1" fmla="val 18911"/>
              <a:gd name="adj2" fmla="val 25000"/>
              <a:gd name="adj3" fmla="val 20086"/>
              <a:gd name="adj4" fmla="val 88255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" lIns="91438" tIns="45719" rIns="91438" bIns="45719"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Allocate to network users following cost-causality principle</a:t>
            </a:r>
          </a:p>
          <a:p>
            <a:pPr algn="ctr"/>
            <a:r>
              <a:rPr lang="en-US" sz="20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€/ kW </a:t>
            </a:r>
            <a:r>
              <a:rPr lang="en-US" sz="15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(at critical hours)</a:t>
            </a:r>
            <a:endParaRPr lang="en-US" sz="20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Up Arrow Callout 8"/>
          <p:cNvSpPr/>
          <p:nvPr/>
        </p:nvSpPr>
        <p:spPr>
          <a:xfrm rot="16200000">
            <a:off x="6129174" y="3935852"/>
            <a:ext cx="1368152" cy="3834424"/>
          </a:xfrm>
          <a:prstGeom prst="upArrowCallout">
            <a:avLst>
              <a:gd name="adj1" fmla="val 23316"/>
              <a:gd name="adj2" fmla="val 25000"/>
              <a:gd name="adj3" fmla="val 20086"/>
              <a:gd name="adj4" fmla="val 82608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" lIns="91438" tIns="45719" rIns="91438" bIns="45719"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Allocate as a common good (some “Ramsey-like” approach)</a:t>
            </a:r>
          </a:p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€/ Network User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522" y="2236122"/>
            <a:ext cx="4804025" cy="4301018"/>
            <a:chOff x="1958143" y="2063076"/>
            <a:chExt cx="7337005" cy="4080568"/>
          </a:xfrm>
        </p:grpSpPr>
        <p:sp>
          <p:nvSpPr>
            <p:cNvPr id="12" name="Rectangle 11"/>
            <p:cNvSpPr/>
            <p:nvPr/>
          </p:nvSpPr>
          <p:spPr>
            <a:xfrm>
              <a:off x="4524364" y="2071678"/>
              <a:ext cx="1500198" cy="4071966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24364" y="2071678"/>
              <a:ext cx="1500198" cy="57150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0800000" flipV="1">
              <a:off x="6024562" y="2357430"/>
              <a:ext cx="114300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824540" y="2063076"/>
              <a:ext cx="1801483" cy="6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DLMP Surplus</a:t>
              </a:r>
              <a:endParaRPr 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Left Brace 15"/>
            <p:cNvSpPr/>
            <p:nvPr/>
          </p:nvSpPr>
          <p:spPr>
            <a:xfrm>
              <a:off x="4167174" y="2643182"/>
              <a:ext cx="285752" cy="3500462"/>
            </a:xfrm>
            <a:prstGeom prst="leftBrac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58143" y="3714752"/>
              <a:ext cx="2209030" cy="154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Total Remaining Network Cost (TRNC)</a:t>
              </a:r>
              <a:endParaRPr lang="en-US" sz="2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24364" y="2643182"/>
              <a:ext cx="1500198" cy="1785950"/>
            </a:xfrm>
            <a:prstGeom prst="rect">
              <a:avLst/>
            </a:prstGeom>
            <a:solidFill>
              <a:schemeClr val="accent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24364" y="4357694"/>
              <a:ext cx="1500198" cy="1785950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 flipV="1">
              <a:off x="6024563" y="3569747"/>
              <a:ext cx="114300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6024563" y="5286388"/>
              <a:ext cx="114300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824540" y="3189912"/>
              <a:ext cx="2470608" cy="96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Incremental Network Cost (INC)</a:t>
              </a:r>
              <a:endParaRPr lang="en-US" sz="2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42059" y="5025283"/>
              <a:ext cx="2264723" cy="96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Residual Network Cost (RNC)</a:t>
              </a:r>
              <a:endPara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2"/>
          <p:cNvGraphicFramePr/>
          <p:nvPr>
            <p:extLst>
              <p:ext uri="{D42A27DB-BD31-4B8C-83A1-F6EECF244321}">
                <p14:modId xmlns:p14="http://schemas.microsoft.com/office/powerpoint/2010/main" val="3553217121"/>
              </p:ext>
            </p:extLst>
          </p:nvPr>
        </p:nvGraphicFramePr>
        <p:xfrm>
          <a:off x="1281074" y="1417833"/>
          <a:ext cx="6572933" cy="482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9396" y="6164425"/>
            <a:ext cx="828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/>
                <a:cs typeface="Arial Black"/>
              </a:rPr>
              <a:t>Breakdown of residential electricity bills in different jurisdictions in 2014-</a:t>
            </a:r>
            <a:r>
              <a:rPr lang="en-US" dirty="0" smtClean="0">
                <a:latin typeface="Arial Black"/>
                <a:cs typeface="Arial Black"/>
              </a:rPr>
              <a:t>2015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6778"/>
            <a:ext cx="9144000" cy="6845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800000"/>
                </a:solidFill>
              </a:rPr>
              <a:t>Policy costs</a:t>
            </a:r>
            <a:endParaRPr lang="en-US" sz="2600" dirty="0" smtClean="0">
              <a:solidFill>
                <a:srgbClr val="800000"/>
              </a:solidFill>
            </a:endParaRPr>
          </a:p>
          <a:p>
            <a:r>
              <a:rPr lang="en-US" sz="2600" dirty="0" smtClean="0">
                <a:solidFill>
                  <a:srgbClr val="800000"/>
                </a:solidFill>
              </a:rPr>
              <a:t>Avoid interference of policy charges on energy &amp; market signals</a:t>
            </a:r>
          </a:p>
          <a:p>
            <a:r>
              <a:rPr lang="en-US" sz="2600" dirty="0" smtClean="0">
                <a:solidFill>
                  <a:srgbClr val="800000"/>
                </a:solidFill>
              </a:rPr>
              <a:t>We need to remove them from tariffs &amp;/or be “very creative”  </a:t>
            </a:r>
            <a:endParaRPr lang="en-US" sz="2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2"/>
          <p:cNvGraphicFramePr/>
          <p:nvPr>
            <p:extLst>
              <p:ext uri="{D42A27DB-BD31-4B8C-83A1-F6EECF244321}">
                <p14:modId xmlns:p14="http://schemas.microsoft.com/office/powerpoint/2010/main" val="3944197204"/>
              </p:ext>
            </p:extLst>
          </p:nvPr>
        </p:nvGraphicFramePr>
        <p:xfrm>
          <a:off x="1281074" y="1417833"/>
          <a:ext cx="6572933" cy="482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0" y="-20972"/>
            <a:ext cx="9078362" cy="9941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800000"/>
                </a:solidFill>
                <a:latin typeface="Calibri"/>
              </a:rPr>
              <a:t>Grid defection?</a:t>
            </a:r>
            <a:br>
              <a:rPr lang="en-US" sz="3600" smtClean="0">
                <a:solidFill>
                  <a:srgbClr val="800000"/>
                </a:solidFill>
                <a:latin typeface="Calibri"/>
              </a:rPr>
            </a:br>
            <a:r>
              <a:rPr lang="en-US" sz="2800" smtClean="0">
                <a:solidFill>
                  <a:srgbClr val="800000"/>
                </a:solidFill>
                <a:latin typeface="Calibri"/>
              </a:rPr>
              <a:t>Policy  &amp; networks costs outweigh energy costs in many countries  </a:t>
            </a:r>
            <a:endParaRPr lang="en-US" sz="2800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8" name="CuadroTexto 12"/>
          <p:cNvSpPr txBox="1"/>
          <p:nvPr/>
        </p:nvSpPr>
        <p:spPr>
          <a:xfrm>
            <a:off x="508923" y="6315549"/>
            <a:ext cx="8368125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How these costs are allocated can significantly impact grid defection </a:t>
            </a:r>
            <a:r>
              <a:rPr lang="en-US" sz="2000" dirty="0" smtClean="0"/>
              <a:t>decisions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259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2738"/>
            <a:ext cx="8229600" cy="1600200"/>
          </a:xfrm>
        </p:spPr>
        <p:txBody>
          <a:bodyPr>
            <a:normAutofit/>
          </a:bodyPr>
          <a:lstStyle/>
          <a:p>
            <a:r>
              <a:rPr lang="is-IS" sz="36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Reality requires a change of mentality...</a:t>
            </a:r>
            <a:endParaRPr lang="en-US" sz="36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9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3203-45F1-DD49-BEC7-CAA5DCBA1E04}" type="slidenum">
              <a:rPr lang="en-US" smtClean="0"/>
              <a:t>60</a:t>
            </a:fld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137" y="2188618"/>
            <a:ext cx="6929784" cy="453285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584993"/>
            <a:ext cx="9220840" cy="82701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rid defection: The consumers viewpoint</a:t>
            </a:r>
            <a:b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Cost / benefit analysis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1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68695" y="1384791"/>
            <a:ext cx="8348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Cost </a:t>
            </a:r>
            <a:r>
              <a:rPr lang="en-US" dirty="0" smtClean="0"/>
              <a:t>/ benefit analysis to promote efficient </a:t>
            </a:r>
            <a:r>
              <a:rPr lang="en-US" dirty="0"/>
              <a:t>grid defection from the </a:t>
            </a:r>
            <a:r>
              <a:rPr lang="en-US" dirty="0" smtClean="0"/>
              <a:t>system </a:t>
            </a:r>
            <a:r>
              <a:rPr lang="en-US" dirty="0"/>
              <a:t>point of view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38667" y="5924261"/>
            <a:ext cx="862454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 exit charge must include the fixed system costs which are not reduced by grid defection</a:t>
            </a:r>
            <a:endParaRPr lang="en-US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3203-45F1-DD49-BEC7-CAA5DCBA1E04}" type="slidenum">
              <a:rPr lang="en-US" smtClean="0"/>
              <a:t>61</a:t>
            </a:fld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859" y="1915512"/>
            <a:ext cx="5928155" cy="387767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395853"/>
            <a:ext cx="9220840" cy="82701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rid defection: Adding an exit charge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3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1909481" y="5108245"/>
            <a:ext cx="5312664" cy="1404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909482" y="3702195"/>
            <a:ext cx="5311583" cy="14045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9" name="Rectangle 1038"/>
          <p:cNvSpPr/>
          <p:nvPr/>
        </p:nvSpPr>
        <p:spPr>
          <a:xfrm>
            <a:off x="1909482" y="2504567"/>
            <a:ext cx="5311589" cy="11857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24993"/>
            <a:ext cx="868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schemeClr val="tx1"/>
                </a:solidFill>
              </a:rPr>
              <a:pPr/>
              <a:t>62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437888" y="6356350"/>
            <a:ext cx="3848100" cy="50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99864" y="902732"/>
            <a:ext cx="8229600" cy="359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Is there any advantage in being connected in a given voltage level? Even within the same technology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How to evaluate the “locational advantages” versus the economies of </a:t>
            </a:r>
            <a:r>
              <a:rPr lang="en-US" dirty="0" err="1" smtClean="0">
                <a:solidFill>
                  <a:schemeClr val="tx1"/>
                </a:solidFill>
              </a:rPr>
              <a:t>sclae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3321355" y="3412014"/>
            <a:ext cx="1758185" cy="1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607710" y="262352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5" name="Freeform 1024"/>
          <p:cNvSpPr/>
          <p:nvPr/>
        </p:nvSpPr>
        <p:spPr>
          <a:xfrm>
            <a:off x="2667349" y="2756422"/>
            <a:ext cx="365760" cy="228600"/>
          </a:xfrm>
          <a:custGeom>
            <a:avLst/>
            <a:gdLst>
              <a:gd name="connsiteX0" fmla="*/ 0 w 4516581"/>
              <a:gd name="connsiteY0" fmla="*/ 940829 h 1881658"/>
              <a:gd name="connsiteX1" fmla="*/ 1274618 w 4516581"/>
              <a:gd name="connsiteY1" fmla="*/ 1855229 h 1881658"/>
              <a:gd name="connsiteX2" fmla="*/ 3075709 w 4516581"/>
              <a:gd name="connsiteY2" fmla="*/ 26429 h 1881658"/>
              <a:gd name="connsiteX3" fmla="*/ 4516581 w 4516581"/>
              <a:gd name="connsiteY3" fmla="*/ 940829 h 188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1" h="1881658">
                <a:moveTo>
                  <a:pt x="0" y="940829"/>
                </a:moveTo>
                <a:cubicBezTo>
                  <a:pt x="381000" y="1474229"/>
                  <a:pt x="762000" y="2007629"/>
                  <a:pt x="1274618" y="1855229"/>
                </a:cubicBezTo>
                <a:cubicBezTo>
                  <a:pt x="1787236" y="1702829"/>
                  <a:pt x="2535382" y="178829"/>
                  <a:pt x="3075709" y="26429"/>
                </a:cubicBezTo>
                <a:cubicBezTo>
                  <a:pt x="3616036" y="-125971"/>
                  <a:pt x="4066308" y="407429"/>
                  <a:pt x="4516581" y="94082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29" name="Elbow Connector 1028"/>
          <p:cNvCxnSpPr>
            <a:stCxn id="28" idx="6"/>
          </p:cNvCxnSpPr>
          <p:nvPr/>
        </p:nvCxnSpPr>
        <p:spPr>
          <a:xfrm>
            <a:off x="3064910" y="2852121"/>
            <a:ext cx="461419" cy="550918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/>
          <p:cNvCxnSpPr/>
          <p:nvPr/>
        </p:nvCxnSpPr>
        <p:spPr>
          <a:xfrm>
            <a:off x="3670496" y="3403039"/>
            <a:ext cx="0" cy="11540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321350" y="4552590"/>
            <a:ext cx="17581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09675" y="2367858"/>
            <a:ext cx="0" cy="104322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866878" y="3416486"/>
            <a:ext cx="0" cy="22983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866878" y="4557073"/>
            <a:ext cx="0" cy="38141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029084" y="4552590"/>
            <a:ext cx="0" cy="1441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357210" y="6000385"/>
            <a:ext cx="17581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55" name="Group 1054"/>
          <p:cNvGrpSpPr/>
          <p:nvPr/>
        </p:nvGrpSpPr>
        <p:grpSpPr>
          <a:xfrm>
            <a:off x="5776308" y="4133900"/>
            <a:ext cx="347472" cy="347472"/>
            <a:chOff x="2612193" y="3512090"/>
            <a:chExt cx="457200" cy="457200"/>
          </a:xfrm>
        </p:grpSpPr>
        <p:sp>
          <p:nvSpPr>
            <p:cNvPr id="70" name="Oval 69"/>
            <p:cNvSpPr/>
            <p:nvPr/>
          </p:nvSpPr>
          <p:spPr>
            <a:xfrm>
              <a:off x="2612193" y="351209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2671832" y="3644991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72" name="Elbow Connector 71"/>
          <p:cNvCxnSpPr>
            <a:stCxn id="67" idx="2"/>
          </p:cNvCxnSpPr>
          <p:nvPr/>
        </p:nvCxnSpPr>
        <p:spPr>
          <a:xfrm rot="10800000" flipV="1">
            <a:off x="4765263" y="4313185"/>
            <a:ext cx="640080" cy="237331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8" name="Group 1047"/>
          <p:cNvGrpSpPr/>
          <p:nvPr/>
        </p:nvGrpSpPr>
        <p:grpSpPr>
          <a:xfrm>
            <a:off x="5508597" y="5218794"/>
            <a:ext cx="228600" cy="228600"/>
            <a:chOff x="2607712" y="4959885"/>
            <a:chExt cx="457200" cy="457200"/>
          </a:xfrm>
        </p:grpSpPr>
        <p:sp>
          <p:nvSpPr>
            <p:cNvPr id="76" name="Oval 75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78" name="Elbow Connector 77"/>
          <p:cNvCxnSpPr>
            <a:stCxn id="115" idx="2"/>
          </p:cNvCxnSpPr>
          <p:nvPr/>
        </p:nvCxnSpPr>
        <p:spPr>
          <a:xfrm rot="10800000" flipV="1">
            <a:off x="4154189" y="5333096"/>
            <a:ext cx="559970" cy="660796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732849" y="6011965"/>
            <a:ext cx="0" cy="2893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786198" y="6009351"/>
            <a:ext cx="0" cy="2893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6581923" y="2891293"/>
            <a:ext cx="64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HV</a:t>
            </a:r>
            <a:endParaRPr lang="en-US" sz="24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6581923" y="4216783"/>
            <a:ext cx="649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MV</a:t>
            </a:r>
            <a:endParaRPr lang="en-US" sz="24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6581923" y="5595163"/>
            <a:ext cx="62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LV</a:t>
            </a:r>
            <a:endParaRPr lang="en-US" sz="2400" b="1" dirty="0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4494845" y="4561556"/>
            <a:ext cx="0" cy="38141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4136259" y="4552592"/>
            <a:ext cx="0" cy="38141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39037" y="6009351"/>
            <a:ext cx="0" cy="2893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154189" y="6009351"/>
            <a:ext cx="0" cy="2893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373824" y="6010659"/>
            <a:ext cx="0" cy="2893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580012" y="6011967"/>
            <a:ext cx="0" cy="2893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6026784" y="5619715"/>
            <a:ext cx="228600" cy="228600"/>
            <a:chOff x="2607712" y="4959885"/>
            <a:chExt cx="457200" cy="457200"/>
          </a:xfrm>
        </p:grpSpPr>
        <p:sp>
          <p:nvSpPr>
            <p:cNvPr id="111" name="Oval 110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997677" y="5743229"/>
            <a:ext cx="228600" cy="228600"/>
            <a:chOff x="2607712" y="4959885"/>
            <a:chExt cx="457200" cy="457200"/>
          </a:xfrm>
        </p:grpSpPr>
        <p:sp>
          <p:nvSpPr>
            <p:cNvPr id="117" name="Oval 116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21" name="Elbow Connector 120"/>
          <p:cNvCxnSpPr>
            <a:stCxn id="122" idx="2"/>
          </p:cNvCxnSpPr>
          <p:nvPr/>
        </p:nvCxnSpPr>
        <p:spPr>
          <a:xfrm rot="10800000" flipV="1">
            <a:off x="4698220" y="5734017"/>
            <a:ext cx="548640" cy="275334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/>
          <p:cNvCxnSpPr>
            <a:stCxn id="117" idx="6"/>
          </p:cNvCxnSpPr>
          <p:nvPr/>
        </p:nvCxnSpPr>
        <p:spPr>
          <a:xfrm>
            <a:off x="3226277" y="5857529"/>
            <a:ext cx="548640" cy="142856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/>
          <p:cNvGrpSpPr/>
          <p:nvPr/>
        </p:nvGrpSpPr>
        <p:grpSpPr>
          <a:xfrm>
            <a:off x="2603229" y="4138551"/>
            <a:ext cx="347472" cy="347472"/>
            <a:chOff x="2612193" y="3512090"/>
            <a:chExt cx="457200" cy="457200"/>
          </a:xfrm>
        </p:grpSpPr>
        <p:sp>
          <p:nvSpPr>
            <p:cNvPr id="129" name="Oval 128"/>
            <p:cNvSpPr/>
            <p:nvPr/>
          </p:nvSpPr>
          <p:spPr>
            <a:xfrm>
              <a:off x="2612193" y="351209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2671832" y="3644991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31" name="Elbow Connector 130"/>
          <p:cNvCxnSpPr>
            <a:stCxn id="129" idx="6"/>
          </p:cNvCxnSpPr>
          <p:nvPr/>
        </p:nvCxnSpPr>
        <p:spPr>
          <a:xfrm>
            <a:off x="2950700" y="4312287"/>
            <a:ext cx="457200" cy="238230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78939" y="6013834"/>
            <a:ext cx="0" cy="289315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5405342" y="4139450"/>
            <a:ext cx="347472" cy="347472"/>
            <a:chOff x="2612193" y="3512090"/>
            <a:chExt cx="457200" cy="457200"/>
          </a:xfrm>
        </p:grpSpPr>
        <p:sp>
          <p:nvSpPr>
            <p:cNvPr id="67" name="Oval 66"/>
            <p:cNvSpPr/>
            <p:nvPr/>
          </p:nvSpPr>
          <p:spPr>
            <a:xfrm>
              <a:off x="2612193" y="351209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671832" y="3644991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217749" y="4129587"/>
            <a:ext cx="347472" cy="347472"/>
            <a:chOff x="2612193" y="3512090"/>
            <a:chExt cx="457200" cy="457200"/>
          </a:xfrm>
        </p:grpSpPr>
        <p:sp>
          <p:nvSpPr>
            <p:cNvPr id="73" name="Oval 72"/>
            <p:cNvSpPr/>
            <p:nvPr/>
          </p:nvSpPr>
          <p:spPr>
            <a:xfrm>
              <a:off x="2612193" y="351209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2671832" y="3644991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244140" y="5223277"/>
            <a:ext cx="228600" cy="228600"/>
            <a:chOff x="2607712" y="4959885"/>
            <a:chExt cx="457200" cy="457200"/>
          </a:xfrm>
        </p:grpSpPr>
        <p:sp>
          <p:nvSpPr>
            <p:cNvPr id="79" name="Oval 78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762327" y="5624198"/>
            <a:ext cx="228600" cy="228600"/>
            <a:chOff x="2607712" y="4959885"/>
            <a:chExt cx="457200" cy="457200"/>
          </a:xfrm>
        </p:grpSpPr>
        <p:sp>
          <p:nvSpPr>
            <p:cNvPr id="83" name="Oval 82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733220" y="5747712"/>
            <a:ext cx="228600" cy="228600"/>
            <a:chOff x="2607712" y="4959885"/>
            <a:chExt cx="457200" cy="457200"/>
          </a:xfrm>
        </p:grpSpPr>
        <p:sp>
          <p:nvSpPr>
            <p:cNvPr id="87" name="Oval 86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979683" y="5222477"/>
            <a:ext cx="228600" cy="228600"/>
            <a:chOff x="2607712" y="4959885"/>
            <a:chExt cx="457200" cy="457200"/>
          </a:xfrm>
        </p:grpSpPr>
        <p:sp>
          <p:nvSpPr>
            <p:cNvPr id="91" name="Oval 90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497870" y="5615234"/>
            <a:ext cx="228600" cy="228600"/>
            <a:chOff x="2607712" y="4959885"/>
            <a:chExt cx="457200" cy="457200"/>
          </a:xfrm>
        </p:grpSpPr>
        <p:sp>
          <p:nvSpPr>
            <p:cNvPr id="97" name="Oval 96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468763" y="5738748"/>
            <a:ext cx="228600" cy="228600"/>
            <a:chOff x="2607712" y="4959885"/>
            <a:chExt cx="457200" cy="457200"/>
          </a:xfrm>
        </p:grpSpPr>
        <p:sp>
          <p:nvSpPr>
            <p:cNvPr id="109" name="Oval 108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714159" y="5218796"/>
            <a:ext cx="228600" cy="228600"/>
            <a:chOff x="2607712" y="4959885"/>
            <a:chExt cx="457200" cy="457200"/>
          </a:xfrm>
        </p:grpSpPr>
        <p:sp>
          <p:nvSpPr>
            <p:cNvPr id="115" name="Oval 114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5246860" y="5619717"/>
            <a:ext cx="228600" cy="228600"/>
            <a:chOff x="2607712" y="4959885"/>
            <a:chExt cx="457200" cy="457200"/>
          </a:xfrm>
        </p:grpSpPr>
        <p:sp>
          <p:nvSpPr>
            <p:cNvPr id="122" name="Oval 121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2217753" y="5743231"/>
            <a:ext cx="228600" cy="228600"/>
            <a:chOff x="2607712" y="4959885"/>
            <a:chExt cx="457200" cy="457200"/>
          </a:xfrm>
        </p:grpSpPr>
        <p:sp>
          <p:nvSpPr>
            <p:cNvPr id="126" name="Oval 125"/>
            <p:cNvSpPr/>
            <p:nvPr/>
          </p:nvSpPr>
          <p:spPr>
            <a:xfrm>
              <a:off x="2607712" y="4959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2667351" y="5092786"/>
              <a:ext cx="365760" cy="228600"/>
            </a:xfrm>
            <a:custGeom>
              <a:avLst/>
              <a:gdLst>
                <a:gd name="connsiteX0" fmla="*/ 0 w 4516581"/>
                <a:gd name="connsiteY0" fmla="*/ 940829 h 1881658"/>
                <a:gd name="connsiteX1" fmla="*/ 1274618 w 4516581"/>
                <a:gd name="connsiteY1" fmla="*/ 1855229 h 1881658"/>
                <a:gd name="connsiteX2" fmla="*/ 3075709 w 4516581"/>
                <a:gd name="connsiteY2" fmla="*/ 26429 h 1881658"/>
                <a:gd name="connsiteX3" fmla="*/ 4516581 w 4516581"/>
                <a:gd name="connsiteY3" fmla="*/ 940829 h 18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6581" h="1881658">
                  <a:moveTo>
                    <a:pt x="0" y="940829"/>
                  </a:moveTo>
                  <a:cubicBezTo>
                    <a:pt x="381000" y="1474229"/>
                    <a:pt x="762000" y="2007629"/>
                    <a:pt x="1274618" y="1855229"/>
                  </a:cubicBezTo>
                  <a:cubicBezTo>
                    <a:pt x="1787236" y="1702829"/>
                    <a:pt x="2535382" y="178829"/>
                    <a:pt x="3075709" y="26429"/>
                  </a:cubicBezTo>
                  <a:cubicBezTo>
                    <a:pt x="3616036" y="-125971"/>
                    <a:pt x="4066308" y="407429"/>
                    <a:pt x="4516581" y="9408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Why distributed?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8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-7144" y="898671"/>
            <a:ext cx="91511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2 Marcador de contenido"/>
          <p:cNvSpPr txBox="1">
            <a:spLocks/>
          </p:cNvSpPr>
          <p:nvPr/>
        </p:nvSpPr>
        <p:spPr>
          <a:xfrm>
            <a:off x="632222" y="898671"/>
            <a:ext cx="7875984" cy="540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>
          <a:xfrm>
            <a:off x="4471416" y="6356350"/>
            <a:ext cx="2886075" cy="50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>
          <a:xfrm>
            <a:off x="7339060" y="6416326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B540C-44DA-4F69-89C9-7C84606640D3}" type="slidenum">
              <a:rPr lang="en-US">
                <a:solidFill>
                  <a:schemeClr val="tx1"/>
                </a:solidFill>
              </a:rPr>
              <a:pPr/>
              <a:t>63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850961"/>
              </p:ext>
            </p:extLst>
          </p:nvPr>
        </p:nvGraphicFramePr>
        <p:xfrm>
          <a:off x="632222" y="1430163"/>
          <a:ext cx="7875984" cy="502688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24766">
                  <a:extLst>
                    <a:ext uri="{9D8B030D-6E8A-4147-A177-3AD203B41FA5}">
                      <a16:colId xmlns="" xmlns:a16="http://schemas.microsoft.com/office/drawing/2014/main" val="1647035888"/>
                    </a:ext>
                  </a:extLst>
                </a:gridCol>
                <a:gridCol w="2625609">
                  <a:extLst>
                    <a:ext uri="{9D8B030D-6E8A-4147-A177-3AD203B41FA5}">
                      <a16:colId xmlns="" xmlns:a16="http://schemas.microsoft.com/office/drawing/2014/main" val="2365855180"/>
                    </a:ext>
                  </a:extLst>
                </a:gridCol>
                <a:gridCol w="2625609">
                  <a:extLst>
                    <a:ext uri="{9D8B030D-6E8A-4147-A177-3AD203B41FA5}">
                      <a16:colId xmlns="" xmlns:a16="http://schemas.microsoft.com/office/drawing/2014/main" val="1852078664"/>
                    </a:ext>
                  </a:extLst>
                </a:gridCol>
              </a:tblGrid>
              <a:tr h="5858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Locational </a:t>
                      </a:r>
                      <a:endParaRPr lang="en-US" sz="20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Non-locational</a:t>
                      </a:r>
                      <a:endParaRPr lang="en-US" sz="20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0308921"/>
                  </a:ext>
                </a:extLst>
              </a:tr>
              <a:tr h="31989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Power system benefits</a:t>
                      </a:r>
                      <a:endParaRPr lang="en-US" sz="20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Network capacity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Constraint mitigation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Loss reduction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Voltage control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Power quality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Reliability and resiliency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Energy 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Firm capacity 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Operating reserves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Price suppression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Price hedging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7664619"/>
                  </a:ext>
                </a:extLst>
              </a:tr>
              <a:tr h="12421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Other public benefits</a:t>
                      </a:r>
                      <a:endParaRPr lang="en-US" sz="20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Land use 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Employment	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Emissions mitigation</a:t>
                      </a:r>
                    </a:p>
                    <a:p>
                      <a:pPr marL="342900" marR="0" lvl="0" indent="-3429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Energy security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8166582"/>
                  </a:ext>
                </a:extLst>
              </a:tr>
            </a:tbl>
          </a:graphicData>
        </a:graphic>
      </p:graphicFrame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478"/>
          </a:xfrm>
        </p:spPr>
        <p:txBody>
          <a:bodyPr anchor="ctr"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DERs provide locational benefits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913935173"/>
              </p:ext>
            </p:extLst>
          </p:nvPr>
        </p:nvGraphicFramePr>
        <p:xfrm>
          <a:off x="462379" y="1214892"/>
          <a:ext cx="8335737" cy="482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955" y="6245389"/>
            <a:ext cx="87997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Sources: MIT Analysis; </a:t>
            </a:r>
            <a:r>
              <a:rPr lang="en-US" sz="1100" i="1" dirty="0" err="1"/>
              <a:t>Barbose</a:t>
            </a:r>
            <a:r>
              <a:rPr lang="en-US" sz="1100" i="1" dirty="0"/>
              <a:t> et al. (2015). “Tracking the Sun VIII: The Installed Price of Residential and Non-Residential Photovoltaic Systems in the United States.” LBNL (August, 2015</a:t>
            </a:r>
            <a:r>
              <a:rPr lang="en-US" sz="1100" i="1" dirty="0" smtClean="0"/>
              <a:t>). </a:t>
            </a:r>
            <a:r>
              <a:rPr lang="en-US" sz="1100" i="1" dirty="0" err="1" smtClean="0"/>
              <a:t>Bolinger</a:t>
            </a:r>
            <a:r>
              <a:rPr lang="en-US" sz="1100" i="1" dirty="0" smtClean="0"/>
              <a:t> &amp; </a:t>
            </a:r>
            <a:r>
              <a:rPr lang="en-US" sz="1100" i="1" dirty="0" err="1" smtClean="0"/>
              <a:t>Seel</a:t>
            </a:r>
            <a:r>
              <a:rPr lang="en-US" sz="1100" i="1" dirty="0" smtClean="0"/>
              <a:t> (2015). “Utility Scale Solar 2014: An Empirical Analysis of Project Cost, Performance, and Pricing Trends in the United States.” LBNL (September, 2015). </a:t>
            </a:r>
            <a:endParaRPr lang="en-US" sz="1100" i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7144" y="898671"/>
            <a:ext cx="91511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1 Título"/>
          <p:cNvSpPr txBox="1">
            <a:spLocks/>
          </p:cNvSpPr>
          <p:nvPr/>
        </p:nvSpPr>
        <p:spPr>
          <a:xfrm>
            <a:off x="0" y="0"/>
            <a:ext cx="9144000" cy="77447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Economies of scale in solar PV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25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7144" y="898671"/>
            <a:ext cx="91511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1 Título"/>
          <p:cNvSpPr txBox="1">
            <a:spLocks/>
          </p:cNvSpPr>
          <p:nvPr/>
        </p:nvSpPr>
        <p:spPr>
          <a:xfrm>
            <a:off x="0" y="0"/>
            <a:ext cx="9144000" cy="77447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	</a:t>
            </a:r>
            <a:r>
              <a:rPr lang="en-US" sz="3600" dirty="0" smtClean="0">
                <a:solidFill>
                  <a:srgbClr val="800000"/>
                </a:solidFill>
              </a:rPr>
              <a:t>Economies of scale in storage</a:t>
            </a:r>
            <a:endParaRPr lang="en-US" sz="3600" dirty="0">
              <a:solidFill>
                <a:srgbClr val="80000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638685"/>
              </p:ext>
            </p:extLst>
          </p:nvPr>
        </p:nvGraphicFramePr>
        <p:xfrm>
          <a:off x="374471" y="1277007"/>
          <a:ext cx="8492359" cy="477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6194" y="6356350"/>
            <a:ext cx="8121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Sources: MIT Analysis; </a:t>
            </a:r>
            <a:r>
              <a:rPr lang="en-US" sz="1100" i="1" dirty="0" err="1" smtClean="0"/>
              <a:t>Akhil</a:t>
            </a:r>
            <a:r>
              <a:rPr lang="en-US" sz="1100" i="1" dirty="0" smtClean="0"/>
              <a:t> et al. “</a:t>
            </a:r>
            <a:r>
              <a:rPr lang="en-US" sz="1100" dirty="0"/>
              <a:t>DOE/EPRI 2013 Electricity Storage Handbook in Collaboration with </a:t>
            </a:r>
            <a:r>
              <a:rPr lang="en-US" sz="1100" dirty="0" smtClean="0"/>
              <a:t>NRECA”, 2013.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2473458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581" y="47098"/>
            <a:ext cx="9342446" cy="82701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Economic trade-offs in decentralization analysis 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4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CA3203-45F1-DD49-BEC7-CAA5DCBA1E04}" type="slidenum">
              <a:rPr lang="en-US" smtClean="0"/>
              <a:t>66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411" y="1188879"/>
            <a:ext cx="8373035" cy="5403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76092"/>
                </a:solidFill>
              </a:rPr>
              <a:t>L</a:t>
            </a:r>
            <a:r>
              <a:rPr lang="en-US" sz="3600" dirty="0" smtClean="0">
                <a:solidFill>
                  <a:srgbClr val="376092"/>
                </a:solidFill>
              </a:rPr>
              <a:t>ocational advantages in the provision of electricity services by DERs in general do not presently outweigh, &amp; are not expected to outweigh with current technologies, the cost reduction brought by economies of scale of more centralized options when they exist (e.g. solar PV or storage)</a:t>
            </a:r>
          </a:p>
          <a:p>
            <a:endParaRPr lang="en-US" sz="3600" dirty="0" smtClean="0">
              <a:solidFill>
                <a:srgbClr val="37609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This fact should be acknowledged by policy-makers &amp; the public in general when factoring other considerations in the design of support schemes or in making individual choices of technology adoption </a:t>
            </a:r>
          </a:p>
        </p:txBody>
      </p:sp>
    </p:spTree>
    <p:extLst>
      <p:ext uri="{BB962C8B-B14F-4D97-AF65-F5344CB8AC3E}">
        <p14:creationId xmlns:p14="http://schemas.microsoft.com/office/powerpoint/2010/main" val="36530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2738"/>
            <a:ext cx="8229600" cy="1600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RotisSemiSerif55"/>
                <a:cs typeface="RotisSemiSerif55"/>
              </a:rPr>
              <a:t>In summary</a:t>
            </a:r>
            <a:r>
              <a:rPr lang="is-IS" sz="4000" dirty="0" smtClean="0">
                <a:solidFill>
                  <a:schemeClr val="accent1"/>
                </a:solidFill>
                <a:latin typeface="RotisSemiSerif55"/>
                <a:cs typeface="RotisSemiSerif55"/>
              </a:rPr>
              <a:t>…</a:t>
            </a:r>
            <a:endParaRPr lang="en-US" sz="4000" dirty="0">
              <a:solidFill>
                <a:schemeClr val="accent1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0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659" y="87628"/>
            <a:ext cx="9220840" cy="82701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Exploring &amp; using the potential of DERs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4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CA3203-45F1-DD49-BEC7-CAA5DCBA1E04}" type="slidenum">
              <a:rPr lang="en-US" smtClean="0"/>
              <a:t>68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411" y="1242919"/>
            <a:ext cx="8373035" cy="533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76092"/>
                </a:solidFill>
              </a:rPr>
              <a:t>DERs in buildings, vehicles or as devices connected to the grid, being there for whatever reason, &amp; enabled by ICT, have a wide range of possibilities of providing electricity services in multiple new forms, &amp; should be given the opportunity of doing so</a:t>
            </a:r>
          </a:p>
          <a:p>
            <a:endParaRPr lang="en-US" sz="3600" dirty="0" smtClean="0">
              <a:solidFill>
                <a:srgbClr val="37609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The recommendations on prices, charges, network regulation, market rules &amp; sector structure should create the necessary level playing field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But note that the markets for some electricity services may have a small volume &amp; low liquidity </a:t>
            </a:r>
            <a:endParaRPr lang="en-US" sz="36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</p:spTree>
    <p:extLst>
      <p:ext uri="{BB962C8B-B14F-4D97-AF65-F5344CB8AC3E}">
        <p14:creationId xmlns:p14="http://schemas.microsoft.com/office/powerpoint/2010/main" val="6321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628"/>
            <a:ext cx="9220840" cy="82701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Predicting the future? Rather a tool-kit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4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CA3203-45F1-DD49-BEC7-CAA5DCBA1E04}" type="slidenum">
              <a:rPr lang="en-US" smtClean="0"/>
              <a:t>69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411" y="1148349"/>
            <a:ext cx="8373035" cy="5403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376092"/>
                </a:solidFill>
              </a:rPr>
              <a:t>The Study will provide a toolkit of policy &amp; regulatory measures to facilitate an effective &amp; efficient incorporation of DERs to the future functioning of the power sector, where they can reveal their actual value</a:t>
            </a:r>
            <a:endParaRPr lang="en-US" sz="1500" dirty="0" smtClean="0">
              <a:solidFill>
                <a:srgbClr val="376092"/>
              </a:solidFill>
            </a:endParaRPr>
          </a:p>
          <a:p>
            <a:r>
              <a:rPr lang="en-US" sz="1500" dirty="0" smtClean="0">
                <a:solidFill>
                  <a:srgbClr val="376092"/>
                </a:solidFill>
              </a:rPr>
              <a:t>   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Computer simulation &amp; optimization models will be most useful when employed to evaluate the significance &amp; robustness of hypotheses, rather than trying to predict the future under very specific conditions</a:t>
            </a:r>
          </a:p>
        </p:txBody>
      </p:sp>
    </p:spTree>
    <p:extLst>
      <p:ext uri="{BB962C8B-B14F-4D97-AF65-F5344CB8AC3E}">
        <p14:creationId xmlns:p14="http://schemas.microsoft.com/office/powerpoint/2010/main" val="1252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-autoconsumo-y-el-almacenamiento-fotovoltaicos-están-viviendo-una-auténtica-revoluciónen-Aleman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1" y="-5775"/>
            <a:ext cx="9173231" cy="6158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52372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Sunday, August 23</a:t>
            </a:r>
            <a:r>
              <a:rPr lang="en-US" sz="1700" b="1" baseline="30000" dirty="0" smtClean="0"/>
              <a:t>rd</a:t>
            </a:r>
            <a:r>
              <a:rPr lang="en-US" sz="1700" b="1" dirty="0" smtClean="0"/>
              <a:t>, 2015, solar PV (24 GW) &amp; wind (18 GW) covered 42 GW out of the 55 GW of peak demand in Germany, thus more than 75% of demand was covered by intermittent renewables</a:t>
            </a:r>
            <a:endParaRPr 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343799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28" y="2552738"/>
            <a:ext cx="7728656" cy="1600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2F5897"/>
                </a:solidFill>
                <a:latin typeface="RotisSemiSerif55"/>
                <a:cs typeface="RotisSemiSerif55"/>
              </a:rPr>
              <a:t>Thank you for your attention</a:t>
            </a:r>
            <a:endParaRPr lang="en-US" sz="4000" dirty="0">
              <a:solidFill>
                <a:srgbClr val="2F5897"/>
              </a:solidFill>
              <a:latin typeface="RotisSemiSerif55"/>
              <a:cs typeface="RotisSemiSerif55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3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792" y="6201481"/>
            <a:ext cx="802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https://www.energy-charts.de/</a:t>
            </a:r>
            <a:r>
              <a:rPr lang="en-US" dirty="0" smtClean="0">
                <a:hlinkClick r:id="rId2"/>
              </a:rPr>
              <a:t>power.htm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6380"/>
            <a:ext cx="9144000" cy="4965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75" y="361762"/>
            <a:ext cx="8692426" cy="640436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8051282" y="5921870"/>
            <a:ext cx="484632" cy="846745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78132" y="4993240"/>
            <a:ext cx="8347194" cy="369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13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88876"/>
            <a:ext cx="9144000" cy="566912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00" y="1051869"/>
            <a:ext cx="8518248" cy="580410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1854" y="103125"/>
            <a:ext cx="8873919" cy="1015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s-IS" sz="2800" dirty="0" smtClean="0">
                <a:solidFill>
                  <a:srgbClr val="800000"/>
                </a:solidFill>
              </a:rPr>
              <a:t>The presence of DERs is forcing us to</a:t>
            </a:r>
            <a:r>
              <a:rPr lang="en-US" sz="2800" dirty="0" smtClean="0">
                <a:solidFill>
                  <a:srgbClr val="800000"/>
                </a:solidFill>
              </a:rPr>
              <a:t> abandon the customary “electricity trickling down” mind set</a:t>
            </a:r>
            <a:r>
              <a:rPr lang="is-IS" sz="2800" dirty="0" smtClean="0">
                <a:solidFill>
                  <a:srgbClr val="800000"/>
                </a:solidFill>
              </a:rPr>
              <a:t>…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4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18677</TotalTime>
  <Words>3036</Words>
  <Application>Microsoft Macintosh PowerPoint</Application>
  <PresentationFormat>On-screen Show (4:3)</PresentationFormat>
  <Paragraphs>400</Paragraphs>
  <Slides>70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Office Theme</vt:lpstr>
      <vt:lpstr>Visio</vt:lpstr>
      <vt:lpstr>PowerPoint Presentation</vt:lpstr>
      <vt:lpstr>PowerPoint Presentation</vt:lpstr>
      <vt:lpstr>PowerPoint Presentation</vt:lpstr>
      <vt:lpstr>What does the MIT study say about how to price renewables?</vt:lpstr>
      <vt:lpstr>We want to understand what happens (&amp; examine the consequences) if we are technology neutral</vt:lpstr>
      <vt:lpstr>Reality requires a change of mentality...</vt:lpstr>
      <vt:lpstr>PowerPoint Presentation</vt:lpstr>
      <vt:lpstr>PowerPoint Presentation</vt:lpstr>
      <vt:lpstr>PowerPoint Presentation</vt:lpstr>
      <vt:lpstr>PowerPoint Presentation</vt:lpstr>
      <vt:lpstr> … with immediate implications</vt:lpstr>
      <vt:lpstr>New technologies are emerging, driven by policy intervention… </vt:lpstr>
      <vt:lpstr>New technologies are emerging, driven by policy intervention… AND innovation!</vt:lpstr>
      <vt:lpstr>And industry is responding… in BIG ways…</vt:lpstr>
      <vt:lpstr>… and with countless business models</vt:lpstr>
      <vt:lpstr>Some say that these changes are massively beneficial…</vt:lpstr>
      <vt:lpstr>While others say that these changes are massively detrimental…</vt:lpstr>
      <vt:lpstr>Policy and regulation are attempting to respond, but slowly so far…</vt:lpstr>
      <vt:lpstr>… &amp; regulatory action is taking place on both sides of the Atlantic &amp; also everywhere</vt:lpstr>
      <vt:lpstr>In the MIT Future of Solar study we evaluated the impact of solar PV at bulk &amp; distribution system levels…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 MIT Utility of the Future study we go beyond “impact” &amp; explore “living with a strong presence” of DERs at bulk &amp; distribution system levels…</vt:lpstr>
      <vt:lpstr>Examining the DERs – grid interaction</vt:lpstr>
      <vt:lpstr>The MIT Utility of the Future study</vt:lpstr>
      <vt:lpstr> Why this MIT study?</vt:lpstr>
      <vt:lpstr> Why this MIT study?</vt:lpstr>
      <vt:lpstr> Implications</vt:lpstr>
      <vt:lpstr> Questions</vt:lpstr>
      <vt:lpstr> Our approach</vt:lpstr>
      <vt:lpstr> The computer models that we have used</vt:lpstr>
      <vt:lpstr> Findings &amp; recommendations</vt:lpstr>
      <vt:lpstr>The barriers</vt:lpstr>
      <vt:lpstr>DERs participation at distribution level </vt:lpstr>
      <vt:lpstr>The primary electricity services</vt:lpstr>
      <vt:lpstr>DERs participation in wholesale markets</vt:lpstr>
      <vt:lpstr>The power sector structure matters</vt:lpstr>
      <vt:lpstr>PowerPoint Presentation</vt:lpstr>
      <vt:lpstr>PowerPoint Presentation</vt:lpstr>
      <vt:lpstr>PowerPoint Presentation</vt:lpstr>
      <vt:lpstr> Values of aggregation</vt:lpstr>
      <vt:lpstr>Cyber Security &amp; Resilience Summary</vt:lpstr>
      <vt:lpstr>The economic signals</vt:lpstr>
      <vt:lpstr>Improve design of prices &amp; charges</vt:lpstr>
      <vt:lpstr> Improve design of prices &amp; charges</vt:lpstr>
      <vt:lpstr> Improve design of prices &amp; charges</vt:lpstr>
      <vt:lpstr>Model #1 to examine tariff design impacts</vt:lpstr>
      <vt:lpstr>Model #2 to examine tariff design impacts</vt:lpstr>
      <vt:lpstr> Distribution network charges</vt:lpstr>
      <vt:lpstr>PowerPoint Presentation</vt:lpstr>
      <vt:lpstr>PowerPoint Presentation</vt:lpstr>
      <vt:lpstr>Grid defection: The consumers viewpoint Cost / benefit analysis</vt:lpstr>
      <vt:lpstr>Grid defection: Adding an exit charge</vt:lpstr>
      <vt:lpstr> Why distributed?</vt:lpstr>
      <vt:lpstr> DERs provide locational benefits</vt:lpstr>
      <vt:lpstr>PowerPoint Presentation</vt:lpstr>
      <vt:lpstr>PowerPoint Presentation</vt:lpstr>
      <vt:lpstr>Economic trade-offs in decentralization analysis </vt:lpstr>
      <vt:lpstr>In summary…</vt:lpstr>
      <vt:lpstr>Exploring &amp; using the potential of DERs</vt:lpstr>
      <vt:lpstr>Predicting the future? Rather a tool-kit</vt:lpstr>
      <vt:lpstr>Thank you for your attention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Jenkins</dc:creator>
  <cp:lastModifiedBy>Jose Ignaçio Perez-Arriaga</cp:lastModifiedBy>
  <cp:revision>612</cp:revision>
  <cp:lastPrinted>2016-05-04T12:12:45Z</cp:lastPrinted>
  <dcterms:created xsi:type="dcterms:W3CDTF">2014-09-04T20:25:16Z</dcterms:created>
  <dcterms:modified xsi:type="dcterms:W3CDTF">2016-05-18T13:16:45Z</dcterms:modified>
</cp:coreProperties>
</file>