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5" r:id="rId3"/>
    <p:sldId id="266" r:id="rId4"/>
    <p:sldId id="270" r:id="rId5"/>
    <p:sldId id="267" r:id="rId6"/>
    <p:sldId id="268" r:id="rId7"/>
    <p:sldId id="271" r:id="rId8"/>
    <p:sldId id="272" r:id="rId9"/>
    <p:sldId id="257" r:id="rId10"/>
    <p:sldId id="259" r:id="rId11"/>
    <p:sldId id="273" r:id="rId12"/>
    <p:sldId id="260" r:id="rId13"/>
    <p:sldId id="262" r:id="rId14"/>
    <p:sldId id="263" r:id="rId15"/>
    <p:sldId id="264" r:id="rId16"/>
  </p:sldIdLst>
  <p:sldSz cx="9144000" cy="6858000" type="screen4x3"/>
  <p:notesSz cx="7077075" cy="9051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8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CB7F12-86FA-40C8-920E-50593E446A9E}" type="datetimeFigureOut">
              <a:rPr lang="en-US" smtClean="0"/>
              <a:t>7/14/2010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97900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8" y="8597900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2E859C-7C8D-4CB0-AEF2-B59C3161830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525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525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9C89F8-8749-4EA1-A217-8B008306B97F}" type="datetimeFigureOut">
              <a:rPr lang="en-US" smtClean="0"/>
              <a:pPr/>
              <a:t>7/14/2010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76350" y="67945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299665"/>
            <a:ext cx="5661660" cy="40733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97758"/>
            <a:ext cx="3066733" cy="4525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597758"/>
            <a:ext cx="3066733" cy="4525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912289-7B25-45DF-86F7-3F084F9838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912289-7B25-45DF-86F7-3F084F98385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BD888-F01D-49E4-895F-FEDDD02A31FD}" type="datetime1">
              <a:rPr lang="en-US" smtClean="0"/>
              <a:pPr/>
              <a:t>7/14/2010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494CF-8ADA-49CB-B6FB-F21B899BE2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DD8E1-EBB2-4CD1-AD76-5721C8BA7CBB}" type="datetime1">
              <a:rPr lang="en-US" smtClean="0"/>
              <a:pPr/>
              <a:t>7/14/2010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494CF-8ADA-49CB-B6FB-F21B899BE2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A7836-2533-4A7C-A462-2FE101742399}" type="datetime1">
              <a:rPr lang="en-US" smtClean="0"/>
              <a:pPr/>
              <a:t>7/14/2010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494CF-8ADA-49CB-B6FB-F21B899BE2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4508-D07D-4154-A0AA-DA1FDF8247E6}" type="datetime1">
              <a:rPr lang="en-US" smtClean="0"/>
              <a:pPr/>
              <a:t>7/14/2010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494CF-8ADA-49CB-B6FB-F21B899BE2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1340-26CA-48EC-9CE3-1DAEFCF644A7}" type="datetime1">
              <a:rPr lang="en-US" smtClean="0"/>
              <a:pPr/>
              <a:t>7/14/2010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494CF-8ADA-49CB-B6FB-F21B899BE2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6679-0E05-4B64-A31B-EFE88E505E2E}" type="datetime1">
              <a:rPr lang="en-US" smtClean="0"/>
              <a:pPr/>
              <a:t>7/14/2010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494CF-8ADA-49CB-B6FB-F21B899BE2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8A2A-2B6E-41E1-A419-D1C8FCAC921B}" type="datetime1">
              <a:rPr lang="en-US" smtClean="0"/>
              <a:pPr/>
              <a:t>7/14/2010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494CF-8ADA-49CB-B6FB-F21B899BE2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EEAD7-9B17-47D0-AA85-D5C097A05325}" type="datetime1">
              <a:rPr lang="en-US" smtClean="0"/>
              <a:pPr/>
              <a:t>7/14/2010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494CF-8ADA-49CB-B6FB-F21B899BE2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333A1-F843-4756-AC81-6B99A633338D}" type="datetime1">
              <a:rPr lang="en-US" smtClean="0"/>
              <a:pPr/>
              <a:t>7/14/2010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494CF-8ADA-49CB-B6FB-F21B899BE2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1AFD-3414-4FDD-B69E-50A76792223D}" type="datetime1">
              <a:rPr lang="en-US" smtClean="0"/>
              <a:pPr/>
              <a:t>7/14/2010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494CF-8ADA-49CB-B6FB-F21B899BE2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61FD46A-C709-4D98-945E-BB68531422A6}" type="datetime1">
              <a:rPr lang="en-US" smtClean="0"/>
              <a:pPr/>
              <a:t>7/14/2010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44494CF-8ADA-49CB-B6FB-F21B899BE2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18229EC-6B4B-4ED8-A801-AF7D858211A6}" type="datetime1">
              <a:rPr lang="en-US" smtClean="0"/>
              <a:pPr/>
              <a:t>7/14/2010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44494CF-8ADA-49CB-B6FB-F21B899BE2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352800"/>
            <a:ext cx="8915400" cy="1673352"/>
          </a:xfrm>
        </p:spPr>
        <p:txBody>
          <a:bodyPr>
            <a:normAutofit/>
          </a:bodyPr>
          <a:lstStyle/>
          <a:p>
            <a:r>
              <a:rPr lang="en-US" dirty="0" smtClean="0"/>
              <a:t>Negotiation </a:t>
            </a:r>
            <a:r>
              <a:rPr lang="en-US" dirty="0" smtClean="0"/>
              <a:t>Exercise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371600"/>
            <a:ext cx="8077200" cy="1499616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Dr. Jonathan Raab, Raab Associates (and MIT)</a:t>
            </a:r>
          </a:p>
          <a:p>
            <a:r>
              <a:rPr lang="en-US" sz="2800" dirty="0" smtClean="0"/>
              <a:t>Chicago EIPC—SSC Meeting</a:t>
            </a:r>
          </a:p>
          <a:p>
            <a:endParaRPr lang="en-US" sz="2400" dirty="0" smtClean="0"/>
          </a:p>
          <a:p>
            <a:r>
              <a:rPr lang="en-US" sz="2400" dirty="0" smtClean="0"/>
              <a:t>July 15, 2010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5448"/>
            <a:ext cx="8915400" cy="1252728"/>
          </a:xfrm>
          <a:noFill/>
        </p:spPr>
        <p:txBody>
          <a:bodyPr lIns="90487" tIns="44450" rIns="90487" bIns="44450" anchor="ctr">
            <a:noAutofit/>
          </a:bodyPr>
          <a:lstStyle/>
          <a:p>
            <a:pPr eaLnBrk="1" hangingPunct="1"/>
            <a:r>
              <a:rPr lang="en-US" sz="4000" dirty="0" smtClean="0">
                <a:ea typeface="ＭＳ Ｐゴシック" pitchFamily="28" charset="-128"/>
              </a:rPr>
              <a:t>Mutual Gains vs. Conventional Wisdom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7772400" cy="4454525"/>
          </a:xfrm>
          <a:noFill/>
        </p:spPr>
        <p:txBody>
          <a:bodyPr lIns="90487" tIns="44450" rIns="90487" bIns="44450">
            <a:normAutofit/>
          </a:bodyPr>
          <a:lstStyle/>
          <a:p>
            <a:pPr marL="438912" lvl="1" indent="-320040">
              <a:spcBef>
                <a:spcPts val="0"/>
              </a:spcBef>
              <a:buClr>
                <a:schemeClr val="tx1"/>
              </a:buClr>
              <a:buSzPct val="80000"/>
              <a:buFont typeface="Geneva" pitchFamily="-106" charset="0"/>
              <a:buChar char="•"/>
            </a:pPr>
            <a:r>
              <a:rPr lang="en-US" sz="3000" dirty="0" smtClean="0">
                <a:ea typeface="ＭＳ Ｐゴシック" pitchFamily="28" charset="-128"/>
              </a:rPr>
              <a:t>The Mutual Gains approach assumes you get what you want by making sure that the other side’s needs are met -- at the lowest possible cost to you</a:t>
            </a:r>
          </a:p>
          <a:p>
            <a:pPr marL="438912" lvl="1" indent="-320040">
              <a:spcBef>
                <a:spcPts val="0"/>
              </a:spcBef>
              <a:buClr>
                <a:schemeClr val="tx1"/>
              </a:buClr>
              <a:buSzPct val="80000"/>
              <a:buFont typeface="Geneva" pitchFamily="-106" charset="0"/>
              <a:buChar char="•"/>
            </a:pPr>
            <a:endParaRPr lang="en-US" sz="3000" dirty="0" smtClean="0">
              <a:ea typeface="ＭＳ Ｐゴシック" pitchFamily="28" charset="-128"/>
            </a:endParaRPr>
          </a:p>
          <a:p>
            <a:pPr marL="438912" lvl="1" indent="-320040">
              <a:spcBef>
                <a:spcPts val="0"/>
              </a:spcBef>
              <a:buClr>
                <a:schemeClr val="tx1"/>
              </a:buClr>
              <a:buSzPct val="80000"/>
              <a:buFont typeface="Geneva" pitchFamily="-106" charset="0"/>
              <a:buChar char="•"/>
            </a:pPr>
            <a:r>
              <a:rPr lang="en-US" sz="3000" dirty="0" smtClean="0">
                <a:ea typeface="ＭＳ Ｐゴシック" pitchFamily="28" charset="-128"/>
              </a:rPr>
              <a:t>Pie is not fixed, but can be expanded providing opportunity for everyone to benefit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494CF-8ADA-49CB-B6FB-F21B899BE26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87350" y="3341688"/>
            <a:ext cx="241300" cy="623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</a:pPr>
            <a:endParaRPr lang="en-US" b="1">
              <a:latin typeface="Times" pitchFamily="-106" charset="0"/>
            </a:endParaRPr>
          </a:p>
          <a:p>
            <a:pPr>
              <a:lnSpc>
                <a:spcPct val="90000"/>
              </a:lnSpc>
            </a:pPr>
            <a:endParaRPr lang="en-US" b="1">
              <a:latin typeface="Times" pitchFamily="-106" charset="0"/>
            </a:endParaRPr>
          </a:p>
          <a:p>
            <a:pPr>
              <a:lnSpc>
                <a:spcPct val="90000"/>
              </a:lnSpc>
            </a:pPr>
            <a:endParaRPr lang="en-US" b="1">
              <a:latin typeface="Times" pitchFamily="-10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>
            <a:normAutofit fontScale="90000"/>
          </a:bodyPr>
          <a:lstStyle/>
          <a:p>
            <a:pPr eaLnBrk="1" hangingPunct="1"/>
            <a:r>
              <a:rPr lang="en-US" dirty="0" smtClean="0">
                <a:latin typeface="Corbel" pitchFamily="34" charset="0"/>
                <a:ea typeface="ＭＳ Ｐゴシック" pitchFamily="28" charset="-128"/>
              </a:rPr>
              <a:t>Key Elements of the </a:t>
            </a:r>
            <a:br>
              <a:rPr lang="en-US" dirty="0" smtClean="0">
                <a:latin typeface="Corbel" pitchFamily="34" charset="0"/>
                <a:ea typeface="ＭＳ Ｐゴシック" pitchFamily="28" charset="-128"/>
              </a:rPr>
            </a:br>
            <a:r>
              <a:rPr lang="en-US" dirty="0" smtClean="0">
                <a:latin typeface="Corbel" pitchFamily="34" charset="0"/>
                <a:ea typeface="ＭＳ Ｐゴシック" pitchFamily="28" charset="-128"/>
              </a:rPr>
              <a:t>Mutual Gains Approach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2171700"/>
            <a:ext cx="7035800" cy="4181475"/>
          </a:xfrm>
          <a:noFill/>
        </p:spPr>
        <p:txBody>
          <a:bodyPr lIns="90487" tIns="44450" rIns="90487" bIns="44450">
            <a:normAutofit fontScale="92500"/>
          </a:bodyPr>
          <a:lstStyle/>
          <a:p>
            <a:pPr eaLnBrk="1" hangingPunct="1">
              <a:buClr>
                <a:schemeClr val="tx1"/>
              </a:buClr>
              <a:buFont typeface="Geneva" pitchFamily="-106" charset="0"/>
              <a:buChar char="•"/>
            </a:pPr>
            <a:r>
              <a:rPr lang="en-US" dirty="0" smtClean="0">
                <a:ea typeface="ＭＳ Ｐゴシック" pitchFamily="28" charset="-128"/>
              </a:rPr>
              <a:t>Know your BATNA and assess theirs (Best Alternative to a Negotiated Agreement)</a:t>
            </a:r>
          </a:p>
          <a:p>
            <a:pPr eaLnBrk="1" hangingPunct="1">
              <a:buClr>
                <a:schemeClr val="tx1"/>
              </a:buClr>
              <a:buFont typeface="Geneva" pitchFamily="-106" charset="0"/>
              <a:buChar char="•"/>
            </a:pPr>
            <a:r>
              <a:rPr lang="en-US" dirty="0" smtClean="0">
                <a:ea typeface="ＭＳ Ｐゴシック" pitchFamily="28" charset="-128"/>
              </a:rPr>
              <a:t>Focus on Interests, Not Positions</a:t>
            </a:r>
          </a:p>
          <a:p>
            <a:pPr eaLnBrk="1" hangingPunct="1">
              <a:buClr>
                <a:schemeClr val="tx1"/>
              </a:buClr>
              <a:buFont typeface="Geneva" pitchFamily="-106" charset="0"/>
              <a:buChar char="•"/>
            </a:pPr>
            <a:r>
              <a:rPr lang="en-US" dirty="0" smtClean="0">
                <a:ea typeface="ＭＳ Ｐゴシック" pitchFamily="28" charset="-128"/>
              </a:rPr>
              <a:t>Invent Options for Mutual Gains</a:t>
            </a:r>
          </a:p>
          <a:p>
            <a:pPr eaLnBrk="1" hangingPunct="1">
              <a:buClr>
                <a:schemeClr val="tx1"/>
              </a:buClr>
              <a:buFont typeface="Geneva" pitchFamily="-106" charset="0"/>
              <a:buChar char="•"/>
            </a:pPr>
            <a:r>
              <a:rPr lang="en-US" dirty="0" smtClean="0">
                <a:ea typeface="ＭＳ Ｐゴシック" pitchFamily="28" charset="-128"/>
              </a:rPr>
              <a:t>Insist on Objective Criteria</a:t>
            </a:r>
          </a:p>
          <a:p>
            <a:pPr eaLnBrk="1" hangingPunct="1">
              <a:buClr>
                <a:schemeClr val="tx1"/>
              </a:buClr>
              <a:buFont typeface="Geneva" pitchFamily="-106" charset="0"/>
              <a:buChar char="•"/>
            </a:pPr>
            <a:r>
              <a:rPr lang="en-US" dirty="0" smtClean="0">
                <a:ea typeface="ＭＳ Ｐゴシック" pitchFamily="28" charset="-128"/>
              </a:rPr>
              <a:t>Separate the People from the Problem</a:t>
            </a:r>
          </a:p>
          <a:p>
            <a:pPr eaLnBrk="1" hangingPunct="1">
              <a:buClr>
                <a:schemeClr val="tx1"/>
              </a:buClr>
              <a:buFont typeface="Geneva" pitchFamily="-106" charset="0"/>
              <a:buChar char="•"/>
            </a:pPr>
            <a:endParaRPr lang="en-US" sz="2800" dirty="0">
              <a:ea typeface="ＭＳ Ｐゴシック" pitchFamily="28" charset="-128"/>
            </a:endParaRPr>
          </a:p>
          <a:p>
            <a:pPr eaLnBrk="1" hangingPunct="1">
              <a:buClr>
                <a:schemeClr val="tx1"/>
              </a:buClr>
              <a:buNone/>
            </a:pPr>
            <a:r>
              <a:rPr lang="en-US" sz="2800" dirty="0" smtClean="0">
                <a:ea typeface="ＭＳ Ｐゴシック" pitchFamily="28" charset="-128"/>
              </a:rPr>
              <a:t>From </a:t>
            </a:r>
            <a:r>
              <a:rPr lang="en-US" sz="2800" i="1" dirty="0" smtClean="0">
                <a:ea typeface="ＭＳ Ｐゴシック" pitchFamily="28" charset="-128"/>
              </a:rPr>
              <a:t>Getting to Yes</a:t>
            </a:r>
            <a:r>
              <a:rPr lang="en-US" sz="2800" dirty="0" smtClean="0">
                <a:ea typeface="ＭＳ Ｐゴシック" pitchFamily="28" charset="-128"/>
              </a:rPr>
              <a:t>—Fisher and </a:t>
            </a:r>
            <a:r>
              <a:rPr lang="en-US" sz="2800" dirty="0" err="1" smtClean="0">
                <a:ea typeface="ＭＳ Ｐゴシック" pitchFamily="28" charset="-128"/>
              </a:rPr>
              <a:t>Ury</a:t>
            </a:r>
            <a:endParaRPr lang="en-US" sz="2800" dirty="0" smtClean="0">
              <a:ea typeface="ＭＳ Ｐゴシック" pitchFamily="28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494CF-8ADA-49CB-B6FB-F21B899BE26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990600" y="609600"/>
            <a:ext cx="71628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 anchor="ctr"/>
          <a:lstStyle/>
          <a:p>
            <a:endParaRPr lang="en-US" sz="3600" dirty="0">
              <a:latin typeface="+mj-lt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chemeClr val="tx1"/>
          </a:solidFill>
          <a:ln w="57150" cmpd="thickThin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4000" b="1" dirty="0" smtClean="0">
                <a:solidFill>
                  <a:srgbClr val="FFC000"/>
                </a:solidFill>
              </a:rPr>
              <a:t>     Invent Options for Mutual Gain</a:t>
            </a:r>
            <a:endParaRPr lang="en-US" sz="4000" b="1" dirty="0">
              <a:solidFill>
                <a:srgbClr val="FFC000"/>
              </a:solidFill>
            </a:endParaRPr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3149600" y="2462213"/>
            <a:ext cx="0" cy="2219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3157538" y="4686300"/>
            <a:ext cx="4048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Arc 6"/>
          <p:cNvSpPr>
            <a:spLocks/>
          </p:cNvSpPr>
          <p:nvPr/>
        </p:nvSpPr>
        <p:spPr bwMode="auto">
          <a:xfrm>
            <a:off x="3149600" y="2582863"/>
            <a:ext cx="3538538" cy="2105025"/>
          </a:xfrm>
          <a:custGeom>
            <a:avLst/>
            <a:gdLst>
              <a:gd name="T0" fmla="*/ 0 w 21600"/>
              <a:gd name="T1" fmla="*/ 0 h 21600"/>
              <a:gd name="T2" fmla="*/ 579687555 w 21600"/>
              <a:gd name="T3" fmla="*/ 205144919 h 21600"/>
              <a:gd name="T4" fmla="*/ 0 w 21600"/>
              <a:gd name="T5" fmla="*/ 205144919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2743200" y="4400550"/>
            <a:ext cx="0" cy="57150"/>
          </a:xfrm>
          <a:prstGeom prst="line">
            <a:avLst/>
          </a:prstGeom>
          <a:noFill/>
          <a:ln w="12700">
            <a:noFill/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 flipV="1">
            <a:off x="2946400" y="2857500"/>
            <a:ext cx="0" cy="1771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3259138" y="4800600"/>
            <a:ext cx="29638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711200" y="1295400"/>
            <a:ext cx="7721600" cy="544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914400" y="514350"/>
            <a:ext cx="7416800" cy="600075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 flipH="1">
            <a:off x="2641600" y="3657600"/>
            <a:ext cx="101600" cy="0"/>
          </a:xfrm>
          <a:prstGeom prst="line">
            <a:avLst/>
          </a:prstGeom>
          <a:noFill/>
          <a:ln w="12700">
            <a:noFill/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>
            <a:off x="3860800" y="2647950"/>
            <a:ext cx="0" cy="2362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>
            <a:off x="2641600" y="4114800"/>
            <a:ext cx="711200" cy="0"/>
          </a:xfrm>
          <a:prstGeom prst="line">
            <a:avLst/>
          </a:prstGeom>
          <a:noFill/>
          <a:ln w="50800">
            <a:noFill/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2573338" y="4229100"/>
            <a:ext cx="39973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2622550" y="2398713"/>
            <a:ext cx="461963" cy="2524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b="1">
                <a:latin typeface="Times" pitchFamily="-106" charset="0"/>
              </a:rPr>
              <a:t>A</a:t>
            </a:r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6483350" y="4703763"/>
            <a:ext cx="444500" cy="2524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b="1">
                <a:latin typeface="Times" pitchFamily="-106" charset="0"/>
              </a:rPr>
              <a:t>B</a:t>
            </a: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3333750" y="4284663"/>
            <a:ext cx="461963" cy="2524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b="1">
                <a:latin typeface="Times" pitchFamily="-106" charset="0"/>
              </a:rPr>
              <a:t>C</a:t>
            </a:r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3656013" y="2389188"/>
            <a:ext cx="460375" cy="2524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b="1">
                <a:latin typeface="Times" pitchFamily="-106" charset="0"/>
              </a:rPr>
              <a:t>D</a:t>
            </a:r>
          </a:p>
        </p:txBody>
      </p:sp>
      <p:sp>
        <p:nvSpPr>
          <p:cNvPr id="21524" name="Rectangle 20"/>
          <p:cNvSpPr>
            <a:spLocks noChangeArrowheads="1"/>
          </p:cNvSpPr>
          <p:nvPr/>
        </p:nvSpPr>
        <p:spPr bwMode="auto">
          <a:xfrm>
            <a:off x="6653213" y="4103688"/>
            <a:ext cx="444500" cy="2524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b="1">
                <a:latin typeface="Times" pitchFamily="-106" charset="0"/>
              </a:rPr>
              <a:t>E</a:t>
            </a:r>
          </a:p>
        </p:txBody>
      </p:sp>
      <p:sp>
        <p:nvSpPr>
          <p:cNvPr id="21525" name="Rectangle 21"/>
          <p:cNvSpPr>
            <a:spLocks noChangeArrowheads="1"/>
          </p:cNvSpPr>
          <p:nvPr/>
        </p:nvSpPr>
        <p:spPr bwMode="auto">
          <a:xfrm>
            <a:off x="3994150" y="4865688"/>
            <a:ext cx="2417763" cy="2524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b="1">
                <a:latin typeface="Times" pitchFamily="-106" charset="0"/>
              </a:rPr>
              <a:t>Gains to Party B</a:t>
            </a:r>
          </a:p>
        </p:txBody>
      </p:sp>
      <p:sp>
        <p:nvSpPr>
          <p:cNvPr id="21526" name="Rectangle 22"/>
          <p:cNvSpPr>
            <a:spLocks noChangeArrowheads="1"/>
          </p:cNvSpPr>
          <p:nvPr/>
        </p:nvSpPr>
        <p:spPr bwMode="auto">
          <a:xfrm>
            <a:off x="1454150" y="3046413"/>
            <a:ext cx="1333500" cy="438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b="1">
                <a:latin typeface="Times" pitchFamily="-106" charset="0"/>
              </a:rPr>
              <a:t>Gains to</a:t>
            </a:r>
          </a:p>
          <a:p>
            <a:pPr>
              <a:lnSpc>
                <a:spcPct val="90000"/>
              </a:lnSpc>
            </a:pPr>
            <a:r>
              <a:rPr lang="en-US" b="1">
                <a:latin typeface="Times" pitchFamily="-106" charset="0"/>
              </a:rPr>
              <a:t>Party A</a:t>
            </a:r>
          </a:p>
        </p:txBody>
      </p:sp>
      <p:sp>
        <p:nvSpPr>
          <p:cNvPr id="21527" name="Rectangle 23"/>
          <p:cNvSpPr>
            <a:spLocks noChangeArrowheads="1"/>
          </p:cNvSpPr>
          <p:nvPr/>
        </p:nvSpPr>
        <p:spPr bwMode="auto">
          <a:xfrm>
            <a:off x="1268413" y="4017963"/>
            <a:ext cx="1308100" cy="438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b="1">
                <a:latin typeface="Times" pitchFamily="-106" charset="0"/>
              </a:rPr>
              <a:t>A’s </a:t>
            </a:r>
          </a:p>
          <a:p>
            <a:pPr>
              <a:lnSpc>
                <a:spcPct val="90000"/>
              </a:lnSpc>
            </a:pPr>
            <a:r>
              <a:rPr lang="en-US" b="1">
                <a:latin typeface="Times" pitchFamily="-106" charset="0"/>
              </a:rPr>
              <a:t>BATNA</a:t>
            </a:r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2978150" y="5141913"/>
            <a:ext cx="1808163" cy="2524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b="1">
                <a:latin typeface="Times" pitchFamily="-106" charset="0"/>
              </a:rPr>
              <a:t>B’s BATNA</a:t>
            </a:r>
          </a:p>
        </p:txBody>
      </p:sp>
      <p:sp>
        <p:nvSpPr>
          <p:cNvPr id="21529" name="Freeform 25"/>
          <p:cNvSpPr>
            <a:spLocks/>
          </p:cNvSpPr>
          <p:nvPr/>
        </p:nvSpPr>
        <p:spPr bwMode="auto">
          <a:xfrm>
            <a:off x="3911600" y="3400425"/>
            <a:ext cx="1525588" cy="801688"/>
          </a:xfrm>
          <a:custGeom>
            <a:avLst/>
            <a:gdLst>
              <a:gd name="T0" fmla="*/ 0 w 721"/>
              <a:gd name="T1" fmla="*/ 800497 h 673"/>
              <a:gd name="T2" fmla="*/ 19043 w 721"/>
              <a:gd name="T3" fmla="*/ 767143 h 673"/>
              <a:gd name="T4" fmla="*/ 59246 w 721"/>
              <a:gd name="T5" fmla="*/ 744510 h 673"/>
              <a:gd name="T6" fmla="*/ 97333 w 721"/>
              <a:gd name="T7" fmla="*/ 700435 h 673"/>
              <a:gd name="T8" fmla="*/ 137536 w 721"/>
              <a:gd name="T9" fmla="*/ 689714 h 673"/>
              <a:gd name="T10" fmla="*/ 175622 w 721"/>
              <a:gd name="T11" fmla="*/ 667081 h 673"/>
              <a:gd name="T12" fmla="*/ 215825 w 721"/>
              <a:gd name="T13" fmla="*/ 667081 h 673"/>
              <a:gd name="T14" fmla="*/ 253912 w 721"/>
              <a:gd name="T15" fmla="*/ 667081 h 673"/>
              <a:gd name="T16" fmla="*/ 291999 w 721"/>
              <a:gd name="T17" fmla="*/ 667081 h 673"/>
              <a:gd name="T18" fmla="*/ 332202 w 721"/>
              <a:gd name="T19" fmla="*/ 667081 h 673"/>
              <a:gd name="T20" fmla="*/ 370288 w 721"/>
              <a:gd name="T21" fmla="*/ 667081 h 673"/>
              <a:gd name="T22" fmla="*/ 410491 w 721"/>
              <a:gd name="T23" fmla="*/ 667081 h 673"/>
              <a:gd name="T24" fmla="*/ 448578 w 721"/>
              <a:gd name="T25" fmla="*/ 667081 h 673"/>
              <a:gd name="T26" fmla="*/ 488781 w 721"/>
              <a:gd name="T27" fmla="*/ 667081 h 673"/>
              <a:gd name="T28" fmla="*/ 526867 w 721"/>
              <a:gd name="T29" fmla="*/ 667081 h 673"/>
              <a:gd name="T30" fmla="*/ 567070 w 721"/>
              <a:gd name="T31" fmla="*/ 656360 h 673"/>
              <a:gd name="T32" fmla="*/ 605157 w 721"/>
              <a:gd name="T33" fmla="*/ 644448 h 673"/>
              <a:gd name="T34" fmla="*/ 645360 w 721"/>
              <a:gd name="T35" fmla="*/ 633727 h 673"/>
              <a:gd name="T36" fmla="*/ 664403 w 721"/>
              <a:gd name="T37" fmla="*/ 611094 h 673"/>
              <a:gd name="T38" fmla="*/ 702490 w 721"/>
              <a:gd name="T39" fmla="*/ 600373 h 673"/>
              <a:gd name="T40" fmla="*/ 723649 w 721"/>
              <a:gd name="T41" fmla="*/ 577739 h 673"/>
              <a:gd name="T42" fmla="*/ 742693 w 721"/>
              <a:gd name="T43" fmla="*/ 556298 h 673"/>
              <a:gd name="T44" fmla="*/ 761736 w 721"/>
              <a:gd name="T45" fmla="*/ 533665 h 673"/>
              <a:gd name="T46" fmla="*/ 780779 w 721"/>
              <a:gd name="T47" fmla="*/ 511031 h 673"/>
              <a:gd name="T48" fmla="*/ 780779 w 721"/>
              <a:gd name="T49" fmla="*/ 489590 h 673"/>
              <a:gd name="T50" fmla="*/ 780779 w 721"/>
              <a:gd name="T51" fmla="*/ 466956 h 673"/>
              <a:gd name="T52" fmla="*/ 799823 w 721"/>
              <a:gd name="T53" fmla="*/ 444323 h 673"/>
              <a:gd name="T54" fmla="*/ 799823 w 721"/>
              <a:gd name="T55" fmla="*/ 422881 h 673"/>
              <a:gd name="T56" fmla="*/ 799823 w 721"/>
              <a:gd name="T57" fmla="*/ 400248 h 673"/>
              <a:gd name="T58" fmla="*/ 799823 w 721"/>
              <a:gd name="T59" fmla="*/ 377615 h 673"/>
              <a:gd name="T60" fmla="*/ 799823 w 721"/>
              <a:gd name="T61" fmla="*/ 356173 h 673"/>
              <a:gd name="T62" fmla="*/ 780779 w 721"/>
              <a:gd name="T63" fmla="*/ 322819 h 673"/>
              <a:gd name="T64" fmla="*/ 780779 w 721"/>
              <a:gd name="T65" fmla="*/ 300186 h 673"/>
              <a:gd name="T66" fmla="*/ 780779 w 721"/>
              <a:gd name="T67" fmla="*/ 277553 h 673"/>
              <a:gd name="T68" fmla="*/ 780779 w 721"/>
              <a:gd name="T69" fmla="*/ 256111 h 673"/>
              <a:gd name="T70" fmla="*/ 820982 w 721"/>
              <a:gd name="T71" fmla="*/ 233478 h 673"/>
              <a:gd name="T72" fmla="*/ 840026 w 721"/>
              <a:gd name="T73" fmla="*/ 210845 h 673"/>
              <a:gd name="T74" fmla="*/ 859069 w 721"/>
              <a:gd name="T75" fmla="*/ 189403 h 673"/>
              <a:gd name="T76" fmla="*/ 899272 w 721"/>
              <a:gd name="T77" fmla="*/ 177491 h 673"/>
              <a:gd name="T78" fmla="*/ 937359 w 721"/>
              <a:gd name="T79" fmla="*/ 166770 h 673"/>
              <a:gd name="T80" fmla="*/ 977561 w 721"/>
              <a:gd name="T81" fmla="*/ 156049 h 673"/>
              <a:gd name="T82" fmla="*/ 1015648 w 721"/>
              <a:gd name="T83" fmla="*/ 144137 h 673"/>
              <a:gd name="T84" fmla="*/ 1053735 w 721"/>
              <a:gd name="T85" fmla="*/ 144137 h 673"/>
              <a:gd name="T86" fmla="*/ 1093938 w 721"/>
              <a:gd name="T87" fmla="*/ 133416 h 673"/>
              <a:gd name="T88" fmla="*/ 1153184 w 721"/>
              <a:gd name="T89" fmla="*/ 122695 h 673"/>
              <a:gd name="T90" fmla="*/ 1191271 w 721"/>
              <a:gd name="T91" fmla="*/ 122695 h 673"/>
              <a:gd name="T92" fmla="*/ 1231473 w 721"/>
              <a:gd name="T93" fmla="*/ 110783 h 673"/>
              <a:gd name="T94" fmla="*/ 1269560 w 721"/>
              <a:gd name="T95" fmla="*/ 100062 h 673"/>
              <a:gd name="T96" fmla="*/ 1307647 w 721"/>
              <a:gd name="T97" fmla="*/ 100062 h 673"/>
              <a:gd name="T98" fmla="*/ 1347850 w 721"/>
              <a:gd name="T99" fmla="*/ 89341 h 673"/>
              <a:gd name="T100" fmla="*/ 1385936 w 721"/>
              <a:gd name="T101" fmla="*/ 77429 h 673"/>
              <a:gd name="T102" fmla="*/ 1426139 w 721"/>
              <a:gd name="T103" fmla="*/ 77429 h 673"/>
              <a:gd name="T104" fmla="*/ 1464226 w 721"/>
              <a:gd name="T105" fmla="*/ 55987 h 673"/>
              <a:gd name="T106" fmla="*/ 1485385 w 721"/>
              <a:gd name="T107" fmla="*/ 33354 h 673"/>
              <a:gd name="T108" fmla="*/ 1523472 w 721"/>
              <a:gd name="T109" fmla="*/ 22633 h 673"/>
              <a:gd name="T110" fmla="*/ 1523472 w 721"/>
              <a:gd name="T111" fmla="*/ 0 h 673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721"/>
              <a:gd name="T169" fmla="*/ 0 h 673"/>
              <a:gd name="T170" fmla="*/ 721 w 721"/>
              <a:gd name="T171" fmla="*/ 673 h 673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721" h="673">
                <a:moveTo>
                  <a:pt x="0" y="672"/>
                </a:moveTo>
                <a:lnTo>
                  <a:pt x="9" y="644"/>
                </a:lnTo>
                <a:lnTo>
                  <a:pt x="28" y="625"/>
                </a:lnTo>
                <a:lnTo>
                  <a:pt x="46" y="588"/>
                </a:lnTo>
                <a:lnTo>
                  <a:pt x="65" y="579"/>
                </a:lnTo>
                <a:lnTo>
                  <a:pt x="83" y="560"/>
                </a:lnTo>
                <a:lnTo>
                  <a:pt x="102" y="560"/>
                </a:lnTo>
                <a:lnTo>
                  <a:pt x="120" y="560"/>
                </a:lnTo>
                <a:lnTo>
                  <a:pt x="138" y="560"/>
                </a:lnTo>
                <a:lnTo>
                  <a:pt x="157" y="560"/>
                </a:lnTo>
                <a:lnTo>
                  <a:pt x="175" y="560"/>
                </a:lnTo>
                <a:lnTo>
                  <a:pt x="194" y="560"/>
                </a:lnTo>
                <a:lnTo>
                  <a:pt x="212" y="560"/>
                </a:lnTo>
                <a:lnTo>
                  <a:pt x="231" y="560"/>
                </a:lnTo>
                <a:lnTo>
                  <a:pt x="249" y="560"/>
                </a:lnTo>
                <a:lnTo>
                  <a:pt x="268" y="551"/>
                </a:lnTo>
                <a:lnTo>
                  <a:pt x="286" y="541"/>
                </a:lnTo>
                <a:lnTo>
                  <a:pt x="305" y="532"/>
                </a:lnTo>
                <a:lnTo>
                  <a:pt x="314" y="513"/>
                </a:lnTo>
                <a:lnTo>
                  <a:pt x="332" y="504"/>
                </a:lnTo>
                <a:lnTo>
                  <a:pt x="342" y="485"/>
                </a:lnTo>
                <a:lnTo>
                  <a:pt x="351" y="467"/>
                </a:lnTo>
                <a:lnTo>
                  <a:pt x="360" y="448"/>
                </a:lnTo>
                <a:lnTo>
                  <a:pt x="369" y="429"/>
                </a:lnTo>
                <a:lnTo>
                  <a:pt x="369" y="411"/>
                </a:lnTo>
                <a:lnTo>
                  <a:pt x="369" y="392"/>
                </a:lnTo>
                <a:lnTo>
                  <a:pt x="378" y="373"/>
                </a:lnTo>
                <a:lnTo>
                  <a:pt x="378" y="355"/>
                </a:lnTo>
                <a:lnTo>
                  <a:pt x="378" y="336"/>
                </a:lnTo>
                <a:lnTo>
                  <a:pt x="378" y="317"/>
                </a:lnTo>
                <a:lnTo>
                  <a:pt x="378" y="299"/>
                </a:lnTo>
                <a:lnTo>
                  <a:pt x="369" y="271"/>
                </a:lnTo>
                <a:lnTo>
                  <a:pt x="369" y="252"/>
                </a:lnTo>
                <a:lnTo>
                  <a:pt x="369" y="233"/>
                </a:lnTo>
                <a:lnTo>
                  <a:pt x="369" y="215"/>
                </a:lnTo>
                <a:lnTo>
                  <a:pt x="388" y="196"/>
                </a:lnTo>
                <a:lnTo>
                  <a:pt x="397" y="177"/>
                </a:lnTo>
                <a:lnTo>
                  <a:pt x="406" y="159"/>
                </a:lnTo>
                <a:lnTo>
                  <a:pt x="425" y="149"/>
                </a:lnTo>
                <a:lnTo>
                  <a:pt x="443" y="140"/>
                </a:lnTo>
                <a:lnTo>
                  <a:pt x="462" y="131"/>
                </a:lnTo>
                <a:lnTo>
                  <a:pt x="480" y="121"/>
                </a:lnTo>
                <a:lnTo>
                  <a:pt x="498" y="121"/>
                </a:lnTo>
                <a:lnTo>
                  <a:pt x="517" y="112"/>
                </a:lnTo>
                <a:lnTo>
                  <a:pt x="545" y="103"/>
                </a:lnTo>
                <a:lnTo>
                  <a:pt x="563" y="103"/>
                </a:lnTo>
                <a:lnTo>
                  <a:pt x="582" y="93"/>
                </a:lnTo>
                <a:lnTo>
                  <a:pt x="600" y="84"/>
                </a:lnTo>
                <a:lnTo>
                  <a:pt x="618" y="84"/>
                </a:lnTo>
                <a:lnTo>
                  <a:pt x="637" y="75"/>
                </a:lnTo>
                <a:lnTo>
                  <a:pt x="655" y="65"/>
                </a:lnTo>
                <a:lnTo>
                  <a:pt x="674" y="65"/>
                </a:lnTo>
                <a:lnTo>
                  <a:pt x="692" y="47"/>
                </a:lnTo>
                <a:lnTo>
                  <a:pt x="702" y="28"/>
                </a:lnTo>
                <a:lnTo>
                  <a:pt x="720" y="19"/>
                </a:lnTo>
                <a:lnTo>
                  <a:pt x="720" y="0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914400" y="5829300"/>
            <a:ext cx="5902577" cy="3390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" pitchFamily="-106" charset="0"/>
              </a:rPr>
              <a:t>Doing the Dance to the </a:t>
            </a:r>
            <a:r>
              <a:rPr lang="en-US" b="1" dirty="0" smtClean="0">
                <a:latin typeface="Times" pitchFamily="-106" charset="0"/>
              </a:rPr>
              <a:t>Pareto Possibilities </a:t>
            </a:r>
            <a:r>
              <a:rPr lang="en-US" b="1" dirty="0">
                <a:latin typeface="Times" pitchFamily="-106" charset="0"/>
              </a:rPr>
              <a:t>Frontier Curve</a:t>
            </a:r>
          </a:p>
        </p:txBody>
      </p:sp>
      <p:sp>
        <p:nvSpPr>
          <p:cNvPr id="21531" name="Rectangle 27"/>
          <p:cNvSpPr>
            <a:spLocks noChangeArrowheads="1"/>
          </p:cNvSpPr>
          <p:nvPr/>
        </p:nvSpPr>
        <p:spPr bwMode="auto">
          <a:xfrm>
            <a:off x="4857750" y="2655888"/>
            <a:ext cx="427038" cy="2524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b="1">
                <a:latin typeface="Times" pitchFamily="-106" charset="0"/>
              </a:rPr>
              <a:t>F</a:t>
            </a:r>
          </a:p>
        </p:txBody>
      </p:sp>
      <p:sp>
        <p:nvSpPr>
          <p:cNvPr id="21532" name="Rectangle 28"/>
          <p:cNvSpPr>
            <a:spLocks noChangeArrowheads="1"/>
          </p:cNvSpPr>
          <p:nvPr/>
        </p:nvSpPr>
        <p:spPr bwMode="auto">
          <a:xfrm>
            <a:off x="6127750" y="3379788"/>
            <a:ext cx="477838" cy="2524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b="1">
                <a:latin typeface="Times" pitchFamily="-106" charset="0"/>
              </a:rPr>
              <a:t>G</a:t>
            </a:r>
          </a:p>
        </p:txBody>
      </p:sp>
      <p:sp>
        <p:nvSpPr>
          <p:cNvPr id="21533" name="Oval 29"/>
          <p:cNvSpPr>
            <a:spLocks noChangeArrowheads="1"/>
          </p:cNvSpPr>
          <p:nvPr/>
        </p:nvSpPr>
        <p:spPr bwMode="auto">
          <a:xfrm>
            <a:off x="6088063" y="3519488"/>
            <a:ext cx="66675" cy="381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34" name="Oval 30"/>
          <p:cNvSpPr>
            <a:spLocks noChangeArrowheads="1"/>
          </p:cNvSpPr>
          <p:nvPr/>
        </p:nvSpPr>
        <p:spPr bwMode="auto">
          <a:xfrm>
            <a:off x="4970463" y="2871788"/>
            <a:ext cx="66675" cy="381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35" name="Oval 31"/>
          <p:cNvSpPr>
            <a:spLocks noChangeArrowheads="1"/>
          </p:cNvSpPr>
          <p:nvPr/>
        </p:nvSpPr>
        <p:spPr bwMode="auto">
          <a:xfrm>
            <a:off x="3817938" y="2595563"/>
            <a:ext cx="68262" cy="381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36" name="Oval 32"/>
          <p:cNvSpPr>
            <a:spLocks noChangeArrowheads="1"/>
          </p:cNvSpPr>
          <p:nvPr/>
        </p:nvSpPr>
        <p:spPr bwMode="auto">
          <a:xfrm>
            <a:off x="6561138" y="4205288"/>
            <a:ext cx="68262" cy="381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494CF-8ADA-49CB-B6FB-F21B899BE26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 sz="4000" dirty="0" smtClean="0">
                <a:ea typeface="ＭＳ Ｐゴシック" pitchFamily="28" charset="-128"/>
              </a:rPr>
              <a:t>Focus on </a:t>
            </a:r>
            <a:r>
              <a:rPr lang="en-US" sz="4000" u="sng" dirty="0" smtClean="0">
                <a:ea typeface="ＭＳ Ｐゴシック" pitchFamily="28" charset="-128"/>
              </a:rPr>
              <a:t>Interests</a:t>
            </a:r>
            <a:r>
              <a:rPr lang="en-US" sz="4000" dirty="0" smtClean="0">
                <a:ea typeface="ＭＳ Ｐゴシック" pitchFamily="28" charset="-128"/>
              </a:rPr>
              <a:t>, Not Positions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454525"/>
          </a:xfrm>
          <a:noFill/>
        </p:spPr>
        <p:txBody>
          <a:bodyPr lIns="90487" tIns="44450" rIns="90487" bIns="44450">
            <a:noAutofit/>
          </a:bodyPr>
          <a:lstStyle/>
          <a:p>
            <a:pPr marL="400050" indent="-400050" eaLnBrk="1" hangingPunct="1">
              <a:buClr>
                <a:schemeClr val="tx1"/>
              </a:buClr>
              <a:buSzTx/>
              <a:buFont typeface="Geneva" pitchFamily="-106" charset="0"/>
              <a:buChar char="•"/>
            </a:pPr>
            <a:r>
              <a:rPr lang="en-US" dirty="0" smtClean="0">
                <a:ea typeface="ＭＳ Ｐゴシック" pitchFamily="28" charset="-128"/>
              </a:rPr>
              <a:t>Interests are needs, concerns, desires --  What’s truly important to you. </a:t>
            </a:r>
          </a:p>
          <a:p>
            <a:pPr marL="400050" indent="-400050" eaLnBrk="1" hangingPunct="1">
              <a:buClr>
                <a:schemeClr val="tx1"/>
              </a:buClr>
              <a:buSzTx/>
              <a:buFont typeface="Geneva" pitchFamily="-106" charset="0"/>
              <a:buChar char="•"/>
            </a:pPr>
            <a:r>
              <a:rPr lang="en-US" dirty="0" smtClean="0">
                <a:ea typeface="ＭＳ Ｐゴシック" pitchFamily="28" charset="-128"/>
              </a:rPr>
              <a:t>Analyze your interests </a:t>
            </a:r>
            <a:r>
              <a:rPr lang="en-US" u="sng" dirty="0" smtClean="0">
                <a:ea typeface="ＭＳ Ｐゴシック" pitchFamily="28" charset="-128"/>
              </a:rPr>
              <a:t>and</a:t>
            </a:r>
            <a:r>
              <a:rPr lang="en-US" dirty="0" smtClean="0">
                <a:ea typeface="ＭＳ Ｐゴシック" pitchFamily="28" charset="-128"/>
              </a:rPr>
              <a:t> theirs</a:t>
            </a:r>
          </a:p>
          <a:p>
            <a:pPr marL="400050" indent="-400050" eaLnBrk="1" hangingPunct="1">
              <a:buClr>
                <a:schemeClr val="tx1"/>
              </a:buClr>
              <a:buSzTx/>
              <a:buFont typeface="Geneva" pitchFamily="-106" charset="0"/>
              <a:buChar char="•"/>
            </a:pPr>
            <a:r>
              <a:rPr lang="en-US" dirty="0" smtClean="0">
                <a:ea typeface="ＭＳ Ｐゴシック" pitchFamily="28" charset="-128"/>
              </a:rPr>
              <a:t>Communicate</a:t>
            </a:r>
          </a:p>
          <a:p>
            <a:pPr lvl="1" indent="-228600" eaLnBrk="1" hangingPunct="1">
              <a:buFont typeface="Geneva" pitchFamily="-106" charset="0"/>
              <a:buChar char="•"/>
            </a:pPr>
            <a:r>
              <a:rPr lang="en-US" sz="3200" dirty="0" smtClean="0">
                <a:ea typeface="ＭＳ Ｐゴシック" pitchFamily="28" charset="-128"/>
              </a:rPr>
              <a:t>Share your interests and concerns clearly</a:t>
            </a:r>
          </a:p>
          <a:p>
            <a:pPr lvl="1" indent="-228600" eaLnBrk="1" hangingPunct="1">
              <a:buFont typeface="Geneva" pitchFamily="-106" charset="0"/>
              <a:buChar char="•"/>
            </a:pPr>
            <a:r>
              <a:rPr lang="en-US" sz="3200" u="sng" dirty="0" smtClean="0">
                <a:ea typeface="ＭＳ Ｐゴシック" pitchFamily="28" charset="-128"/>
              </a:rPr>
              <a:t>Listen</a:t>
            </a:r>
            <a:r>
              <a:rPr lang="en-US" sz="3200" dirty="0" smtClean="0">
                <a:ea typeface="ＭＳ Ｐゴシック" pitchFamily="28" charset="-128"/>
              </a:rPr>
              <a:t> and ask probing questions </a:t>
            </a:r>
          </a:p>
          <a:p>
            <a:pPr marL="400050" indent="-400050" eaLnBrk="1" hangingPunct="1">
              <a:buClr>
                <a:schemeClr val="tx1"/>
              </a:buClr>
              <a:buSzTx/>
              <a:buFont typeface="Geneva" pitchFamily="-106" charset="0"/>
              <a:buChar char="•"/>
            </a:pPr>
            <a:r>
              <a:rPr lang="en-US" dirty="0" smtClean="0">
                <a:ea typeface="ＭＳ Ｐゴシック" pitchFamily="28" charset="-128"/>
              </a:rPr>
              <a:t>Don’t make offers until you explore interests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494CF-8ADA-49CB-B6FB-F21B899BE26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95072"/>
            <a:ext cx="8229600" cy="1252728"/>
          </a:xfrm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 sz="4000" dirty="0" smtClean="0">
                <a:ea typeface="ＭＳ Ｐゴシック" pitchFamily="28" charset="-128"/>
              </a:rPr>
              <a:t>Create Mutual Gains</a:t>
            </a:r>
            <a:br>
              <a:rPr lang="en-US" sz="4000" dirty="0" smtClean="0">
                <a:ea typeface="ＭＳ Ｐゴシック" pitchFamily="28" charset="-128"/>
              </a:rPr>
            </a:br>
            <a:endParaRPr lang="en-US" sz="2800" dirty="0" smtClean="0">
              <a:ea typeface="ＭＳ Ｐゴシック" pitchFamily="28" charset="-128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828800"/>
            <a:ext cx="7061200" cy="3733800"/>
          </a:xfrm>
          <a:noFill/>
        </p:spPr>
        <p:txBody>
          <a:bodyPr lIns="90487" tIns="44450" rIns="90487" bIns="44450">
            <a:noAutofit/>
          </a:bodyPr>
          <a:lstStyle/>
          <a:p>
            <a:pPr marL="400050" indent="-400050" eaLnBrk="1" hangingPunct="1">
              <a:lnSpc>
                <a:spcPct val="90000"/>
              </a:lnSpc>
              <a:buClr>
                <a:schemeClr val="tx1"/>
              </a:buClr>
              <a:buSzTx/>
              <a:buFont typeface="Geneva" pitchFamily="-106" charset="0"/>
              <a:buChar char="•"/>
            </a:pPr>
            <a:r>
              <a:rPr lang="en-US" dirty="0" smtClean="0">
                <a:ea typeface="ＭＳ Ｐゴシック" pitchFamily="28" charset="-128"/>
              </a:rPr>
              <a:t>Explore ways to expand the pie before focusing on how to split it</a:t>
            </a:r>
          </a:p>
          <a:p>
            <a:pPr marL="400050" indent="-400050" eaLnBrk="1" hangingPunct="1">
              <a:lnSpc>
                <a:spcPct val="90000"/>
              </a:lnSpc>
              <a:buClr>
                <a:schemeClr val="tx1"/>
              </a:buClr>
              <a:buSzTx/>
              <a:buFont typeface="Geneva" pitchFamily="-106" charset="0"/>
              <a:buChar char="•"/>
            </a:pPr>
            <a:r>
              <a:rPr lang="en-US" dirty="0" smtClean="0">
                <a:ea typeface="ＭＳ Ｐゴシック" pitchFamily="28" charset="-128"/>
              </a:rPr>
              <a:t>Recognize that almost all negotiations have multiple issues</a:t>
            </a:r>
          </a:p>
          <a:p>
            <a:pPr marL="400050" indent="-400050" eaLnBrk="1" hangingPunct="1">
              <a:lnSpc>
                <a:spcPct val="90000"/>
              </a:lnSpc>
              <a:buClr>
                <a:schemeClr val="tx1"/>
              </a:buClr>
              <a:buSzTx/>
              <a:buFont typeface="Geneva" pitchFamily="-106" charset="0"/>
              <a:buChar char="•"/>
            </a:pPr>
            <a:r>
              <a:rPr lang="en-US" dirty="0" smtClean="0">
                <a:ea typeface="ＭＳ Ｐゴシック" pitchFamily="28" charset="-128"/>
              </a:rPr>
              <a:t>Remember that parties usually value issues differentially - allowing for mutually beneficial </a:t>
            </a:r>
            <a:r>
              <a:rPr lang="en-US" dirty="0" smtClean="0">
                <a:ea typeface="ＭＳ Ｐゴシック" pitchFamily="28" charset="-128"/>
              </a:rPr>
              <a:t>trades</a:t>
            </a:r>
          </a:p>
          <a:p>
            <a:pPr marL="400050" indent="-400050" eaLnBrk="1" hangingPunct="1">
              <a:lnSpc>
                <a:spcPct val="90000"/>
              </a:lnSpc>
              <a:buClr>
                <a:schemeClr val="tx1"/>
              </a:buClr>
              <a:buSzTx/>
              <a:buFont typeface="Geneva" pitchFamily="-106" charset="0"/>
              <a:buChar char="•"/>
            </a:pPr>
            <a:r>
              <a:rPr lang="en-US" dirty="0" smtClean="0">
                <a:ea typeface="ＭＳ Ｐゴシック" pitchFamily="28" charset="-128"/>
              </a:rPr>
              <a:t>Split the pie by using objective criteria, rather than reverting back to tug-of-war</a:t>
            </a:r>
            <a:endParaRPr lang="en-US" dirty="0" smtClean="0">
              <a:ea typeface="ＭＳ Ｐゴシック" pitchFamily="28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494CF-8ADA-49CB-B6FB-F21B899BE26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494CF-8ADA-49CB-B6FB-F21B899BE26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0723" name="Rectangle 4"/>
          <p:cNvSpPr>
            <a:spLocks noChangeArrowheads="1"/>
          </p:cNvSpPr>
          <p:nvPr/>
        </p:nvSpPr>
        <p:spPr bwMode="auto">
          <a:xfrm>
            <a:off x="893763" y="1770063"/>
            <a:ext cx="7640637" cy="4687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4" name="Rectangle 6"/>
          <p:cNvSpPr>
            <a:spLocks noChangeArrowheads="1"/>
          </p:cNvSpPr>
          <p:nvPr/>
        </p:nvSpPr>
        <p:spPr bwMode="auto">
          <a:xfrm>
            <a:off x="2078038" y="936625"/>
            <a:ext cx="4937125" cy="43815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Line 7"/>
          <p:cNvSpPr>
            <a:spLocks noChangeShapeType="1"/>
          </p:cNvSpPr>
          <p:nvPr/>
        </p:nvSpPr>
        <p:spPr bwMode="auto">
          <a:xfrm>
            <a:off x="1930400" y="2805113"/>
            <a:ext cx="0" cy="267652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Line 8"/>
          <p:cNvSpPr>
            <a:spLocks noChangeShapeType="1"/>
          </p:cNvSpPr>
          <p:nvPr/>
        </p:nvSpPr>
        <p:spPr bwMode="auto">
          <a:xfrm>
            <a:off x="1938338" y="5486400"/>
            <a:ext cx="5267325" cy="0"/>
          </a:xfrm>
          <a:prstGeom prst="line">
            <a:avLst/>
          </a:prstGeom>
          <a:noFill/>
          <a:ln w="12700">
            <a:solidFill>
              <a:srgbClr val="000066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7" name="Oval 9"/>
          <p:cNvSpPr>
            <a:spLocks noChangeArrowheads="1"/>
          </p:cNvSpPr>
          <p:nvPr/>
        </p:nvSpPr>
        <p:spPr bwMode="auto">
          <a:xfrm>
            <a:off x="1836738" y="3033713"/>
            <a:ext cx="187325" cy="104775"/>
          </a:xfrm>
          <a:prstGeom prst="ellipse">
            <a:avLst/>
          </a:prstGeom>
          <a:solidFill>
            <a:srgbClr val="CCCC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Oval 10"/>
          <p:cNvSpPr>
            <a:spLocks noChangeArrowheads="1"/>
          </p:cNvSpPr>
          <p:nvPr/>
        </p:nvSpPr>
        <p:spPr bwMode="auto">
          <a:xfrm>
            <a:off x="6611938" y="5434013"/>
            <a:ext cx="187325" cy="104775"/>
          </a:xfrm>
          <a:prstGeom prst="ellipse">
            <a:avLst/>
          </a:prstGeom>
          <a:solidFill>
            <a:srgbClr val="CCCC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Line 11"/>
          <p:cNvSpPr>
            <a:spLocks noChangeShapeType="1"/>
          </p:cNvSpPr>
          <p:nvPr/>
        </p:nvSpPr>
        <p:spPr bwMode="auto">
          <a:xfrm flipV="1">
            <a:off x="2014538" y="3724275"/>
            <a:ext cx="3268662" cy="1762125"/>
          </a:xfrm>
          <a:prstGeom prst="line">
            <a:avLst/>
          </a:prstGeom>
          <a:noFill/>
          <a:ln w="127000">
            <a:solidFill>
              <a:srgbClr val="0033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0" name="Rectangle 12"/>
          <p:cNvSpPr>
            <a:spLocks noChangeArrowheads="1"/>
          </p:cNvSpPr>
          <p:nvPr/>
        </p:nvSpPr>
        <p:spPr bwMode="auto">
          <a:xfrm>
            <a:off x="1219200" y="2057400"/>
            <a:ext cx="412750" cy="4020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0000"/>
                </a:solidFill>
                <a:latin typeface="Arial" charset="0"/>
              </a:rPr>
              <a:t>Asse r  t  i veness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en-US" sz="1600" b="1" dirty="0" smtClean="0">
              <a:solidFill>
                <a:srgbClr val="FF0000"/>
              </a:solidFill>
              <a:latin typeface="Arial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en-US" sz="1600" b="1" dirty="0">
              <a:solidFill>
                <a:srgbClr val="FF0000"/>
              </a:solidFill>
              <a:latin typeface="Times" pitchFamily="-106" charset="0"/>
            </a:endParaRPr>
          </a:p>
        </p:txBody>
      </p:sp>
      <p:sp>
        <p:nvSpPr>
          <p:cNvPr id="30731" name="Rectangle 13"/>
          <p:cNvSpPr>
            <a:spLocks noChangeArrowheads="1"/>
          </p:cNvSpPr>
          <p:nvPr/>
        </p:nvSpPr>
        <p:spPr bwMode="auto">
          <a:xfrm>
            <a:off x="2127250" y="2854325"/>
            <a:ext cx="4279900" cy="342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b="1">
                <a:solidFill>
                  <a:srgbClr val="000066"/>
                </a:solidFill>
                <a:latin typeface="Arial" charset="0"/>
              </a:rPr>
              <a:t>Competing</a:t>
            </a:r>
            <a:endParaRPr lang="en-US" b="1">
              <a:latin typeface="Times" pitchFamily="-106" charset="0"/>
            </a:endParaRPr>
          </a:p>
        </p:txBody>
      </p:sp>
      <p:sp>
        <p:nvSpPr>
          <p:cNvPr id="30732" name="Rectangle 14"/>
          <p:cNvSpPr>
            <a:spLocks noChangeArrowheads="1"/>
          </p:cNvSpPr>
          <p:nvPr/>
        </p:nvSpPr>
        <p:spPr bwMode="auto">
          <a:xfrm>
            <a:off x="5683250" y="3482975"/>
            <a:ext cx="2146300" cy="592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b="1">
                <a:solidFill>
                  <a:srgbClr val="000066"/>
                </a:solidFill>
                <a:latin typeface="Arial" charset="0"/>
              </a:rPr>
              <a:t>The Effective Negotiator</a:t>
            </a:r>
            <a:endParaRPr lang="en-US" b="1">
              <a:latin typeface="Times" pitchFamily="-106" charset="0"/>
            </a:endParaRPr>
          </a:p>
        </p:txBody>
      </p:sp>
      <p:sp>
        <p:nvSpPr>
          <p:cNvPr id="30733" name="Rectangle 15"/>
          <p:cNvSpPr>
            <a:spLocks noChangeArrowheads="1"/>
          </p:cNvSpPr>
          <p:nvPr/>
        </p:nvSpPr>
        <p:spPr bwMode="auto">
          <a:xfrm>
            <a:off x="3143250" y="5597525"/>
            <a:ext cx="3873500" cy="342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charset="0"/>
              </a:rPr>
              <a:t>Empathy</a:t>
            </a:r>
            <a:endParaRPr lang="en-US" b="1">
              <a:solidFill>
                <a:srgbClr val="FF0000"/>
              </a:solidFill>
              <a:latin typeface="Times" pitchFamily="-106" charset="0"/>
            </a:endParaRPr>
          </a:p>
        </p:txBody>
      </p:sp>
      <p:sp>
        <p:nvSpPr>
          <p:cNvPr id="30734" name="Rectangle 16"/>
          <p:cNvSpPr>
            <a:spLocks noChangeArrowheads="1"/>
          </p:cNvSpPr>
          <p:nvPr/>
        </p:nvSpPr>
        <p:spPr bwMode="auto">
          <a:xfrm>
            <a:off x="4667250" y="5083175"/>
            <a:ext cx="2552700" cy="342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b="1">
                <a:solidFill>
                  <a:srgbClr val="000066"/>
                </a:solidFill>
                <a:latin typeface="Arial" charset="0"/>
              </a:rPr>
              <a:t>Accommodating</a:t>
            </a:r>
            <a:endParaRPr lang="en-US" b="1">
              <a:latin typeface="Times" pitchFamily="-106" charset="0"/>
            </a:endParaRPr>
          </a:p>
        </p:txBody>
      </p:sp>
      <p:sp>
        <p:nvSpPr>
          <p:cNvPr id="30735" name="Rectangle 17"/>
          <p:cNvSpPr>
            <a:spLocks noChangeArrowheads="1"/>
          </p:cNvSpPr>
          <p:nvPr/>
        </p:nvSpPr>
        <p:spPr bwMode="auto">
          <a:xfrm>
            <a:off x="704850" y="5540375"/>
            <a:ext cx="1739900" cy="342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b="1">
                <a:solidFill>
                  <a:srgbClr val="000066"/>
                </a:solidFill>
                <a:latin typeface="Arial" charset="0"/>
              </a:rPr>
              <a:t>Avoiding</a:t>
            </a:r>
            <a:endParaRPr lang="en-US" b="1">
              <a:latin typeface="Times" pitchFamily="-10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33400" y="304800"/>
            <a:ext cx="4320735" cy="70788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FFC000"/>
                </a:solidFill>
                <a:ea typeface="ＭＳ Ｐゴシック" pitchFamily="28" charset="-128"/>
              </a:rPr>
              <a:t>Negotiating Styles</a:t>
            </a:r>
            <a:endParaRPr lang="en-US" sz="40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Agenda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8:00	</a:t>
            </a:r>
            <a:r>
              <a:rPr lang="en-US" dirty="0" smtClean="0"/>
              <a:t> Introduction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8:10</a:t>
            </a:r>
            <a:r>
              <a:rPr lang="en-US" dirty="0" smtClean="0"/>
              <a:t>	</a:t>
            </a:r>
            <a:r>
              <a:rPr lang="en-US" dirty="0" smtClean="0"/>
              <a:t> Oil </a:t>
            </a:r>
            <a:r>
              <a:rPr lang="en-US" dirty="0" smtClean="0"/>
              <a:t>Pricing Exercise</a:t>
            </a:r>
          </a:p>
          <a:p>
            <a:pPr lvl="3"/>
            <a:r>
              <a:rPr lang="en-US" sz="2400" dirty="0" smtClean="0"/>
              <a:t>preparation</a:t>
            </a:r>
          </a:p>
          <a:p>
            <a:pPr lvl="3"/>
            <a:r>
              <a:rPr lang="en-US" sz="2400" dirty="0" smtClean="0"/>
              <a:t>play</a:t>
            </a:r>
          </a:p>
          <a:p>
            <a:pPr lvl="3"/>
            <a:r>
              <a:rPr lang="en-US" sz="2400" dirty="0" smtClean="0"/>
              <a:t>debrief</a:t>
            </a:r>
            <a:endParaRPr lang="en-US" sz="2400" dirty="0" smtClean="0"/>
          </a:p>
          <a:p>
            <a:pPr>
              <a:buNone/>
            </a:pPr>
            <a:r>
              <a:rPr lang="en-US" dirty="0" smtClean="0"/>
              <a:t>9:40 </a:t>
            </a:r>
            <a:r>
              <a:rPr lang="en-US" dirty="0" smtClean="0"/>
              <a:t> </a:t>
            </a:r>
            <a:r>
              <a:rPr lang="en-US" dirty="0" smtClean="0"/>
              <a:t>Negotiation Theory and Practice</a:t>
            </a:r>
          </a:p>
          <a:p>
            <a:pPr>
              <a:buNone/>
            </a:pPr>
            <a:r>
              <a:rPr lang="en-US" dirty="0" smtClean="0"/>
              <a:t>10:00 Adjourn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494CF-8ADA-49CB-B6FB-F21B899BE26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Oil Pricing Game—Set Up and 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Oil ministries from A and B set their own oil price each month $10, $20, or $30</a:t>
            </a:r>
          </a:p>
          <a:p>
            <a:r>
              <a:rPr lang="en-US" dirty="0" smtClean="0"/>
              <a:t>Profit for each dependent on price selected by both A and B</a:t>
            </a:r>
          </a:p>
          <a:p>
            <a:r>
              <a:rPr lang="en-US" dirty="0" smtClean="0"/>
              <a:t>Game played for 8 </a:t>
            </a:r>
            <a:r>
              <a:rPr lang="en-US" dirty="0" smtClean="0"/>
              <a:t>rounds </a:t>
            </a:r>
            <a:r>
              <a:rPr lang="en-US" dirty="0" smtClean="0"/>
              <a:t>(3 minutes per round—if fail to come up w/price--$20)</a:t>
            </a:r>
          </a:p>
          <a:p>
            <a:r>
              <a:rPr lang="en-US" dirty="0" smtClean="0"/>
              <a:t>Bids simultaneously revealed</a:t>
            </a:r>
          </a:p>
          <a:p>
            <a:r>
              <a:rPr lang="en-US" b="1" dirty="0" smtClean="0"/>
              <a:t>Goal is to maximize profits for your country!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494CF-8ADA-49CB-B6FB-F21B899BE26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494CF-8ADA-49CB-B6FB-F21B899BE26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272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Oil Pricing Game Scoring Matrix</a:t>
            </a:r>
            <a:endParaRPr lang="en-US" sz="4000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1894118"/>
            <a:ext cx="8229600" cy="4387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494CF-8ADA-49CB-B6FB-F21B899BE26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Oil Pricing Game Debrief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NOTE: Show excel spreadsheet w/bids for both teams for all 8 rounds, plus final score for each team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494CF-8ADA-49CB-B6FB-F21B899BE26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Key Debriefing Questions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47244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9600" dirty="0" smtClean="0"/>
              <a:t>What was your goal?</a:t>
            </a:r>
          </a:p>
          <a:p>
            <a:pPr>
              <a:lnSpc>
                <a:spcPct val="120000"/>
              </a:lnSpc>
            </a:pPr>
            <a:r>
              <a:rPr lang="en-US" sz="9600" dirty="0" smtClean="0"/>
              <a:t>What was your strategy, and did it change over time?</a:t>
            </a:r>
          </a:p>
          <a:p>
            <a:pPr>
              <a:lnSpc>
                <a:spcPct val="120000"/>
              </a:lnSpc>
            </a:pPr>
            <a:r>
              <a:rPr lang="en-US" sz="9600" dirty="0" smtClean="0"/>
              <a:t>How did you respond to breach of trust by other team (if it occurred)?</a:t>
            </a:r>
          </a:p>
          <a:p>
            <a:pPr>
              <a:lnSpc>
                <a:spcPct val="120000"/>
              </a:lnSpc>
            </a:pPr>
            <a:r>
              <a:rPr lang="en-US" sz="9600" dirty="0" smtClean="0"/>
              <a:t>How did you deal with disagreement within your own group on which price to bid?</a:t>
            </a:r>
          </a:p>
          <a:p>
            <a:pPr>
              <a:lnSpc>
                <a:spcPct val="120000"/>
              </a:lnSpc>
            </a:pPr>
            <a:r>
              <a:rPr lang="en-US" sz="9600" dirty="0" smtClean="0"/>
              <a:t>What was it like to represent your group in the face-to-face negotiations?</a:t>
            </a:r>
          </a:p>
          <a:p>
            <a:pPr>
              <a:lnSpc>
                <a:spcPct val="120000"/>
              </a:lnSpc>
            </a:pPr>
            <a:r>
              <a:rPr lang="en-US" sz="9600" dirty="0" smtClean="0"/>
              <a:t>What would happen if we now made you play 4 more rounds?</a:t>
            </a:r>
          </a:p>
          <a:p>
            <a:pPr>
              <a:lnSpc>
                <a:spcPct val="120000"/>
              </a:lnSpc>
            </a:pPr>
            <a:r>
              <a:rPr lang="en-US" sz="9600" dirty="0" smtClean="0"/>
              <a:t>What did you learn—what guidelines would you recommend for facilitating wise and efficient group decision-making?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494CF-8ADA-49CB-B6FB-F21B899BE26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5448"/>
            <a:ext cx="8763000" cy="1252728"/>
          </a:xfrm>
        </p:spPr>
        <p:txBody>
          <a:bodyPr>
            <a:noAutofit/>
          </a:bodyPr>
          <a:lstStyle/>
          <a:p>
            <a:r>
              <a:rPr lang="en-US" sz="4000" dirty="0" smtClean="0"/>
              <a:t>Axelrod’s Computer Simulations on Prisoner’s Dilemma—Winning Strategy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Clear</a:t>
            </a:r>
          </a:p>
          <a:p>
            <a:r>
              <a:rPr lang="en-US" dirty="0" smtClean="0"/>
              <a:t>Be Nice</a:t>
            </a:r>
          </a:p>
          <a:p>
            <a:r>
              <a:rPr lang="en-US" dirty="0" smtClean="0"/>
              <a:t>Be </a:t>
            </a:r>
            <a:r>
              <a:rPr lang="en-US" dirty="0" err="1" smtClean="0"/>
              <a:t>Provokable</a:t>
            </a:r>
            <a:endParaRPr lang="en-US" dirty="0" smtClean="0"/>
          </a:p>
          <a:p>
            <a:r>
              <a:rPr lang="en-US" dirty="0" smtClean="0"/>
              <a:t>Be Forgiving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494CF-8ADA-49CB-B6FB-F21B899BE26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534400" cy="1143000"/>
          </a:xfrm>
          <a:noFill/>
        </p:spPr>
        <p:txBody>
          <a:bodyPr lIns="90487" tIns="44450" rIns="90487" bIns="44450" anchor="ctr">
            <a:noAutofit/>
          </a:bodyPr>
          <a:lstStyle/>
          <a:p>
            <a:pPr eaLnBrk="1" hangingPunct="1"/>
            <a:r>
              <a:rPr lang="en-US" sz="4000" dirty="0" smtClean="0">
                <a:ea typeface="ＭＳ Ｐゴシック" pitchFamily="28" charset="-128"/>
              </a:rPr>
              <a:t>Negotiation and Consensus Seeking:   The Conventional Wisdom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016000" y="2171700"/>
            <a:ext cx="7162800" cy="4114800"/>
          </a:xfrm>
          <a:noFill/>
        </p:spPr>
        <p:txBody>
          <a:bodyPr lIns="90487" tIns="44450" rIns="90487" bIns="44450">
            <a:normAutofit/>
          </a:bodyPr>
          <a:lstStyle/>
          <a:p>
            <a:pPr marL="117475" indent="-4763" eaLnBrk="1" hangingPunct="1">
              <a:buFont typeface="Wingdings" pitchFamily="28" charset="2"/>
              <a:buNone/>
            </a:pPr>
            <a:r>
              <a:rPr lang="en-US" sz="3000" dirty="0" smtClean="0">
                <a:ea typeface="ＭＳ Ｐゴシック" pitchFamily="28" charset="-128"/>
              </a:rPr>
              <a:t>Negotiation is Win/lose - Zero-sum situation:</a:t>
            </a:r>
          </a:p>
          <a:p>
            <a:pPr marL="863600" lvl="1" indent="-400050" eaLnBrk="1" hangingPunct="1">
              <a:buFont typeface="Geneva" pitchFamily="-106" charset="0"/>
              <a:buChar char="•"/>
            </a:pPr>
            <a:r>
              <a:rPr lang="en-US" sz="3000" dirty="0" smtClean="0">
                <a:ea typeface="ＭＳ Ｐゴシック" pitchFamily="28" charset="-128"/>
              </a:rPr>
              <a:t>Their gain is my loss (tug-of-war)</a:t>
            </a:r>
          </a:p>
          <a:p>
            <a:pPr marL="863600" lvl="1" indent="-400050" eaLnBrk="1" hangingPunct="1">
              <a:buFont typeface="Geneva" pitchFamily="-106" charset="0"/>
              <a:buChar char="•"/>
            </a:pPr>
            <a:r>
              <a:rPr lang="en-US" sz="3000" dirty="0" smtClean="0">
                <a:ea typeface="ＭＳ Ｐゴシック" pitchFamily="28" charset="-128"/>
              </a:rPr>
              <a:t>The size of the pie is fixed</a:t>
            </a:r>
          </a:p>
          <a:p>
            <a:pPr marL="863600" lvl="1" indent="-400050" eaLnBrk="1" hangingPunct="1">
              <a:buFont typeface="Wingdings" pitchFamily="28" charset="2"/>
              <a:buNone/>
            </a:pPr>
            <a:endParaRPr lang="en-US" sz="3000" dirty="0" smtClean="0">
              <a:ea typeface="ＭＳ Ｐゴシック" pitchFamily="28" charset="-128"/>
            </a:endParaRPr>
          </a:p>
          <a:p>
            <a:pPr marL="117475" indent="-4763" eaLnBrk="1" hangingPunct="1">
              <a:lnSpc>
                <a:spcPct val="50000"/>
              </a:lnSpc>
              <a:buFont typeface="Wingdings" pitchFamily="28" charset="2"/>
              <a:buNone/>
            </a:pPr>
            <a:r>
              <a:rPr lang="en-US" sz="3000" dirty="0" smtClean="0">
                <a:ea typeface="ＭＳ Ｐゴシック" pitchFamily="28" charset="-128"/>
              </a:rPr>
              <a:t>Negotiation is a Test of Will</a:t>
            </a:r>
          </a:p>
          <a:p>
            <a:pPr marL="117475" indent="-4763" eaLnBrk="1" hangingPunct="1">
              <a:lnSpc>
                <a:spcPct val="50000"/>
              </a:lnSpc>
              <a:buFont typeface="Wingdings" pitchFamily="28" charset="2"/>
              <a:buNone/>
            </a:pPr>
            <a:endParaRPr lang="en-US" sz="3000" dirty="0" smtClean="0">
              <a:ea typeface="ＭＳ Ｐゴシック" pitchFamily="28" charset="-128"/>
            </a:endParaRPr>
          </a:p>
          <a:p>
            <a:pPr marL="117475" indent="-4763" eaLnBrk="1" hangingPunct="1">
              <a:lnSpc>
                <a:spcPct val="80000"/>
              </a:lnSpc>
              <a:buFont typeface="Wingdings" pitchFamily="28" charset="2"/>
              <a:buNone/>
            </a:pPr>
            <a:r>
              <a:rPr lang="en-US" sz="3000" dirty="0" smtClean="0">
                <a:ea typeface="ＭＳ Ｐゴシック" pitchFamily="28" charset="-128"/>
              </a:rPr>
              <a:t>You get what you want by ensuring others don’t get what they want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494CF-8ADA-49CB-B6FB-F21B899BE26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117600" y="1943100"/>
            <a:ext cx="6908800" cy="428625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508000" y="285750"/>
            <a:ext cx="8229600" cy="64008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2857500"/>
            <a:ext cx="609600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206</TotalTime>
  <Words>531</Words>
  <Application>Microsoft Office PowerPoint</Application>
  <PresentationFormat>On-screen Show (4:3)</PresentationFormat>
  <Paragraphs>105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Module</vt:lpstr>
      <vt:lpstr>Negotiation Exercise </vt:lpstr>
      <vt:lpstr>Agenda</vt:lpstr>
      <vt:lpstr>Oil Pricing Game—Set Up and Logistics</vt:lpstr>
      <vt:lpstr>Slide 4</vt:lpstr>
      <vt:lpstr>Oil Pricing Game Scoring Matrix</vt:lpstr>
      <vt:lpstr>Oil Pricing Game Debrief</vt:lpstr>
      <vt:lpstr>Key Debriefing Questions</vt:lpstr>
      <vt:lpstr>Axelrod’s Computer Simulations on Prisoner’s Dilemma—Winning Strategy</vt:lpstr>
      <vt:lpstr>Negotiation and Consensus Seeking:   The Conventional Wisdom</vt:lpstr>
      <vt:lpstr>Mutual Gains vs. Conventional Wisdom</vt:lpstr>
      <vt:lpstr>Key Elements of the  Mutual Gains Approach</vt:lpstr>
      <vt:lpstr>Slide 12</vt:lpstr>
      <vt:lpstr>Focus on Interests, Not Positions</vt:lpstr>
      <vt:lpstr>Create Mutual Gains </vt:lpstr>
      <vt:lpstr>Slide 15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Negotiation and Consensus Building  </dc:title>
  <dc:creator> </dc:creator>
  <cp:lastModifiedBy> </cp:lastModifiedBy>
  <cp:revision>17</cp:revision>
  <dcterms:created xsi:type="dcterms:W3CDTF">2010-06-14T22:08:43Z</dcterms:created>
  <dcterms:modified xsi:type="dcterms:W3CDTF">2010-07-14T13:09:25Z</dcterms:modified>
</cp:coreProperties>
</file>