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6" r:id="rId2"/>
  </p:sldMasterIdLst>
  <p:notesMasterIdLst>
    <p:notesMasterId r:id="rId16"/>
  </p:notesMasterIdLst>
  <p:sldIdLst>
    <p:sldId id="256" r:id="rId3"/>
    <p:sldId id="257" r:id="rId4"/>
    <p:sldId id="262" r:id="rId5"/>
    <p:sldId id="271" r:id="rId6"/>
    <p:sldId id="272" r:id="rId7"/>
    <p:sldId id="281" r:id="rId8"/>
    <p:sldId id="264" r:id="rId9"/>
    <p:sldId id="280" r:id="rId10"/>
    <p:sldId id="266" r:id="rId11"/>
    <p:sldId id="270" r:id="rId12"/>
    <p:sldId id="269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89EDB9-8C0A-46EE-83B5-B94587F15B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D8A97-F24F-43CD-8131-D1A5BC43FF21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7" tIns="44858" rIns="89717" bIns="44858" anchor="b"/>
          <a:lstStyle/>
          <a:p>
            <a:pPr algn="r" defTabSz="896938">
              <a:spcBef>
                <a:spcPct val="20000"/>
              </a:spcBef>
              <a:buFontTx/>
              <a:buChar char="•"/>
            </a:pPr>
            <a:fld id="{7CA5E646-18A4-4B0F-9F53-0224EA7333EA}" type="slidenum">
              <a:rPr lang="en-US" sz="1100">
                <a:solidFill>
                  <a:srgbClr val="FFFF00"/>
                </a:solidFill>
                <a:latin typeface="Arial Narrow" pitchFamily="34" charset="0"/>
                <a:ea typeface="ＭＳ Ｐゴシック"/>
                <a:cs typeface="ＭＳ Ｐゴシック"/>
              </a:rPr>
              <a:pPr algn="r" defTabSz="896938">
                <a:spcBef>
                  <a:spcPct val="20000"/>
                </a:spcBef>
                <a:buFontTx/>
                <a:buChar char="•"/>
              </a:pPr>
              <a:t>7</a:t>
            </a:fld>
            <a:endParaRPr lang="en-US" sz="1100">
              <a:solidFill>
                <a:srgbClr val="FFFF00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4688"/>
            <a:ext cx="4597400" cy="34480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</p:spPr>
        <p:txBody>
          <a:bodyPr lIns="89717" tIns="44858" rIns="89717" bIns="4485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A278-2449-4968-8B4B-3816F4900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FB254-B8E6-43B3-8120-53E3D5FEB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F801B-120D-4FB3-994E-ADCA0F155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315F7-FAE4-43ED-83BA-91728FD49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ECB0F-6E32-498F-A230-C17151579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44C72-9B4E-4E80-A21C-5C9227D97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38FDA-D20D-44DB-951B-CDCCC8E73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A8781-854D-4D2F-9A03-8D34AD808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DC10F-E9AF-4AB4-B06F-0B511296A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D7940-28C0-40AB-ACA0-0CAED65DE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24D8-88C1-4CA5-918F-49AA22B47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F4008-B0F8-43A4-A91D-1F7BDCACC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53FE1-4887-44C9-A8C5-4C7D391CA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D06C0-4BBD-4AE9-A9D3-C124AE9A5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310E-65EB-47C3-9C22-804774A6B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A0F1A-6955-4762-855D-C2014F864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40E6-0FC4-454E-8C0C-C1A7E231A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6D0A-1C1B-412C-A46F-85B25ABF4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004D5-7D37-4C4A-A9A2-BE25F65DA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210A4-7C4F-45EE-85B4-01B324DC5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F0BC-FAEB-4690-BD05-9171DCBA5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2821E-82C2-44EB-B759-D9E1B8282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157068-834C-4D79-B566-7F2BCB7FDA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00DEDABB-D019-4057-8487-EFC70B1189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polloalliance.org/digest/wp-content/uploads/2008/08/tidalpower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eth.A.Nagusky@maine.go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rtu.net/data/images/Article_images/electricity2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ine-map.org/maine-map.jp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images.google.com/imgres?imgurl=http://www.nosteamshovel.com/wp-content/uploads/2007/11/maine.png&amp;imgrefurl=http://www.nosteamshovel.com/feed/&amp;usg=__a7k4J-UiybiD7XowxigaBHdzK44=&amp;h=946&amp;w=959&amp;sz=313&amp;hl=en&amp;start=1&amp;um=1&amp;tbnid=uJiPTBH-ZOpDwM:&amp;tbnh=146&amp;tbnw=148&amp;prev=/images?q=Maine+State+Seal+photo&amp;um=1&amp;hl=en&amp;rlz=1T4GGQD_enUS266US266&amp;sa=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ydrowind_main-thumb-450x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0"/>
            <a:ext cx="3657600" cy="1066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1600" b="1">
                <a:solidFill>
                  <a:schemeClr val="folHlink"/>
                </a:solidFill>
              </a:rPr>
              <a:t>New England Electricity </a:t>
            </a:r>
          </a:p>
          <a:p>
            <a:pPr algn="l">
              <a:lnSpc>
                <a:spcPct val="80000"/>
              </a:lnSpc>
            </a:pPr>
            <a:r>
              <a:rPr lang="en-US" sz="1600" b="1">
                <a:solidFill>
                  <a:schemeClr val="folHlink"/>
                </a:solidFill>
              </a:rPr>
              <a:t>Restructuring Roundtable</a:t>
            </a:r>
          </a:p>
          <a:p>
            <a:pPr algn="l">
              <a:lnSpc>
                <a:spcPct val="80000"/>
              </a:lnSpc>
            </a:pPr>
            <a:endParaRPr lang="en-US" sz="1600" b="1">
              <a:solidFill>
                <a:schemeClr val="folHlink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600" b="1">
                <a:solidFill>
                  <a:schemeClr val="folHlink"/>
                </a:solidFill>
              </a:rPr>
              <a:t>September 18, 2009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29200" y="4572000"/>
            <a:ext cx="36734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</a:rPr>
              <a:t>Beth A. Nagusky</a:t>
            </a:r>
          </a:p>
          <a:p>
            <a:r>
              <a:rPr lang="en-US" sz="1600" b="1">
                <a:solidFill>
                  <a:schemeClr val="folHlink"/>
                </a:solidFill>
              </a:rPr>
              <a:t>Director, Office of Innovation &amp;      Assistance, Maine DEP</a:t>
            </a:r>
          </a:p>
          <a:p>
            <a:r>
              <a:rPr lang="en-US" sz="1600" b="1">
                <a:solidFill>
                  <a:schemeClr val="folHlink"/>
                </a:solidFill>
              </a:rPr>
              <a:t>Co-chair, Ocean Energy Task Force</a:t>
            </a:r>
          </a:p>
          <a:p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folHlink"/>
                </a:solidFill>
              </a:rPr>
              <a:t>Policy Matters:</a:t>
            </a:r>
            <a:br>
              <a:rPr lang="en-US" sz="4800" b="1">
                <a:solidFill>
                  <a:schemeClr val="folHlink"/>
                </a:solidFill>
              </a:rPr>
            </a:br>
            <a:r>
              <a:rPr lang="en-US" sz="3200" b="1">
                <a:solidFill>
                  <a:schemeClr val="folHlink"/>
                </a:solidFill>
              </a:rPr>
              <a:t>Maine Promotes Ocean Energy</a:t>
            </a:r>
            <a:endParaRPr lang="en-US" sz="48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Within State Waters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At least 200 Feet Deep (30 Fathoms)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Average Annual Wind Speeds of &gt;17 MPH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No Obstructions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Limit Ecological/Human Impacts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989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/>
              <a:t>Maine Test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619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ALL PLANNING AREAS</a:t>
            </a:r>
          </a:p>
        </p:txBody>
      </p:sp>
      <p:pic>
        <p:nvPicPr>
          <p:cNvPr id="31747" name="Picture 3" descr="All_Areas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162800" cy="47244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Regulations for Commercial Scale Offshore Wind/Tidal</a:t>
            </a:r>
          </a:p>
          <a:p>
            <a:r>
              <a:rPr lang="en-US" b="1"/>
              <a:t>Coordination with Federal Agencies</a:t>
            </a:r>
          </a:p>
          <a:p>
            <a:r>
              <a:rPr lang="en-US" b="1"/>
              <a:t>Recommendations to Overcome Hurdles</a:t>
            </a:r>
          </a:p>
          <a:p>
            <a:pPr lvl="1"/>
            <a:r>
              <a:rPr lang="en-US" b="1"/>
              <a:t>T&amp;D Infrastructure</a:t>
            </a:r>
          </a:p>
          <a:p>
            <a:pPr lvl="1"/>
            <a:r>
              <a:rPr lang="en-US" b="1"/>
              <a:t>Economics</a:t>
            </a:r>
          </a:p>
          <a:p>
            <a:pPr lvl="1"/>
            <a:r>
              <a:rPr lang="en-US" b="1"/>
              <a:t>Intermittency</a:t>
            </a:r>
          </a:p>
          <a:p>
            <a:pPr lvl="1"/>
            <a:endParaRPr lang="en-US" b="1"/>
          </a:p>
          <a:p>
            <a:pPr lvl="1">
              <a:buFontTx/>
              <a:buNone/>
            </a:pPr>
            <a:endParaRPr lang="en-US" b="1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49159" name="Picture 7" descr="offsho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Questions??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600200" y="62484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hlinkClick r:id="rId3"/>
              </a:rPr>
              <a:t>Beth.A.Nagusky@maine.gov</a:t>
            </a:r>
            <a:r>
              <a:rPr lang="en-US"/>
              <a:t>      207.287.5869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520773559_2e235812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Challenges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Electric Industry Restructuring</a:t>
            </a:r>
          </a:p>
          <a:p>
            <a:r>
              <a:rPr lang="en-US" b="1"/>
              <a:t>Oil/Natural Gas Price Instability</a:t>
            </a:r>
          </a:p>
          <a:p>
            <a:r>
              <a:rPr lang="en-US" b="1"/>
              <a:t>Failure to Include Externalities</a:t>
            </a:r>
          </a:p>
          <a:p>
            <a:r>
              <a:rPr lang="en-US" b="1"/>
              <a:t>Economics &amp; Financing</a:t>
            </a:r>
          </a:p>
          <a:p>
            <a:r>
              <a:rPr lang="en-US" b="1"/>
              <a:t>Transmission &amp; Distribution</a:t>
            </a:r>
          </a:p>
          <a:p>
            <a:r>
              <a:rPr lang="en-US" b="1"/>
              <a:t>Siting &amp;Environmental Permitting</a:t>
            </a:r>
          </a:p>
          <a:p>
            <a:endParaRPr lang="en-US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BlueH-FloatingWindTurbin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Maine’s Ocean Energy Task Force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467600" cy="4449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November ‘08 Executive Order</a:t>
            </a:r>
          </a:p>
          <a:p>
            <a:pPr>
              <a:lnSpc>
                <a:spcPct val="90000"/>
              </a:lnSpc>
            </a:pPr>
            <a:r>
              <a:rPr lang="en-US" b="1"/>
              <a:t>Legislation: 60 Day Permit Process </a:t>
            </a:r>
          </a:p>
          <a:p>
            <a:pPr>
              <a:lnSpc>
                <a:spcPct val="90000"/>
              </a:lnSpc>
            </a:pPr>
            <a:r>
              <a:rPr lang="en-US" b="1"/>
              <a:t>Test Site Identification/Public Outreach</a:t>
            </a:r>
          </a:p>
          <a:p>
            <a:pPr>
              <a:lnSpc>
                <a:spcPct val="90000"/>
              </a:lnSpc>
            </a:pPr>
            <a:r>
              <a:rPr lang="en-US" b="1"/>
              <a:t>Regulations for Commercial Scale Projects</a:t>
            </a:r>
          </a:p>
          <a:p>
            <a:pPr>
              <a:lnSpc>
                <a:spcPct val="90000"/>
              </a:lnSpc>
            </a:pPr>
            <a:r>
              <a:rPr lang="en-US" b="1"/>
              <a:t>Tidal: MOU with FERC </a:t>
            </a:r>
          </a:p>
          <a:p>
            <a:pPr>
              <a:lnSpc>
                <a:spcPct val="90000"/>
              </a:lnSpc>
            </a:pPr>
            <a:r>
              <a:rPr lang="en-US" b="1"/>
              <a:t>Report due October ‘09</a:t>
            </a:r>
          </a:p>
          <a:p>
            <a:pPr>
              <a:lnSpc>
                <a:spcPct val="90000"/>
              </a:lnSpc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1" name="Picture 5" descr="CountryMarlk%20Gasoline%20P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048000" cy="4572000"/>
          </a:xfrm>
          <a:prstGeom prst="rect">
            <a:avLst/>
          </a:prstGeom>
          <a:noFill/>
        </p:spPr>
      </p:pic>
      <p:pic>
        <p:nvPicPr>
          <p:cNvPr id="45063" name="Picture 7" descr="OilFurn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62100"/>
            <a:ext cx="537210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</a:t>
            </a:r>
          </a:p>
        </p:txBody>
      </p:sp>
      <p:pic>
        <p:nvPicPr>
          <p:cNvPr id="46085" name="Picture 5" descr="rest-in-peace-gms-ev1-electric-ca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286250" cy="4657725"/>
          </a:xfrm>
          <a:prstGeom prst="rect">
            <a:avLst/>
          </a:prstGeom>
          <a:noFill/>
        </p:spPr>
      </p:pic>
      <p:pic>
        <p:nvPicPr>
          <p:cNvPr id="46087" name="Picture 7" descr="all-climate-heat-pu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09800"/>
            <a:ext cx="3352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7924800" cy="457200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Electrification: Cut Energy and CO2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80% Maine Homes heat with</a:t>
            </a:r>
            <a:r>
              <a:rPr lang="en-US" sz="2800"/>
              <a:t> </a:t>
            </a:r>
            <a:r>
              <a:rPr lang="en-US" sz="2800" b="1"/>
              <a:t>oil 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$2.50/gal x 900 gal = $2,250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Electric Heat Pump @$0.15/kWh= $1,465/yr.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Conversion Cost: </a:t>
            </a:r>
            <a:r>
              <a:rPr lang="en-US" sz="2400" b="1" u="sng"/>
              <a:t>+</a:t>
            </a:r>
            <a:r>
              <a:rPr lang="en-US" sz="2400" b="1"/>
              <a:t>  $15,000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Cut CO2 2-3x</a:t>
            </a:r>
          </a:p>
          <a:p>
            <a:pPr lvl="1"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800" b="1"/>
              <a:t>Electric vehicles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Gasoline Vehicle 20% efficient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50% efficiency for delivered electricity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20% losses for charging/discharging batteries (?)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Net efficiency 40% + ½ the fuel consumption</a:t>
            </a:r>
          </a:p>
          <a:p>
            <a:pPr lvl="1">
              <a:lnSpc>
                <a:spcPct val="80000"/>
              </a:lnSpc>
            </a:pPr>
            <a:endParaRPr lang="en-US" sz="2400" b="1"/>
          </a:p>
          <a:p>
            <a:pPr lvl="1">
              <a:lnSpc>
                <a:spcPct val="80000"/>
              </a:lnSpc>
            </a:pPr>
            <a:endParaRPr lang="en-US" sz="2400" b="1"/>
          </a:p>
          <a:p>
            <a:pPr lvl="3">
              <a:lnSpc>
                <a:spcPct val="80000"/>
              </a:lnSpc>
              <a:buFontTx/>
              <a:buNone/>
            </a:pPr>
            <a:endParaRPr lang="en-US" sz="1800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38400"/>
            <a:ext cx="5129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295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mbria" pitchFamily="18" charset="0"/>
              </a:rPr>
              <a:t>  Oceans: A Source of Green Energy </a:t>
            </a:r>
            <a:br>
              <a:rPr lang="en-US" sz="3200" b="1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200" b="1">
                <a:solidFill>
                  <a:schemeClr val="bg1"/>
                </a:solidFill>
                <a:latin typeface="Cambria" pitchFamily="18" charset="0"/>
              </a:rPr>
              <a:t>  for the Northeast U.S.</a:t>
            </a:r>
            <a:endParaRPr lang="en-US" sz="32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86400" y="1524000"/>
            <a:ext cx="3429000" cy="1371600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hlink"/>
                </a:solidFill>
              </a:rPr>
              <a:t>55 million people</a:t>
            </a:r>
          </a:p>
          <a:p>
            <a:pPr marL="609600" indent="-609600">
              <a:buFontTx/>
              <a:buNone/>
            </a:pPr>
            <a:r>
              <a:rPr lang="en-US" sz="2400" b="1">
                <a:solidFill>
                  <a:schemeClr val="accent1"/>
                </a:solidFill>
                <a:latin typeface="Cambria" pitchFamily="18" charset="0"/>
              </a:rPr>
              <a:t>18% of US population </a:t>
            </a: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20000"/>
              </a:spcBef>
            </a:pPr>
            <a:fld id="{3B8ED259-F3AD-4295-BE02-BA0984CA8108}" type="slidenum">
              <a:rPr lang="en-US" sz="1200">
                <a:solidFill>
                  <a:srgbClr val="898989"/>
                </a:solidFill>
                <a:latin typeface="Arial Narrow" pitchFamily="34" charset="0"/>
                <a:ea typeface="ＭＳ Ｐゴシック"/>
                <a:cs typeface="ＭＳ Ｐゴシック"/>
              </a:rPr>
              <a:pPr algn="r">
                <a:spcBef>
                  <a:spcPct val="20000"/>
                </a:spcBef>
              </a:pPr>
              <a:t>7</a:t>
            </a:fld>
            <a:endParaRPr lang="en-US" sz="1200">
              <a:solidFill>
                <a:srgbClr val="898989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7315200" y="14478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000" b="1">
              <a:solidFill>
                <a:schemeClr val="hlink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86" name="Oval 18"/>
          <p:cNvSpPr>
            <a:spLocks noChangeArrowheads="1"/>
          </p:cNvSpPr>
          <p:nvPr/>
        </p:nvSpPr>
        <p:spPr bwMode="auto">
          <a:xfrm rot="-2760305">
            <a:off x="6971506" y="2934494"/>
            <a:ext cx="1666875" cy="827088"/>
          </a:xfrm>
          <a:prstGeom prst="ellips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sz="3600">
              <a:solidFill>
                <a:srgbClr val="FFFF00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4587" name="Picture 4" descr="ma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4800"/>
            <a:ext cx="12192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64500" y="233363"/>
            <a:ext cx="10033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076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WIND TURBINE EVOLUTION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0" y="6583363"/>
            <a:ext cx="1884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Diagram Courtesy of MIT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l="3665" t="4930"/>
          <a:stretch>
            <a:fillRect/>
          </a:stretch>
        </p:blipFill>
        <p:spPr bwMode="auto">
          <a:xfrm>
            <a:off x="304800" y="1046163"/>
            <a:ext cx="8382000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243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</vt:lpstr>
      <vt:lpstr>Arial Narrow</vt:lpstr>
      <vt:lpstr>ＭＳ Ｐゴシック</vt:lpstr>
      <vt:lpstr>Times New Roman</vt:lpstr>
      <vt:lpstr>Default Design</vt:lpstr>
      <vt:lpstr>1_Default Design</vt:lpstr>
      <vt:lpstr>Policy Matters: Maine Promotes Ocean Energy</vt:lpstr>
      <vt:lpstr>The Challenges</vt:lpstr>
      <vt:lpstr>Maine’s Ocean Energy Task Force</vt:lpstr>
      <vt:lpstr>The Past</vt:lpstr>
      <vt:lpstr>The Future</vt:lpstr>
      <vt:lpstr>Electrification: Cut Energy and CO2</vt:lpstr>
      <vt:lpstr>  Oceans: A Source of Green Energy    for the Northeast U.S.</vt:lpstr>
      <vt:lpstr>Slide 8</vt:lpstr>
      <vt:lpstr>Slide 9</vt:lpstr>
      <vt:lpstr>Slide 10</vt:lpstr>
      <vt:lpstr>Slide 11</vt:lpstr>
      <vt:lpstr>What’s Next</vt:lpstr>
      <vt:lpstr>Questions??</vt:lpstr>
    </vt:vector>
  </TitlesOfParts>
  <Company>State of Maine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Matters: How Maine is Incentivizing Renewable Energy</dc:title>
  <dc:creator>OIT</dc:creator>
  <cp:lastModifiedBy> </cp:lastModifiedBy>
  <cp:revision>49</cp:revision>
  <dcterms:created xsi:type="dcterms:W3CDTF">2009-06-02T19:50:59Z</dcterms:created>
  <dcterms:modified xsi:type="dcterms:W3CDTF">2009-09-18T00:38:13Z</dcterms:modified>
</cp:coreProperties>
</file>