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88" r:id="rId2"/>
    <p:sldId id="286" r:id="rId3"/>
    <p:sldId id="295" r:id="rId4"/>
    <p:sldId id="258" r:id="rId5"/>
    <p:sldId id="266" r:id="rId6"/>
    <p:sldId id="298" r:id="rId7"/>
    <p:sldId id="256" r:id="rId8"/>
    <p:sldId id="265" r:id="rId9"/>
    <p:sldId id="267" r:id="rId10"/>
    <p:sldId id="299" r:id="rId11"/>
    <p:sldId id="297" r:id="rId12"/>
    <p:sldId id="293" r:id="rId13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252A"/>
    <a:srgbClr val="B71F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1"/>
    <p:restoredTop sz="94643"/>
  </p:normalViewPr>
  <p:slideViewPr>
    <p:cSldViewPr snapToGrid="0" snapToObjects="1" showGuides="1">
      <p:cViewPr varScale="1">
        <p:scale>
          <a:sx n="77" d="100"/>
          <a:sy n="77" d="100"/>
        </p:scale>
        <p:origin x="317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257B03-3A5A-E34B-98CA-ADB13D697690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BEADDC-C96C-2740-922A-9AB3CD762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187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3F0E-94A8-024D-9AE8-DDEC455FFF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08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77E7E-8C08-8546-8738-7D67E34C3B7E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7DEA-0026-1740-86F9-FFD462C7E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77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77E7E-8C08-8546-8738-7D67E34C3B7E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7DEA-0026-1740-86F9-FFD462C7E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27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77E7E-8C08-8546-8738-7D67E34C3B7E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7DEA-0026-1740-86F9-FFD462C7E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8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77E7E-8C08-8546-8738-7D67E34C3B7E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7DEA-0026-1740-86F9-FFD462C7E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55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77E7E-8C08-8546-8738-7D67E34C3B7E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7DEA-0026-1740-86F9-FFD462C7E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59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77E7E-8C08-8546-8738-7D67E34C3B7E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7DEA-0026-1740-86F9-FFD462C7E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06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77E7E-8C08-8546-8738-7D67E34C3B7E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7DEA-0026-1740-86F9-FFD462C7E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8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77E7E-8C08-8546-8738-7D67E34C3B7E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7DEA-0026-1740-86F9-FFD462C7E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19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77E7E-8C08-8546-8738-7D67E34C3B7E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7DEA-0026-1740-86F9-FFD462C7E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78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77E7E-8C08-8546-8738-7D67E34C3B7E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7DEA-0026-1740-86F9-FFD462C7E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40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77E7E-8C08-8546-8738-7D67E34C3B7E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7DEA-0026-1740-86F9-FFD462C7E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29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77E7E-8C08-8546-8738-7D67E34C3B7E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47DEA-0026-1740-86F9-FFD462C7E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5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(null)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0087" y="614363"/>
            <a:ext cx="50577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New England Restructuring Roundtable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Resilience and Fuel Security; &amp; Offshore Wind in the Northeast: on the Near Horizon? </a:t>
            </a:r>
            <a:endParaRPr lang="en-US" i="1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March 16, 2018</a:t>
            </a:r>
          </a:p>
          <a:p>
            <a:r>
              <a:rPr lang="en-US" dirty="0">
                <a:solidFill>
                  <a:schemeClr val="bg1"/>
                </a:solidFill>
              </a:rPr>
              <a:t>Foley, Hoag and Elliot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7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FBEF1A-EBFB-0346-8FE5-604E781F0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7" y="29899"/>
            <a:ext cx="2894093" cy="10275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C927CF-891B-4F4E-A98E-C84D2C3622CD}"/>
              </a:ext>
            </a:extLst>
          </p:cNvPr>
          <p:cNvSpPr/>
          <p:nvPr/>
        </p:nvSpPr>
        <p:spPr>
          <a:xfrm>
            <a:off x="4406434" y="542149"/>
            <a:ext cx="5214182" cy="46166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lvl="0">
              <a:spcBef>
                <a:spcPts val="1000"/>
              </a:spcBef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Market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Development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Helvetica" pitchFamily="2" charset="0"/>
              <a:ea typeface="Gotham-Book" charset="0"/>
              <a:cs typeface="Gotham-Book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3614E41-2C2E-0A4C-8F2D-9E36589BC24E}"/>
              </a:ext>
            </a:extLst>
          </p:cNvPr>
          <p:cNvCxnSpPr/>
          <p:nvPr/>
        </p:nvCxnSpPr>
        <p:spPr>
          <a:xfrm>
            <a:off x="3325968" y="368710"/>
            <a:ext cx="0" cy="648929"/>
          </a:xfrm>
          <a:prstGeom prst="line">
            <a:avLst/>
          </a:prstGeom>
          <a:ln>
            <a:solidFill>
              <a:srgbClr val="0B32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5761E7C-6996-4248-B9A7-3B155F7CF4E7}"/>
              </a:ext>
            </a:extLst>
          </p:cNvPr>
          <p:cNvSpPr txBox="1"/>
          <p:nvPr/>
        </p:nvSpPr>
        <p:spPr>
          <a:xfrm>
            <a:off x="304311" y="1431089"/>
            <a:ext cx="8287599" cy="8361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lvl="0">
              <a:spcBef>
                <a:spcPts val="1000"/>
              </a:spcBef>
              <a:defRPr sz="4000">
                <a:solidFill>
                  <a:srgbClr val="00446A"/>
                </a:solidFill>
                <a:latin typeface="Helvetica" pitchFamily="2" charset="0"/>
                <a:ea typeface="Gotham-Medium" charset="0"/>
                <a:cs typeface="Gotham-Medium" charset="0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89ED3D-9C18-9544-917C-66408CA7C8E6}"/>
              </a:ext>
            </a:extLst>
          </p:cNvPr>
          <p:cNvSpPr/>
          <p:nvPr/>
        </p:nvSpPr>
        <p:spPr>
          <a:xfrm>
            <a:off x="0" y="5859624"/>
            <a:ext cx="9144000" cy="998375"/>
          </a:xfrm>
          <a:prstGeom prst="rect">
            <a:avLst/>
          </a:prstGeom>
          <a:solidFill>
            <a:srgbClr val="A42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761E7C-6996-4248-B9A7-3B155F7CF4E7}"/>
              </a:ext>
            </a:extLst>
          </p:cNvPr>
          <p:cNvSpPr txBox="1"/>
          <p:nvPr/>
        </p:nvSpPr>
        <p:spPr>
          <a:xfrm>
            <a:off x="199807" y="1250793"/>
            <a:ext cx="3943568" cy="45037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lvl="0">
              <a:spcBef>
                <a:spcPts val="1000"/>
              </a:spcBef>
              <a:defRPr sz="4000">
                <a:solidFill>
                  <a:srgbClr val="00446A"/>
                </a:solidFill>
                <a:latin typeface="Helvetica" pitchFamily="2" charset="0"/>
                <a:ea typeface="Gotham-Medium" charset="0"/>
                <a:cs typeface="Gotham-Medium" charset="0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800" b="1" u="sng" dirty="0"/>
              <a:t>Research:</a:t>
            </a:r>
            <a:r>
              <a:rPr lang="en-US" sz="1800" b="1" dirty="0"/>
              <a:t>  </a:t>
            </a:r>
            <a:r>
              <a:rPr lang="en-US" sz="1800" dirty="0"/>
              <a:t>UMass Marine Fisheries Institute, Blue Economy Initiative- $1 </a:t>
            </a:r>
            <a:r>
              <a:rPr lang="en-US" sz="1800" dirty="0" smtClean="0"/>
              <a:t>Million.</a:t>
            </a:r>
            <a:endParaRPr lang="en-US" sz="1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800" b="1" u="sng" dirty="0"/>
              <a:t>Workforce:</a:t>
            </a:r>
            <a:r>
              <a:rPr lang="en-US" sz="1800" b="1" dirty="0"/>
              <a:t> </a:t>
            </a:r>
            <a:r>
              <a:rPr lang="en-US" sz="1800" b="1" dirty="0" smtClean="0"/>
              <a:t> </a:t>
            </a:r>
            <a:r>
              <a:rPr lang="en-US" sz="1800" dirty="0" smtClean="0"/>
              <a:t>Mass </a:t>
            </a:r>
            <a:r>
              <a:rPr lang="en-US" sz="1800" dirty="0"/>
              <a:t>Maritime Academy </a:t>
            </a:r>
            <a:r>
              <a:rPr lang="en-US" sz="1800" dirty="0" smtClean="0"/>
              <a:t>-Deepwater </a:t>
            </a:r>
            <a:r>
              <a:rPr lang="en-US" sz="1800" dirty="0"/>
              <a:t>Wind Scholars- $1 </a:t>
            </a:r>
            <a:r>
              <a:rPr lang="en-US" sz="1800" dirty="0" smtClean="0"/>
              <a:t>Million.</a:t>
            </a:r>
            <a:endParaRPr lang="en-US" sz="1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800" b="1" u="sng" dirty="0"/>
              <a:t>Market philosophy: </a:t>
            </a:r>
            <a:r>
              <a:rPr lang="en-US" sz="1800" dirty="0"/>
              <a:t>Mid-sized projects, retain market competitiveness, multiple projects in development, enhance and local competition, increase local supply chain know-how, transparency and engagement, continue to drive down costs.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701" y="1060503"/>
            <a:ext cx="4655299" cy="480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59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FBEF1A-EBFB-0346-8FE5-604E781F0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7" y="29899"/>
            <a:ext cx="2894093" cy="10275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C927CF-891B-4F4E-A98E-C84D2C3622CD}"/>
              </a:ext>
            </a:extLst>
          </p:cNvPr>
          <p:cNvSpPr/>
          <p:nvPr/>
        </p:nvSpPr>
        <p:spPr>
          <a:xfrm>
            <a:off x="4606460" y="542149"/>
            <a:ext cx="5214182" cy="46166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lvl="0">
              <a:spcBef>
                <a:spcPts val="1000"/>
              </a:spcBef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Long Term Cost-Effectiveness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3614E41-2C2E-0A4C-8F2D-9E36589BC24E}"/>
              </a:ext>
            </a:extLst>
          </p:cNvPr>
          <p:cNvCxnSpPr/>
          <p:nvPr/>
        </p:nvCxnSpPr>
        <p:spPr>
          <a:xfrm>
            <a:off x="3325968" y="368710"/>
            <a:ext cx="0" cy="648929"/>
          </a:xfrm>
          <a:prstGeom prst="line">
            <a:avLst/>
          </a:prstGeom>
          <a:ln>
            <a:solidFill>
              <a:srgbClr val="0B32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5761E7C-6996-4248-B9A7-3B155F7CF4E7}"/>
              </a:ext>
            </a:extLst>
          </p:cNvPr>
          <p:cNvSpPr txBox="1"/>
          <p:nvPr/>
        </p:nvSpPr>
        <p:spPr>
          <a:xfrm>
            <a:off x="199807" y="1128905"/>
            <a:ext cx="3996227" cy="392415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lvl="0">
              <a:spcBef>
                <a:spcPts val="1000"/>
              </a:spcBef>
              <a:defRPr sz="4000">
                <a:solidFill>
                  <a:srgbClr val="00446A"/>
                </a:solidFill>
                <a:latin typeface="Helvetica" pitchFamily="2" charset="0"/>
                <a:ea typeface="Gotham-Medium" charset="0"/>
                <a:cs typeface="Gotham-Medium" charset="0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/>
              <a:t>400MW </a:t>
            </a:r>
            <a:r>
              <a:rPr lang="en-US" sz="1600" dirty="0" smtClean="0"/>
              <a:t>or multiple </a:t>
            </a:r>
            <a:r>
              <a:rPr lang="en-US" sz="1600" dirty="0"/>
              <a:t>200MW </a:t>
            </a:r>
            <a:r>
              <a:rPr lang="en-US" sz="1600" dirty="0" smtClean="0"/>
              <a:t>project sizes gets to cost competiveness and market scale;</a:t>
            </a:r>
            <a:endParaRPr lang="en-US" sz="1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 smtClean="0"/>
              <a:t>Retaining competition is critical at each level of supply chain;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 smtClean="0"/>
              <a:t>Minimizes </a:t>
            </a:r>
            <a:r>
              <a:rPr lang="en-US" sz="1600" dirty="0"/>
              <a:t>ratepayer impact in the near term, </a:t>
            </a:r>
            <a:r>
              <a:rPr lang="en-US" sz="1600" dirty="0" smtClean="0"/>
              <a:t>by </a:t>
            </a:r>
            <a:r>
              <a:rPr lang="en-US" sz="1600" dirty="0"/>
              <a:t>buying smaller quantities when prices are relatively higher;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/>
              <a:t>Allows the local supply chain and labor force to develop and mature, which creates sustained local job growth, as opposed to a boom/bust cycle</a:t>
            </a:r>
            <a:r>
              <a:rPr lang="en-US" sz="1600" dirty="0" smtClean="0"/>
              <a:t>;</a:t>
            </a:r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89ED3D-9C18-9544-917C-66408CA7C8E6}"/>
              </a:ext>
            </a:extLst>
          </p:cNvPr>
          <p:cNvSpPr/>
          <p:nvPr/>
        </p:nvSpPr>
        <p:spPr>
          <a:xfrm>
            <a:off x="0" y="5859624"/>
            <a:ext cx="9144000" cy="998375"/>
          </a:xfrm>
          <a:prstGeom prst="rect">
            <a:avLst/>
          </a:prstGeom>
          <a:solidFill>
            <a:srgbClr val="A42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175" y="1057465"/>
            <a:ext cx="4314825" cy="481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56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02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71846" y="1914523"/>
            <a:ext cx="4843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honburi" charset="-34"/>
                <a:cs typeface="Thonburi" charset="-34"/>
              </a:rPr>
              <a:t>Only developer In America with two awarded contracts:  Maryland, Long Island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+mj-lt"/>
              <a:ea typeface="Thonburi" charset="-34"/>
              <a:cs typeface="Thonburi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9086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22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8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322181-D83F-E641-842C-483F3E26F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187"/>
            <a:ext cx="9164319" cy="624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272" y="1820245"/>
            <a:ext cx="2211427" cy="9124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276" y="824889"/>
            <a:ext cx="2954258" cy="1166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1515" y="2426651"/>
            <a:ext cx="1683461" cy="6546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29362" y="3500435"/>
            <a:ext cx="2085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“Wind power even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when the wind </a:t>
            </a:r>
            <a:endParaRPr lang="en-US" i="1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isn’t blowing”</a:t>
            </a:r>
            <a:endParaRPr lang="en-US" i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023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FBEF1A-EBFB-0346-8FE5-604E781F0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7" y="29899"/>
            <a:ext cx="2894093" cy="10275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C927CF-891B-4F4E-A98E-C84D2C3622CD}"/>
              </a:ext>
            </a:extLst>
          </p:cNvPr>
          <p:cNvSpPr/>
          <p:nvPr/>
        </p:nvSpPr>
        <p:spPr>
          <a:xfrm>
            <a:off x="5006512" y="542149"/>
            <a:ext cx="5214182" cy="46166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lvl="0">
              <a:spcBef>
                <a:spcPts val="1000"/>
              </a:spcBef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Project Overview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3614E41-2C2E-0A4C-8F2D-9E36589BC24E}"/>
              </a:ext>
            </a:extLst>
          </p:cNvPr>
          <p:cNvCxnSpPr/>
          <p:nvPr/>
        </p:nvCxnSpPr>
        <p:spPr>
          <a:xfrm>
            <a:off x="3325968" y="368710"/>
            <a:ext cx="0" cy="648929"/>
          </a:xfrm>
          <a:prstGeom prst="line">
            <a:avLst/>
          </a:prstGeom>
          <a:ln>
            <a:solidFill>
              <a:srgbClr val="0B32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5761E7C-6996-4248-B9A7-3B155F7CF4E7}"/>
              </a:ext>
            </a:extLst>
          </p:cNvPr>
          <p:cNvSpPr txBox="1"/>
          <p:nvPr/>
        </p:nvSpPr>
        <p:spPr>
          <a:xfrm>
            <a:off x="199807" y="1571820"/>
            <a:ext cx="4628154" cy="337528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lvl="0">
              <a:spcBef>
                <a:spcPts val="1000"/>
              </a:spcBef>
              <a:defRPr sz="4000">
                <a:solidFill>
                  <a:srgbClr val="00446A"/>
                </a:solidFill>
                <a:latin typeface="Helvetica" pitchFamily="2" charset="0"/>
                <a:ea typeface="Gotham-Medium" charset="0"/>
                <a:cs typeface="Gotham-Medium" charset="0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/>
              <a:t>400MW (50 </a:t>
            </a:r>
            <a:r>
              <a:rPr lang="en-US" sz="2000" dirty="0" smtClean="0"/>
              <a:t>Turbines) </a:t>
            </a:r>
            <a:r>
              <a:rPr lang="en-US" sz="2000" dirty="0"/>
              <a:t>and 200MW (25 </a:t>
            </a:r>
            <a:r>
              <a:rPr lang="en-US" sz="2000" dirty="0" smtClean="0"/>
              <a:t>Turbines)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 smtClean="0"/>
              <a:t>Innovative Expandable Transmission System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 smtClean="0"/>
              <a:t>Hydroelectric </a:t>
            </a:r>
            <a:r>
              <a:rPr lang="en-US" sz="2000" dirty="0"/>
              <a:t>P</a:t>
            </a:r>
            <a:r>
              <a:rPr lang="en-US" sz="2000" dirty="0" smtClean="0"/>
              <a:t>umped Storage System Pairing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 smtClean="0"/>
              <a:t>2700 jobs and $300 Million in economic impact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 smtClean="0"/>
              <a:t>Delivering power in 2023 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89ED3D-9C18-9544-917C-66408CA7C8E6}"/>
              </a:ext>
            </a:extLst>
          </p:cNvPr>
          <p:cNvSpPr/>
          <p:nvPr/>
        </p:nvSpPr>
        <p:spPr>
          <a:xfrm>
            <a:off x="0" y="5859624"/>
            <a:ext cx="9144000" cy="998375"/>
          </a:xfrm>
          <a:prstGeom prst="rect">
            <a:avLst/>
          </a:prstGeom>
          <a:solidFill>
            <a:srgbClr val="A42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192" y="1057465"/>
            <a:ext cx="4023808" cy="479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97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4" r="9655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0223" y="4782529"/>
            <a:ext cx="29184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Helvetica" pitchFamily="2" charset="0"/>
                <a:ea typeface="Gotham-Book" charset="0"/>
                <a:cs typeface="Gotham-Book" charset="0"/>
              </a:rPr>
              <a:t>Building Offshore Wind </a:t>
            </a:r>
            <a:r>
              <a:rPr lang="en-US" sz="2800" dirty="0" smtClean="0">
                <a:solidFill>
                  <a:schemeClr val="bg1"/>
                </a:solidFill>
                <a:latin typeface="Helvetica" pitchFamily="2" charset="0"/>
                <a:ea typeface="Gotham-Book" charset="0"/>
                <a:cs typeface="Gotham-Book" charset="0"/>
              </a:rPr>
              <a:t>Now</a:t>
            </a:r>
            <a:endParaRPr lang="en-US" sz="2800" dirty="0">
              <a:solidFill>
                <a:schemeClr val="bg1"/>
              </a:solidFill>
              <a:latin typeface="Helvetica" pitchFamily="2" charset="0"/>
              <a:ea typeface="Gotham-Book" charset="0"/>
              <a:cs typeface="Gotham-Book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69157" y="4705584"/>
            <a:ext cx="46636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  <a:ea typeface="Gotham-Book" charset="0"/>
                <a:cs typeface="Gotham-Book" charset="0"/>
              </a:rPr>
              <a:t>Deepwater’s federal lease is large enough to accommodate 2,500 MW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  <a:ea typeface="Gotham-Book" charset="0"/>
                <a:cs typeface="Gotham-Book" charset="0"/>
              </a:rPr>
              <a:t>The first phase of construction is South </a:t>
            </a:r>
            <a:r>
              <a:rPr lang="en-US" sz="1400" dirty="0" smtClean="0">
                <a:solidFill>
                  <a:schemeClr val="bg1"/>
                </a:solidFill>
                <a:latin typeface="Helvetica" pitchFamily="2" charset="0"/>
                <a:ea typeface="Gotham-Book" charset="0"/>
                <a:cs typeface="Gotham-Book" charset="0"/>
              </a:rPr>
              <a:t>Fork 15 Turbines</a:t>
            </a:r>
            <a:endParaRPr lang="en-US" sz="1400" dirty="0">
              <a:solidFill>
                <a:schemeClr val="bg1"/>
              </a:solidFill>
              <a:latin typeface="Helvetica" pitchFamily="2" charset="0"/>
              <a:ea typeface="Gotham-Book" charset="0"/>
              <a:cs typeface="Gotham-Book" charset="0"/>
            </a:endParaRP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Helvetica" pitchFamily="2" charset="0"/>
                <a:ea typeface="Gotham-Book" charset="0"/>
                <a:cs typeface="Gotham-Book" charset="0"/>
              </a:rPr>
              <a:t>The second phase is Revolution </a:t>
            </a:r>
            <a:r>
              <a:rPr lang="en-US" sz="1400" dirty="0" smtClean="0">
                <a:solidFill>
                  <a:schemeClr val="bg1"/>
                </a:solidFill>
                <a:latin typeface="Helvetica" pitchFamily="2" charset="0"/>
                <a:ea typeface="Gotham-Book" charset="0"/>
                <a:cs typeface="Gotham-Book" charset="0"/>
              </a:rPr>
              <a:t>Wind 25-50 Turbines</a:t>
            </a:r>
            <a:endParaRPr lang="en-US" sz="1400" dirty="0">
              <a:solidFill>
                <a:schemeClr val="bg1"/>
              </a:solidFill>
              <a:latin typeface="Helvetica" pitchFamily="2" charset="0"/>
              <a:ea typeface="Gotham-Book" charset="0"/>
              <a:cs typeface="Gotham-Book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4369157" y="4744048"/>
            <a:ext cx="0" cy="103106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134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FBEF1A-EBFB-0346-8FE5-604E781F0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7" y="29899"/>
            <a:ext cx="2894093" cy="10275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C927CF-891B-4F4E-A98E-C84D2C3622CD}"/>
              </a:ext>
            </a:extLst>
          </p:cNvPr>
          <p:cNvSpPr/>
          <p:nvPr/>
        </p:nvSpPr>
        <p:spPr>
          <a:xfrm>
            <a:off x="4863635" y="644367"/>
            <a:ext cx="5766273" cy="43088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lvl="0">
              <a:spcBef>
                <a:spcPts val="1000"/>
              </a:spcBef>
            </a:pPr>
            <a:r>
              <a:rPr lang="en-US" sz="2200" b="1" smtClean="0">
                <a:solidFill>
                  <a:schemeClr val="accent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Expandable 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Transmission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3614E41-2C2E-0A4C-8F2D-9E36589BC24E}"/>
              </a:ext>
            </a:extLst>
          </p:cNvPr>
          <p:cNvCxnSpPr/>
          <p:nvPr/>
        </p:nvCxnSpPr>
        <p:spPr>
          <a:xfrm>
            <a:off x="3325968" y="368710"/>
            <a:ext cx="0" cy="648929"/>
          </a:xfrm>
          <a:prstGeom prst="line">
            <a:avLst/>
          </a:prstGeom>
          <a:ln>
            <a:solidFill>
              <a:srgbClr val="0B32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5761E7C-6996-4248-B9A7-3B155F7CF4E7}"/>
              </a:ext>
            </a:extLst>
          </p:cNvPr>
          <p:cNvSpPr txBox="1"/>
          <p:nvPr/>
        </p:nvSpPr>
        <p:spPr>
          <a:xfrm>
            <a:off x="304311" y="1607978"/>
            <a:ext cx="4624877" cy="437042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lvl="0">
              <a:spcBef>
                <a:spcPts val="1000"/>
              </a:spcBef>
              <a:defRPr sz="4000">
                <a:solidFill>
                  <a:srgbClr val="00446A"/>
                </a:solidFill>
                <a:latin typeface="Helvetica" pitchFamily="2" charset="0"/>
                <a:ea typeface="Gotham-Medium" charset="0"/>
                <a:cs typeface="Gotham-Medium" charset="0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 smtClean="0"/>
              <a:t>Interconnection Brayton Point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 smtClean="0"/>
              <a:t>Expansion </a:t>
            </a:r>
            <a:r>
              <a:rPr lang="en-US" sz="1600" dirty="0"/>
              <a:t>capability as development advances in the WEAs; HVAC submarine cable </a:t>
            </a:r>
            <a:r>
              <a:rPr lang="en-US" sz="1600" dirty="0" smtClean="0"/>
              <a:t>systems;</a:t>
            </a:r>
            <a:endParaRPr lang="en-US" sz="1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/>
              <a:t>Transmission rights (or access to the routes) available to multiple wind developers;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/>
              <a:t>Consolidated transmission routes, or corridors, from the WEAs to one or more mainland interconnection points; and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/>
              <a:t>Coordinated and expedited state permitting </a:t>
            </a:r>
            <a:r>
              <a:rPr lang="en-US" sz="1600" dirty="0" smtClean="0"/>
              <a:t>for transmission </a:t>
            </a:r>
            <a:r>
              <a:rPr lang="en-US" sz="1600" dirty="0"/>
              <a:t>routes </a:t>
            </a:r>
            <a:r>
              <a:rPr lang="en-US" sz="1600" dirty="0" smtClean="0"/>
              <a:t> </a:t>
            </a:r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89ED3D-9C18-9544-917C-66408CA7C8E6}"/>
              </a:ext>
            </a:extLst>
          </p:cNvPr>
          <p:cNvSpPr/>
          <p:nvPr/>
        </p:nvSpPr>
        <p:spPr>
          <a:xfrm>
            <a:off x="0" y="5859624"/>
            <a:ext cx="9144000" cy="998375"/>
          </a:xfrm>
          <a:prstGeom prst="rect">
            <a:avLst/>
          </a:prstGeom>
          <a:solidFill>
            <a:srgbClr val="A42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9" y="1095843"/>
            <a:ext cx="4096948" cy="47637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14" y="1137464"/>
            <a:ext cx="2211427" cy="91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94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FBEF1A-EBFB-0346-8FE5-604E781F0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7" y="29899"/>
            <a:ext cx="2894093" cy="10275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C927CF-891B-4F4E-A98E-C84D2C3622CD}"/>
              </a:ext>
            </a:extLst>
          </p:cNvPr>
          <p:cNvSpPr/>
          <p:nvPr/>
        </p:nvSpPr>
        <p:spPr>
          <a:xfrm>
            <a:off x="4777903" y="462341"/>
            <a:ext cx="5719256" cy="46166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lvl="0">
              <a:spcBef>
                <a:spcPts val="1000"/>
              </a:spcBef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Energy Storage Solution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Helvetica" pitchFamily="2" charset="0"/>
              <a:ea typeface="Gotham-Book" charset="0"/>
              <a:cs typeface="Gotham-Book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3614E41-2C2E-0A4C-8F2D-9E36589BC24E}"/>
              </a:ext>
            </a:extLst>
          </p:cNvPr>
          <p:cNvCxnSpPr/>
          <p:nvPr/>
        </p:nvCxnSpPr>
        <p:spPr>
          <a:xfrm>
            <a:off x="3325968" y="368710"/>
            <a:ext cx="0" cy="648929"/>
          </a:xfrm>
          <a:prstGeom prst="line">
            <a:avLst/>
          </a:prstGeom>
          <a:ln>
            <a:solidFill>
              <a:srgbClr val="0B32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5761E7C-6996-4248-B9A7-3B155F7CF4E7}"/>
              </a:ext>
            </a:extLst>
          </p:cNvPr>
          <p:cNvSpPr txBox="1"/>
          <p:nvPr/>
        </p:nvSpPr>
        <p:spPr>
          <a:xfrm>
            <a:off x="360284" y="2180471"/>
            <a:ext cx="4211715" cy="399596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lvl="0">
              <a:spcBef>
                <a:spcPts val="1000"/>
              </a:spcBef>
              <a:defRPr sz="4000">
                <a:solidFill>
                  <a:srgbClr val="00446A"/>
                </a:solidFill>
                <a:latin typeface="Helvetica" pitchFamily="2" charset="0"/>
                <a:ea typeface="Gotham-Medium" charset="0"/>
                <a:cs typeface="Gotham-Medium" charset="0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 smtClean="0"/>
              <a:t>Northfield Mountain, largest hydroelectric storage facility in New England.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/>
              <a:t>A</a:t>
            </a:r>
            <a:r>
              <a:rPr lang="en-US" sz="1600" dirty="0" smtClean="0"/>
              <a:t> </a:t>
            </a:r>
            <a:r>
              <a:rPr lang="en-US" sz="1600" dirty="0"/>
              <a:t>5-billion-gallon </a:t>
            </a:r>
            <a:r>
              <a:rPr lang="en-US" sz="1600" dirty="0" smtClean="0"/>
              <a:t>battery.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 smtClean="0"/>
              <a:t>The Largest pairing of offshore wind and storage in the world.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 smtClean="0"/>
              <a:t>1500 MWH- 300,000 homes 6 hours per day.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 smtClean="0"/>
              <a:t>Save the energy Rev Wind produces  at night when demand is low use it in afternoon when demand is </a:t>
            </a:r>
            <a:r>
              <a:rPr lang="en-US" sz="1600" dirty="0"/>
              <a:t>high. </a:t>
            </a:r>
            <a:r>
              <a:rPr lang="en-US" sz="1600" dirty="0" smtClean="0"/>
              <a:t> Near Baseload</a:t>
            </a:r>
            <a:r>
              <a:rPr lang="en-US" sz="1600" dirty="0"/>
              <a:t>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89ED3D-9C18-9544-917C-66408CA7C8E6}"/>
              </a:ext>
            </a:extLst>
          </p:cNvPr>
          <p:cNvSpPr/>
          <p:nvPr/>
        </p:nvSpPr>
        <p:spPr>
          <a:xfrm>
            <a:off x="0" y="5859624"/>
            <a:ext cx="9144000" cy="998375"/>
          </a:xfrm>
          <a:prstGeom prst="rect">
            <a:avLst/>
          </a:prstGeom>
          <a:solidFill>
            <a:srgbClr val="A42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749" y="1003815"/>
            <a:ext cx="4192235" cy="48558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95" y="1186167"/>
            <a:ext cx="2225829" cy="86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63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FBEF1A-EBFB-0346-8FE5-604E781F0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07" y="29899"/>
            <a:ext cx="2894093" cy="10275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C927CF-891B-4F4E-A98E-C84D2C3622CD}"/>
              </a:ext>
            </a:extLst>
          </p:cNvPr>
          <p:cNvSpPr/>
          <p:nvPr/>
        </p:nvSpPr>
        <p:spPr>
          <a:xfrm>
            <a:off x="3377728" y="468148"/>
            <a:ext cx="5214182" cy="46166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lvl="0" algn="r">
              <a:spcBef>
                <a:spcPts val="1000"/>
              </a:spcBef>
            </a:pPr>
            <a:r>
              <a:rPr lang="en-US" sz="2400" b="1" smtClean="0">
                <a:solidFill>
                  <a:schemeClr val="accent1">
                    <a:lumMod val="50000"/>
                  </a:schemeClr>
                </a:solidFill>
              </a:rPr>
              <a:t>Direct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Economic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Development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Helvetica" pitchFamily="2" charset="0"/>
              <a:ea typeface="Gotham-Book" charset="0"/>
              <a:cs typeface="Gotham-Book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3614E41-2C2E-0A4C-8F2D-9E36589BC24E}"/>
              </a:ext>
            </a:extLst>
          </p:cNvPr>
          <p:cNvCxnSpPr/>
          <p:nvPr/>
        </p:nvCxnSpPr>
        <p:spPr>
          <a:xfrm>
            <a:off x="3325968" y="368710"/>
            <a:ext cx="0" cy="648929"/>
          </a:xfrm>
          <a:prstGeom prst="line">
            <a:avLst/>
          </a:prstGeom>
          <a:ln>
            <a:solidFill>
              <a:srgbClr val="0B32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5761E7C-6996-4248-B9A7-3B155F7CF4E7}"/>
              </a:ext>
            </a:extLst>
          </p:cNvPr>
          <p:cNvSpPr txBox="1"/>
          <p:nvPr/>
        </p:nvSpPr>
        <p:spPr>
          <a:xfrm>
            <a:off x="304311" y="1431089"/>
            <a:ext cx="8287599" cy="8361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lvl="0">
              <a:spcBef>
                <a:spcPts val="1000"/>
              </a:spcBef>
              <a:defRPr sz="4000">
                <a:solidFill>
                  <a:srgbClr val="00446A"/>
                </a:solidFill>
                <a:latin typeface="Helvetica" pitchFamily="2" charset="0"/>
                <a:ea typeface="Gotham-Medium" charset="0"/>
                <a:cs typeface="Gotham-Medium" charset="0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89ED3D-9C18-9544-917C-66408CA7C8E6}"/>
              </a:ext>
            </a:extLst>
          </p:cNvPr>
          <p:cNvSpPr/>
          <p:nvPr/>
        </p:nvSpPr>
        <p:spPr>
          <a:xfrm>
            <a:off x="0" y="5859624"/>
            <a:ext cx="9144000" cy="998375"/>
          </a:xfrm>
          <a:prstGeom prst="rect">
            <a:avLst/>
          </a:prstGeom>
          <a:solidFill>
            <a:srgbClr val="A425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761E7C-6996-4248-B9A7-3B155F7CF4E7}"/>
              </a:ext>
            </a:extLst>
          </p:cNvPr>
          <p:cNvSpPr txBox="1"/>
          <p:nvPr/>
        </p:nvSpPr>
        <p:spPr>
          <a:xfrm>
            <a:off x="199807" y="1250793"/>
            <a:ext cx="3810490" cy="480131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lvl="0">
              <a:spcBef>
                <a:spcPts val="1000"/>
              </a:spcBef>
              <a:defRPr sz="4000">
                <a:solidFill>
                  <a:srgbClr val="00446A"/>
                </a:solidFill>
                <a:latin typeface="Helvetica" pitchFamily="2" charset="0"/>
                <a:ea typeface="Gotham-Medium" charset="0"/>
                <a:cs typeface="Gotham-Medium" charset="0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 smtClean="0"/>
              <a:t>2,700, </a:t>
            </a:r>
            <a:r>
              <a:rPr lang="en-US" sz="1600" dirty="0"/>
              <a:t>direct, indirect and induced </a:t>
            </a:r>
            <a:r>
              <a:rPr lang="en-US" sz="1600" dirty="0" smtClean="0"/>
              <a:t>jobs, </a:t>
            </a:r>
            <a:r>
              <a:rPr lang="en-US" sz="1600" dirty="0"/>
              <a:t>with a total economic impact to the </a:t>
            </a:r>
            <a:r>
              <a:rPr lang="en-US" sz="1600" dirty="0" smtClean="0"/>
              <a:t>Commonwealth </a:t>
            </a:r>
            <a:r>
              <a:rPr lang="en-US" sz="1600" dirty="0"/>
              <a:t>of $300 Million dollars;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 smtClean="0"/>
              <a:t>O and M facilities for all our MA work in New Bedford;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 smtClean="0"/>
              <a:t>All our crew vessels built in MA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 smtClean="0"/>
              <a:t>Commitments to local contractors and suppliers priority for DWW and all major subs.</a:t>
            </a:r>
            <a:endParaRPr lang="en-US" sz="1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 smtClean="0"/>
              <a:t>Use of New </a:t>
            </a:r>
            <a:r>
              <a:rPr lang="en-US" sz="1600" dirty="0"/>
              <a:t>Bedford Marine Commerce Terminal $6 Million </a:t>
            </a:r>
            <a:r>
              <a:rPr lang="en-US" sz="1600" dirty="0" smtClean="0"/>
              <a:t>+ annually</a:t>
            </a:r>
            <a:r>
              <a:rPr lang="en-US" sz="1600" dirty="0"/>
              <a:t>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 smtClean="0"/>
              <a:t>NBHDC Port Services </a:t>
            </a:r>
            <a:r>
              <a:rPr lang="en-US" sz="1600" dirty="0"/>
              <a:t>agreement of $500,000 annually;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450" y="990297"/>
            <a:ext cx="4400550" cy="486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174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1474</TotalTime>
  <Words>466</Words>
  <Application>Microsoft Office PowerPoint</Application>
  <PresentationFormat>Letter Paper (8.5x11 in)</PresentationFormat>
  <Paragraphs>50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Gotham-Book</vt:lpstr>
      <vt:lpstr>Gotham-Medium</vt:lpstr>
      <vt:lpstr>Helvetica</vt:lpstr>
      <vt:lpstr>Thonburi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Stacy Tingley</dc:creator>
  <cp:lastModifiedBy>Visitor</cp:lastModifiedBy>
  <cp:revision>36</cp:revision>
  <cp:lastPrinted>2018-03-15T13:40:24Z</cp:lastPrinted>
  <dcterms:created xsi:type="dcterms:W3CDTF">2018-01-31T17:26:47Z</dcterms:created>
  <dcterms:modified xsi:type="dcterms:W3CDTF">2018-03-16T14:29:17Z</dcterms:modified>
</cp:coreProperties>
</file>