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89" r:id="rId3"/>
    <p:sldId id="257" r:id="rId4"/>
    <p:sldId id="270" r:id="rId5"/>
    <p:sldId id="393" r:id="rId6"/>
    <p:sldId id="401" r:id="rId7"/>
    <p:sldId id="295" r:id="rId8"/>
    <p:sldId id="417" r:id="rId9"/>
    <p:sldId id="413" r:id="rId10"/>
    <p:sldId id="415" r:id="rId11"/>
    <p:sldId id="418" r:id="rId12"/>
    <p:sldId id="419" r:id="rId13"/>
    <p:sldId id="416" r:id="rId14"/>
    <p:sldId id="276" r:id="rId15"/>
    <p:sldId id="258" r:id="rId16"/>
    <p:sldId id="402" r:id="rId17"/>
    <p:sldId id="339" r:id="rId18"/>
    <p:sldId id="411" r:id="rId19"/>
    <p:sldId id="404" r:id="rId20"/>
    <p:sldId id="403" r:id="rId21"/>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charset="0"/>
        <a:ea typeface="ヒラギノ角ゴ Pro W3" pitchFamily="35"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pitchFamily="35"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pitchFamily="35"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pitchFamily="35"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pitchFamily="35" charset="-128"/>
        <a:cs typeface="+mn-cs"/>
      </a:defRPr>
    </a:lvl5pPr>
    <a:lvl6pPr marL="2286000" algn="l" defTabSz="914400" rtl="0" eaLnBrk="1" latinLnBrk="0" hangingPunct="1">
      <a:defRPr sz="2400" kern="1200">
        <a:solidFill>
          <a:schemeClr val="tx1"/>
        </a:solidFill>
        <a:latin typeface="Arial" charset="0"/>
        <a:ea typeface="ヒラギノ角ゴ Pro W3" pitchFamily="35" charset="-128"/>
        <a:cs typeface="+mn-cs"/>
      </a:defRPr>
    </a:lvl6pPr>
    <a:lvl7pPr marL="2743200" algn="l" defTabSz="914400" rtl="0" eaLnBrk="1" latinLnBrk="0" hangingPunct="1">
      <a:defRPr sz="2400" kern="1200">
        <a:solidFill>
          <a:schemeClr val="tx1"/>
        </a:solidFill>
        <a:latin typeface="Arial" charset="0"/>
        <a:ea typeface="ヒラギノ角ゴ Pro W3" pitchFamily="35" charset="-128"/>
        <a:cs typeface="+mn-cs"/>
      </a:defRPr>
    </a:lvl7pPr>
    <a:lvl8pPr marL="3200400" algn="l" defTabSz="914400" rtl="0" eaLnBrk="1" latinLnBrk="0" hangingPunct="1">
      <a:defRPr sz="2400" kern="1200">
        <a:solidFill>
          <a:schemeClr val="tx1"/>
        </a:solidFill>
        <a:latin typeface="Arial" charset="0"/>
        <a:ea typeface="ヒラギノ角ゴ Pro W3" pitchFamily="35" charset="-128"/>
        <a:cs typeface="+mn-cs"/>
      </a:defRPr>
    </a:lvl8pPr>
    <a:lvl9pPr marL="3657600" algn="l" defTabSz="914400" rtl="0" eaLnBrk="1" latinLnBrk="0" hangingPunct="1">
      <a:defRPr sz="2400" kern="1200">
        <a:solidFill>
          <a:schemeClr val="tx1"/>
        </a:solidFill>
        <a:latin typeface="Arial" charset="0"/>
        <a:ea typeface="ヒラギノ角ゴ Pro W3" pitchFamily="3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55BF"/>
    <a:srgbClr val="FFFFFF"/>
    <a:srgbClr val="5F5F5F"/>
    <a:srgbClr val="008080"/>
    <a:srgbClr val="00C459"/>
    <a:srgbClr val="00AC4E"/>
    <a:srgbClr val="009644"/>
    <a:srgbClr val="3A65D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05" autoAdjust="0"/>
    <p:restoredTop sz="94607" autoAdjust="0"/>
  </p:normalViewPr>
  <p:slideViewPr>
    <p:cSldViewPr snapToGrid="0">
      <p:cViewPr varScale="1">
        <p:scale>
          <a:sx n="70" d="100"/>
          <a:sy n="70" d="100"/>
        </p:scale>
        <p:origin x="-720" y="-102"/>
      </p:cViewPr>
      <p:guideLst>
        <p:guide orient="horz" pos="2304"/>
        <p:guide pos="9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806" y="-7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nas-msw-15\e18684\My%20Documents\Downloads\openpv_expor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4"/>
  <c:chart>
    <c:title>
      <c:tx>
        <c:rich>
          <a:bodyPr/>
          <a:lstStyle/>
          <a:p>
            <a:pPr>
              <a:defRPr sz="1400"/>
            </a:pPr>
            <a:r>
              <a:rPr lang="en-US" sz="1400" dirty="0"/>
              <a:t>Installed Costs By Size</a:t>
            </a:r>
          </a:p>
        </c:rich>
      </c:tx>
      <c:layout>
        <c:manualLayout>
          <c:xMode val="edge"/>
          <c:yMode val="edge"/>
          <c:x val="0.34942739300444764"/>
          <c:y val="5.0000000000000051E-2"/>
        </c:manualLayout>
      </c:layout>
    </c:title>
    <c:plotArea>
      <c:layout>
        <c:manualLayout>
          <c:layoutTarget val="inner"/>
          <c:xMode val="edge"/>
          <c:yMode val="edge"/>
          <c:x val="0.1044589069223488"/>
          <c:y val="4.3183815506207777E-2"/>
          <c:w val="0.8217231774599606"/>
          <c:h val="0.76675301837270493"/>
        </c:manualLayout>
      </c:layout>
      <c:barChart>
        <c:barDir val="col"/>
        <c:grouping val="clustered"/>
        <c:ser>
          <c:idx val="0"/>
          <c:order val="0"/>
          <c:tx>
            <c:strRef>
              <c:f>openpv_export!$B$1</c:f>
              <c:strCache>
                <c:ptCount val="1"/>
                <c:pt idx="0">
                  <c:v>Cost ($/W)</c:v>
                </c:pt>
              </c:strCache>
            </c:strRef>
          </c:tx>
          <c:cat>
            <c:strRef>
              <c:f>openpv_export!$A$2:$A$5</c:f>
              <c:strCache>
                <c:ptCount val="4"/>
                <c:pt idx="0">
                  <c:v>Residential (0-10kW)</c:v>
                </c:pt>
                <c:pt idx="1">
                  <c:v>Small Commercial (10-250kW)</c:v>
                </c:pt>
                <c:pt idx="2">
                  <c:v>Mid-sized Commercial (250kW-1MW)</c:v>
                </c:pt>
                <c:pt idx="3">
                  <c:v>Large Installations (1+ MW)</c:v>
                </c:pt>
              </c:strCache>
            </c:strRef>
          </c:cat>
          <c:val>
            <c:numRef>
              <c:f>openpv_export!$B$2:$B$5</c:f>
              <c:numCache>
                <c:formatCode>General</c:formatCode>
                <c:ptCount val="4"/>
                <c:pt idx="0">
                  <c:v>7.09</c:v>
                </c:pt>
                <c:pt idx="1">
                  <c:v>6.3199999999999985</c:v>
                </c:pt>
                <c:pt idx="2">
                  <c:v>5.29</c:v>
                </c:pt>
                <c:pt idx="3">
                  <c:v>4.8</c:v>
                </c:pt>
              </c:numCache>
            </c:numRef>
          </c:val>
        </c:ser>
        <c:axId val="54324608"/>
        <c:axId val="54252288"/>
      </c:barChart>
      <c:catAx>
        <c:axId val="54324608"/>
        <c:scaling>
          <c:orientation val="minMax"/>
        </c:scaling>
        <c:axPos val="b"/>
        <c:title>
          <c:tx>
            <c:rich>
              <a:bodyPr/>
              <a:lstStyle/>
              <a:p>
                <a:pPr>
                  <a:defRPr sz="800"/>
                </a:pPr>
                <a:r>
                  <a:rPr lang="en-US" sz="800" dirty="0"/>
                  <a:t>System Size (kW)</a:t>
                </a:r>
              </a:p>
            </c:rich>
          </c:tx>
          <c:layout/>
        </c:title>
        <c:tickLblPos val="nextTo"/>
        <c:txPr>
          <a:bodyPr/>
          <a:lstStyle/>
          <a:p>
            <a:pPr>
              <a:defRPr sz="800"/>
            </a:pPr>
            <a:endParaRPr lang="en-US"/>
          </a:p>
        </c:txPr>
        <c:crossAx val="54252288"/>
        <c:crosses val="autoZero"/>
        <c:auto val="1"/>
        <c:lblAlgn val="ctr"/>
        <c:lblOffset val="100"/>
      </c:catAx>
      <c:valAx>
        <c:axId val="54252288"/>
        <c:scaling>
          <c:orientation val="minMax"/>
        </c:scaling>
        <c:axPos val="l"/>
        <c:majorGridlines/>
        <c:title>
          <c:tx>
            <c:rich>
              <a:bodyPr rot="-5400000" vert="horz"/>
              <a:lstStyle/>
              <a:p>
                <a:pPr>
                  <a:defRPr sz="800"/>
                </a:pPr>
                <a:r>
                  <a:rPr lang="en-US" sz="800" dirty="0"/>
                  <a:t>$/W installed</a:t>
                </a:r>
              </a:p>
            </c:rich>
          </c:tx>
          <c:layout/>
        </c:title>
        <c:numFmt formatCode="General" sourceLinked="1"/>
        <c:tickLblPos val="nextTo"/>
        <c:txPr>
          <a:bodyPr/>
          <a:lstStyle/>
          <a:p>
            <a:pPr>
              <a:defRPr sz="800"/>
            </a:pPr>
            <a:endParaRPr lang="en-US"/>
          </a:p>
        </c:txPr>
        <c:crossAx val="54324608"/>
        <c:crosses val="autoZero"/>
        <c:crossBetween val="between"/>
      </c:valAx>
    </c:plotArea>
    <c:plotVisOnly val="1"/>
  </c:chart>
  <c:spPr>
    <a:solidFill>
      <a:schemeClr val="tx1">
        <a:lumMod val="65000"/>
        <a:lumOff val="35000"/>
      </a:schemeClr>
    </a:solidFill>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4710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dirty="0"/>
          </a:p>
        </p:txBody>
      </p:sp>
      <p:sp>
        <p:nvSpPr>
          <p:cNvPr id="4710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4710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1979422-3576-4161-B861-D49E65F2E51C}"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36867"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dirty="0"/>
          </a:p>
        </p:txBody>
      </p:sp>
      <p:sp>
        <p:nvSpPr>
          <p:cNvPr id="36871"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AF8EACB-0B57-464E-917D-7A7C99CC69D2}"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28" charset="-128"/>
        <a:cs typeface="ヒラギノ角ゴ Pro W3" pitchFamily="28"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F8EACB-0B57-464E-917D-7A7C99CC69D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Depending</a:t>
            </a:r>
            <a:r>
              <a:rPr lang="en-US" baseline="0" dirty="0" smtClean="0"/>
              <a:t> where you are solar can be a good long-term solution to achieve price stability.  Energy prices, incentives, and RPS policies are all key factors which will impact the financial viability  of a solar solution for your business.</a:t>
            </a:r>
            <a:endParaRPr lang="en-US" dirty="0"/>
          </a:p>
        </p:txBody>
      </p:sp>
      <p:sp>
        <p:nvSpPr>
          <p:cNvPr id="4" name="Slide Number Placeholder 3"/>
          <p:cNvSpPr>
            <a:spLocks noGrp="1"/>
          </p:cNvSpPr>
          <p:nvPr>
            <p:ph type="sldNum" sz="quarter" idx="10"/>
          </p:nvPr>
        </p:nvSpPr>
        <p:spPr/>
        <p:txBody>
          <a:bodyPr/>
          <a:lstStyle/>
          <a:p>
            <a:fld id="{E14E4DCB-ACDA-4BF8-AC8F-7FB82E350D28}"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F8EACB-0B57-464E-917D-7A7C99CC69D2}"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9125" y="360363"/>
            <a:ext cx="2597150" cy="1947862"/>
          </a:xfrm>
        </p:spPr>
      </p:sp>
      <p:sp>
        <p:nvSpPr>
          <p:cNvPr id="3" name="Notes Placeholder 2"/>
          <p:cNvSpPr>
            <a:spLocks noGrp="1"/>
          </p:cNvSpPr>
          <p:nvPr>
            <p:ph type="body" idx="1"/>
            <p:custDataLst>
              <p:tags r:id="rId1"/>
            </p:custDataLst>
          </p:nvPr>
        </p:nvSpPr>
        <p:spPr/>
        <p:txBody>
          <a:bodyPr>
            <a:normAutofit lnSpcReduction="10000"/>
          </a:bodyPr>
          <a:lstStyle/>
          <a:p>
            <a:endParaRPr lang="en-US" dirty="0" smtClean="0"/>
          </a:p>
        </p:txBody>
      </p:sp>
      <p:sp>
        <p:nvSpPr>
          <p:cNvPr id="4" name="Slide Number Placeholder 3"/>
          <p:cNvSpPr>
            <a:spLocks noGrp="1"/>
          </p:cNvSpPr>
          <p:nvPr>
            <p:ph type="sldNum" sz="quarter" idx="10"/>
          </p:nvPr>
        </p:nvSpPr>
        <p:spPr/>
        <p:txBody>
          <a:bodyPr/>
          <a:lstStyle/>
          <a:p>
            <a:pPr>
              <a:defRPr/>
            </a:pPr>
            <a:fld id="{DE5B9AA5-3E2A-4C8F-AE6F-9FB2F7A99B50}" type="slidenum">
              <a:rPr lang="en-US" smtClean="0"/>
              <a:pPr>
                <a:defRPr/>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9125" y="360363"/>
            <a:ext cx="2597150" cy="1947862"/>
          </a:xfrm>
        </p:spPr>
      </p:sp>
      <p:sp>
        <p:nvSpPr>
          <p:cNvPr id="3" name="Notes Placeholder 2"/>
          <p:cNvSpPr>
            <a:spLocks noGrp="1"/>
          </p:cNvSpPr>
          <p:nvPr>
            <p:ph type="body" idx="1"/>
            <p:custDataLst>
              <p:tags r:id="rId1"/>
            </p:custDataLst>
          </p:nvPr>
        </p:nvSpPr>
        <p:spPr/>
        <p:txBody>
          <a:bodyPr>
            <a:normAutofit lnSpcReduction="10000"/>
          </a:bodyPr>
          <a:lstStyle/>
          <a:p>
            <a:endParaRPr lang="en-US" dirty="0" smtClean="0"/>
          </a:p>
        </p:txBody>
      </p:sp>
      <p:sp>
        <p:nvSpPr>
          <p:cNvPr id="4" name="Slide Number Placeholder 3"/>
          <p:cNvSpPr>
            <a:spLocks noGrp="1"/>
          </p:cNvSpPr>
          <p:nvPr>
            <p:ph type="sldNum" sz="quarter" idx="10"/>
          </p:nvPr>
        </p:nvSpPr>
        <p:spPr/>
        <p:txBody>
          <a:bodyPr/>
          <a:lstStyle/>
          <a:p>
            <a:pPr>
              <a:defRPr/>
            </a:pPr>
            <a:fld id="{DE5B9AA5-3E2A-4C8F-AE6F-9FB2F7A99B50}" type="slidenum">
              <a:rPr lang="en-US" smtClean="0"/>
              <a:pPr>
                <a:defRPr/>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64514" name="Notes Placeholder 2"/>
          <p:cNvSpPr>
            <a:spLocks noGrp="1"/>
          </p:cNvSpPr>
          <p:nvPr>
            <p:ph type="body" idx="1"/>
          </p:nvPr>
        </p:nvSpPr>
        <p:spPr>
          <a:ln/>
        </p:spPr>
        <p:txBody>
          <a:bodyPr/>
          <a:lstStyle/>
          <a:p>
            <a:pPr>
              <a:defRPr/>
            </a:pPr>
            <a:r>
              <a:rPr lang="en-US" kern="0" dirty="0" smtClean="0">
                <a:cs typeface="Tahoma" pitchFamily="34" charset="0"/>
              </a:rPr>
              <a:t>Two fundamental requirements of where to go are net metering laws for systems larger than 500MW and the state’s RPS includes a standard requirement</a:t>
            </a:r>
          </a:p>
          <a:p>
            <a:pPr>
              <a:defRPr/>
            </a:pPr>
            <a:endParaRPr lang="en-US" kern="0" dirty="0" smtClean="0">
              <a:cs typeface="Tahoma" pitchFamily="34" charset="0"/>
            </a:endParaRPr>
          </a:p>
          <a:p>
            <a:pPr>
              <a:defRPr/>
            </a:pPr>
            <a:r>
              <a:rPr lang="en-US" kern="0" dirty="0" smtClean="0">
                <a:cs typeface="Tahoma" pitchFamily="34" charset="0"/>
              </a:rPr>
              <a:t>We then look at insolation, power prices, regulatory regime, and CEG presence</a:t>
            </a:r>
          </a:p>
          <a:p>
            <a:pPr>
              <a:defRPr/>
            </a:pPr>
            <a:endParaRPr lang="en-GB" dirty="0" smtClean="0"/>
          </a:p>
        </p:txBody>
      </p:sp>
      <p:sp>
        <p:nvSpPr>
          <p:cNvPr id="41987" name="Slide Number Placeholder 3"/>
          <p:cNvSpPr>
            <a:spLocks noGrp="1"/>
          </p:cNvSpPr>
          <p:nvPr>
            <p:ph type="sldNum" sz="quarter" idx="5"/>
          </p:nvPr>
        </p:nvSpPr>
        <p:spPr/>
        <p:txBody>
          <a:bodyPr/>
          <a:lstStyle/>
          <a:p>
            <a:pPr>
              <a:defRPr/>
            </a:pPr>
            <a:fld id="{1B7CD969-C36A-4164-AA8C-EFF1D3B3B897}" type="slidenum">
              <a:rPr lang="en-US" smtClean="0">
                <a:ea typeface="ＭＳ Ｐゴシック" pitchFamily="34" charset="-128"/>
              </a:rPr>
              <a:pPr>
                <a:defRPr/>
              </a:pPr>
              <a:t>18</a:t>
            </a:fld>
            <a:endParaRPr lang="en-US"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3EF9CE-0FA2-48D9-857A-C314E7BCBD92}"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F8EACB-0B57-464E-917D-7A7C99CC69D2}"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F8EACB-0B57-464E-917D-7A7C99CC69D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F8EACB-0B57-464E-917D-7A7C99CC69D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8CECE9-3C02-47BB-94C1-A4FE5FEAC190}" type="slidenum">
              <a:rPr lang="en-US"/>
              <a:pPr>
                <a:defRPr/>
              </a:pPr>
              <a:t>4</a:t>
            </a:fld>
            <a:endParaRPr lang="en-US" dirty="0"/>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Char cha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F8EACB-0B57-464E-917D-7A7C99CC69D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Historical</a:t>
            </a:r>
            <a:r>
              <a:rPr lang="en-US" baseline="0" dirty="0" smtClean="0"/>
              <a:t> energy prices as the chart shows have been extremely volatile.  Past performance has no indication of the future; but as you can see energy volatility is real and it is anticipated that it will continue particularly as our economy recovers.   </a:t>
            </a:r>
            <a:endParaRPr lang="en-US" dirty="0"/>
          </a:p>
        </p:txBody>
      </p:sp>
      <p:sp>
        <p:nvSpPr>
          <p:cNvPr id="4" name="Slide Number Placeholder 3"/>
          <p:cNvSpPr>
            <a:spLocks noGrp="1"/>
          </p:cNvSpPr>
          <p:nvPr>
            <p:ph type="sldNum" sz="quarter" idx="10"/>
          </p:nvPr>
        </p:nvSpPr>
        <p:spPr/>
        <p:txBody>
          <a:bodyPr/>
          <a:lstStyle/>
          <a:p>
            <a:fld id="{E14E4DCB-ACDA-4BF8-AC8F-7FB82E350D2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Historical</a:t>
            </a:r>
            <a:r>
              <a:rPr lang="en-US" baseline="0" dirty="0" smtClean="0"/>
              <a:t> energy prices as the chart shows have been extremely volatile.  Past performance has no indication of the future; but as you can see energy volatility is real and it is anticipated that it will continue particularly as our economy recovers.   </a:t>
            </a:r>
            <a:endParaRPr lang="en-US" dirty="0"/>
          </a:p>
        </p:txBody>
      </p:sp>
      <p:sp>
        <p:nvSpPr>
          <p:cNvPr id="4" name="Slide Number Placeholder 3"/>
          <p:cNvSpPr>
            <a:spLocks noGrp="1"/>
          </p:cNvSpPr>
          <p:nvPr>
            <p:ph type="sldNum" sz="quarter" idx="10"/>
          </p:nvPr>
        </p:nvSpPr>
        <p:spPr/>
        <p:txBody>
          <a:bodyPr/>
          <a:lstStyle/>
          <a:p>
            <a:fld id="{E14E4DCB-ACDA-4BF8-AC8F-7FB82E350D2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Historical</a:t>
            </a:r>
            <a:r>
              <a:rPr lang="en-US" baseline="0" dirty="0" smtClean="0"/>
              <a:t> energy prices as the chart shows have been extremely volatile.  Past performance has no indication of the future; but as you can see energy volatility is real and it is anticipated that it will continue particularly as our economy recovers.   </a:t>
            </a:r>
            <a:endParaRPr lang="en-US" dirty="0"/>
          </a:p>
        </p:txBody>
      </p:sp>
      <p:sp>
        <p:nvSpPr>
          <p:cNvPr id="4" name="Slide Number Placeholder 3"/>
          <p:cNvSpPr>
            <a:spLocks noGrp="1"/>
          </p:cNvSpPr>
          <p:nvPr>
            <p:ph type="sldNum" sz="quarter" idx="10"/>
          </p:nvPr>
        </p:nvSpPr>
        <p:spPr/>
        <p:txBody>
          <a:bodyPr/>
          <a:lstStyle/>
          <a:p>
            <a:fld id="{E14E4DCB-ACDA-4BF8-AC8F-7FB82E350D28}"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Historical</a:t>
            </a:r>
            <a:r>
              <a:rPr lang="en-US" baseline="0" dirty="0" smtClean="0"/>
              <a:t> energy prices as the chart shows have been extremely volatile.  Past performance has no indication of the future; but as you can see energy volatility is real and it is anticipated that it will continue particularly as our economy recovers.   </a:t>
            </a:r>
            <a:endParaRPr lang="en-US" dirty="0"/>
          </a:p>
        </p:txBody>
      </p:sp>
      <p:sp>
        <p:nvSpPr>
          <p:cNvPr id="4" name="Slide Number Placeholder 3"/>
          <p:cNvSpPr>
            <a:spLocks noGrp="1"/>
          </p:cNvSpPr>
          <p:nvPr>
            <p:ph type="sldNum" sz="quarter" idx="10"/>
          </p:nvPr>
        </p:nvSpPr>
        <p:spPr/>
        <p:txBody>
          <a:bodyPr/>
          <a:lstStyle/>
          <a:p>
            <a:fld id="{E14E4DCB-ACDA-4BF8-AC8F-7FB82E350D28}"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pic>
        <p:nvPicPr>
          <p:cNvPr id="4" name="Picture 9" descr="title slid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0" descr="TagBlue.png"/>
          <p:cNvPicPr>
            <a:picLocks noChangeAspect="1"/>
          </p:cNvPicPr>
          <p:nvPr userDrawn="1"/>
        </p:nvPicPr>
        <p:blipFill>
          <a:blip r:embed="rId3" cstate="print"/>
          <a:srcRect/>
          <a:stretch>
            <a:fillRect/>
          </a:stretch>
        </p:blipFill>
        <p:spPr bwMode="auto">
          <a:xfrm>
            <a:off x="5799138" y="5797550"/>
            <a:ext cx="1905000" cy="173038"/>
          </a:xfrm>
          <a:prstGeom prst="rect">
            <a:avLst/>
          </a:prstGeom>
          <a:noFill/>
          <a:ln w="9525">
            <a:noFill/>
            <a:miter lim="800000"/>
            <a:headEnd/>
            <a:tailEnd/>
          </a:ln>
        </p:spPr>
      </p:pic>
      <p:sp>
        <p:nvSpPr>
          <p:cNvPr id="6" name="Rectangle 69"/>
          <p:cNvSpPr>
            <a:spLocks noChangeArrowheads="1"/>
          </p:cNvSpPr>
          <p:nvPr userDrawn="1"/>
        </p:nvSpPr>
        <p:spPr bwMode="auto">
          <a:xfrm>
            <a:off x="0" y="0"/>
            <a:ext cx="9144000" cy="6858000"/>
          </a:xfrm>
          <a:prstGeom prst="rect">
            <a:avLst/>
          </a:prstGeom>
          <a:noFill/>
          <a:ln w="9525">
            <a:solidFill>
              <a:srgbClr val="000000"/>
            </a:solidFill>
            <a:miter lim="800000"/>
            <a:headEnd/>
            <a:tailEnd/>
          </a:ln>
          <a:effectLst/>
        </p:spPr>
        <p:txBody>
          <a:bodyPr wrap="none" anchor="ctr"/>
          <a:lstStyle/>
          <a:p>
            <a:pPr>
              <a:defRPr/>
            </a:pPr>
            <a:endParaRPr lang="en-US" sz="1800" dirty="0">
              <a:ea typeface="+mn-ea"/>
            </a:endParaRPr>
          </a:p>
        </p:txBody>
      </p:sp>
      <p:pic>
        <p:nvPicPr>
          <p:cNvPr id="7" name="Picture 12" descr="ConstellationEnergy®Rev.eps"/>
          <p:cNvPicPr>
            <a:picLocks noChangeAspect="1"/>
          </p:cNvPicPr>
          <p:nvPr userDrawn="1"/>
        </p:nvPicPr>
        <p:blipFill>
          <a:blip r:embed="rId4" cstate="print"/>
          <a:srcRect/>
          <a:stretch>
            <a:fillRect/>
          </a:stretch>
        </p:blipFill>
        <p:spPr bwMode="auto">
          <a:xfrm>
            <a:off x="692150" y="368300"/>
            <a:ext cx="4000500" cy="695325"/>
          </a:xfrm>
          <a:prstGeom prst="rect">
            <a:avLst/>
          </a:prstGeom>
          <a:noFill/>
          <a:ln w="9525">
            <a:noFill/>
            <a:miter lim="800000"/>
            <a:headEnd/>
            <a:tailEnd/>
          </a:ln>
        </p:spPr>
      </p:pic>
      <p:sp>
        <p:nvSpPr>
          <p:cNvPr id="3075" name="Rectangle 3"/>
          <p:cNvSpPr>
            <a:spLocks noGrp="1" noChangeArrowheads="1"/>
          </p:cNvSpPr>
          <p:nvPr>
            <p:ph type="subTitle" idx="1"/>
          </p:nvPr>
        </p:nvSpPr>
        <p:spPr bwMode="auto">
          <a:xfrm>
            <a:off x="1458449" y="5941914"/>
            <a:ext cx="6260573" cy="540774"/>
          </a:xfrm>
        </p:spPr>
        <p:txBody>
          <a:bodyPr/>
          <a:lstStyle>
            <a:lvl1pPr marL="0" indent="0" algn="l">
              <a:buFontTx/>
              <a:buNone/>
              <a:defRPr sz="2400">
                <a:solidFill>
                  <a:srgbClr val="008080"/>
                </a:solidFill>
              </a:defRPr>
            </a:lvl1pPr>
          </a:lstStyle>
          <a:p>
            <a:r>
              <a:rPr lang="en-US" dirty="0"/>
              <a:t>Click to edit Master subtitle style</a:t>
            </a:r>
          </a:p>
        </p:txBody>
      </p:sp>
      <p:sp>
        <p:nvSpPr>
          <p:cNvPr id="3074" name="Rectangle 2"/>
          <p:cNvSpPr>
            <a:spLocks noGrp="1" noChangeArrowheads="1"/>
          </p:cNvSpPr>
          <p:nvPr>
            <p:ph type="ctrTitle"/>
          </p:nvPr>
        </p:nvSpPr>
        <p:spPr>
          <a:xfrm>
            <a:off x="1431514" y="1743882"/>
            <a:ext cx="6553200" cy="678434"/>
          </a:xfrm>
        </p:spPr>
        <p:txBody>
          <a:bodyPr/>
          <a:lstStyle>
            <a:lvl1pPr algn="l">
              <a:defRPr sz="3200">
                <a:solidFill>
                  <a:srgbClr val="003366"/>
                </a:solidFil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fld id="{5491C331-6142-41BB-83B7-84B3E294828E}"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0"/>
            <a:ext cx="2895600" cy="244475"/>
          </a:xfrm>
          <a:prstGeom prst="rect">
            <a:avLst/>
          </a:prstGeom>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1CA15195-CD42-4BD9-9B53-C5E87E5F0EC1}" type="slidenum">
              <a:rPr lang="en-US"/>
              <a:pPr>
                <a:defRPr/>
              </a:pPr>
              <a:t>‹#›</a:t>
            </a:fld>
            <a:endParaRPr lang="en-US" dirty="0"/>
          </a:p>
        </p:txBody>
      </p:sp>
      <p:sp>
        <p:nvSpPr>
          <p:cNvPr id="4" name="Rectangle 4"/>
          <p:cNvSpPr>
            <a:spLocks noGrp="1" noChangeArrowheads="1"/>
          </p:cNvSpPr>
          <p:nvPr>
            <p:ph type="dt" sz="half" idx="12"/>
          </p:nvPr>
        </p:nvSpPr>
        <p:spPr>
          <a:xfrm>
            <a:off x="3886200" y="6613525"/>
            <a:ext cx="2133600" cy="244475"/>
          </a:xfrm>
          <a:prstGeom prst="rect">
            <a:avLst/>
          </a:prstGeom>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3124200" y="0"/>
            <a:ext cx="2895600" cy="244475"/>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02C9C1A1-424A-4FE1-AFEE-FAF8BF4FD236}" type="slidenum">
              <a:rPr lang="en-US"/>
              <a:pPr>
                <a:defRPr/>
              </a:pPr>
              <a:t>‹#›</a:t>
            </a:fld>
            <a:endParaRPr lang="en-US" dirty="0"/>
          </a:p>
        </p:txBody>
      </p:sp>
      <p:sp>
        <p:nvSpPr>
          <p:cNvPr id="5" name="Date Placeholder 4"/>
          <p:cNvSpPr>
            <a:spLocks noGrp="1" noChangeArrowheads="1"/>
          </p:cNvSpPr>
          <p:nvPr>
            <p:ph type="dt" sz="half" idx="12"/>
          </p:nvPr>
        </p:nvSpPr>
        <p:spPr>
          <a:xfrm>
            <a:off x="3886200" y="6613525"/>
            <a:ext cx="2133600" cy="244475"/>
          </a:xfrm>
          <a:prstGeom prst="rect">
            <a:avLst/>
          </a:prstGeom>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lum/>
          </a:blip>
          <a:srcRect/>
          <a:stretch>
            <a:fillRect t="-1000" b="-1000"/>
          </a:stretch>
        </a:blipFill>
        <a:effectLst/>
      </p:bgPr>
    </p:bg>
    <p:spTree>
      <p:nvGrpSpPr>
        <p:cNvPr id="1" name=""/>
        <p:cNvGrpSpPr/>
        <p:nvPr/>
      </p:nvGrpSpPr>
      <p:grpSpPr>
        <a:xfrm>
          <a:off x="0" y="0"/>
          <a:ext cx="0" cy="0"/>
          <a:chOff x="0" y="0"/>
          <a:chExt cx="0" cy="0"/>
        </a:xfrm>
      </p:grpSpPr>
      <p:pic>
        <p:nvPicPr>
          <p:cNvPr id="1026" name="Picture 17" descr="slide_1.jpg"/>
          <p:cNvPicPr>
            <a:picLocks noChangeAspect="1"/>
          </p:cNvPicPr>
          <p:nvPr userDrawn="1"/>
        </p:nvPicPr>
        <p:blipFill>
          <a:blip r:embed="rId8"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gray">
          <a:xfrm>
            <a:off x="198438" y="1436688"/>
            <a:ext cx="8775700" cy="5019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
          <p:cNvSpPr>
            <a:spLocks noGrp="1" noChangeArrowheads="1"/>
          </p:cNvSpPr>
          <p:nvPr>
            <p:ph type="title"/>
          </p:nvPr>
        </p:nvSpPr>
        <p:spPr bwMode="gray">
          <a:xfrm>
            <a:off x="198438" y="677863"/>
            <a:ext cx="8775700" cy="393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9" name="Picture 14" descr="ConstellationEnergy®Rev.eps"/>
          <p:cNvPicPr>
            <a:picLocks noChangeAspect="1"/>
          </p:cNvPicPr>
          <p:nvPr userDrawn="1"/>
        </p:nvPicPr>
        <p:blipFill>
          <a:blip r:embed="rId9" cstate="print"/>
          <a:srcRect/>
          <a:stretch>
            <a:fillRect/>
          </a:stretch>
        </p:blipFill>
        <p:spPr bwMode="auto">
          <a:xfrm>
            <a:off x="128588" y="131763"/>
            <a:ext cx="1757362" cy="304800"/>
          </a:xfrm>
          <a:prstGeom prst="rect">
            <a:avLst/>
          </a:prstGeom>
          <a:noFill/>
          <a:ln w="9525">
            <a:noFill/>
            <a:miter lim="800000"/>
            <a:headEnd/>
            <a:tailEnd/>
          </a:ln>
        </p:spPr>
      </p:pic>
      <p:pic>
        <p:nvPicPr>
          <p:cNvPr id="1030" name="Picture 15" descr="CEG Tag ONLY REV.eps"/>
          <p:cNvPicPr>
            <a:picLocks noChangeAspect="1"/>
          </p:cNvPicPr>
          <p:nvPr userDrawn="1"/>
        </p:nvPicPr>
        <p:blipFill>
          <a:blip r:embed="rId10" cstate="print"/>
          <a:srcRect/>
          <a:stretch>
            <a:fillRect/>
          </a:stretch>
        </p:blipFill>
        <p:spPr bwMode="auto">
          <a:xfrm>
            <a:off x="7569200" y="239713"/>
            <a:ext cx="1457325" cy="136525"/>
          </a:xfrm>
          <a:prstGeom prst="rect">
            <a:avLst/>
          </a:prstGeom>
          <a:noFill/>
          <a:ln w="9525">
            <a:noFill/>
            <a:miter lim="800000"/>
            <a:headEnd/>
            <a:tailEnd/>
          </a:ln>
        </p:spPr>
      </p:pic>
      <p:cxnSp>
        <p:nvCxnSpPr>
          <p:cNvPr id="21" name="Straight Connector 20"/>
          <p:cNvCxnSpPr/>
          <p:nvPr userDrawn="1"/>
        </p:nvCxnSpPr>
        <p:spPr>
          <a:xfrm>
            <a:off x="0" y="563563"/>
            <a:ext cx="9144000" cy="1587"/>
          </a:xfrm>
          <a:prstGeom prst="line">
            <a:avLst/>
          </a:prstGeom>
          <a:ln w="38100" cap="flat" cmpd="sng" algn="ctr">
            <a:solidFill>
              <a:srgbClr val="00964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0" y="1171575"/>
            <a:ext cx="9144000" cy="1588"/>
          </a:xfrm>
          <a:prstGeom prst="line">
            <a:avLst/>
          </a:prstGeom>
          <a:ln w="38100" cap="flat" cmpd="sng" algn="ctr">
            <a:solidFill>
              <a:srgbClr val="00808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Rectangle 6"/>
          <p:cNvSpPr>
            <a:spLocks noGrp="1" noChangeArrowheads="1"/>
          </p:cNvSpPr>
          <p:nvPr>
            <p:ph type="sldNum" sz="quarter" idx="4"/>
          </p:nvPr>
        </p:nvSpPr>
        <p:spPr bwMode="auto">
          <a:xfrm>
            <a:off x="8661400" y="6537325"/>
            <a:ext cx="471488" cy="320675"/>
          </a:xfrm>
          <a:prstGeom prst="rect">
            <a:avLst/>
          </a:prstGeom>
        </p:spPr>
        <p:txBody>
          <a:bodyPr vert="horz" wrap="square" lIns="91440" tIns="45720" rIns="91440" bIns="45720" numCol="1" anchor="t" anchorCtr="0" compatLnSpc="1">
            <a:prstTxWarp prst="textNoShape">
              <a:avLst/>
            </a:prstTxWarp>
          </a:bodyPr>
          <a:lstStyle>
            <a:lvl1pPr algn="ctr">
              <a:defRPr sz="1000"/>
            </a:lvl1pPr>
          </a:lstStyle>
          <a:p>
            <a:fld id="{C90BDF1B-2E9C-43E2-AEE1-DF7F8A5527E9}"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36" r:id="rId1"/>
    <p:sldLayoutId id="2147483735" r:id="rId2"/>
    <p:sldLayoutId id="2147483737" r:id="rId3"/>
    <p:sldLayoutId id="2147483738" r:id="rId4"/>
    <p:sldLayoutId id="2147483740"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008080"/>
          </a:solidFill>
          <a:latin typeface="+mj-lt"/>
          <a:ea typeface="ヒラギノ角ゴ Pro W3" pitchFamily="28" charset="-128"/>
          <a:cs typeface="ヒラギノ角ゴ Pro W3" pitchFamily="28" charset="-128"/>
        </a:defRPr>
      </a:lvl1pPr>
      <a:lvl2pPr algn="l" rtl="0" eaLnBrk="0" fontAlgn="base" hangingPunct="0">
        <a:spcBef>
          <a:spcPct val="0"/>
        </a:spcBef>
        <a:spcAft>
          <a:spcPct val="0"/>
        </a:spcAft>
        <a:defRPr sz="2800" b="1">
          <a:solidFill>
            <a:srgbClr val="008080"/>
          </a:solidFill>
          <a:latin typeface="Arial" charset="0"/>
          <a:ea typeface="ヒラギノ角ゴ Pro W3" pitchFamily="28" charset="-128"/>
          <a:cs typeface="ヒラギノ角ゴ Pro W3" pitchFamily="28" charset="-128"/>
        </a:defRPr>
      </a:lvl2pPr>
      <a:lvl3pPr algn="l" rtl="0" eaLnBrk="0" fontAlgn="base" hangingPunct="0">
        <a:spcBef>
          <a:spcPct val="0"/>
        </a:spcBef>
        <a:spcAft>
          <a:spcPct val="0"/>
        </a:spcAft>
        <a:defRPr sz="2800" b="1">
          <a:solidFill>
            <a:srgbClr val="008080"/>
          </a:solidFill>
          <a:latin typeface="Arial" charset="0"/>
          <a:ea typeface="ヒラギノ角ゴ Pro W3" pitchFamily="28" charset="-128"/>
          <a:cs typeface="ヒラギノ角ゴ Pro W3" pitchFamily="28" charset="-128"/>
        </a:defRPr>
      </a:lvl3pPr>
      <a:lvl4pPr algn="l" rtl="0" eaLnBrk="0" fontAlgn="base" hangingPunct="0">
        <a:spcBef>
          <a:spcPct val="0"/>
        </a:spcBef>
        <a:spcAft>
          <a:spcPct val="0"/>
        </a:spcAft>
        <a:defRPr sz="2800" b="1">
          <a:solidFill>
            <a:srgbClr val="008080"/>
          </a:solidFill>
          <a:latin typeface="Arial" charset="0"/>
          <a:ea typeface="ヒラギノ角ゴ Pro W3" pitchFamily="28" charset="-128"/>
          <a:cs typeface="ヒラギノ角ゴ Pro W3" pitchFamily="28" charset="-128"/>
        </a:defRPr>
      </a:lvl4pPr>
      <a:lvl5pPr algn="l" rtl="0" eaLnBrk="0" fontAlgn="base" hangingPunct="0">
        <a:spcBef>
          <a:spcPct val="0"/>
        </a:spcBef>
        <a:spcAft>
          <a:spcPct val="0"/>
        </a:spcAft>
        <a:defRPr sz="2800" b="1">
          <a:solidFill>
            <a:srgbClr val="008080"/>
          </a:solidFill>
          <a:latin typeface="Arial" charset="0"/>
          <a:ea typeface="ヒラギノ角ゴ Pro W3" pitchFamily="28" charset="-128"/>
          <a:cs typeface="ヒラギノ角ゴ Pro W3" pitchFamily="28" charset="-128"/>
        </a:defRPr>
      </a:lvl5pPr>
      <a:lvl6pPr marL="457200" algn="l" rtl="0" fontAlgn="base">
        <a:spcBef>
          <a:spcPct val="0"/>
        </a:spcBef>
        <a:spcAft>
          <a:spcPct val="0"/>
        </a:spcAft>
        <a:defRPr sz="2800" b="1">
          <a:solidFill>
            <a:srgbClr val="008080"/>
          </a:solidFill>
          <a:latin typeface="Arial" charset="0"/>
        </a:defRPr>
      </a:lvl6pPr>
      <a:lvl7pPr marL="914400" algn="l" rtl="0" fontAlgn="base">
        <a:spcBef>
          <a:spcPct val="0"/>
        </a:spcBef>
        <a:spcAft>
          <a:spcPct val="0"/>
        </a:spcAft>
        <a:defRPr sz="2800" b="1">
          <a:solidFill>
            <a:srgbClr val="008080"/>
          </a:solidFill>
          <a:latin typeface="Arial" charset="0"/>
        </a:defRPr>
      </a:lvl7pPr>
      <a:lvl8pPr marL="1371600" algn="l" rtl="0" fontAlgn="base">
        <a:spcBef>
          <a:spcPct val="0"/>
        </a:spcBef>
        <a:spcAft>
          <a:spcPct val="0"/>
        </a:spcAft>
        <a:defRPr sz="2800" b="1">
          <a:solidFill>
            <a:srgbClr val="008080"/>
          </a:solidFill>
          <a:latin typeface="Arial" charset="0"/>
        </a:defRPr>
      </a:lvl8pPr>
      <a:lvl9pPr marL="1828800" algn="l" rtl="0" fontAlgn="base">
        <a:spcBef>
          <a:spcPct val="0"/>
        </a:spcBef>
        <a:spcAft>
          <a:spcPct val="0"/>
        </a:spcAft>
        <a:defRPr sz="2800" b="1">
          <a:solidFill>
            <a:srgbClr val="008080"/>
          </a:solidFill>
          <a:latin typeface="Arial" charset="0"/>
        </a:defRPr>
      </a:lvl9pPr>
    </p:titleStyle>
    <p:bodyStyle>
      <a:lvl1pPr marL="342900" indent="-342900" algn="l" rtl="0" eaLnBrk="0" fontAlgn="base" hangingPunct="0">
        <a:spcBef>
          <a:spcPct val="20000"/>
        </a:spcBef>
        <a:spcAft>
          <a:spcPct val="0"/>
        </a:spcAft>
        <a:buClr>
          <a:srgbClr val="008080"/>
        </a:buClr>
        <a:buChar char="•"/>
        <a:defRPr sz="2800">
          <a:solidFill>
            <a:schemeClr val="tx1"/>
          </a:solidFill>
          <a:latin typeface="+mn-lt"/>
          <a:ea typeface="ヒラギノ角ゴ Pro W3" pitchFamily="28" charset="-128"/>
          <a:cs typeface="ヒラギノ角ゴ Pro W3" pitchFamily="28" charset="-128"/>
        </a:defRPr>
      </a:lvl1pPr>
      <a:lvl2pPr marL="742950" indent="-285750" algn="l" rtl="0" eaLnBrk="0" fontAlgn="base" hangingPunct="0">
        <a:spcBef>
          <a:spcPct val="20000"/>
        </a:spcBef>
        <a:spcAft>
          <a:spcPct val="0"/>
        </a:spcAft>
        <a:buClr>
          <a:srgbClr val="008080"/>
        </a:buClr>
        <a:buFont typeface="Arial" charset="0"/>
        <a:buChar char="–"/>
        <a:defRPr sz="2400">
          <a:solidFill>
            <a:schemeClr val="tx1"/>
          </a:solidFill>
          <a:latin typeface="+mn-lt"/>
          <a:ea typeface="ヒラギノ角ゴ Pro W3" pitchFamily="28" charset="-128"/>
        </a:defRPr>
      </a:lvl2pPr>
      <a:lvl3pPr marL="1143000" indent="-228600" algn="l" rtl="0" eaLnBrk="0" fontAlgn="base" hangingPunct="0">
        <a:spcBef>
          <a:spcPct val="20000"/>
        </a:spcBef>
        <a:spcAft>
          <a:spcPct val="0"/>
        </a:spcAft>
        <a:buClr>
          <a:srgbClr val="008080"/>
        </a:buClr>
        <a:buFont typeface="Wingdings" pitchFamily="35" charset="2"/>
        <a:buChar char="§"/>
        <a:defRPr sz="2000">
          <a:solidFill>
            <a:schemeClr val="tx1"/>
          </a:solidFill>
          <a:latin typeface="+mn-lt"/>
          <a:ea typeface="ヒラギノ角ゴ Pro W3" pitchFamily="28" charset="-128"/>
        </a:defRPr>
      </a:lvl3pPr>
      <a:lvl4pPr marL="1600200" indent="-228600" algn="l" rtl="0" eaLnBrk="0" fontAlgn="base" hangingPunct="0">
        <a:spcBef>
          <a:spcPct val="20000"/>
        </a:spcBef>
        <a:spcAft>
          <a:spcPct val="0"/>
        </a:spcAft>
        <a:buClr>
          <a:srgbClr val="008080"/>
        </a:buClr>
        <a:buFont typeface="Arial" charset="0"/>
        <a:buChar char="–"/>
        <a:defRPr>
          <a:solidFill>
            <a:schemeClr val="tx1"/>
          </a:solidFill>
          <a:latin typeface="+mn-lt"/>
          <a:ea typeface="ヒラギノ角ゴ Pro W3" pitchFamily="28" charset="-128"/>
        </a:defRPr>
      </a:lvl4pPr>
      <a:lvl5pPr marL="2057400" indent="-228600" algn="l" rtl="0" eaLnBrk="0" fontAlgn="base" hangingPunct="0">
        <a:spcBef>
          <a:spcPct val="20000"/>
        </a:spcBef>
        <a:spcAft>
          <a:spcPct val="0"/>
        </a:spcAft>
        <a:buClr>
          <a:srgbClr val="008080"/>
        </a:buClr>
        <a:buFont typeface="Arial" charset="0"/>
        <a:buChar char="»"/>
        <a:defRPr>
          <a:solidFill>
            <a:schemeClr val="tx1"/>
          </a:solidFill>
          <a:latin typeface="+mn-lt"/>
          <a:ea typeface="ヒラギノ角ゴ Pro W3" pitchFamily="28" charset="-128"/>
        </a:defRPr>
      </a:lvl5pPr>
      <a:lvl6pPr marL="2514600" indent="-228600" algn="l" rtl="0" fontAlgn="base">
        <a:spcBef>
          <a:spcPct val="20000"/>
        </a:spcBef>
        <a:spcAft>
          <a:spcPct val="0"/>
        </a:spcAft>
        <a:buClr>
          <a:srgbClr val="008080"/>
        </a:buClr>
        <a:buFont typeface="Arial" charset="0"/>
        <a:buChar char="»"/>
        <a:defRPr>
          <a:solidFill>
            <a:schemeClr val="tx1"/>
          </a:solidFill>
          <a:latin typeface="+mn-lt"/>
        </a:defRPr>
      </a:lvl6pPr>
      <a:lvl7pPr marL="2971800" indent="-228600" algn="l" rtl="0" fontAlgn="base">
        <a:spcBef>
          <a:spcPct val="20000"/>
        </a:spcBef>
        <a:spcAft>
          <a:spcPct val="0"/>
        </a:spcAft>
        <a:buClr>
          <a:srgbClr val="008080"/>
        </a:buClr>
        <a:buFont typeface="Arial" charset="0"/>
        <a:buChar char="»"/>
        <a:defRPr>
          <a:solidFill>
            <a:schemeClr val="tx1"/>
          </a:solidFill>
          <a:latin typeface="+mn-lt"/>
        </a:defRPr>
      </a:lvl7pPr>
      <a:lvl8pPr marL="3429000" indent="-228600" algn="l" rtl="0" fontAlgn="base">
        <a:spcBef>
          <a:spcPct val="20000"/>
        </a:spcBef>
        <a:spcAft>
          <a:spcPct val="0"/>
        </a:spcAft>
        <a:buClr>
          <a:srgbClr val="008080"/>
        </a:buClr>
        <a:buFont typeface="Arial" charset="0"/>
        <a:buChar char="»"/>
        <a:defRPr>
          <a:solidFill>
            <a:schemeClr val="tx1"/>
          </a:solidFill>
          <a:latin typeface="+mn-lt"/>
        </a:defRPr>
      </a:lvl8pPr>
      <a:lvl9pPr marL="3886200" indent="-228600" algn="l" rtl="0" fontAlgn="base">
        <a:spcBef>
          <a:spcPct val="20000"/>
        </a:spcBef>
        <a:spcAft>
          <a:spcPct val="0"/>
        </a:spcAft>
        <a:buClr>
          <a:srgbClr val="008080"/>
        </a:buClr>
        <a:buFont typeface="Arial"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brendon.quinlivan@constellation.co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1"/>
          <p:cNvSpPr>
            <a:spLocks noGrp="1"/>
          </p:cNvSpPr>
          <p:nvPr>
            <p:ph type="subTitle" idx="1"/>
          </p:nvPr>
        </p:nvSpPr>
        <p:spPr>
          <a:xfrm>
            <a:off x="5253633" y="6027378"/>
            <a:ext cx="2898325" cy="541337"/>
          </a:xfrm>
        </p:spPr>
        <p:txBody>
          <a:bodyPr/>
          <a:lstStyle/>
          <a:p>
            <a:pPr algn="ctr"/>
            <a:r>
              <a:rPr lang="en-US" sz="2100" dirty="0" smtClean="0">
                <a:ea typeface="ヒラギノ角ゴ Pro W3" pitchFamily="35" charset="-128"/>
              </a:rPr>
              <a:t>September 16, 2011</a:t>
            </a:r>
          </a:p>
        </p:txBody>
      </p:sp>
      <p:sp>
        <p:nvSpPr>
          <p:cNvPr id="6147" name="Title 2"/>
          <p:cNvSpPr>
            <a:spLocks noGrp="1"/>
          </p:cNvSpPr>
          <p:nvPr>
            <p:ph type="ctrTitle"/>
          </p:nvPr>
        </p:nvSpPr>
        <p:spPr>
          <a:xfrm>
            <a:off x="155275" y="1069676"/>
            <a:ext cx="8988725" cy="1352850"/>
          </a:xfrm>
        </p:spPr>
        <p:txBody>
          <a:bodyPr/>
          <a:lstStyle/>
          <a:p>
            <a:pPr algn="ctr"/>
            <a:r>
              <a:rPr lang="en-US" dirty="0" smtClean="0">
                <a:latin typeface="Calibri" pitchFamily="34" charset="0"/>
                <a:ea typeface="ヒラギノ角ゴ Pro W3" pitchFamily="35" charset="-128"/>
              </a:rPr>
              <a:t>Solar Opportunities and Challenges in New England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03616"/>
            <a:ext cx="8753475" cy="523220"/>
          </a:xfrm>
          <a:prstGeom prst="rect">
            <a:avLst/>
          </a:prstGeom>
          <a:noFill/>
        </p:spPr>
        <p:txBody>
          <a:bodyPr wrap="square" rtlCol="0">
            <a:spAutoFit/>
          </a:bodyPr>
          <a:lstStyle/>
          <a:p>
            <a:pPr algn="ctr"/>
            <a:r>
              <a:rPr lang="en-US" sz="2800" b="1" dirty="0" smtClean="0">
                <a:solidFill>
                  <a:srgbClr val="1F38B7"/>
                </a:solidFill>
                <a:latin typeface="Calibri" pitchFamily="34" charset="0"/>
              </a:rPr>
              <a:t> Allocating Net Metering Credits To Multiple Entities</a:t>
            </a:r>
            <a:endParaRPr lang="en-US" sz="2800" b="1" dirty="0">
              <a:solidFill>
                <a:srgbClr val="1F38B7"/>
              </a:solidFill>
              <a:latin typeface="Calibri" pitchFamily="34" charset="0"/>
            </a:endParaRPr>
          </a:p>
        </p:txBody>
      </p:sp>
      <p:sp>
        <p:nvSpPr>
          <p:cNvPr id="19" name="Slide Number Placeholder 18"/>
          <p:cNvSpPr>
            <a:spLocks noGrp="1"/>
          </p:cNvSpPr>
          <p:nvPr>
            <p:ph type="sldNum" sz="quarter" idx="12"/>
          </p:nvPr>
        </p:nvSpPr>
        <p:spPr>
          <a:xfrm>
            <a:off x="8686800" y="6358031"/>
            <a:ext cx="457200" cy="499969"/>
          </a:xfrm>
        </p:spPr>
        <p:txBody>
          <a:bodyPr/>
          <a:lstStyle/>
          <a:p>
            <a:fld id="{3A89C710-4664-488F-A8A4-7A7121406DFB}" type="slidenum">
              <a:rPr lang="en-US" sz="1000" smtClean="0"/>
              <a:pPr/>
              <a:t>10</a:t>
            </a:fld>
            <a:endParaRPr lang="en-US" sz="1000" dirty="0"/>
          </a:p>
        </p:txBody>
      </p:sp>
      <p:sp>
        <p:nvSpPr>
          <p:cNvPr id="12" name="Text Box 38"/>
          <p:cNvSpPr txBox="1">
            <a:spLocks noChangeArrowheads="1"/>
          </p:cNvSpPr>
          <p:nvPr/>
        </p:nvSpPr>
        <p:spPr bwMode="auto">
          <a:xfrm>
            <a:off x="1" y="1200412"/>
            <a:ext cx="9144000" cy="5678478"/>
          </a:xfrm>
          <a:prstGeom prst="rect">
            <a:avLst/>
          </a:prstGeom>
          <a:solidFill>
            <a:srgbClr val="B7E0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1" algn="ctr">
              <a:spcBef>
                <a:spcPct val="50000"/>
              </a:spcBef>
              <a:buClr>
                <a:srgbClr val="0070C0"/>
              </a:buClr>
            </a:pPr>
            <a:r>
              <a:rPr lang="en-US" sz="2200" b="1" i="1" u="sng" dirty="0" smtClean="0">
                <a:latin typeface="Calibri" pitchFamily="-109" charset="0"/>
              </a:rPr>
              <a:t>Schedule Z Specifically Allows Assignment to Multiple Entities.</a:t>
            </a:r>
          </a:p>
          <a:p>
            <a:pPr lvl="1">
              <a:spcBef>
                <a:spcPct val="50000"/>
              </a:spcBef>
              <a:buClr>
                <a:srgbClr val="0070C0"/>
              </a:buClr>
            </a:pPr>
            <a:r>
              <a:rPr lang="en-US" sz="2200" i="1" dirty="0" smtClean="0">
                <a:latin typeface="Calibri" pitchFamily="-109" charset="0"/>
              </a:rPr>
              <a:t>Please identify each eligible Customer account to which the Host Customer is allocating Net Metering Credits by providing the following information (attach additional pages as needed):</a:t>
            </a:r>
          </a:p>
          <a:p>
            <a:pPr lvl="1">
              <a:spcBef>
                <a:spcPts val="0"/>
              </a:spcBef>
              <a:buClr>
                <a:srgbClr val="0070C0"/>
              </a:buClr>
            </a:pPr>
            <a:endParaRPr lang="en-US" sz="2200" i="1" dirty="0" smtClean="0">
              <a:latin typeface="Calibri" pitchFamily="-109" charset="0"/>
            </a:endParaRPr>
          </a:p>
          <a:p>
            <a:pPr lvl="1">
              <a:spcBef>
                <a:spcPts val="0"/>
              </a:spcBef>
              <a:buClr>
                <a:srgbClr val="0070C0"/>
              </a:buClr>
            </a:pPr>
            <a:r>
              <a:rPr lang="en-US" sz="2200" i="1" dirty="0" smtClean="0">
                <a:latin typeface="Calibri" pitchFamily="-109" charset="0"/>
              </a:rPr>
              <a:t>Name:</a:t>
            </a:r>
          </a:p>
          <a:p>
            <a:pPr lvl="1">
              <a:spcBef>
                <a:spcPts val="0"/>
              </a:spcBef>
              <a:buClr>
                <a:srgbClr val="0070C0"/>
              </a:buClr>
            </a:pPr>
            <a:r>
              <a:rPr lang="en-US" sz="2200" i="1" dirty="0" smtClean="0">
                <a:latin typeface="Calibri" pitchFamily="-109" charset="0"/>
              </a:rPr>
              <a:t>Billing address:</a:t>
            </a:r>
          </a:p>
          <a:p>
            <a:pPr lvl="1">
              <a:spcBef>
                <a:spcPts val="0"/>
              </a:spcBef>
              <a:buClr>
                <a:srgbClr val="0070C0"/>
              </a:buClr>
            </a:pPr>
            <a:r>
              <a:rPr lang="en-US" sz="2200" i="1" dirty="0" smtClean="0">
                <a:latin typeface="Calibri" pitchFamily="-109" charset="0"/>
              </a:rPr>
              <a:t>Account number:</a:t>
            </a:r>
          </a:p>
          <a:p>
            <a:pPr lvl="1">
              <a:spcBef>
                <a:spcPts val="0"/>
              </a:spcBef>
              <a:buClr>
                <a:srgbClr val="0070C0"/>
              </a:buClr>
            </a:pPr>
            <a:r>
              <a:rPr lang="en-US" sz="2200" i="1" dirty="0" smtClean="0">
                <a:latin typeface="Calibri" pitchFamily="-109" charset="0"/>
              </a:rPr>
              <a:t>Amount of the net metering credit: (%)</a:t>
            </a:r>
          </a:p>
          <a:p>
            <a:pPr lvl="1">
              <a:spcBef>
                <a:spcPts val="0"/>
              </a:spcBef>
              <a:buClr>
                <a:srgbClr val="0070C0"/>
              </a:buClr>
            </a:pPr>
            <a:endParaRPr lang="en-US" sz="2200" i="1" dirty="0" smtClean="0">
              <a:latin typeface="Calibri" pitchFamily="-109" charset="0"/>
            </a:endParaRPr>
          </a:p>
          <a:p>
            <a:pPr lvl="1">
              <a:spcBef>
                <a:spcPts val="0"/>
              </a:spcBef>
              <a:buClr>
                <a:srgbClr val="0070C0"/>
              </a:buClr>
            </a:pPr>
            <a:r>
              <a:rPr lang="en-US" sz="2200" i="1" dirty="0" smtClean="0">
                <a:latin typeface="Calibri" pitchFamily="-109" charset="0"/>
              </a:rPr>
              <a:t>Name:</a:t>
            </a:r>
          </a:p>
          <a:p>
            <a:pPr lvl="1">
              <a:spcBef>
                <a:spcPts val="0"/>
              </a:spcBef>
              <a:buClr>
                <a:srgbClr val="0070C0"/>
              </a:buClr>
            </a:pPr>
            <a:r>
              <a:rPr lang="en-US" sz="2200" i="1" dirty="0" smtClean="0">
                <a:latin typeface="Calibri" pitchFamily="-109" charset="0"/>
              </a:rPr>
              <a:t>Billing address:</a:t>
            </a:r>
          </a:p>
          <a:p>
            <a:pPr lvl="1">
              <a:spcBef>
                <a:spcPts val="0"/>
              </a:spcBef>
              <a:buClr>
                <a:srgbClr val="0070C0"/>
              </a:buClr>
            </a:pPr>
            <a:r>
              <a:rPr lang="en-US" sz="2200" i="1" dirty="0" smtClean="0">
                <a:latin typeface="Calibri" pitchFamily="-109" charset="0"/>
              </a:rPr>
              <a:t>Account number:</a:t>
            </a:r>
          </a:p>
          <a:p>
            <a:pPr lvl="1">
              <a:spcBef>
                <a:spcPts val="0"/>
              </a:spcBef>
              <a:buClr>
                <a:srgbClr val="0070C0"/>
              </a:buClr>
            </a:pPr>
            <a:r>
              <a:rPr lang="en-US" sz="2200" i="1" dirty="0" smtClean="0">
                <a:latin typeface="Calibri" pitchFamily="-109" charset="0"/>
              </a:rPr>
              <a:t>Amount of the net metering credit: (%)</a:t>
            </a:r>
          </a:p>
          <a:p>
            <a:pPr lvl="1">
              <a:spcBef>
                <a:spcPts val="0"/>
              </a:spcBef>
              <a:buClr>
                <a:srgbClr val="0070C0"/>
              </a:buClr>
            </a:pPr>
            <a:endParaRPr lang="en-US" sz="2200" dirty="0" smtClean="0">
              <a:latin typeface="Calibri" pitchFamily="-109" charset="0"/>
            </a:endParaRPr>
          </a:p>
          <a:p>
            <a:pPr lvl="1">
              <a:spcBef>
                <a:spcPts val="0"/>
              </a:spcBef>
              <a:buClr>
                <a:srgbClr val="0070C0"/>
              </a:buClr>
            </a:pPr>
            <a:r>
              <a:rPr lang="en-US" sz="2200" b="1" dirty="0" smtClean="0">
                <a:latin typeface="Calibri" pitchFamily="-109" charset="0"/>
              </a:rPr>
              <a:t>(Repeats 11 times, and instructs to attach additional pages).</a:t>
            </a:r>
            <a:endParaRPr lang="en-US" sz="1800" b="1" dirty="0" smtClean="0">
              <a:latin typeface="Calibri" pitchFamily="-109"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CA15195-CD42-4BD9-9B53-C5E87E5F0EC1}" type="slidenum">
              <a:rPr lang="en-US" smtClean="0"/>
              <a:pPr>
                <a:defRPr/>
              </a:pPr>
              <a:t>11</a:t>
            </a:fld>
            <a:endParaRPr lang="en-US" dirty="0"/>
          </a:p>
        </p:txBody>
      </p:sp>
      <p:sp>
        <p:nvSpPr>
          <p:cNvPr id="3" name="Rectangle 2"/>
          <p:cNvSpPr/>
          <p:nvPr/>
        </p:nvSpPr>
        <p:spPr>
          <a:xfrm>
            <a:off x="0" y="1351507"/>
            <a:ext cx="9144000" cy="8186857"/>
          </a:xfrm>
          <a:prstGeom prst="rect">
            <a:avLst/>
          </a:prstGeom>
        </p:spPr>
        <p:txBody>
          <a:bodyPr wrap="square">
            <a:spAutoFit/>
          </a:bodyPr>
          <a:lstStyle/>
          <a:p>
            <a:pPr lvl="1">
              <a:spcBef>
                <a:spcPts val="0"/>
              </a:spcBef>
              <a:buClr>
                <a:srgbClr val="0070C0"/>
              </a:buClr>
            </a:pPr>
            <a:r>
              <a:rPr lang="en-US" sz="1400" i="1" dirty="0" smtClean="0">
                <a:solidFill>
                  <a:srgbClr val="C00000"/>
                </a:solidFill>
                <a:latin typeface="Calibri" pitchFamily="-109" charset="0"/>
              </a:rPr>
              <a:t>Name:</a:t>
            </a:r>
          </a:p>
          <a:p>
            <a:pPr lvl="1">
              <a:spcBef>
                <a:spcPts val="0"/>
              </a:spcBef>
              <a:buClr>
                <a:srgbClr val="0070C0"/>
              </a:buClr>
            </a:pPr>
            <a:r>
              <a:rPr lang="en-US" sz="1400" i="1" dirty="0" smtClean="0">
                <a:solidFill>
                  <a:srgbClr val="C00000"/>
                </a:solidFill>
                <a:latin typeface="Calibri" pitchFamily="-109" charset="0"/>
              </a:rPr>
              <a:t>Billing address:</a:t>
            </a:r>
          </a:p>
          <a:p>
            <a:pPr lvl="1">
              <a:spcBef>
                <a:spcPts val="0"/>
              </a:spcBef>
              <a:buClr>
                <a:srgbClr val="0070C0"/>
              </a:buClr>
            </a:pPr>
            <a:r>
              <a:rPr lang="en-US" sz="1400" i="1" dirty="0" smtClean="0">
                <a:solidFill>
                  <a:srgbClr val="C00000"/>
                </a:solidFill>
                <a:latin typeface="Calibri" pitchFamily="-109" charset="0"/>
              </a:rPr>
              <a:t>Account number:</a:t>
            </a:r>
          </a:p>
          <a:p>
            <a:pPr lvl="1">
              <a:spcBef>
                <a:spcPts val="0"/>
              </a:spcBef>
              <a:buClr>
                <a:srgbClr val="0070C0"/>
              </a:buClr>
            </a:pPr>
            <a:r>
              <a:rPr lang="en-US" sz="1400" i="1" dirty="0" smtClean="0">
                <a:solidFill>
                  <a:srgbClr val="C00000"/>
                </a:solidFill>
                <a:latin typeface="Calibri" pitchFamily="-109" charset="0"/>
              </a:rPr>
              <a:t>Amount of the net metering credit: (%)</a:t>
            </a:r>
          </a:p>
          <a:p>
            <a:pPr lvl="1">
              <a:spcBef>
                <a:spcPts val="0"/>
              </a:spcBef>
              <a:buClr>
                <a:srgbClr val="0070C0"/>
              </a:buClr>
            </a:pPr>
            <a:endParaRPr lang="en-US" sz="1400" i="1" dirty="0" smtClean="0">
              <a:solidFill>
                <a:srgbClr val="C00000"/>
              </a:solidFill>
              <a:latin typeface="Calibri" pitchFamily="-109" charset="0"/>
            </a:endParaRPr>
          </a:p>
          <a:p>
            <a:pPr lvl="1">
              <a:spcBef>
                <a:spcPts val="0"/>
              </a:spcBef>
              <a:buClr>
                <a:srgbClr val="0070C0"/>
              </a:buClr>
            </a:pPr>
            <a:r>
              <a:rPr lang="en-US" sz="1400" i="1" dirty="0" smtClean="0">
                <a:solidFill>
                  <a:srgbClr val="C00000"/>
                </a:solidFill>
                <a:latin typeface="Calibri" pitchFamily="-109" charset="0"/>
              </a:rPr>
              <a:t>Name:</a:t>
            </a:r>
          </a:p>
          <a:p>
            <a:pPr lvl="1">
              <a:spcBef>
                <a:spcPts val="0"/>
              </a:spcBef>
              <a:buClr>
                <a:srgbClr val="0070C0"/>
              </a:buClr>
            </a:pPr>
            <a:r>
              <a:rPr lang="en-US" sz="1400" i="1" dirty="0" smtClean="0">
                <a:solidFill>
                  <a:srgbClr val="C00000"/>
                </a:solidFill>
                <a:latin typeface="Calibri" pitchFamily="-109" charset="0"/>
              </a:rPr>
              <a:t>Billing address:</a:t>
            </a:r>
          </a:p>
          <a:p>
            <a:pPr lvl="1">
              <a:spcBef>
                <a:spcPts val="0"/>
              </a:spcBef>
              <a:buClr>
                <a:srgbClr val="0070C0"/>
              </a:buClr>
            </a:pPr>
            <a:r>
              <a:rPr lang="en-US" sz="1400" i="1" dirty="0" smtClean="0">
                <a:solidFill>
                  <a:srgbClr val="C00000"/>
                </a:solidFill>
                <a:latin typeface="Calibri" pitchFamily="-109" charset="0"/>
              </a:rPr>
              <a:t>Account number:</a:t>
            </a:r>
          </a:p>
          <a:p>
            <a:pPr lvl="1">
              <a:spcBef>
                <a:spcPts val="0"/>
              </a:spcBef>
              <a:buClr>
                <a:srgbClr val="0070C0"/>
              </a:buClr>
            </a:pPr>
            <a:r>
              <a:rPr lang="en-US" sz="1400" i="1" dirty="0" smtClean="0">
                <a:solidFill>
                  <a:srgbClr val="C00000"/>
                </a:solidFill>
                <a:latin typeface="Calibri" pitchFamily="-109" charset="0"/>
              </a:rPr>
              <a:t>Amount of the net metering credit: (%)</a:t>
            </a:r>
          </a:p>
          <a:p>
            <a:pPr lvl="1">
              <a:spcBef>
                <a:spcPts val="0"/>
              </a:spcBef>
              <a:buClr>
                <a:srgbClr val="0070C0"/>
              </a:buClr>
            </a:pPr>
            <a:endParaRPr lang="en-US" sz="1400" i="1" dirty="0" smtClean="0">
              <a:solidFill>
                <a:srgbClr val="C00000"/>
              </a:solidFill>
              <a:latin typeface="Calibri" pitchFamily="-109" charset="0"/>
            </a:endParaRPr>
          </a:p>
          <a:p>
            <a:pPr lvl="1">
              <a:spcBef>
                <a:spcPts val="0"/>
              </a:spcBef>
              <a:buClr>
                <a:srgbClr val="0070C0"/>
              </a:buClr>
            </a:pPr>
            <a:r>
              <a:rPr lang="en-US" sz="1400" i="1" dirty="0" smtClean="0">
                <a:solidFill>
                  <a:srgbClr val="C00000"/>
                </a:solidFill>
                <a:latin typeface="Calibri" pitchFamily="-109" charset="0"/>
              </a:rPr>
              <a:t>Name:</a:t>
            </a:r>
          </a:p>
          <a:p>
            <a:pPr lvl="1">
              <a:spcBef>
                <a:spcPts val="0"/>
              </a:spcBef>
              <a:buClr>
                <a:srgbClr val="0070C0"/>
              </a:buClr>
            </a:pPr>
            <a:r>
              <a:rPr lang="en-US" sz="1400" i="1" dirty="0" smtClean="0">
                <a:solidFill>
                  <a:srgbClr val="C00000"/>
                </a:solidFill>
                <a:latin typeface="Calibri" pitchFamily="-109" charset="0"/>
              </a:rPr>
              <a:t>Billing address:</a:t>
            </a:r>
          </a:p>
          <a:p>
            <a:pPr lvl="1">
              <a:spcBef>
                <a:spcPts val="0"/>
              </a:spcBef>
              <a:buClr>
                <a:srgbClr val="0070C0"/>
              </a:buClr>
            </a:pPr>
            <a:r>
              <a:rPr lang="en-US" sz="1400" i="1" dirty="0" smtClean="0">
                <a:solidFill>
                  <a:srgbClr val="C00000"/>
                </a:solidFill>
                <a:latin typeface="Calibri" pitchFamily="-109" charset="0"/>
              </a:rPr>
              <a:t>Account number:</a:t>
            </a:r>
          </a:p>
          <a:p>
            <a:pPr lvl="1">
              <a:spcBef>
                <a:spcPts val="0"/>
              </a:spcBef>
              <a:buClr>
                <a:srgbClr val="0070C0"/>
              </a:buClr>
            </a:pPr>
            <a:r>
              <a:rPr lang="en-US" sz="1400" i="1" dirty="0" smtClean="0">
                <a:solidFill>
                  <a:srgbClr val="C00000"/>
                </a:solidFill>
                <a:latin typeface="Calibri" pitchFamily="-109" charset="0"/>
              </a:rPr>
              <a:t>Amount of the net metering credit: (%)</a:t>
            </a:r>
          </a:p>
          <a:p>
            <a:pPr lvl="1">
              <a:spcBef>
                <a:spcPts val="0"/>
              </a:spcBef>
              <a:buClr>
                <a:srgbClr val="0070C0"/>
              </a:buClr>
            </a:pPr>
            <a:endParaRPr lang="en-US" sz="1400" i="1" dirty="0" smtClean="0">
              <a:solidFill>
                <a:srgbClr val="C00000"/>
              </a:solidFill>
              <a:latin typeface="Calibri" pitchFamily="-109" charset="0"/>
            </a:endParaRPr>
          </a:p>
          <a:p>
            <a:pPr lvl="1">
              <a:spcBef>
                <a:spcPts val="0"/>
              </a:spcBef>
              <a:buClr>
                <a:srgbClr val="0070C0"/>
              </a:buClr>
            </a:pPr>
            <a:r>
              <a:rPr lang="en-US" sz="1400" i="1" dirty="0" smtClean="0">
                <a:solidFill>
                  <a:srgbClr val="C00000"/>
                </a:solidFill>
                <a:latin typeface="Calibri" pitchFamily="-109" charset="0"/>
              </a:rPr>
              <a:t>Name:</a:t>
            </a:r>
          </a:p>
          <a:p>
            <a:pPr lvl="1">
              <a:spcBef>
                <a:spcPts val="0"/>
              </a:spcBef>
              <a:buClr>
                <a:srgbClr val="0070C0"/>
              </a:buClr>
            </a:pPr>
            <a:r>
              <a:rPr lang="en-US" sz="1400" i="1" dirty="0" smtClean="0">
                <a:solidFill>
                  <a:srgbClr val="C00000"/>
                </a:solidFill>
                <a:latin typeface="Calibri" pitchFamily="-109" charset="0"/>
              </a:rPr>
              <a:t>Billing address:</a:t>
            </a:r>
          </a:p>
          <a:p>
            <a:pPr lvl="1">
              <a:spcBef>
                <a:spcPts val="0"/>
              </a:spcBef>
              <a:buClr>
                <a:srgbClr val="0070C0"/>
              </a:buClr>
            </a:pPr>
            <a:r>
              <a:rPr lang="en-US" sz="1400" i="1" dirty="0" smtClean="0">
                <a:solidFill>
                  <a:srgbClr val="C00000"/>
                </a:solidFill>
                <a:latin typeface="Calibri" pitchFamily="-109" charset="0"/>
              </a:rPr>
              <a:t>Account number:</a:t>
            </a:r>
          </a:p>
          <a:p>
            <a:pPr lvl="1">
              <a:spcBef>
                <a:spcPts val="0"/>
              </a:spcBef>
              <a:buClr>
                <a:srgbClr val="0070C0"/>
              </a:buClr>
            </a:pPr>
            <a:r>
              <a:rPr lang="en-US" sz="1400" i="1" dirty="0" smtClean="0">
                <a:solidFill>
                  <a:srgbClr val="C00000"/>
                </a:solidFill>
                <a:latin typeface="Calibri" pitchFamily="-109" charset="0"/>
              </a:rPr>
              <a:t>Amount of the net metering credit: (%)</a:t>
            </a:r>
          </a:p>
          <a:p>
            <a:pPr lvl="1">
              <a:spcBef>
                <a:spcPts val="0"/>
              </a:spcBef>
              <a:buClr>
                <a:srgbClr val="0070C0"/>
              </a:buClr>
            </a:pPr>
            <a:endParaRPr lang="en-US" sz="1400" i="1" dirty="0" smtClean="0">
              <a:solidFill>
                <a:srgbClr val="C00000"/>
              </a:solidFill>
              <a:latin typeface="Calibri" pitchFamily="-109" charset="0"/>
            </a:endParaRPr>
          </a:p>
          <a:p>
            <a:pPr lvl="1">
              <a:spcBef>
                <a:spcPts val="0"/>
              </a:spcBef>
              <a:buClr>
                <a:srgbClr val="0070C0"/>
              </a:buClr>
            </a:pPr>
            <a:r>
              <a:rPr lang="en-US" sz="1400" i="1" dirty="0" smtClean="0">
                <a:solidFill>
                  <a:srgbClr val="C00000"/>
                </a:solidFill>
                <a:latin typeface="Calibri" pitchFamily="-109" charset="0"/>
              </a:rPr>
              <a:t>Name:</a:t>
            </a:r>
          </a:p>
          <a:p>
            <a:pPr lvl="1">
              <a:spcBef>
                <a:spcPts val="0"/>
              </a:spcBef>
              <a:buClr>
                <a:srgbClr val="0070C0"/>
              </a:buClr>
            </a:pPr>
            <a:r>
              <a:rPr lang="en-US" sz="1400" i="1" dirty="0" smtClean="0">
                <a:solidFill>
                  <a:srgbClr val="C00000"/>
                </a:solidFill>
                <a:latin typeface="Calibri" pitchFamily="-109" charset="0"/>
              </a:rPr>
              <a:t>Billing address:</a:t>
            </a:r>
          </a:p>
          <a:p>
            <a:pPr lvl="1">
              <a:spcBef>
                <a:spcPts val="0"/>
              </a:spcBef>
              <a:buClr>
                <a:srgbClr val="0070C0"/>
              </a:buClr>
            </a:pPr>
            <a:r>
              <a:rPr lang="en-US" sz="1400" i="1" dirty="0" smtClean="0">
                <a:solidFill>
                  <a:srgbClr val="C00000"/>
                </a:solidFill>
                <a:latin typeface="Calibri" pitchFamily="-109" charset="0"/>
              </a:rPr>
              <a:t>Account number:</a:t>
            </a:r>
          </a:p>
          <a:p>
            <a:pPr lvl="1">
              <a:spcBef>
                <a:spcPts val="0"/>
              </a:spcBef>
              <a:buClr>
                <a:srgbClr val="0070C0"/>
              </a:buClr>
            </a:pPr>
            <a:r>
              <a:rPr lang="en-US" sz="1400" i="1" dirty="0" smtClean="0">
                <a:solidFill>
                  <a:srgbClr val="C00000"/>
                </a:solidFill>
                <a:latin typeface="Calibri" pitchFamily="-109" charset="0"/>
              </a:rPr>
              <a:t>Amount of the net metering credit: (%)</a:t>
            </a:r>
          </a:p>
          <a:p>
            <a:pPr lvl="1">
              <a:spcBef>
                <a:spcPts val="0"/>
              </a:spcBef>
              <a:buClr>
                <a:srgbClr val="0070C0"/>
              </a:buClr>
            </a:pPr>
            <a:endParaRPr lang="en-US" sz="1000" i="1" dirty="0" smtClean="0">
              <a:latin typeface="Calibri" pitchFamily="-109" charset="0"/>
            </a:endParaRPr>
          </a:p>
          <a:p>
            <a:pPr lvl="1">
              <a:spcBef>
                <a:spcPts val="0"/>
              </a:spcBef>
              <a:buClr>
                <a:srgbClr val="0070C0"/>
              </a:buClr>
            </a:pPr>
            <a:endParaRPr lang="en-US" sz="1000" dirty="0" smtClean="0">
              <a:latin typeface="Calibri" pitchFamily="-109" charset="0"/>
            </a:endParaRPr>
          </a:p>
          <a:p>
            <a:pPr lvl="1">
              <a:spcBef>
                <a:spcPts val="0"/>
              </a:spcBef>
              <a:buClr>
                <a:srgbClr val="0070C0"/>
              </a:buClr>
            </a:pPr>
            <a:endParaRPr lang="en-US" sz="1000" dirty="0" smtClean="0">
              <a:latin typeface="Calibri" pitchFamily="-109" charset="0"/>
            </a:endParaRPr>
          </a:p>
          <a:p>
            <a:pPr lvl="1">
              <a:spcBef>
                <a:spcPts val="0"/>
              </a:spcBef>
              <a:buClr>
                <a:srgbClr val="0070C0"/>
              </a:buClr>
            </a:pPr>
            <a:endParaRPr lang="en-US" sz="2000" dirty="0" smtClean="0">
              <a:latin typeface="Calibri" pitchFamily="-109" charset="0"/>
            </a:endParaRPr>
          </a:p>
          <a:p>
            <a:pPr lvl="1">
              <a:spcBef>
                <a:spcPts val="0"/>
              </a:spcBef>
              <a:buClr>
                <a:srgbClr val="0070C0"/>
              </a:buClr>
            </a:pPr>
            <a:endParaRPr lang="en-US" sz="2000" dirty="0" smtClean="0">
              <a:latin typeface="Calibri" pitchFamily="-109" charset="0"/>
            </a:endParaRPr>
          </a:p>
          <a:p>
            <a:pPr lvl="1">
              <a:spcBef>
                <a:spcPts val="0"/>
              </a:spcBef>
              <a:buClr>
                <a:srgbClr val="0070C0"/>
              </a:buClr>
            </a:pPr>
            <a:endParaRPr lang="en-US" sz="2000" dirty="0" smtClean="0">
              <a:latin typeface="Calibri" pitchFamily="-109" charset="0"/>
            </a:endParaRPr>
          </a:p>
          <a:p>
            <a:pPr lvl="1">
              <a:spcBef>
                <a:spcPts val="0"/>
              </a:spcBef>
              <a:buClr>
                <a:srgbClr val="0070C0"/>
              </a:buClr>
            </a:pPr>
            <a:endParaRPr lang="en-US" sz="2000" dirty="0" smtClean="0">
              <a:latin typeface="Calibri" pitchFamily="-109" charset="0"/>
            </a:endParaRPr>
          </a:p>
          <a:p>
            <a:pPr lvl="1">
              <a:spcBef>
                <a:spcPts val="0"/>
              </a:spcBef>
              <a:buClr>
                <a:srgbClr val="0070C0"/>
              </a:buClr>
            </a:pPr>
            <a:endParaRPr lang="en-US" sz="2000" dirty="0" smtClean="0">
              <a:latin typeface="Calibri" pitchFamily="-109" charset="0"/>
            </a:endParaRPr>
          </a:p>
          <a:p>
            <a:pPr lvl="1">
              <a:spcBef>
                <a:spcPts val="0"/>
              </a:spcBef>
              <a:buClr>
                <a:srgbClr val="0070C0"/>
              </a:buClr>
            </a:pPr>
            <a:endParaRPr lang="en-US" sz="2000" dirty="0" smtClean="0">
              <a:latin typeface="Calibri" pitchFamily="-109" charset="0"/>
            </a:endParaRPr>
          </a:p>
          <a:p>
            <a:pPr lvl="1">
              <a:spcBef>
                <a:spcPts val="0"/>
              </a:spcBef>
              <a:buClr>
                <a:srgbClr val="0070C0"/>
              </a:buClr>
            </a:pPr>
            <a:endParaRPr lang="en-US" sz="2000" dirty="0" smtClean="0">
              <a:latin typeface="Calibri" pitchFamily="-109" charset="0"/>
            </a:endParaRPr>
          </a:p>
          <a:p>
            <a:pPr lvl="1">
              <a:spcBef>
                <a:spcPts val="0"/>
              </a:spcBef>
              <a:buClr>
                <a:srgbClr val="0070C0"/>
              </a:buClr>
            </a:pPr>
            <a:endParaRPr lang="en-US" sz="2000" dirty="0" smtClean="0">
              <a:latin typeface="Calibri" pitchFamily="-109"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CA15195-CD42-4BD9-9B53-C5E87E5F0EC1}" type="slidenum">
              <a:rPr lang="en-US" smtClean="0"/>
              <a:pPr>
                <a:defRPr/>
              </a:pPr>
              <a:t>12</a:t>
            </a:fld>
            <a:endParaRPr lang="en-US" dirty="0"/>
          </a:p>
        </p:txBody>
      </p:sp>
      <p:sp>
        <p:nvSpPr>
          <p:cNvPr id="3" name="Rectangle 2"/>
          <p:cNvSpPr/>
          <p:nvPr/>
        </p:nvSpPr>
        <p:spPr>
          <a:xfrm>
            <a:off x="0" y="1351507"/>
            <a:ext cx="9144000" cy="8186857"/>
          </a:xfrm>
          <a:prstGeom prst="rect">
            <a:avLst/>
          </a:prstGeom>
        </p:spPr>
        <p:txBody>
          <a:bodyPr wrap="square">
            <a:spAutoFit/>
          </a:bodyPr>
          <a:lstStyle/>
          <a:p>
            <a:pPr lvl="1">
              <a:spcBef>
                <a:spcPts val="0"/>
              </a:spcBef>
              <a:buClr>
                <a:srgbClr val="0070C0"/>
              </a:buClr>
            </a:pPr>
            <a:r>
              <a:rPr lang="en-US" sz="1400" i="1" dirty="0" smtClean="0">
                <a:solidFill>
                  <a:srgbClr val="C00000"/>
                </a:solidFill>
                <a:latin typeface="Calibri" pitchFamily="-109" charset="0"/>
              </a:rPr>
              <a:t>Name:</a:t>
            </a:r>
          </a:p>
          <a:p>
            <a:pPr lvl="1">
              <a:spcBef>
                <a:spcPts val="0"/>
              </a:spcBef>
              <a:buClr>
                <a:srgbClr val="0070C0"/>
              </a:buClr>
            </a:pPr>
            <a:r>
              <a:rPr lang="en-US" sz="1400" i="1" dirty="0" smtClean="0">
                <a:solidFill>
                  <a:srgbClr val="C00000"/>
                </a:solidFill>
                <a:latin typeface="Calibri" pitchFamily="-109" charset="0"/>
              </a:rPr>
              <a:t>Billing address:</a:t>
            </a:r>
          </a:p>
          <a:p>
            <a:pPr lvl="1">
              <a:spcBef>
                <a:spcPts val="0"/>
              </a:spcBef>
              <a:buClr>
                <a:srgbClr val="0070C0"/>
              </a:buClr>
            </a:pPr>
            <a:r>
              <a:rPr lang="en-US" sz="1400" i="1" dirty="0" smtClean="0">
                <a:solidFill>
                  <a:srgbClr val="C00000"/>
                </a:solidFill>
                <a:latin typeface="Calibri" pitchFamily="-109" charset="0"/>
              </a:rPr>
              <a:t>Account number:</a:t>
            </a:r>
          </a:p>
          <a:p>
            <a:pPr lvl="1">
              <a:spcBef>
                <a:spcPts val="0"/>
              </a:spcBef>
              <a:buClr>
                <a:srgbClr val="0070C0"/>
              </a:buClr>
            </a:pPr>
            <a:r>
              <a:rPr lang="en-US" sz="1400" i="1" dirty="0" smtClean="0">
                <a:solidFill>
                  <a:srgbClr val="C00000"/>
                </a:solidFill>
                <a:latin typeface="Calibri" pitchFamily="-109" charset="0"/>
              </a:rPr>
              <a:t>Amount of the net metering credit: (%)</a:t>
            </a:r>
          </a:p>
          <a:p>
            <a:pPr lvl="1">
              <a:spcBef>
                <a:spcPts val="0"/>
              </a:spcBef>
              <a:buClr>
                <a:srgbClr val="0070C0"/>
              </a:buClr>
            </a:pPr>
            <a:endParaRPr lang="en-US" sz="1400" i="1" dirty="0" smtClean="0">
              <a:solidFill>
                <a:srgbClr val="C00000"/>
              </a:solidFill>
              <a:latin typeface="Calibri" pitchFamily="-109" charset="0"/>
            </a:endParaRPr>
          </a:p>
          <a:p>
            <a:pPr lvl="1">
              <a:spcBef>
                <a:spcPts val="0"/>
              </a:spcBef>
              <a:buClr>
                <a:srgbClr val="0070C0"/>
              </a:buClr>
            </a:pPr>
            <a:r>
              <a:rPr lang="en-US" sz="1400" i="1" dirty="0" smtClean="0">
                <a:solidFill>
                  <a:srgbClr val="C00000"/>
                </a:solidFill>
                <a:latin typeface="Calibri" pitchFamily="-109" charset="0"/>
              </a:rPr>
              <a:t>Name:</a:t>
            </a:r>
          </a:p>
          <a:p>
            <a:pPr lvl="1">
              <a:spcBef>
                <a:spcPts val="0"/>
              </a:spcBef>
              <a:buClr>
                <a:srgbClr val="0070C0"/>
              </a:buClr>
            </a:pPr>
            <a:r>
              <a:rPr lang="en-US" sz="1400" i="1" dirty="0" smtClean="0">
                <a:solidFill>
                  <a:srgbClr val="C00000"/>
                </a:solidFill>
                <a:latin typeface="Calibri" pitchFamily="-109" charset="0"/>
              </a:rPr>
              <a:t>Billing address:</a:t>
            </a:r>
          </a:p>
          <a:p>
            <a:pPr lvl="1">
              <a:spcBef>
                <a:spcPts val="0"/>
              </a:spcBef>
              <a:buClr>
                <a:srgbClr val="0070C0"/>
              </a:buClr>
            </a:pPr>
            <a:r>
              <a:rPr lang="en-US" sz="1400" i="1" dirty="0" smtClean="0">
                <a:solidFill>
                  <a:srgbClr val="C00000"/>
                </a:solidFill>
                <a:latin typeface="Calibri" pitchFamily="-109" charset="0"/>
              </a:rPr>
              <a:t>Account number:</a:t>
            </a:r>
          </a:p>
          <a:p>
            <a:pPr lvl="1">
              <a:spcBef>
                <a:spcPts val="0"/>
              </a:spcBef>
              <a:buClr>
                <a:srgbClr val="0070C0"/>
              </a:buClr>
            </a:pPr>
            <a:r>
              <a:rPr lang="en-US" sz="1400" i="1" dirty="0" smtClean="0">
                <a:solidFill>
                  <a:srgbClr val="C00000"/>
                </a:solidFill>
                <a:latin typeface="Calibri" pitchFamily="-109" charset="0"/>
              </a:rPr>
              <a:t>Amount of the net metering credit: (%)</a:t>
            </a:r>
          </a:p>
          <a:p>
            <a:pPr lvl="1">
              <a:spcBef>
                <a:spcPts val="0"/>
              </a:spcBef>
              <a:buClr>
                <a:srgbClr val="0070C0"/>
              </a:buClr>
            </a:pPr>
            <a:endParaRPr lang="en-US" sz="1400" i="1" dirty="0" smtClean="0">
              <a:solidFill>
                <a:srgbClr val="C00000"/>
              </a:solidFill>
              <a:latin typeface="Calibri" pitchFamily="-109" charset="0"/>
            </a:endParaRPr>
          </a:p>
          <a:p>
            <a:pPr lvl="1">
              <a:spcBef>
                <a:spcPts val="0"/>
              </a:spcBef>
              <a:buClr>
                <a:srgbClr val="0070C0"/>
              </a:buClr>
            </a:pPr>
            <a:r>
              <a:rPr lang="en-US" sz="1400" i="1" dirty="0" smtClean="0">
                <a:solidFill>
                  <a:srgbClr val="C00000"/>
                </a:solidFill>
                <a:latin typeface="Calibri" pitchFamily="-109" charset="0"/>
              </a:rPr>
              <a:t>Name:</a:t>
            </a:r>
          </a:p>
          <a:p>
            <a:pPr lvl="1">
              <a:spcBef>
                <a:spcPts val="0"/>
              </a:spcBef>
              <a:buClr>
                <a:srgbClr val="0070C0"/>
              </a:buClr>
            </a:pPr>
            <a:r>
              <a:rPr lang="en-US" sz="1400" i="1" dirty="0" smtClean="0">
                <a:solidFill>
                  <a:srgbClr val="C00000"/>
                </a:solidFill>
                <a:latin typeface="Calibri" pitchFamily="-109" charset="0"/>
              </a:rPr>
              <a:t>Billing address:</a:t>
            </a:r>
          </a:p>
          <a:p>
            <a:pPr lvl="1">
              <a:spcBef>
                <a:spcPts val="0"/>
              </a:spcBef>
              <a:buClr>
                <a:srgbClr val="0070C0"/>
              </a:buClr>
            </a:pPr>
            <a:r>
              <a:rPr lang="en-US" sz="1400" i="1" dirty="0" smtClean="0">
                <a:solidFill>
                  <a:srgbClr val="C00000"/>
                </a:solidFill>
                <a:latin typeface="Calibri" pitchFamily="-109" charset="0"/>
              </a:rPr>
              <a:t>Account number:</a:t>
            </a:r>
          </a:p>
          <a:p>
            <a:pPr lvl="1">
              <a:spcBef>
                <a:spcPts val="0"/>
              </a:spcBef>
              <a:buClr>
                <a:srgbClr val="0070C0"/>
              </a:buClr>
            </a:pPr>
            <a:r>
              <a:rPr lang="en-US" sz="1400" i="1" dirty="0" smtClean="0">
                <a:solidFill>
                  <a:srgbClr val="C00000"/>
                </a:solidFill>
                <a:latin typeface="Calibri" pitchFamily="-109" charset="0"/>
              </a:rPr>
              <a:t>Amount of the net metering credit: (%)</a:t>
            </a:r>
          </a:p>
          <a:p>
            <a:pPr lvl="1">
              <a:spcBef>
                <a:spcPts val="0"/>
              </a:spcBef>
              <a:buClr>
                <a:srgbClr val="0070C0"/>
              </a:buClr>
            </a:pPr>
            <a:endParaRPr lang="en-US" sz="1400" i="1" dirty="0" smtClean="0">
              <a:solidFill>
                <a:srgbClr val="C00000"/>
              </a:solidFill>
              <a:latin typeface="Calibri" pitchFamily="-109" charset="0"/>
            </a:endParaRPr>
          </a:p>
          <a:p>
            <a:pPr lvl="1">
              <a:spcBef>
                <a:spcPts val="0"/>
              </a:spcBef>
              <a:buClr>
                <a:srgbClr val="0070C0"/>
              </a:buClr>
            </a:pPr>
            <a:r>
              <a:rPr lang="en-US" sz="1400" i="1" dirty="0" smtClean="0">
                <a:solidFill>
                  <a:srgbClr val="C00000"/>
                </a:solidFill>
                <a:latin typeface="Calibri" pitchFamily="-109" charset="0"/>
              </a:rPr>
              <a:t>Name:</a:t>
            </a:r>
          </a:p>
          <a:p>
            <a:pPr lvl="1">
              <a:spcBef>
                <a:spcPts val="0"/>
              </a:spcBef>
              <a:buClr>
                <a:srgbClr val="0070C0"/>
              </a:buClr>
            </a:pPr>
            <a:r>
              <a:rPr lang="en-US" sz="1400" i="1" dirty="0" smtClean="0">
                <a:solidFill>
                  <a:srgbClr val="C00000"/>
                </a:solidFill>
                <a:latin typeface="Calibri" pitchFamily="-109" charset="0"/>
              </a:rPr>
              <a:t>Billing address:</a:t>
            </a:r>
          </a:p>
          <a:p>
            <a:pPr lvl="1">
              <a:spcBef>
                <a:spcPts val="0"/>
              </a:spcBef>
              <a:buClr>
                <a:srgbClr val="0070C0"/>
              </a:buClr>
            </a:pPr>
            <a:r>
              <a:rPr lang="en-US" sz="1400" i="1" dirty="0" smtClean="0">
                <a:solidFill>
                  <a:srgbClr val="C00000"/>
                </a:solidFill>
                <a:latin typeface="Calibri" pitchFamily="-109" charset="0"/>
              </a:rPr>
              <a:t>Account number:</a:t>
            </a:r>
          </a:p>
          <a:p>
            <a:pPr lvl="1">
              <a:spcBef>
                <a:spcPts val="0"/>
              </a:spcBef>
              <a:buClr>
                <a:srgbClr val="0070C0"/>
              </a:buClr>
            </a:pPr>
            <a:r>
              <a:rPr lang="en-US" sz="1400" i="1" dirty="0" smtClean="0">
                <a:solidFill>
                  <a:srgbClr val="C00000"/>
                </a:solidFill>
                <a:latin typeface="Calibri" pitchFamily="-109" charset="0"/>
              </a:rPr>
              <a:t>Amount of the net metering credit: (%)</a:t>
            </a:r>
          </a:p>
          <a:p>
            <a:pPr lvl="1">
              <a:spcBef>
                <a:spcPts val="0"/>
              </a:spcBef>
              <a:buClr>
                <a:srgbClr val="0070C0"/>
              </a:buClr>
            </a:pPr>
            <a:endParaRPr lang="en-US" sz="1400" i="1" dirty="0" smtClean="0">
              <a:solidFill>
                <a:srgbClr val="C00000"/>
              </a:solidFill>
              <a:latin typeface="Calibri" pitchFamily="-109" charset="0"/>
            </a:endParaRPr>
          </a:p>
          <a:p>
            <a:pPr lvl="1">
              <a:spcBef>
                <a:spcPts val="0"/>
              </a:spcBef>
              <a:buClr>
                <a:srgbClr val="0070C0"/>
              </a:buClr>
            </a:pPr>
            <a:r>
              <a:rPr lang="en-US" sz="1400" i="1" dirty="0" smtClean="0">
                <a:solidFill>
                  <a:srgbClr val="C00000"/>
                </a:solidFill>
                <a:latin typeface="Calibri" pitchFamily="-109" charset="0"/>
              </a:rPr>
              <a:t>Name:</a:t>
            </a:r>
          </a:p>
          <a:p>
            <a:pPr lvl="1">
              <a:spcBef>
                <a:spcPts val="0"/>
              </a:spcBef>
              <a:buClr>
                <a:srgbClr val="0070C0"/>
              </a:buClr>
            </a:pPr>
            <a:r>
              <a:rPr lang="en-US" sz="1400" i="1" dirty="0" smtClean="0">
                <a:solidFill>
                  <a:srgbClr val="C00000"/>
                </a:solidFill>
                <a:latin typeface="Calibri" pitchFamily="-109" charset="0"/>
              </a:rPr>
              <a:t>Billing address:</a:t>
            </a:r>
          </a:p>
          <a:p>
            <a:pPr lvl="1">
              <a:spcBef>
                <a:spcPts val="0"/>
              </a:spcBef>
              <a:buClr>
                <a:srgbClr val="0070C0"/>
              </a:buClr>
            </a:pPr>
            <a:r>
              <a:rPr lang="en-US" sz="1400" i="1" dirty="0" smtClean="0">
                <a:solidFill>
                  <a:srgbClr val="C00000"/>
                </a:solidFill>
                <a:latin typeface="Calibri" pitchFamily="-109" charset="0"/>
              </a:rPr>
              <a:t>Account number:</a:t>
            </a:r>
          </a:p>
          <a:p>
            <a:pPr lvl="1">
              <a:spcBef>
                <a:spcPts val="0"/>
              </a:spcBef>
              <a:buClr>
                <a:srgbClr val="0070C0"/>
              </a:buClr>
            </a:pPr>
            <a:r>
              <a:rPr lang="en-US" sz="1400" i="1" dirty="0" smtClean="0">
                <a:solidFill>
                  <a:srgbClr val="C00000"/>
                </a:solidFill>
                <a:latin typeface="Calibri" pitchFamily="-109" charset="0"/>
              </a:rPr>
              <a:t>Amount of the net metering credit: (%)</a:t>
            </a:r>
          </a:p>
          <a:p>
            <a:pPr lvl="1">
              <a:spcBef>
                <a:spcPts val="0"/>
              </a:spcBef>
              <a:buClr>
                <a:srgbClr val="0070C0"/>
              </a:buClr>
            </a:pPr>
            <a:endParaRPr lang="en-US" sz="1000" i="1" dirty="0" smtClean="0">
              <a:latin typeface="Calibri" pitchFamily="-109" charset="0"/>
            </a:endParaRPr>
          </a:p>
          <a:p>
            <a:pPr lvl="1">
              <a:spcBef>
                <a:spcPts val="0"/>
              </a:spcBef>
              <a:buClr>
                <a:srgbClr val="0070C0"/>
              </a:buClr>
            </a:pPr>
            <a:endParaRPr lang="en-US" sz="1000" dirty="0" smtClean="0">
              <a:latin typeface="Calibri" pitchFamily="-109" charset="0"/>
            </a:endParaRPr>
          </a:p>
          <a:p>
            <a:pPr lvl="1">
              <a:spcBef>
                <a:spcPts val="0"/>
              </a:spcBef>
              <a:buClr>
                <a:srgbClr val="0070C0"/>
              </a:buClr>
            </a:pPr>
            <a:endParaRPr lang="en-US" sz="1000" dirty="0" smtClean="0">
              <a:latin typeface="Calibri" pitchFamily="-109" charset="0"/>
            </a:endParaRPr>
          </a:p>
          <a:p>
            <a:pPr lvl="1">
              <a:spcBef>
                <a:spcPts val="0"/>
              </a:spcBef>
              <a:buClr>
                <a:srgbClr val="0070C0"/>
              </a:buClr>
            </a:pPr>
            <a:endParaRPr lang="en-US" sz="2000" dirty="0" smtClean="0">
              <a:latin typeface="Calibri" pitchFamily="-109" charset="0"/>
            </a:endParaRPr>
          </a:p>
          <a:p>
            <a:pPr lvl="1">
              <a:spcBef>
                <a:spcPts val="0"/>
              </a:spcBef>
              <a:buClr>
                <a:srgbClr val="0070C0"/>
              </a:buClr>
            </a:pPr>
            <a:endParaRPr lang="en-US" sz="2000" dirty="0" smtClean="0">
              <a:latin typeface="Calibri" pitchFamily="-109" charset="0"/>
            </a:endParaRPr>
          </a:p>
          <a:p>
            <a:pPr lvl="1">
              <a:spcBef>
                <a:spcPts val="0"/>
              </a:spcBef>
              <a:buClr>
                <a:srgbClr val="0070C0"/>
              </a:buClr>
            </a:pPr>
            <a:endParaRPr lang="en-US" sz="2000" dirty="0" smtClean="0">
              <a:latin typeface="Calibri" pitchFamily="-109" charset="0"/>
            </a:endParaRPr>
          </a:p>
          <a:p>
            <a:pPr lvl="1">
              <a:spcBef>
                <a:spcPts val="0"/>
              </a:spcBef>
              <a:buClr>
                <a:srgbClr val="0070C0"/>
              </a:buClr>
            </a:pPr>
            <a:endParaRPr lang="en-US" sz="2000" dirty="0" smtClean="0">
              <a:latin typeface="Calibri" pitchFamily="-109" charset="0"/>
            </a:endParaRPr>
          </a:p>
          <a:p>
            <a:pPr lvl="1">
              <a:spcBef>
                <a:spcPts val="0"/>
              </a:spcBef>
              <a:buClr>
                <a:srgbClr val="0070C0"/>
              </a:buClr>
            </a:pPr>
            <a:endParaRPr lang="en-US" sz="2000" dirty="0" smtClean="0">
              <a:latin typeface="Calibri" pitchFamily="-109" charset="0"/>
            </a:endParaRPr>
          </a:p>
          <a:p>
            <a:pPr lvl="1">
              <a:spcBef>
                <a:spcPts val="0"/>
              </a:spcBef>
              <a:buClr>
                <a:srgbClr val="0070C0"/>
              </a:buClr>
            </a:pPr>
            <a:endParaRPr lang="en-US" sz="2000" dirty="0" smtClean="0">
              <a:latin typeface="Calibri" pitchFamily="-109" charset="0"/>
            </a:endParaRPr>
          </a:p>
          <a:p>
            <a:pPr lvl="1">
              <a:spcBef>
                <a:spcPts val="0"/>
              </a:spcBef>
              <a:buClr>
                <a:srgbClr val="0070C0"/>
              </a:buClr>
            </a:pPr>
            <a:endParaRPr lang="en-US" sz="2000" dirty="0" smtClean="0">
              <a:latin typeface="Calibri" pitchFamily="-109" charset="0"/>
            </a:endParaRPr>
          </a:p>
          <a:p>
            <a:pPr lvl="1">
              <a:spcBef>
                <a:spcPts val="0"/>
              </a:spcBef>
              <a:buClr>
                <a:srgbClr val="0070C0"/>
              </a:buClr>
            </a:pPr>
            <a:endParaRPr lang="en-US" sz="2000" dirty="0" smtClean="0">
              <a:latin typeface="Calibri" pitchFamily="-109"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CA15195-CD42-4BD9-9B53-C5E87E5F0EC1}" type="slidenum">
              <a:rPr lang="en-US" smtClean="0"/>
              <a:pPr>
                <a:defRPr/>
              </a:pPr>
              <a:t>13</a:t>
            </a:fld>
            <a:endParaRPr lang="en-US" dirty="0"/>
          </a:p>
        </p:txBody>
      </p:sp>
      <p:sp>
        <p:nvSpPr>
          <p:cNvPr id="4" name="Text Box 38"/>
          <p:cNvSpPr txBox="1">
            <a:spLocks noChangeArrowheads="1"/>
          </p:cNvSpPr>
          <p:nvPr/>
        </p:nvSpPr>
        <p:spPr bwMode="auto">
          <a:xfrm>
            <a:off x="1" y="1200412"/>
            <a:ext cx="9144000" cy="5632311"/>
          </a:xfrm>
          <a:prstGeom prst="rect">
            <a:avLst/>
          </a:prstGeom>
          <a:solidFill>
            <a:srgbClr val="B7E0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457200" indent="-457200"/>
            <a:r>
              <a:rPr lang="en-US" sz="3200" b="1" dirty="0" smtClean="0">
                <a:solidFill>
                  <a:srgbClr val="C00000"/>
                </a:solidFill>
                <a:latin typeface="Calibri" pitchFamily="-109" charset="0"/>
              </a:rPr>
              <a:t>Proposed Backsliding would:</a:t>
            </a:r>
          </a:p>
          <a:p>
            <a:pPr marL="457200" indent="-457200">
              <a:buFont typeface="Arial" pitchFamily="34" charset="0"/>
              <a:buChar char="•"/>
            </a:pPr>
            <a:endParaRPr lang="en-US" sz="2000" dirty="0" smtClean="0">
              <a:latin typeface="Calibri" pitchFamily="-109" charset="0"/>
            </a:endParaRPr>
          </a:p>
          <a:p>
            <a:pPr marL="457200" indent="-457200">
              <a:buFont typeface="Arial" pitchFamily="34" charset="0"/>
              <a:buChar char="•"/>
            </a:pPr>
            <a:r>
              <a:rPr lang="en-US" sz="2800" dirty="0" smtClean="0">
                <a:latin typeface="Calibri" pitchFamily="-109" charset="0"/>
              </a:rPr>
              <a:t>Make many small municipalities ineligible</a:t>
            </a:r>
          </a:p>
          <a:p>
            <a:pPr marL="457200" indent="-457200">
              <a:buFont typeface="Arial" pitchFamily="34" charset="0"/>
              <a:buChar char="•"/>
            </a:pPr>
            <a:endParaRPr lang="en-US" sz="2800" dirty="0" smtClean="0">
              <a:latin typeface="Calibri" pitchFamily="-109" charset="0"/>
            </a:endParaRPr>
          </a:p>
          <a:p>
            <a:pPr marL="457200" indent="-457200">
              <a:buFont typeface="Arial" pitchFamily="34" charset="0"/>
              <a:buChar char="•"/>
            </a:pPr>
            <a:r>
              <a:rPr lang="en-US" sz="2800" dirty="0" smtClean="0">
                <a:latin typeface="Calibri" pitchFamily="-109" charset="0"/>
              </a:rPr>
              <a:t>Greatly increase credit risk and cripple financing</a:t>
            </a:r>
          </a:p>
          <a:p>
            <a:pPr marL="457200" indent="-457200">
              <a:buFont typeface="Arial" pitchFamily="34" charset="0"/>
              <a:buChar char="•"/>
            </a:pPr>
            <a:endParaRPr lang="en-US" sz="2800" dirty="0" smtClean="0">
              <a:latin typeface="Calibri" pitchFamily="-109" charset="0"/>
            </a:endParaRPr>
          </a:p>
          <a:p>
            <a:pPr marL="457200" indent="-457200">
              <a:buFont typeface="Arial" pitchFamily="34" charset="0"/>
              <a:buChar char="•"/>
            </a:pPr>
            <a:r>
              <a:rPr lang="en-US" sz="2800" smtClean="0">
                <a:latin typeface="Calibri" pitchFamily="-109" charset="0"/>
              </a:rPr>
              <a:t>Suggested </a:t>
            </a:r>
            <a:r>
              <a:rPr lang="en-US" sz="2800" smtClean="0">
                <a:latin typeface="Calibri" pitchFamily="-109" charset="0"/>
              </a:rPr>
              <a:t>approach </a:t>
            </a:r>
            <a:r>
              <a:rPr lang="en-US" sz="2800" dirty="0" smtClean="0">
                <a:latin typeface="Calibri" pitchFamily="-109" charset="0"/>
              </a:rPr>
              <a:t>of requiring Host to serve on-site needs from facility would eliminate accepted practice of stand-alone projects.</a:t>
            </a:r>
          </a:p>
          <a:p>
            <a:pPr marL="457200" indent="-457200">
              <a:buFont typeface="Arial" pitchFamily="34" charset="0"/>
              <a:buChar char="•"/>
            </a:pPr>
            <a:endParaRPr lang="en-US" sz="2800" dirty="0" smtClean="0">
              <a:latin typeface="Calibri" pitchFamily="-109" charset="0"/>
            </a:endParaRPr>
          </a:p>
          <a:p>
            <a:pPr marL="457200" indent="-457200">
              <a:buFont typeface="Arial" pitchFamily="34" charset="0"/>
              <a:buChar char="•"/>
            </a:pPr>
            <a:r>
              <a:rPr lang="en-US" sz="2800" dirty="0" smtClean="0">
                <a:latin typeface="Calibri" pitchFamily="-109" charset="0"/>
              </a:rPr>
              <a:t>Backsliding on accepted practices would create regulatory uncertainty, and set back entire solar program.</a:t>
            </a:r>
          </a:p>
          <a:p>
            <a:pPr marL="457200" indent="-457200"/>
            <a:endParaRPr lang="en-US" sz="2800" dirty="0" smtClean="0">
              <a:latin typeface="Calibri" pitchFamily="-109"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96650"/>
            <a:ext cx="8763000" cy="523220"/>
          </a:xfrm>
          <a:prstGeom prst="rect">
            <a:avLst/>
          </a:prstGeom>
          <a:noFill/>
        </p:spPr>
        <p:txBody>
          <a:bodyPr wrap="square" rtlCol="0">
            <a:spAutoFit/>
          </a:bodyPr>
          <a:lstStyle/>
          <a:p>
            <a:pPr algn="ctr"/>
            <a:r>
              <a:rPr lang="en-US" sz="2800" b="1" dirty="0" smtClean="0">
                <a:solidFill>
                  <a:srgbClr val="2B55BF"/>
                </a:solidFill>
                <a:latin typeface="Calibri" pitchFamily="34" charset="0"/>
                <a:ea typeface="+mj-ea"/>
                <a:cs typeface="+mj-cs"/>
              </a:rPr>
              <a:t>Remove Net Metering Caps</a:t>
            </a:r>
            <a:endParaRPr lang="en-US" sz="2800" b="1" dirty="0">
              <a:solidFill>
                <a:srgbClr val="2B55BF"/>
              </a:solidFill>
              <a:latin typeface="Calibri" pitchFamily="34" charset="0"/>
              <a:ea typeface="+mj-ea"/>
              <a:cs typeface="+mj-cs"/>
            </a:endParaRPr>
          </a:p>
        </p:txBody>
      </p:sp>
      <p:sp>
        <p:nvSpPr>
          <p:cNvPr id="4" name="TextBox 3"/>
          <p:cNvSpPr txBox="1"/>
          <p:nvPr/>
        </p:nvSpPr>
        <p:spPr>
          <a:xfrm>
            <a:off x="213360" y="1310640"/>
            <a:ext cx="8930640" cy="2831544"/>
          </a:xfrm>
          <a:prstGeom prst="rect">
            <a:avLst/>
          </a:prstGeom>
          <a:noFill/>
        </p:spPr>
        <p:txBody>
          <a:bodyPr wrap="square" rtlCol="0">
            <a:spAutoFit/>
          </a:bodyPr>
          <a:lstStyle/>
          <a:p>
            <a:pPr>
              <a:spcAft>
                <a:spcPts val="600"/>
              </a:spcAft>
              <a:buFont typeface="Arial" pitchFamily="34" charset="0"/>
              <a:buChar char="•"/>
            </a:pPr>
            <a:r>
              <a:rPr lang="en-US" dirty="0" smtClean="0">
                <a:latin typeface="+mn-lt"/>
              </a:rPr>
              <a:t>California, New Jersey, Arizona, Colorado (4 of the top 5 states with the most installed solar capacity) do not have an aggregate cap</a:t>
            </a:r>
          </a:p>
          <a:p>
            <a:pPr>
              <a:spcAft>
                <a:spcPts val="600"/>
              </a:spcAft>
            </a:pPr>
            <a:endParaRPr lang="en-US" dirty="0" smtClean="0">
              <a:latin typeface="+mn-lt"/>
            </a:endParaRPr>
          </a:p>
          <a:p>
            <a:endParaRPr lang="en-US" sz="2400" dirty="0" smtClean="0"/>
          </a:p>
          <a:p>
            <a:endParaRPr lang="en-US" sz="2400" dirty="0" smtClean="0"/>
          </a:p>
          <a:p>
            <a:endParaRPr lang="en-US" sz="2400" dirty="0" smtClean="0"/>
          </a:p>
        </p:txBody>
      </p:sp>
      <p:sp>
        <p:nvSpPr>
          <p:cNvPr id="8" name="Slide Number Placeholder 18"/>
          <p:cNvSpPr>
            <a:spLocks noGrp="1"/>
          </p:cNvSpPr>
          <p:nvPr>
            <p:ph type="sldNum" sz="quarter" idx="12"/>
          </p:nvPr>
        </p:nvSpPr>
        <p:spPr>
          <a:xfrm>
            <a:off x="8848164" y="6505949"/>
            <a:ext cx="282388" cy="338604"/>
          </a:xfrm>
        </p:spPr>
        <p:txBody>
          <a:bodyPr/>
          <a:lstStyle/>
          <a:p>
            <a:fld id="{3A89C710-4664-488F-A8A4-7A7121406DFB}" type="slidenum">
              <a:rPr lang="en-US" sz="1000" smtClean="0"/>
              <a:pPr/>
              <a:t>14</a:t>
            </a:fld>
            <a:endParaRPr lang="en-US" sz="1000" dirty="0"/>
          </a:p>
        </p:txBody>
      </p:sp>
      <p:sp>
        <p:nvSpPr>
          <p:cNvPr id="11" name="TextBox 10"/>
          <p:cNvSpPr txBox="1"/>
          <p:nvPr/>
        </p:nvSpPr>
        <p:spPr>
          <a:xfrm>
            <a:off x="228601" y="2616200"/>
            <a:ext cx="8107680" cy="4832092"/>
          </a:xfrm>
          <a:prstGeom prst="rect">
            <a:avLst/>
          </a:prstGeom>
          <a:noFill/>
        </p:spPr>
        <p:txBody>
          <a:bodyPr wrap="square" rtlCol="0">
            <a:spAutoFit/>
          </a:bodyPr>
          <a:lstStyle/>
          <a:p>
            <a:pPr>
              <a:spcAft>
                <a:spcPts val="600"/>
              </a:spcAft>
            </a:pPr>
            <a:r>
              <a:rPr lang="en-US" dirty="0" smtClean="0"/>
              <a:t>Benefits of Eliminating Cap:</a:t>
            </a:r>
          </a:p>
          <a:p>
            <a:pPr lvl="1">
              <a:spcAft>
                <a:spcPts val="600"/>
              </a:spcAft>
            </a:pPr>
            <a:r>
              <a:rPr lang="en-US" dirty="0" smtClean="0"/>
              <a:t>+ Reduce regulatory uncertainty</a:t>
            </a:r>
          </a:p>
          <a:p>
            <a:pPr lvl="1">
              <a:spcAft>
                <a:spcPts val="600"/>
              </a:spcAft>
            </a:pPr>
            <a:r>
              <a:rPr lang="en-US" dirty="0" smtClean="0"/>
              <a:t>+ Eliminate artificial constraints on project locations  </a:t>
            </a:r>
          </a:p>
          <a:p>
            <a:pPr lvl="1">
              <a:spcAft>
                <a:spcPts val="600"/>
              </a:spcAft>
            </a:pPr>
            <a:r>
              <a:rPr lang="en-US" dirty="0" smtClean="0"/>
              <a:t>+ Promote most efficient use of available space</a:t>
            </a:r>
          </a:p>
          <a:p>
            <a:pPr lvl="1">
              <a:spcAft>
                <a:spcPts val="600"/>
              </a:spcAft>
            </a:pPr>
            <a:r>
              <a:rPr lang="en-US" dirty="0" smtClean="0"/>
              <a:t>+ Remove need for complicated net metering queue, along with administrative and financial burdens</a:t>
            </a:r>
          </a:p>
          <a:p>
            <a:pPr lvl="1">
              <a:spcAft>
                <a:spcPts val="600"/>
              </a:spcAft>
            </a:pPr>
            <a:r>
              <a:rPr lang="en-US" dirty="0" smtClean="0"/>
              <a:t>+ Overall size cap of SREC program still protects rate-payers</a:t>
            </a:r>
          </a:p>
          <a:p>
            <a:pPr lvl="1">
              <a:spcAft>
                <a:spcPts val="600"/>
              </a:spcAft>
            </a:pPr>
            <a:r>
              <a:rPr lang="en-US" sz="2800" b="1" dirty="0" smtClean="0">
                <a:solidFill>
                  <a:srgbClr val="C00000"/>
                </a:solidFill>
              </a:rPr>
              <a:t>= Accelerate Solar Deployment</a:t>
            </a:r>
          </a:p>
          <a:p>
            <a:pPr lvl="1">
              <a:spcAft>
                <a:spcPts val="600"/>
              </a:spcAft>
              <a:buFont typeface="Arial" pitchFamily="34" charset="0"/>
              <a:buChar char="•"/>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pPr algn="ctr"/>
            <a:r>
              <a:rPr lang="en-US" dirty="0" smtClean="0">
                <a:solidFill>
                  <a:srgbClr val="2B55BF"/>
                </a:solidFill>
                <a:latin typeface="Calibri" pitchFamily="34" charset="0"/>
                <a:ea typeface="ヒラギノ角ゴ Pro W3" pitchFamily="35" charset="-128"/>
              </a:rPr>
              <a:t>Establish Forward SACP Schedule</a:t>
            </a:r>
          </a:p>
        </p:txBody>
      </p:sp>
      <p:sp>
        <p:nvSpPr>
          <p:cNvPr id="8197" name="Slide Number Placeholder 3"/>
          <p:cNvSpPr>
            <a:spLocks noGrp="1"/>
          </p:cNvSpPr>
          <p:nvPr>
            <p:ph type="sldNum" sz="quarter" idx="10"/>
          </p:nvPr>
        </p:nvSpPr>
        <p:spPr>
          <a:noFill/>
          <a:ln>
            <a:miter lim="800000"/>
            <a:headEnd/>
            <a:tailEnd/>
          </a:ln>
        </p:spPr>
        <p:txBody>
          <a:bodyPr/>
          <a:lstStyle/>
          <a:p>
            <a:fld id="{06D8D187-0AE0-492A-A9E4-422CD34174F2}" type="slidenum">
              <a:rPr lang="en-US"/>
              <a:pPr/>
              <a:t>15</a:t>
            </a:fld>
            <a:endParaRPr lang="en-US" dirty="0"/>
          </a:p>
        </p:txBody>
      </p:sp>
      <p:sp>
        <p:nvSpPr>
          <p:cNvPr id="8198" name="TextBox 6"/>
          <p:cNvSpPr txBox="1">
            <a:spLocks noChangeArrowheads="1"/>
          </p:cNvSpPr>
          <p:nvPr/>
        </p:nvSpPr>
        <p:spPr bwMode="auto">
          <a:xfrm>
            <a:off x="8372475" y="3413125"/>
            <a:ext cx="327025" cy="246063"/>
          </a:xfrm>
          <a:prstGeom prst="rect">
            <a:avLst/>
          </a:prstGeom>
          <a:noFill/>
          <a:ln w="3175">
            <a:solidFill>
              <a:srgbClr val="FFFFFF"/>
            </a:solidFill>
            <a:miter lim="800000"/>
            <a:headEnd/>
            <a:tailEnd/>
          </a:ln>
        </p:spPr>
        <p:txBody>
          <a:bodyPr wrap="none">
            <a:spAutoFit/>
          </a:bodyPr>
          <a:lstStyle/>
          <a:p>
            <a:pPr algn="ctr"/>
            <a:r>
              <a:rPr lang="en-US" sz="1000" b="1" dirty="0">
                <a:solidFill>
                  <a:schemeClr val="bg1"/>
                </a:solidFill>
              </a:rPr>
              <a:t>10</a:t>
            </a:r>
          </a:p>
        </p:txBody>
      </p:sp>
      <p:sp>
        <p:nvSpPr>
          <p:cNvPr id="8199" name="TextBox 9"/>
          <p:cNvSpPr txBox="1">
            <a:spLocks noChangeArrowheads="1"/>
          </p:cNvSpPr>
          <p:nvPr/>
        </p:nvSpPr>
        <p:spPr bwMode="auto">
          <a:xfrm>
            <a:off x="4818063" y="2260600"/>
            <a:ext cx="255587" cy="246063"/>
          </a:xfrm>
          <a:prstGeom prst="rect">
            <a:avLst/>
          </a:prstGeom>
          <a:noFill/>
          <a:ln w="3175">
            <a:solidFill>
              <a:srgbClr val="FFFFFF"/>
            </a:solidFill>
            <a:miter lim="800000"/>
            <a:headEnd/>
            <a:tailEnd/>
          </a:ln>
        </p:spPr>
        <p:txBody>
          <a:bodyPr wrap="none">
            <a:spAutoFit/>
          </a:bodyPr>
          <a:lstStyle/>
          <a:p>
            <a:pPr algn="ctr"/>
            <a:r>
              <a:rPr lang="en-US" sz="1000" b="1" dirty="0">
                <a:solidFill>
                  <a:schemeClr val="bg1"/>
                </a:solidFill>
              </a:rPr>
              <a:t>1</a:t>
            </a:r>
          </a:p>
        </p:txBody>
      </p:sp>
      <p:sp>
        <p:nvSpPr>
          <p:cNvPr id="8200" name="TextBox 10"/>
          <p:cNvSpPr txBox="1">
            <a:spLocks noChangeArrowheads="1"/>
          </p:cNvSpPr>
          <p:nvPr/>
        </p:nvSpPr>
        <p:spPr bwMode="auto">
          <a:xfrm>
            <a:off x="7826375" y="4203700"/>
            <a:ext cx="255588" cy="247650"/>
          </a:xfrm>
          <a:prstGeom prst="rect">
            <a:avLst/>
          </a:prstGeom>
          <a:noFill/>
          <a:ln w="3175">
            <a:solidFill>
              <a:srgbClr val="FFFFFF"/>
            </a:solidFill>
            <a:miter lim="800000"/>
            <a:headEnd/>
            <a:tailEnd/>
          </a:ln>
        </p:spPr>
        <p:txBody>
          <a:bodyPr wrap="none">
            <a:spAutoFit/>
          </a:bodyPr>
          <a:lstStyle/>
          <a:p>
            <a:pPr algn="ctr"/>
            <a:r>
              <a:rPr lang="en-US" sz="1000" b="1" dirty="0">
                <a:solidFill>
                  <a:schemeClr val="bg1"/>
                </a:solidFill>
              </a:rPr>
              <a:t>9</a:t>
            </a:r>
          </a:p>
        </p:txBody>
      </p:sp>
      <p:sp>
        <p:nvSpPr>
          <p:cNvPr id="8201" name="TextBox 11"/>
          <p:cNvSpPr txBox="1">
            <a:spLocks noChangeArrowheads="1"/>
          </p:cNvSpPr>
          <p:nvPr/>
        </p:nvSpPr>
        <p:spPr bwMode="auto">
          <a:xfrm>
            <a:off x="4749800" y="3375025"/>
            <a:ext cx="257175" cy="246063"/>
          </a:xfrm>
          <a:prstGeom prst="rect">
            <a:avLst/>
          </a:prstGeom>
          <a:noFill/>
          <a:ln w="3175">
            <a:solidFill>
              <a:srgbClr val="FFFFFF"/>
            </a:solidFill>
            <a:miter lim="800000"/>
            <a:headEnd/>
            <a:tailEnd/>
          </a:ln>
        </p:spPr>
        <p:txBody>
          <a:bodyPr wrap="none">
            <a:spAutoFit/>
          </a:bodyPr>
          <a:lstStyle/>
          <a:p>
            <a:pPr algn="ctr"/>
            <a:r>
              <a:rPr lang="en-US" sz="1000" b="1" dirty="0">
                <a:solidFill>
                  <a:schemeClr val="bg1"/>
                </a:solidFill>
              </a:rPr>
              <a:t>3</a:t>
            </a:r>
          </a:p>
        </p:txBody>
      </p:sp>
      <p:sp>
        <p:nvSpPr>
          <p:cNvPr id="8202" name="TextBox 12"/>
          <p:cNvSpPr txBox="1">
            <a:spLocks noChangeArrowheads="1"/>
          </p:cNvSpPr>
          <p:nvPr/>
        </p:nvSpPr>
        <p:spPr bwMode="auto">
          <a:xfrm>
            <a:off x="6162675" y="3829050"/>
            <a:ext cx="541338" cy="246063"/>
          </a:xfrm>
          <a:prstGeom prst="rect">
            <a:avLst/>
          </a:prstGeom>
          <a:noFill/>
          <a:ln w="3175">
            <a:solidFill>
              <a:schemeClr val="bg1"/>
            </a:solidFill>
            <a:miter lim="800000"/>
            <a:headEnd/>
            <a:tailEnd/>
          </a:ln>
        </p:spPr>
        <p:txBody>
          <a:bodyPr wrap="none">
            <a:spAutoFit/>
          </a:bodyPr>
          <a:lstStyle/>
          <a:p>
            <a:pPr algn="ctr"/>
            <a:r>
              <a:rPr lang="en-US" sz="1000" b="1" dirty="0">
                <a:solidFill>
                  <a:schemeClr val="bg1"/>
                </a:solidFill>
              </a:rPr>
              <a:t>6, 7, 8</a:t>
            </a:r>
          </a:p>
        </p:txBody>
      </p:sp>
      <p:sp>
        <p:nvSpPr>
          <p:cNvPr id="8203" name="TextBox 13"/>
          <p:cNvSpPr txBox="1">
            <a:spLocks noChangeArrowheads="1"/>
          </p:cNvSpPr>
          <p:nvPr/>
        </p:nvSpPr>
        <p:spPr bwMode="auto">
          <a:xfrm>
            <a:off x="5819775" y="4811713"/>
            <a:ext cx="257175" cy="246062"/>
          </a:xfrm>
          <a:prstGeom prst="rect">
            <a:avLst/>
          </a:prstGeom>
          <a:noFill/>
          <a:ln w="3175">
            <a:solidFill>
              <a:schemeClr val="bg1"/>
            </a:solidFill>
            <a:miter lim="800000"/>
            <a:headEnd/>
            <a:tailEnd/>
          </a:ln>
        </p:spPr>
        <p:txBody>
          <a:bodyPr wrap="none">
            <a:spAutoFit/>
          </a:bodyPr>
          <a:lstStyle/>
          <a:p>
            <a:pPr algn="ctr"/>
            <a:r>
              <a:rPr lang="en-US" sz="1000" b="1" dirty="0">
                <a:solidFill>
                  <a:schemeClr val="bg1"/>
                </a:solidFill>
              </a:rPr>
              <a:t>4</a:t>
            </a:r>
          </a:p>
        </p:txBody>
      </p:sp>
      <p:sp>
        <p:nvSpPr>
          <p:cNvPr id="8204" name="TextBox 14"/>
          <p:cNvSpPr txBox="1">
            <a:spLocks noChangeArrowheads="1"/>
          </p:cNvSpPr>
          <p:nvPr/>
        </p:nvSpPr>
        <p:spPr bwMode="auto">
          <a:xfrm>
            <a:off x="7708900" y="4737100"/>
            <a:ext cx="255588" cy="246063"/>
          </a:xfrm>
          <a:prstGeom prst="rect">
            <a:avLst/>
          </a:prstGeom>
          <a:noFill/>
          <a:ln w="3175">
            <a:solidFill>
              <a:srgbClr val="FFFFFF"/>
            </a:solidFill>
            <a:miter lim="800000"/>
            <a:headEnd/>
            <a:tailEnd/>
          </a:ln>
        </p:spPr>
        <p:txBody>
          <a:bodyPr wrap="none">
            <a:spAutoFit/>
          </a:bodyPr>
          <a:lstStyle/>
          <a:p>
            <a:pPr algn="ctr"/>
            <a:r>
              <a:rPr lang="en-US" sz="1000" b="1" dirty="0">
                <a:solidFill>
                  <a:schemeClr val="bg1"/>
                </a:solidFill>
              </a:rPr>
              <a:t>5</a:t>
            </a:r>
          </a:p>
        </p:txBody>
      </p:sp>
      <p:sp>
        <p:nvSpPr>
          <p:cNvPr id="8205" name="TextBox 15"/>
          <p:cNvSpPr txBox="1">
            <a:spLocks noChangeArrowheads="1"/>
          </p:cNvSpPr>
          <p:nvPr/>
        </p:nvSpPr>
        <p:spPr bwMode="auto">
          <a:xfrm>
            <a:off x="4462463" y="5575300"/>
            <a:ext cx="255587" cy="246063"/>
          </a:xfrm>
          <a:prstGeom prst="rect">
            <a:avLst/>
          </a:prstGeom>
          <a:noFill/>
          <a:ln w="3175">
            <a:solidFill>
              <a:srgbClr val="FFFFFF"/>
            </a:solidFill>
            <a:miter lim="800000"/>
            <a:headEnd/>
            <a:tailEnd/>
          </a:ln>
        </p:spPr>
        <p:txBody>
          <a:bodyPr wrap="none">
            <a:spAutoFit/>
          </a:bodyPr>
          <a:lstStyle/>
          <a:p>
            <a:pPr algn="ctr"/>
            <a:r>
              <a:rPr lang="en-US" sz="1000" b="1" dirty="0">
                <a:solidFill>
                  <a:schemeClr val="bg1"/>
                </a:solidFill>
              </a:rPr>
              <a:t>2</a:t>
            </a:r>
          </a:p>
        </p:txBody>
      </p:sp>
      <p:graphicFrame>
        <p:nvGraphicFramePr>
          <p:cNvPr id="14" name="Table 13"/>
          <p:cNvGraphicFramePr>
            <a:graphicFrameLocks noGrp="1"/>
          </p:cNvGraphicFramePr>
          <p:nvPr/>
        </p:nvGraphicFramePr>
        <p:xfrm>
          <a:off x="4846320" y="1371600"/>
          <a:ext cx="3825240" cy="5247567"/>
        </p:xfrm>
        <a:graphic>
          <a:graphicData uri="http://schemas.openxmlformats.org/drawingml/2006/table">
            <a:tbl>
              <a:tblPr/>
              <a:tblGrid>
                <a:gridCol w="1722360"/>
                <a:gridCol w="2102880"/>
              </a:tblGrid>
              <a:tr h="327973">
                <a:tc>
                  <a:txBody>
                    <a:bodyPr/>
                    <a:lstStyle/>
                    <a:p>
                      <a:pPr marL="0" marR="0" algn="ctr">
                        <a:spcBef>
                          <a:spcPts val="0"/>
                        </a:spcBef>
                        <a:spcAft>
                          <a:spcPts val="0"/>
                        </a:spcAft>
                      </a:pPr>
                      <a:r>
                        <a:rPr lang="en-US" sz="1800" dirty="0">
                          <a:solidFill>
                            <a:srgbClr val="000000"/>
                          </a:solidFill>
                          <a:latin typeface="Calibri"/>
                          <a:ea typeface="Calibri"/>
                          <a:cs typeface="Times New Roman"/>
                        </a:rPr>
                        <a:t>Compliance Year</a:t>
                      </a:r>
                      <a:endParaRPr lang="en-US" sz="18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Calibri"/>
                          <a:ea typeface="Calibri"/>
                          <a:cs typeface="Times New Roman"/>
                        </a:rPr>
                        <a:t>ACP Rate per MWh</a:t>
                      </a:r>
                      <a:endParaRPr lang="en-US" sz="18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973">
                <a:tc>
                  <a:txBody>
                    <a:bodyPr/>
                    <a:lstStyle/>
                    <a:p>
                      <a:pPr marL="0" marR="0" algn="ctr">
                        <a:spcBef>
                          <a:spcPts val="0"/>
                        </a:spcBef>
                        <a:spcAft>
                          <a:spcPts val="0"/>
                        </a:spcAft>
                      </a:pPr>
                      <a:r>
                        <a:rPr lang="en-US" sz="1800" b="1" dirty="0">
                          <a:solidFill>
                            <a:srgbClr val="000000"/>
                          </a:solidFill>
                          <a:latin typeface="Calibri"/>
                          <a:ea typeface="Calibri"/>
                          <a:cs typeface="Times New Roman"/>
                        </a:rPr>
                        <a:t>2012</a:t>
                      </a:r>
                      <a:endParaRPr lang="en-US" sz="18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a:spcBef>
                          <a:spcPts val="0"/>
                        </a:spcBef>
                        <a:spcAft>
                          <a:spcPts val="0"/>
                        </a:spcAft>
                      </a:pPr>
                      <a:r>
                        <a:rPr lang="en-US" sz="1800" dirty="0">
                          <a:solidFill>
                            <a:srgbClr val="000000"/>
                          </a:solidFill>
                          <a:latin typeface="Calibri"/>
                          <a:ea typeface="Calibri"/>
                          <a:cs typeface="Times New Roman"/>
                        </a:rPr>
                        <a:t>$550</a:t>
                      </a:r>
                      <a:endParaRPr lang="en-US" sz="18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327973">
                <a:tc>
                  <a:txBody>
                    <a:bodyPr/>
                    <a:lstStyle/>
                    <a:p>
                      <a:pPr marL="0" marR="0" algn="ctr">
                        <a:spcBef>
                          <a:spcPts val="0"/>
                        </a:spcBef>
                        <a:spcAft>
                          <a:spcPts val="0"/>
                        </a:spcAft>
                      </a:pPr>
                      <a:r>
                        <a:rPr lang="en-US" sz="1800" b="1" dirty="0">
                          <a:solidFill>
                            <a:srgbClr val="000000"/>
                          </a:solidFill>
                          <a:latin typeface="Calibri"/>
                          <a:ea typeface="Calibri"/>
                          <a:cs typeface="Times New Roman"/>
                        </a:rPr>
                        <a:t>2013</a:t>
                      </a:r>
                      <a:endParaRPr lang="en-US" sz="1800" dirty="0">
                        <a:latin typeface="Calibri"/>
                        <a:ea typeface="Calibri"/>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solidFill>
                            <a:srgbClr val="000000"/>
                          </a:solidFill>
                          <a:latin typeface="Calibri"/>
                          <a:ea typeface="Calibri"/>
                          <a:cs typeface="Times New Roman"/>
                        </a:rPr>
                        <a:t>$550</a:t>
                      </a:r>
                      <a:endParaRPr lang="en-US" sz="1800" dirty="0">
                        <a:latin typeface="Calibri"/>
                        <a:ea typeface="Calibri"/>
                        <a:cs typeface="Times New Roman"/>
                      </a:endParaRPr>
                    </a:p>
                  </a:txBody>
                  <a:tcPr marL="68580" marR="68580" marT="0" marB="0">
                    <a:lnL>
                      <a:noFill/>
                    </a:lnL>
                    <a:lnR>
                      <a:noFill/>
                    </a:lnR>
                    <a:lnT>
                      <a:noFill/>
                    </a:lnT>
                    <a:lnB>
                      <a:noFill/>
                    </a:lnB>
                  </a:tcPr>
                </a:tc>
              </a:tr>
              <a:tr h="327973">
                <a:tc>
                  <a:txBody>
                    <a:bodyPr/>
                    <a:lstStyle/>
                    <a:p>
                      <a:pPr marL="0" marR="0" algn="ctr">
                        <a:spcBef>
                          <a:spcPts val="0"/>
                        </a:spcBef>
                        <a:spcAft>
                          <a:spcPts val="0"/>
                        </a:spcAft>
                      </a:pPr>
                      <a:r>
                        <a:rPr lang="en-US" sz="1800" b="1" dirty="0">
                          <a:solidFill>
                            <a:srgbClr val="000000"/>
                          </a:solidFill>
                          <a:latin typeface="Calibri"/>
                          <a:ea typeface="Calibri"/>
                          <a:cs typeface="Times New Roman"/>
                        </a:rPr>
                        <a:t>2014</a:t>
                      </a:r>
                      <a:endParaRPr lang="en-US" sz="1800" dirty="0">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n-US" sz="1800" dirty="0">
                          <a:solidFill>
                            <a:srgbClr val="000000"/>
                          </a:solidFill>
                          <a:latin typeface="Calibri"/>
                          <a:ea typeface="Calibri"/>
                          <a:cs typeface="Times New Roman"/>
                        </a:rPr>
                        <a:t>$523</a:t>
                      </a:r>
                      <a:endParaRPr lang="en-US" sz="1800" dirty="0">
                        <a:latin typeface="Calibri"/>
                        <a:ea typeface="Calibri"/>
                        <a:cs typeface="Times New Roman"/>
                      </a:endParaRPr>
                    </a:p>
                  </a:txBody>
                  <a:tcPr marL="68580" marR="68580" marT="0" marB="0">
                    <a:lnL>
                      <a:noFill/>
                    </a:lnL>
                    <a:lnR>
                      <a:noFill/>
                    </a:lnR>
                    <a:lnT>
                      <a:noFill/>
                    </a:lnT>
                    <a:lnB>
                      <a:noFill/>
                    </a:lnB>
                    <a:solidFill>
                      <a:srgbClr val="C0C0C0"/>
                    </a:solidFill>
                  </a:tcPr>
                </a:tc>
              </a:tr>
              <a:tr h="327973">
                <a:tc>
                  <a:txBody>
                    <a:bodyPr/>
                    <a:lstStyle/>
                    <a:p>
                      <a:pPr marL="0" marR="0" algn="ctr">
                        <a:spcBef>
                          <a:spcPts val="0"/>
                        </a:spcBef>
                        <a:spcAft>
                          <a:spcPts val="0"/>
                        </a:spcAft>
                      </a:pPr>
                      <a:r>
                        <a:rPr lang="en-US" sz="1800" b="1" dirty="0">
                          <a:solidFill>
                            <a:srgbClr val="000000"/>
                          </a:solidFill>
                          <a:latin typeface="Calibri"/>
                          <a:ea typeface="Calibri"/>
                          <a:cs typeface="Times New Roman"/>
                        </a:rPr>
                        <a:t>2015</a:t>
                      </a:r>
                      <a:endParaRPr lang="en-US" sz="1800" dirty="0">
                        <a:latin typeface="Calibri"/>
                        <a:ea typeface="Calibri"/>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solidFill>
                            <a:srgbClr val="000000"/>
                          </a:solidFill>
                          <a:latin typeface="Calibri"/>
                          <a:ea typeface="Calibri"/>
                          <a:cs typeface="Times New Roman"/>
                        </a:rPr>
                        <a:t>$496</a:t>
                      </a:r>
                      <a:endParaRPr lang="en-US" sz="1800" dirty="0">
                        <a:latin typeface="Calibri"/>
                        <a:ea typeface="Calibri"/>
                        <a:cs typeface="Times New Roman"/>
                      </a:endParaRPr>
                    </a:p>
                  </a:txBody>
                  <a:tcPr marL="68580" marR="68580" marT="0" marB="0">
                    <a:lnL>
                      <a:noFill/>
                    </a:lnL>
                    <a:lnR>
                      <a:noFill/>
                    </a:lnR>
                    <a:lnT>
                      <a:noFill/>
                    </a:lnT>
                    <a:lnB>
                      <a:noFill/>
                    </a:lnB>
                  </a:tcPr>
                </a:tc>
              </a:tr>
              <a:tr h="327973">
                <a:tc>
                  <a:txBody>
                    <a:bodyPr/>
                    <a:lstStyle/>
                    <a:p>
                      <a:pPr marL="0" marR="0" algn="ctr">
                        <a:spcBef>
                          <a:spcPts val="0"/>
                        </a:spcBef>
                        <a:spcAft>
                          <a:spcPts val="0"/>
                        </a:spcAft>
                      </a:pPr>
                      <a:r>
                        <a:rPr lang="en-US" sz="1800" b="1" dirty="0">
                          <a:solidFill>
                            <a:srgbClr val="000000"/>
                          </a:solidFill>
                          <a:latin typeface="Calibri"/>
                          <a:ea typeface="Calibri"/>
                          <a:cs typeface="Times New Roman"/>
                        </a:rPr>
                        <a:t>2016</a:t>
                      </a:r>
                      <a:endParaRPr lang="en-US" sz="1800" dirty="0">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n-US" sz="1800" dirty="0">
                          <a:solidFill>
                            <a:srgbClr val="000000"/>
                          </a:solidFill>
                          <a:latin typeface="Calibri"/>
                          <a:ea typeface="Calibri"/>
                          <a:cs typeface="Times New Roman"/>
                        </a:rPr>
                        <a:t>$472</a:t>
                      </a:r>
                      <a:endParaRPr lang="en-US" sz="1800" dirty="0">
                        <a:latin typeface="Calibri"/>
                        <a:ea typeface="Calibri"/>
                        <a:cs typeface="Times New Roman"/>
                      </a:endParaRPr>
                    </a:p>
                  </a:txBody>
                  <a:tcPr marL="68580" marR="68580" marT="0" marB="0">
                    <a:lnL>
                      <a:noFill/>
                    </a:lnL>
                    <a:lnR>
                      <a:noFill/>
                    </a:lnR>
                    <a:lnT>
                      <a:noFill/>
                    </a:lnT>
                    <a:lnB>
                      <a:noFill/>
                    </a:lnB>
                    <a:solidFill>
                      <a:srgbClr val="C0C0C0"/>
                    </a:solidFill>
                  </a:tcPr>
                </a:tc>
              </a:tr>
              <a:tr h="327973">
                <a:tc>
                  <a:txBody>
                    <a:bodyPr/>
                    <a:lstStyle/>
                    <a:p>
                      <a:pPr marL="0" marR="0" algn="ctr">
                        <a:spcBef>
                          <a:spcPts val="0"/>
                        </a:spcBef>
                        <a:spcAft>
                          <a:spcPts val="0"/>
                        </a:spcAft>
                      </a:pPr>
                      <a:r>
                        <a:rPr lang="en-US" sz="1800" b="1" dirty="0">
                          <a:solidFill>
                            <a:srgbClr val="000000"/>
                          </a:solidFill>
                          <a:latin typeface="Calibri"/>
                          <a:ea typeface="Calibri"/>
                          <a:cs typeface="Times New Roman"/>
                        </a:rPr>
                        <a:t>2017</a:t>
                      </a:r>
                      <a:endParaRPr lang="en-US" sz="1800" dirty="0">
                        <a:latin typeface="Calibri"/>
                        <a:ea typeface="Calibri"/>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solidFill>
                            <a:srgbClr val="000000"/>
                          </a:solidFill>
                          <a:latin typeface="Calibri"/>
                          <a:ea typeface="Calibri"/>
                          <a:cs typeface="Times New Roman"/>
                        </a:rPr>
                        <a:t>$448</a:t>
                      </a:r>
                      <a:endParaRPr lang="en-US" sz="1800" dirty="0">
                        <a:latin typeface="Calibri"/>
                        <a:ea typeface="Calibri"/>
                        <a:cs typeface="Times New Roman"/>
                      </a:endParaRPr>
                    </a:p>
                  </a:txBody>
                  <a:tcPr marL="68580" marR="68580" marT="0" marB="0">
                    <a:lnL>
                      <a:noFill/>
                    </a:lnL>
                    <a:lnR>
                      <a:noFill/>
                    </a:lnR>
                    <a:lnT>
                      <a:noFill/>
                    </a:lnT>
                    <a:lnB>
                      <a:noFill/>
                    </a:lnB>
                  </a:tcPr>
                </a:tc>
              </a:tr>
              <a:tr h="327973">
                <a:tc>
                  <a:txBody>
                    <a:bodyPr/>
                    <a:lstStyle/>
                    <a:p>
                      <a:pPr marL="0" marR="0" algn="ctr">
                        <a:spcBef>
                          <a:spcPts val="0"/>
                        </a:spcBef>
                        <a:spcAft>
                          <a:spcPts val="0"/>
                        </a:spcAft>
                      </a:pPr>
                      <a:r>
                        <a:rPr lang="en-US" sz="1800" b="1" dirty="0">
                          <a:solidFill>
                            <a:srgbClr val="000000"/>
                          </a:solidFill>
                          <a:latin typeface="Calibri"/>
                          <a:ea typeface="Calibri"/>
                          <a:cs typeface="Times New Roman"/>
                        </a:rPr>
                        <a:t>2018</a:t>
                      </a:r>
                      <a:endParaRPr lang="en-US" sz="1800" dirty="0">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n-US" sz="1800" dirty="0">
                          <a:solidFill>
                            <a:srgbClr val="000000"/>
                          </a:solidFill>
                          <a:latin typeface="Calibri"/>
                          <a:ea typeface="Calibri"/>
                          <a:cs typeface="Times New Roman"/>
                        </a:rPr>
                        <a:t>$426</a:t>
                      </a:r>
                      <a:endParaRPr lang="en-US" sz="1800" dirty="0">
                        <a:latin typeface="Calibri"/>
                        <a:ea typeface="Calibri"/>
                        <a:cs typeface="Times New Roman"/>
                      </a:endParaRPr>
                    </a:p>
                  </a:txBody>
                  <a:tcPr marL="68580" marR="68580" marT="0" marB="0">
                    <a:lnL>
                      <a:noFill/>
                    </a:lnL>
                    <a:lnR>
                      <a:noFill/>
                    </a:lnR>
                    <a:lnT>
                      <a:noFill/>
                    </a:lnT>
                    <a:lnB>
                      <a:noFill/>
                    </a:lnB>
                    <a:solidFill>
                      <a:srgbClr val="C0C0C0"/>
                    </a:solidFill>
                  </a:tcPr>
                </a:tc>
              </a:tr>
              <a:tr h="327973">
                <a:tc>
                  <a:txBody>
                    <a:bodyPr/>
                    <a:lstStyle/>
                    <a:p>
                      <a:pPr marL="0" marR="0" algn="ctr">
                        <a:spcBef>
                          <a:spcPts val="0"/>
                        </a:spcBef>
                        <a:spcAft>
                          <a:spcPts val="0"/>
                        </a:spcAft>
                      </a:pPr>
                      <a:r>
                        <a:rPr lang="en-US" sz="1800" b="1" dirty="0">
                          <a:solidFill>
                            <a:srgbClr val="000000"/>
                          </a:solidFill>
                          <a:latin typeface="Calibri"/>
                          <a:ea typeface="Calibri"/>
                          <a:cs typeface="Times New Roman"/>
                        </a:rPr>
                        <a:t>2019</a:t>
                      </a:r>
                      <a:endParaRPr lang="en-US" sz="1800" dirty="0">
                        <a:latin typeface="Calibri"/>
                        <a:ea typeface="Calibri"/>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solidFill>
                            <a:srgbClr val="000000"/>
                          </a:solidFill>
                          <a:latin typeface="Calibri"/>
                          <a:ea typeface="Calibri"/>
                          <a:cs typeface="Times New Roman"/>
                        </a:rPr>
                        <a:t>$404</a:t>
                      </a:r>
                      <a:endParaRPr lang="en-US" sz="1800" dirty="0">
                        <a:latin typeface="Calibri"/>
                        <a:ea typeface="Calibri"/>
                        <a:cs typeface="Times New Roman"/>
                      </a:endParaRPr>
                    </a:p>
                  </a:txBody>
                  <a:tcPr marL="68580" marR="68580" marT="0" marB="0">
                    <a:lnL>
                      <a:noFill/>
                    </a:lnL>
                    <a:lnR>
                      <a:noFill/>
                    </a:lnR>
                    <a:lnT>
                      <a:noFill/>
                    </a:lnT>
                    <a:lnB>
                      <a:noFill/>
                    </a:lnB>
                  </a:tcPr>
                </a:tc>
              </a:tr>
              <a:tr h="327973">
                <a:tc>
                  <a:txBody>
                    <a:bodyPr/>
                    <a:lstStyle/>
                    <a:p>
                      <a:pPr marL="0" marR="0" algn="ctr">
                        <a:spcBef>
                          <a:spcPts val="0"/>
                        </a:spcBef>
                        <a:spcAft>
                          <a:spcPts val="0"/>
                        </a:spcAft>
                      </a:pPr>
                      <a:r>
                        <a:rPr lang="en-US" sz="1800" b="1" dirty="0">
                          <a:solidFill>
                            <a:srgbClr val="000000"/>
                          </a:solidFill>
                          <a:latin typeface="Calibri"/>
                          <a:ea typeface="Calibri"/>
                          <a:cs typeface="Times New Roman"/>
                        </a:rPr>
                        <a:t>2020</a:t>
                      </a:r>
                      <a:endParaRPr lang="en-US" sz="1800" dirty="0">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marL="0" marR="0" algn="ctr">
                        <a:spcBef>
                          <a:spcPts val="0"/>
                        </a:spcBef>
                        <a:spcAft>
                          <a:spcPts val="0"/>
                        </a:spcAft>
                      </a:pPr>
                      <a:r>
                        <a:rPr lang="en-US" sz="1800" dirty="0">
                          <a:solidFill>
                            <a:srgbClr val="000000"/>
                          </a:solidFill>
                          <a:latin typeface="Calibri"/>
                          <a:ea typeface="Calibri"/>
                          <a:cs typeface="Times New Roman"/>
                        </a:rPr>
                        <a:t>$384</a:t>
                      </a:r>
                      <a:endParaRPr lang="en-US" sz="1800" dirty="0">
                        <a:latin typeface="Calibri"/>
                        <a:ea typeface="Calibri"/>
                        <a:cs typeface="Times New Roman"/>
                      </a:endParaRPr>
                    </a:p>
                  </a:txBody>
                  <a:tcPr marL="68580" marR="68580" marT="0" marB="0">
                    <a:lnL>
                      <a:noFill/>
                    </a:lnL>
                    <a:lnR>
                      <a:noFill/>
                    </a:lnR>
                    <a:lnT>
                      <a:noFill/>
                    </a:lnT>
                    <a:lnB>
                      <a:noFill/>
                    </a:lnB>
                    <a:solidFill>
                      <a:srgbClr val="C0C0C0"/>
                    </a:solidFill>
                  </a:tcPr>
                </a:tc>
              </a:tr>
              <a:tr h="327973">
                <a:tc>
                  <a:txBody>
                    <a:bodyPr/>
                    <a:lstStyle/>
                    <a:p>
                      <a:pPr marL="0" marR="0" algn="ctr">
                        <a:spcBef>
                          <a:spcPts val="0"/>
                        </a:spcBef>
                        <a:spcAft>
                          <a:spcPts val="0"/>
                        </a:spcAft>
                      </a:pPr>
                      <a:r>
                        <a:rPr lang="en-US" sz="1800" b="1" dirty="0">
                          <a:solidFill>
                            <a:srgbClr val="000000"/>
                          </a:solidFill>
                          <a:latin typeface="Calibri"/>
                          <a:ea typeface="Calibri"/>
                          <a:cs typeface="Times New Roman"/>
                        </a:rPr>
                        <a:t>2021</a:t>
                      </a:r>
                      <a:endParaRPr lang="en-US" sz="1800" dirty="0">
                        <a:latin typeface="Calibri"/>
                        <a:ea typeface="Calibri"/>
                        <a:cs typeface="Times New Roman"/>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1800" dirty="0">
                          <a:solidFill>
                            <a:srgbClr val="000000"/>
                          </a:solidFill>
                          <a:latin typeface="Calibri"/>
                          <a:ea typeface="Calibri"/>
                          <a:cs typeface="Times New Roman"/>
                        </a:rPr>
                        <a:t>$365</a:t>
                      </a:r>
                      <a:endParaRPr lang="en-US" sz="1800" dirty="0">
                        <a:latin typeface="Calibri"/>
                        <a:ea typeface="Calibri"/>
                        <a:cs typeface="Times New Roman"/>
                      </a:endParaRPr>
                    </a:p>
                  </a:txBody>
                  <a:tcPr marL="68580" marR="68580" marT="0" marB="0">
                    <a:lnL>
                      <a:noFill/>
                    </a:lnL>
                    <a:lnR>
                      <a:noFill/>
                    </a:lnR>
                    <a:lnT>
                      <a:noFill/>
                    </a:lnT>
                    <a:lnB>
                      <a:noFill/>
                    </a:lnB>
                  </a:tcPr>
                </a:tc>
              </a:tr>
              <a:tr h="1639864">
                <a:tc>
                  <a:txBody>
                    <a:bodyPr/>
                    <a:lstStyle/>
                    <a:p>
                      <a:pPr marL="0" marR="0" algn="ctr">
                        <a:spcBef>
                          <a:spcPts val="0"/>
                        </a:spcBef>
                        <a:spcAft>
                          <a:spcPts val="0"/>
                        </a:spcAft>
                      </a:pPr>
                      <a:r>
                        <a:rPr lang="en-US" sz="1800" b="1" dirty="0">
                          <a:solidFill>
                            <a:srgbClr val="000000"/>
                          </a:solidFill>
                          <a:latin typeface="Calibri"/>
                          <a:ea typeface="Calibri"/>
                          <a:cs typeface="Times New Roman"/>
                        </a:rPr>
                        <a:t>2022 and after</a:t>
                      </a:r>
                      <a:endParaRPr lang="en-US" sz="18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marL="0" marR="0">
                        <a:spcBef>
                          <a:spcPts val="0"/>
                        </a:spcBef>
                        <a:spcAft>
                          <a:spcPts val="0"/>
                        </a:spcAft>
                      </a:pPr>
                      <a:r>
                        <a:rPr lang="en-US" sz="1800" dirty="0">
                          <a:solidFill>
                            <a:srgbClr val="000000"/>
                          </a:solidFill>
                          <a:latin typeface="Calibri"/>
                          <a:ea typeface="Calibri"/>
                          <a:cs typeface="Times New Roman"/>
                        </a:rPr>
                        <a:t>added no later than January 31, 2012 (and annually thereafter) following stakeholder review</a:t>
                      </a:r>
                      <a:endParaRPr lang="en-US" sz="1800" dirty="0">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399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6" name="Content Placeholder 15"/>
          <p:cNvSpPr>
            <a:spLocks noGrp="1"/>
          </p:cNvSpPr>
          <p:nvPr>
            <p:ph idx="1"/>
          </p:nvPr>
        </p:nvSpPr>
        <p:spPr>
          <a:xfrm>
            <a:off x="411480" y="1436688"/>
            <a:ext cx="4084320" cy="5168827"/>
          </a:xfrm>
          <a:solidFill>
            <a:schemeClr val="bg2">
              <a:lumMod val="40000"/>
              <a:lumOff val="60000"/>
            </a:schemeClr>
          </a:solidFill>
        </p:spPr>
        <p:txBody>
          <a:bodyPr/>
          <a:lstStyle/>
          <a:p>
            <a:r>
              <a:rPr lang="en-US" sz="2000" b="1" dirty="0" smtClean="0"/>
              <a:t>DOER has correctly proposed a 10 year schedule</a:t>
            </a:r>
          </a:p>
          <a:p>
            <a:pPr lvl="1"/>
            <a:r>
              <a:rPr lang="en-US" sz="2000" dirty="0" smtClean="0"/>
              <a:t>Provides stability and clarity into the market</a:t>
            </a:r>
          </a:p>
          <a:p>
            <a:r>
              <a:rPr lang="en-US" sz="2000" b="1" dirty="0" smtClean="0"/>
              <a:t>Proposed SACP values are modest</a:t>
            </a:r>
          </a:p>
          <a:p>
            <a:pPr lvl="1"/>
            <a:r>
              <a:rPr lang="en-US" sz="2000" dirty="0" smtClean="0"/>
              <a:t>Per installed costs from LBNL’s “Tracking the Sun III”, project returns range from 5.91%-8.71% in years 2012-2016 and fall to 1.09%- -.66% in year 2017-2020 due to expiring tax incentives.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itle 18"/>
          <p:cNvSpPr>
            <a:spLocks noGrp="1"/>
          </p:cNvSpPr>
          <p:nvPr>
            <p:ph type="title"/>
          </p:nvPr>
        </p:nvSpPr>
        <p:spPr>
          <a:xfrm>
            <a:off x="0" y="533400"/>
            <a:ext cx="9144000" cy="685800"/>
          </a:xfrm>
        </p:spPr>
        <p:txBody>
          <a:bodyPr>
            <a:normAutofit/>
          </a:bodyPr>
          <a:lstStyle/>
          <a:p>
            <a:pPr algn="ctr"/>
            <a:r>
              <a:rPr lang="en-US" dirty="0" smtClean="0">
                <a:solidFill>
                  <a:srgbClr val="2B55BF"/>
                </a:solidFill>
                <a:latin typeface="Calibri" pitchFamily="-109" charset="0"/>
              </a:rPr>
              <a:t>Unintended Taxation of Municipal Solar Systems</a:t>
            </a:r>
          </a:p>
        </p:txBody>
      </p:sp>
      <p:sp>
        <p:nvSpPr>
          <p:cNvPr id="6" name="Slide Number Placeholder 18"/>
          <p:cNvSpPr txBox="1">
            <a:spLocks/>
          </p:cNvSpPr>
          <p:nvPr/>
        </p:nvSpPr>
        <p:spPr>
          <a:xfrm>
            <a:off x="8794376" y="6546290"/>
            <a:ext cx="430306" cy="31171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89C710-4664-488F-A8A4-7A7121406DFB}" type="slidenum">
              <a:rPr kumimoji="0" lang="en-US" sz="1000" b="0" i="0" u="none" strike="noStrike" kern="1200" cap="none" spc="0" normalizeH="0" baseline="0" noProof="0" smtClean="0">
                <a:ln>
                  <a:noFill/>
                </a:ln>
                <a:solidFill>
                  <a:schemeClr val="tx1"/>
                </a:solidFill>
                <a:effectLst/>
                <a:uLnTx/>
                <a:uFillTx/>
                <a:latin typeface="Arial" charset="0"/>
                <a:ea typeface="ヒラギノ角ゴ Pro W3" pitchFamily="35"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US" sz="1000" b="0" i="0" u="none" strike="noStrike" kern="1200" cap="none" spc="0" normalizeH="0" baseline="0" noProof="0" dirty="0">
              <a:ln>
                <a:noFill/>
              </a:ln>
              <a:solidFill>
                <a:schemeClr val="tx1"/>
              </a:solidFill>
              <a:effectLst/>
              <a:uLnTx/>
              <a:uFillTx/>
              <a:latin typeface="Arial" charset="0"/>
              <a:ea typeface="ヒラギノ角ゴ Pro W3" pitchFamily="35" charset="-128"/>
              <a:cs typeface="+mn-cs"/>
            </a:endParaRPr>
          </a:p>
        </p:txBody>
      </p:sp>
      <p:sp>
        <p:nvSpPr>
          <p:cNvPr id="9" name="Content Placeholder 2"/>
          <p:cNvSpPr>
            <a:spLocks noGrp="1"/>
          </p:cNvSpPr>
          <p:nvPr>
            <p:ph idx="1"/>
          </p:nvPr>
        </p:nvSpPr>
        <p:spPr>
          <a:xfrm>
            <a:off x="0" y="1214651"/>
            <a:ext cx="9144000" cy="5643349"/>
          </a:xfrm>
        </p:spPr>
        <p:txBody>
          <a:bodyPr anchor="ctr">
            <a:normAutofit fontScale="25000" lnSpcReduction="20000"/>
          </a:bodyPr>
          <a:lstStyle/>
          <a:p>
            <a:pPr>
              <a:spcBef>
                <a:spcPts val="0"/>
              </a:spcBef>
              <a:spcAft>
                <a:spcPts val="600"/>
              </a:spcAft>
              <a:buFont typeface="Arial" pitchFamily="34" charset="0"/>
              <a:buChar char="•"/>
            </a:pPr>
            <a:endParaRPr lang="en-US" sz="8800" dirty="0" smtClean="0">
              <a:latin typeface="Times New Roman" pitchFamily="18" charset="0"/>
              <a:cs typeface="Times New Roman" pitchFamily="18" charset="0"/>
            </a:endParaRPr>
          </a:p>
          <a:p>
            <a:pPr>
              <a:spcBef>
                <a:spcPts val="0"/>
              </a:spcBef>
              <a:spcAft>
                <a:spcPts val="600"/>
              </a:spcAft>
              <a:buFont typeface="Arial" pitchFamily="34" charset="0"/>
              <a:buChar char="•"/>
            </a:pPr>
            <a:endParaRPr lang="en-US" sz="8800" dirty="0" smtClean="0">
              <a:latin typeface="Times New Roman" pitchFamily="18" charset="0"/>
              <a:cs typeface="Times New Roman" pitchFamily="18" charset="0"/>
            </a:endParaRPr>
          </a:p>
          <a:p>
            <a:pPr>
              <a:spcBef>
                <a:spcPts val="0"/>
              </a:spcBef>
              <a:spcAft>
                <a:spcPts val="600"/>
              </a:spcAft>
              <a:buFont typeface="Arial" pitchFamily="34" charset="0"/>
              <a:buChar char="•"/>
            </a:pPr>
            <a:r>
              <a:rPr lang="en-US" sz="8800" dirty="0" smtClean="0">
                <a:latin typeface="Times New Roman" pitchFamily="18" charset="0"/>
                <a:cs typeface="Times New Roman" pitchFamily="18" charset="0"/>
              </a:rPr>
              <a:t>Kink in tax code </a:t>
            </a:r>
            <a:r>
              <a:rPr lang="en-US" sz="8800" b="1" i="1" dirty="0" smtClean="0">
                <a:latin typeface="Times New Roman" pitchFamily="18" charset="0"/>
                <a:cs typeface="Times New Roman" pitchFamily="18" charset="0"/>
              </a:rPr>
              <a:t>exempts commercial facilities, while taxing public facilities</a:t>
            </a:r>
            <a:r>
              <a:rPr lang="en-US" sz="8800" dirty="0" smtClean="0">
                <a:latin typeface="Times New Roman" pitchFamily="18" charset="0"/>
                <a:cs typeface="Times New Roman" pitchFamily="18" charset="0"/>
              </a:rPr>
              <a:t> using PPAs or leases:</a:t>
            </a:r>
          </a:p>
          <a:p>
            <a:pPr>
              <a:spcBef>
                <a:spcPts val="0"/>
              </a:spcBef>
              <a:spcAft>
                <a:spcPts val="600"/>
              </a:spcAft>
              <a:buFont typeface="Arial" pitchFamily="34" charset="0"/>
              <a:buChar char="•"/>
            </a:pPr>
            <a:endParaRPr lang="en-US" sz="8800" i="1" dirty="0" smtClean="0">
              <a:latin typeface="Times New Roman" pitchFamily="18" charset="0"/>
              <a:cs typeface="Times New Roman" pitchFamily="18" charset="0"/>
            </a:endParaRPr>
          </a:p>
          <a:p>
            <a:pPr>
              <a:spcBef>
                <a:spcPts val="0"/>
              </a:spcBef>
              <a:spcAft>
                <a:spcPts val="0"/>
              </a:spcAft>
              <a:buNone/>
            </a:pPr>
            <a:r>
              <a:rPr lang="en-US" sz="8800" i="1" dirty="0" smtClean="0">
                <a:latin typeface="Times New Roman" pitchFamily="18" charset="0"/>
                <a:cs typeface="Times New Roman" pitchFamily="18" charset="0"/>
              </a:rPr>
              <a:t>“Forty-fifth, Any solar or wind powered system or device which is being</a:t>
            </a:r>
          </a:p>
          <a:p>
            <a:pPr>
              <a:spcBef>
                <a:spcPts val="0"/>
              </a:spcBef>
              <a:spcAft>
                <a:spcPts val="0"/>
              </a:spcAft>
              <a:buNone/>
            </a:pPr>
            <a:r>
              <a:rPr lang="en-US" sz="8800" i="1" dirty="0" smtClean="0">
                <a:latin typeface="Times New Roman" pitchFamily="18" charset="0"/>
                <a:cs typeface="Times New Roman" pitchFamily="18" charset="0"/>
              </a:rPr>
              <a:t>utilized  as a primary or auxiliary power system for the purpose of heating or</a:t>
            </a:r>
          </a:p>
          <a:p>
            <a:pPr>
              <a:spcBef>
                <a:spcPts val="0"/>
              </a:spcBef>
              <a:spcAft>
                <a:spcPts val="0"/>
              </a:spcAft>
              <a:buNone/>
            </a:pPr>
            <a:r>
              <a:rPr lang="en-US" sz="8800" i="1" dirty="0" smtClean="0">
                <a:latin typeface="Times New Roman" pitchFamily="18" charset="0"/>
                <a:cs typeface="Times New Roman" pitchFamily="18" charset="0"/>
              </a:rPr>
              <a:t>Otherwise supplying the energy needs </a:t>
            </a:r>
            <a:r>
              <a:rPr lang="en-US" sz="8800" i="1" u="sng" dirty="0" smtClean="0">
                <a:latin typeface="Times New Roman" pitchFamily="18" charset="0"/>
                <a:cs typeface="Times New Roman" pitchFamily="18" charset="0"/>
              </a:rPr>
              <a:t>of property taxable under this chapter</a:t>
            </a:r>
            <a:r>
              <a:rPr lang="en-US" sz="8800" i="1" dirty="0" smtClean="0">
                <a:latin typeface="Times New Roman" pitchFamily="18" charset="0"/>
                <a:cs typeface="Times New Roman" pitchFamily="18" charset="0"/>
              </a:rPr>
              <a:t>; </a:t>
            </a:r>
          </a:p>
          <a:p>
            <a:pPr>
              <a:spcBef>
                <a:spcPts val="0"/>
              </a:spcBef>
              <a:spcAft>
                <a:spcPts val="0"/>
              </a:spcAft>
              <a:buNone/>
            </a:pPr>
            <a:r>
              <a:rPr lang="en-US" sz="8800" i="1" dirty="0" smtClean="0">
                <a:latin typeface="Times New Roman" pitchFamily="18" charset="0"/>
                <a:cs typeface="Times New Roman" pitchFamily="18" charset="0"/>
              </a:rPr>
              <a:t>provided, however, that the exemption under this clause shall be allowed only </a:t>
            </a:r>
          </a:p>
          <a:p>
            <a:pPr>
              <a:spcBef>
                <a:spcPts val="0"/>
              </a:spcBef>
              <a:spcAft>
                <a:spcPts val="0"/>
              </a:spcAft>
              <a:buNone/>
            </a:pPr>
            <a:r>
              <a:rPr lang="en-US" sz="8800" i="1" dirty="0" smtClean="0">
                <a:latin typeface="Times New Roman" pitchFamily="18" charset="0"/>
                <a:cs typeface="Times New Roman" pitchFamily="18" charset="0"/>
              </a:rPr>
              <a:t>for a period of twenty years from the date of the installation of such system or </a:t>
            </a:r>
          </a:p>
          <a:p>
            <a:pPr>
              <a:spcBef>
                <a:spcPts val="0"/>
              </a:spcBef>
              <a:spcAft>
                <a:spcPts val="0"/>
              </a:spcAft>
              <a:buNone/>
            </a:pPr>
            <a:r>
              <a:rPr lang="en-US" sz="8800" i="1" dirty="0" smtClean="0">
                <a:latin typeface="Times New Roman" pitchFamily="18" charset="0"/>
                <a:cs typeface="Times New Roman" pitchFamily="18" charset="0"/>
              </a:rPr>
              <a:t>device.”</a:t>
            </a:r>
          </a:p>
          <a:p>
            <a:pPr>
              <a:spcBef>
                <a:spcPts val="0"/>
              </a:spcBef>
              <a:spcAft>
                <a:spcPts val="600"/>
              </a:spcAft>
              <a:buFont typeface="Arial" pitchFamily="34" charset="0"/>
              <a:buChar char="•"/>
            </a:pPr>
            <a:endParaRPr lang="en-US" sz="8800" dirty="0" smtClean="0">
              <a:latin typeface="Times New Roman" pitchFamily="18" charset="0"/>
              <a:cs typeface="Times New Roman" pitchFamily="18" charset="0"/>
            </a:endParaRPr>
          </a:p>
          <a:p>
            <a:pPr>
              <a:spcBef>
                <a:spcPts val="0"/>
              </a:spcBef>
              <a:spcAft>
                <a:spcPts val="600"/>
              </a:spcAft>
              <a:buFont typeface="Arial" pitchFamily="34" charset="0"/>
              <a:buChar char="•"/>
            </a:pPr>
            <a:r>
              <a:rPr lang="en-US" sz="8800" dirty="0" smtClean="0">
                <a:latin typeface="Times New Roman" pitchFamily="18" charset="0"/>
                <a:cs typeface="Times New Roman" pitchFamily="18" charset="0"/>
              </a:rPr>
              <a:t>Municipalities not “taxable under this chapter,” therefore Department of Revenue has advised that municipal PPAs and leases are taxable.</a:t>
            </a:r>
          </a:p>
          <a:p>
            <a:pPr>
              <a:spcBef>
                <a:spcPts val="0"/>
              </a:spcBef>
              <a:spcAft>
                <a:spcPts val="600"/>
              </a:spcAft>
              <a:buFont typeface="Arial" pitchFamily="34" charset="0"/>
              <a:buChar char="•"/>
            </a:pPr>
            <a:endParaRPr lang="en-US" sz="8800" dirty="0" smtClean="0">
              <a:latin typeface="Times New Roman" pitchFamily="18" charset="0"/>
              <a:cs typeface="Times New Roman" pitchFamily="18" charset="0"/>
            </a:endParaRPr>
          </a:p>
          <a:p>
            <a:pPr>
              <a:spcBef>
                <a:spcPts val="0"/>
              </a:spcBef>
              <a:spcAft>
                <a:spcPts val="600"/>
              </a:spcAft>
              <a:buFont typeface="Arial" pitchFamily="34" charset="0"/>
              <a:buChar char="•"/>
            </a:pPr>
            <a:r>
              <a:rPr lang="en-US" sz="8800" dirty="0" smtClean="0">
                <a:latin typeface="Times New Roman" pitchFamily="18" charset="0"/>
                <a:cs typeface="Times New Roman" pitchFamily="18" charset="0"/>
              </a:rPr>
              <a:t>Limits ability of municipalities to receive lower PPA rates through use of federal tax incentives</a:t>
            </a:r>
          </a:p>
          <a:p>
            <a:pPr>
              <a:spcBef>
                <a:spcPts val="0"/>
              </a:spcBef>
              <a:spcAft>
                <a:spcPts val="600"/>
              </a:spcAft>
              <a:buFont typeface="Arial" pitchFamily="34" charset="0"/>
              <a:buChar char="•"/>
            </a:pPr>
            <a:endParaRPr lang="en-US" sz="8800" dirty="0" smtClean="0">
              <a:latin typeface="Times New Roman" pitchFamily="18" charset="0"/>
              <a:cs typeface="Times New Roman" pitchFamily="18" charset="0"/>
            </a:endParaRPr>
          </a:p>
          <a:p>
            <a:pPr>
              <a:spcBef>
                <a:spcPts val="0"/>
              </a:spcBef>
              <a:spcAft>
                <a:spcPts val="600"/>
              </a:spcAft>
              <a:buFont typeface="Arial" pitchFamily="34" charset="0"/>
              <a:buChar char="•"/>
            </a:pPr>
            <a:r>
              <a:rPr lang="en-US" sz="8800" dirty="0" smtClean="0">
                <a:latin typeface="Times New Roman" pitchFamily="18" charset="0"/>
                <a:cs typeface="Times New Roman" pitchFamily="18" charset="0"/>
              </a:rPr>
              <a:t>Cannot be intent of statute</a:t>
            </a:r>
          </a:p>
          <a:p>
            <a:pPr>
              <a:spcBef>
                <a:spcPts val="0"/>
              </a:spcBef>
              <a:spcAft>
                <a:spcPts val="600"/>
              </a:spcAft>
              <a:buNone/>
            </a:pPr>
            <a:r>
              <a:rPr lang="en-US" sz="2000" dirty="0" smtClean="0"/>
              <a:t> </a:t>
            </a:r>
          </a:p>
          <a:p>
            <a:pPr>
              <a:spcBef>
                <a:spcPts val="0"/>
              </a:spcBef>
              <a:spcAft>
                <a:spcPts val="600"/>
              </a:spcAft>
              <a:buNone/>
            </a:pPr>
            <a:endParaRPr lang="en-US" sz="2000" dirty="0" smtClean="0"/>
          </a:p>
          <a:p>
            <a:pPr>
              <a:spcBef>
                <a:spcPts val="0"/>
              </a:spcBef>
              <a:spcAft>
                <a:spcPts val="600"/>
              </a:spcAft>
              <a:buFont typeface="Arial" pitchFamily="34" charset="0"/>
              <a:buChar char="•"/>
            </a:pPr>
            <a:endParaRPr lang="en-US" sz="2000" dirty="0" smtClean="0"/>
          </a:p>
          <a:p>
            <a:pPr>
              <a:spcBef>
                <a:spcPts val="0"/>
              </a:spcBef>
              <a:spcAft>
                <a:spcPts val="600"/>
              </a:spcAft>
              <a:buFont typeface="Arial" pitchFamily="34" charset="0"/>
              <a:buChar char="•"/>
            </a:pPr>
            <a:endParaRPr lang="en-US" sz="2000" dirty="0" smtClean="0"/>
          </a:p>
          <a:p>
            <a:pPr>
              <a:spcBef>
                <a:spcPts val="0"/>
              </a:spcBef>
              <a:spcAft>
                <a:spcPts val="600"/>
              </a:spcAft>
              <a:buNone/>
            </a:pPr>
            <a:r>
              <a:rPr lang="en-US" sz="2000" dirty="0" smtClean="0"/>
              <a:t>  </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body" sz="half" idx="1"/>
          </p:nvPr>
        </p:nvSpPr>
        <p:spPr>
          <a:xfrm>
            <a:off x="395785" y="2538483"/>
            <a:ext cx="8311487" cy="2988859"/>
          </a:xfr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spcBef>
                <a:spcPts val="0"/>
              </a:spcBef>
              <a:buClr>
                <a:srgbClr val="769E14"/>
              </a:buClr>
            </a:pPr>
            <a:r>
              <a:rPr lang="en-US" sz="2400" kern="1200" dirty="0" smtClean="0">
                <a:latin typeface="Calibri" pitchFamily="34" charset="0"/>
              </a:rPr>
              <a:t>Section 14.07(2)(f) in chapter 225 of Massachusetts code makes clear that Solar Carve-Out Minimum Standard </a:t>
            </a:r>
            <a:r>
              <a:rPr lang="en-US" sz="2400" b="1" i="1" kern="1200" dirty="0" smtClean="0">
                <a:latin typeface="Calibri" pitchFamily="34" charset="0"/>
              </a:rPr>
              <a:t>Percentage may not decrease </a:t>
            </a:r>
            <a:r>
              <a:rPr lang="en-US" sz="2400" kern="1200" dirty="0" smtClean="0">
                <a:latin typeface="Calibri" pitchFamily="34" charset="0"/>
              </a:rPr>
              <a:t>during the life of the program</a:t>
            </a:r>
          </a:p>
          <a:p>
            <a:pPr>
              <a:spcBef>
                <a:spcPts val="0"/>
              </a:spcBef>
              <a:buClr>
                <a:srgbClr val="769E14"/>
              </a:buClr>
            </a:pPr>
            <a:endParaRPr lang="en-US" sz="2400" kern="1200" dirty="0" smtClean="0">
              <a:latin typeface="Calibri" pitchFamily="34" charset="0"/>
            </a:endParaRPr>
          </a:p>
          <a:p>
            <a:pPr>
              <a:spcBef>
                <a:spcPts val="0"/>
              </a:spcBef>
              <a:buClr>
                <a:srgbClr val="769E14"/>
              </a:buClr>
            </a:pPr>
            <a:r>
              <a:rPr lang="en-US" sz="2400" kern="1200" dirty="0" smtClean="0">
                <a:latin typeface="Calibri" pitchFamily="34" charset="0"/>
              </a:rPr>
              <a:t>However,  </a:t>
            </a:r>
            <a:r>
              <a:rPr lang="en-US" sz="2400" b="1" i="1" kern="1200" dirty="0" smtClean="0">
                <a:latin typeface="Calibri" pitchFamily="34" charset="0"/>
              </a:rPr>
              <a:t>unclear if total Compliance Obligation in MWh may decrease</a:t>
            </a:r>
            <a:r>
              <a:rPr lang="en-US" sz="2400" kern="1200" dirty="0" smtClean="0">
                <a:latin typeface="Calibri" pitchFamily="34" charset="0"/>
              </a:rPr>
              <a:t>, therefore allowing for potential reduction in SREC demand</a:t>
            </a:r>
            <a:r>
              <a:rPr lang="en-US" sz="2400" b="1" kern="1200" dirty="0" smtClean="0">
                <a:latin typeface="Calibri" pitchFamily="34" charset="0"/>
              </a:rPr>
              <a:t>.</a:t>
            </a:r>
          </a:p>
          <a:p>
            <a:pPr>
              <a:spcBef>
                <a:spcPts val="0"/>
              </a:spcBef>
              <a:buClr>
                <a:srgbClr val="769E14"/>
              </a:buClr>
              <a:buNone/>
            </a:pPr>
            <a:endParaRPr lang="en-US" sz="2000" kern="1200" dirty="0" smtClean="0">
              <a:latin typeface="Calibri" pitchFamily="34" charset="0"/>
            </a:endParaRPr>
          </a:p>
        </p:txBody>
      </p:sp>
      <p:sp>
        <p:nvSpPr>
          <p:cNvPr id="26628" name="Title 18"/>
          <p:cNvSpPr>
            <a:spLocks noGrp="1"/>
          </p:cNvSpPr>
          <p:nvPr>
            <p:ph type="title"/>
          </p:nvPr>
        </p:nvSpPr>
        <p:spPr>
          <a:xfrm>
            <a:off x="0" y="533400"/>
            <a:ext cx="9144000" cy="685800"/>
          </a:xfrm>
        </p:spPr>
        <p:txBody>
          <a:bodyPr>
            <a:normAutofit/>
          </a:bodyPr>
          <a:lstStyle/>
          <a:p>
            <a:pPr algn="ctr"/>
            <a:r>
              <a:rPr lang="en-US" dirty="0" smtClean="0">
                <a:solidFill>
                  <a:srgbClr val="2B55BF"/>
                </a:solidFill>
                <a:latin typeface="Calibri" pitchFamily="-109" charset="0"/>
              </a:rPr>
              <a:t>Clarify Minimum Standard Formulas</a:t>
            </a:r>
          </a:p>
        </p:txBody>
      </p:sp>
      <p:sp>
        <p:nvSpPr>
          <p:cNvPr id="6" name="Slide Number Placeholder 18"/>
          <p:cNvSpPr txBox="1">
            <a:spLocks/>
          </p:cNvSpPr>
          <p:nvPr/>
        </p:nvSpPr>
        <p:spPr>
          <a:xfrm>
            <a:off x="8794376" y="6546290"/>
            <a:ext cx="430306" cy="31171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89C710-4664-488F-A8A4-7A7121406DFB}" type="slidenum">
              <a:rPr kumimoji="0" lang="en-US" sz="1000" b="0" i="0" u="none" strike="noStrike" kern="1200" cap="none" spc="0" normalizeH="0" baseline="0" noProof="0" smtClean="0">
                <a:ln>
                  <a:noFill/>
                </a:ln>
                <a:solidFill>
                  <a:schemeClr val="tx1"/>
                </a:solidFill>
                <a:effectLst/>
                <a:uLnTx/>
                <a:uFillTx/>
                <a:latin typeface="Arial" charset="0"/>
                <a:ea typeface="ヒラギノ角ゴ Pro W3" pitchFamily="35"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en-US" sz="1000" b="0" i="0" u="none" strike="noStrike" kern="1200" cap="none" spc="0" normalizeH="0" baseline="0" noProof="0" dirty="0">
              <a:ln>
                <a:noFill/>
              </a:ln>
              <a:solidFill>
                <a:schemeClr val="tx1"/>
              </a:solidFill>
              <a:effectLst/>
              <a:uLnTx/>
              <a:uFillTx/>
              <a:latin typeface="Arial" charset="0"/>
              <a:ea typeface="ヒラギノ角ゴ Pro W3" pitchFamily="35" charset="-128"/>
              <a:cs typeface="+mn-cs"/>
            </a:endParaRPr>
          </a:p>
        </p:txBody>
      </p:sp>
      <p:sp>
        <p:nvSpPr>
          <p:cNvPr id="8" name="TextBox 7"/>
          <p:cNvSpPr txBox="1"/>
          <p:nvPr/>
        </p:nvSpPr>
        <p:spPr>
          <a:xfrm>
            <a:off x="243840" y="1463040"/>
            <a:ext cx="8305800" cy="830997"/>
          </a:xfrm>
          <a:prstGeom prst="rect">
            <a:avLst/>
          </a:prstGeom>
          <a:noFill/>
        </p:spPr>
        <p:txBody>
          <a:bodyPr wrap="square" rtlCol="0">
            <a:spAutoFit/>
          </a:bodyPr>
          <a:lstStyle/>
          <a:p>
            <a:r>
              <a:rPr lang="en-US" dirty="0" smtClean="0"/>
              <a:t>Solar Carve Out Program has two operating formulas that are meant to work in tandem, but ambiguity exists:</a:t>
            </a:r>
            <a:endParaRPr lang="en-US" dirty="0"/>
          </a:p>
        </p:txBody>
      </p:sp>
      <p:sp>
        <p:nvSpPr>
          <p:cNvPr id="9" name="TextBox 8"/>
          <p:cNvSpPr txBox="1"/>
          <p:nvPr/>
        </p:nvSpPr>
        <p:spPr>
          <a:xfrm>
            <a:off x="381001" y="5699760"/>
            <a:ext cx="7955280" cy="400110"/>
          </a:xfrm>
          <a:prstGeom prst="rect">
            <a:avLst/>
          </a:prstGeom>
          <a:noFill/>
        </p:spPr>
        <p:txBody>
          <a:bodyPr wrap="square" rtlCol="0">
            <a:spAutoFit/>
          </a:bodyPr>
          <a:lstStyle/>
          <a:p>
            <a:pPr algn="ctr"/>
            <a:r>
              <a:rPr lang="en-US" sz="2000" i="1" dirty="0" smtClean="0"/>
              <a:t>Providing guidance on this issue would promote market stability.</a:t>
            </a:r>
            <a:endParaRPr lang="en-US" sz="2000" i="1"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0" y="621298"/>
            <a:ext cx="9144000" cy="457200"/>
          </a:xfrm>
        </p:spPr>
        <p:txBody>
          <a:bodyPr/>
          <a:lstStyle/>
          <a:p>
            <a:pPr algn="ctr" eaLnBrk="1" hangingPunct="1"/>
            <a:r>
              <a:rPr lang="en-US" sz="2200" dirty="0" smtClean="0">
                <a:solidFill>
                  <a:schemeClr val="accent2">
                    <a:lumMod val="50000"/>
                  </a:schemeClr>
                </a:solidFill>
                <a:ea typeface="ＭＳ Ｐゴシック" pitchFamily="34" charset="-128"/>
              </a:rPr>
              <a:t>Opportunities and Challenges in Connecticut</a:t>
            </a:r>
          </a:p>
        </p:txBody>
      </p:sp>
      <p:sp>
        <p:nvSpPr>
          <p:cNvPr id="91" name="Content Placeholder 2"/>
          <p:cNvSpPr txBox="1">
            <a:spLocks/>
          </p:cNvSpPr>
          <p:nvPr/>
        </p:nvSpPr>
        <p:spPr bwMode="gray">
          <a:xfrm>
            <a:off x="118533" y="1348266"/>
            <a:ext cx="3522134" cy="700667"/>
          </a:xfrm>
          <a:prstGeom prst="rect">
            <a:avLst/>
          </a:prstGeom>
          <a:noFill/>
          <a:ln w="9525">
            <a:noFill/>
            <a:miter lim="800000"/>
            <a:headEnd/>
            <a:tailEnd/>
          </a:ln>
        </p:spPr>
        <p:txBody>
          <a:bodyPr/>
          <a:lstStyle/>
          <a:p>
            <a:pPr marL="342900" indent="-342900">
              <a:spcBef>
                <a:spcPts val="0"/>
              </a:spcBef>
              <a:spcAft>
                <a:spcPts val="0"/>
              </a:spcAft>
              <a:buClr>
                <a:srgbClr val="008080"/>
              </a:buClr>
              <a:buFontTx/>
              <a:buChar char="•"/>
              <a:defRPr/>
            </a:pPr>
            <a:r>
              <a:rPr lang="en-US" sz="2000" b="1" kern="0" dirty="0" smtClean="0">
                <a:latin typeface="+mj-lt"/>
                <a:ea typeface="ＭＳ Ｐゴシック" charset="-128"/>
                <a:cs typeface="Tahoma" pitchFamily="34" charset="0"/>
              </a:rPr>
              <a:t>New ZREC program</a:t>
            </a:r>
          </a:p>
          <a:p>
            <a:pPr marL="342900" indent="-342900">
              <a:spcBef>
                <a:spcPts val="0"/>
              </a:spcBef>
              <a:spcAft>
                <a:spcPts val="0"/>
              </a:spcAft>
              <a:buClr>
                <a:srgbClr val="008080"/>
              </a:buClr>
              <a:buFontTx/>
              <a:buChar char="•"/>
              <a:defRPr/>
            </a:pPr>
            <a:endParaRPr lang="en-US" sz="2000" b="1" kern="0" dirty="0" smtClean="0">
              <a:latin typeface="+mj-lt"/>
              <a:ea typeface="ＭＳ Ｐゴシック" charset="-128"/>
              <a:cs typeface="Tahoma" pitchFamily="34" charset="0"/>
            </a:endParaRPr>
          </a:p>
          <a:p>
            <a:pPr marL="342900" indent="-342900">
              <a:spcBef>
                <a:spcPts val="0"/>
              </a:spcBef>
              <a:spcAft>
                <a:spcPts val="0"/>
              </a:spcAft>
              <a:buClr>
                <a:srgbClr val="008080"/>
              </a:buClr>
              <a:buFontTx/>
              <a:buChar char="•"/>
              <a:defRPr/>
            </a:pPr>
            <a:r>
              <a:rPr lang="en-US" sz="2000" b="1" kern="0" dirty="0" smtClean="0">
                <a:latin typeface="+mj-lt"/>
                <a:ea typeface="ＭＳ Ｐゴシック" charset="-128"/>
                <a:cs typeface="Tahoma" pitchFamily="34" charset="0"/>
              </a:rPr>
              <a:t>New Virtual Net Metering Program  </a:t>
            </a:r>
          </a:p>
          <a:p>
            <a:pPr marL="800100" lvl="1" indent="-342900">
              <a:spcBef>
                <a:spcPts val="0"/>
              </a:spcBef>
              <a:spcAft>
                <a:spcPts val="0"/>
              </a:spcAft>
              <a:buClr>
                <a:srgbClr val="008080"/>
              </a:buClr>
              <a:defRPr/>
            </a:pPr>
            <a:endParaRPr lang="en-US" sz="2000" b="1" kern="0" dirty="0" smtClean="0">
              <a:latin typeface="+mj-lt"/>
              <a:ea typeface="ＭＳ Ｐゴシック" charset="-128"/>
              <a:cs typeface="Tahoma" pitchFamily="34" charset="0"/>
            </a:endParaRPr>
          </a:p>
        </p:txBody>
      </p:sp>
      <p:sp>
        <p:nvSpPr>
          <p:cNvPr id="58372" name="Rectangle 6"/>
          <p:cNvSpPr txBox="1">
            <a:spLocks noGrp="1" noChangeArrowheads="1"/>
          </p:cNvSpPr>
          <p:nvPr/>
        </p:nvSpPr>
        <p:spPr bwMode="auto">
          <a:xfrm>
            <a:off x="7010400" y="6537325"/>
            <a:ext cx="2133600" cy="320675"/>
          </a:xfrm>
          <a:prstGeom prst="rect">
            <a:avLst/>
          </a:prstGeom>
          <a:noFill/>
          <a:ln w="9525">
            <a:noFill/>
            <a:miter lim="800000"/>
            <a:headEnd/>
            <a:tailEnd/>
          </a:ln>
        </p:spPr>
        <p:txBody>
          <a:bodyPr/>
          <a:lstStyle/>
          <a:p>
            <a:pPr algn="r"/>
            <a:fld id="{E081E6CA-2320-4B72-B1B6-85BFFCFC4B09}" type="slidenum">
              <a:rPr lang="en-US" sz="1200" b="1"/>
              <a:pPr algn="r"/>
              <a:t>18</a:t>
            </a:fld>
            <a:endParaRPr lang="en-US" sz="1200" b="1" dirty="0"/>
          </a:p>
        </p:txBody>
      </p:sp>
      <p:graphicFrame>
        <p:nvGraphicFramePr>
          <p:cNvPr id="5" name="Chart 4"/>
          <p:cNvGraphicFramePr/>
          <p:nvPr/>
        </p:nvGraphicFramePr>
        <p:xfrm>
          <a:off x="4346222" y="1275646"/>
          <a:ext cx="4527549" cy="303671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3821" y="2751667"/>
            <a:ext cx="9527821" cy="4637167"/>
          </a:xfrm>
          <a:prstGeom prst="rect">
            <a:avLst/>
          </a:prstGeom>
          <a:noFill/>
        </p:spPr>
        <p:txBody>
          <a:bodyPr wrap="square" rtlCol="0">
            <a:spAutoFit/>
          </a:bodyPr>
          <a:lstStyle/>
          <a:p>
            <a:pPr marL="800100" lvl="1" indent="-342900">
              <a:spcBef>
                <a:spcPts val="0"/>
              </a:spcBef>
              <a:spcAft>
                <a:spcPts val="200"/>
              </a:spcAft>
              <a:buClr>
                <a:srgbClr val="008080"/>
              </a:buClr>
              <a:buFontTx/>
              <a:buChar char="•"/>
              <a:defRPr/>
            </a:pPr>
            <a:endParaRPr lang="en-US" sz="1800" kern="0" dirty="0" smtClean="0">
              <a:ea typeface="ＭＳ Ｐゴシック" charset="-128"/>
              <a:cs typeface="Tahoma" pitchFamily="34" charset="0"/>
            </a:endParaRPr>
          </a:p>
          <a:p>
            <a:pPr marL="800100" lvl="1" indent="-342900">
              <a:spcBef>
                <a:spcPts val="0"/>
              </a:spcBef>
              <a:spcAft>
                <a:spcPts val="200"/>
              </a:spcAft>
              <a:buClr>
                <a:srgbClr val="008080"/>
              </a:buClr>
              <a:defRPr/>
            </a:pPr>
            <a:r>
              <a:rPr lang="en-US" sz="1800" u="sng" kern="0" dirty="0" smtClean="0">
                <a:ea typeface="ＭＳ Ｐゴシック" charset="-128"/>
                <a:cs typeface="Tahoma" pitchFamily="34" charset="0"/>
              </a:rPr>
              <a:t>Improvements Needed</a:t>
            </a:r>
          </a:p>
          <a:p>
            <a:pPr marL="800100" lvl="1" indent="-342900">
              <a:spcBef>
                <a:spcPts val="0"/>
              </a:spcBef>
              <a:spcAft>
                <a:spcPts val="200"/>
              </a:spcAft>
              <a:buClr>
                <a:srgbClr val="008080"/>
              </a:buClr>
              <a:defRPr/>
            </a:pPr>
            <a:endParaRPr lang="en-US" sz="1800" kern="0" dirty="0" smtClean="0">
              <a:ea typeface="ＭＳ Ｐゴシック" charset="-128"/>
              <a:cs typeface="Tahoma" pitchFamily="34" charset="0"/>
            </a:endParaRPr>
          </a:p>
          <a:p>
            <a:pPr marL="800100" lvl="1" indent="-342900">
              <a:spcBef>
                <a:spcPts val="0"/>
              </a:spcBef>
              <a:spcAft>
                <a:spcPts val="200"/>
              </a:spcAft>
              <a:buClr>
                <a:srgbClr val="008080"/>
              </a:buClr>
              <a:buFontTx/>
              <a:buChar char="•"/>
              <a:defRPr/>
            </a:pPr>
            <a:r>
              <a:rPr lang="en-US" sz="1800" kern="0" dirty="0" smtClean="0">
                <a:ea typeface="ＭＳ Ｐゴシック" charset="-128"/>
                <a:cs typeface="Tahoma" pitchFamily="34" charset="0"/>
              </a:rPr>
              <a:t>Increase the ZREC cap to same</a:t>
            </a:r>
          </a:p>
          <a:p>
            <a:pPr marL="800100" lvl="1" indent="-342900">
              <a:spcBef>
                <a:spcPts val="0"/>
              </a:spcBef>
              <a:spcAft>
                <a:spcPts val="200"/>
              </a:spcAft>
              <a:buClr>
                <a:srgbClr val="008080"/>
              </a:buClr>
              <a:defRPr/>
            </a:pPr>
            <a:r>
              <a:rPr lang="en-US" sz="1800" kern="0" dirty="0" smtClean="0">
                <a:ea typeface="ＭＳ Ｐゴシック" charset="-128"/>
                <a:cs typeface="Tahoma" pitchFamily="34" charset="0"/>
              </a:rPr>
              <a:t>as LREC cap</a:t>
            </a:r>
          </a:p>
          <a:p>
            <a:pPr marL="800100" lvl="1" indent="-342900">
              <a:spcBef>
                <a:spcPts val="0"/>
              </a:spcBef>
              <a:spcAft>
                <a:spcPts val="200"/>
              </a:spcAft>
              <a:buClr>
                <a:srgbClr val="008080"/>
              </a:buClr>
              <a:defRPr/>
            </a:pPr>
            <a:endParaRPr lang="en-US" sz="1800" kern="0" dirty="0" smtClean="0">
              <a:ea typeface="ＭＳ Ｐゴシック" charset="-128"/>
              <a:cs typeface="Tahoma" pitchFamily="34" charset="0"/>
            </a:endParaRPr>
          </a:p>
          <a:p>
            <a:pPr marL="800100" lvl="1" indent="-342900">
              <a:spcBef>
                <a:spcPts val="0"/>
              </a:spcBef>
              <a:spcAft>
                <a:spcPts val="200"/>
              </a:spcAft>
              <a:buClr>
                <a:srgbClr val="008080"/>
              </a:buClr>
              <a:buFontTx/>
              <a:buChar char="•"/>
              <a:defRPr/>
            </a:pPr>
            <a:r>
              <a:rPr lang="en-US" sz="1800" kern="0" dirty="0" smtClean="0">
                <a:ea typeface="ＭＳ Ｐゴシック" charset="-128"/>
                <a:cs typeface="Tahoma" pitchFamily="34" charset="0"/>
              </a:rPr>
              <a:t>Institute entity cap to offset risk of few players dominating</a:t>
            </a:r>
          </a:p>
          <a:p>
            <a:pPr marL="800100" lvl="1" indent="-342900">
              <a:spcBef>
                <a:spcPts val="0"/>
              </a:spcBef>
              <a:spcAft>
                <a:spcPts val="200"/>
              </a:spcAft>
              <a:buClr>
                <a:srgbClr val="008080"/>
              </a:buClr>
              <a:defRPr/>
            </a:pPr>
            <a:endParaRPr lang="en-US" sz="1800" kern="0" dirty="0" smtClean="0">
              <a:ea typeface="ＭＳ Ｐゴシック" charset="-128"/>
              <a:cs typeface="Tahoma" pitchFamily="34" charset="0"/>
            </a:endParaRPr>
          </a:p>
          <a:p>
            <a:pPr marL="800100" lvl="1" indent="-342900">
              <a:spcBef>
                <a:spcPts val="0"/>
              </a:spcBef>
              <a:spcAft>
                <a:spcPts val="200"/>
              </a:spcAft>
              <a:buClr>
                <a:srgbClr val="008080"/>
              </a:buClr>
              <a:buFontTx/>
              <a:buChar char="•"/>
              <a:defRPr/>
            </a:pPr>
            <a:r>
              <a:rPr lang="en-US" sz="1800" kern="0" dirty="0" smtClean="0">
                <a:ea typeface="ＭＳ Ｐゴシック" charset="-128"/>
                <a:cs typeface="Tahoma" pitchFamily="34" charset="0"/>
              </a:rPr>
              <a:t>Allow municipalities to use PPAs or Leases when virtual net-metering</a:t>
            </a:r>
          </a:p>
          <a:p>
            <a:pPr marL="1257300" lvl="2" indent="-342900">
              <a:spcBef>
                <a:spcPts val="0"/>
              </a:spcBef>
              <a:spcAft>
                <a:spcPts val="200"/>
              </a:spcAft>
              <a:buClr>
                <a:srgbClr val="008080"/>
              </a:buClr>
              <a:defRPr/>
            </a:pPr>
            <a:endParaRPr lang="en-US" sz="1800" kern="0" dirty="0" smtClean="0">
              <a:ea typeface="ＭＳ Ｐゴシック" charset="-128"/>
              <a:cs typeface="Tahoma" pitchFamily="34" charset="0"/>
            </a:endParaRPr>
          </a:p>
          <a:p>
            <a:pPr marL="800100" lvl="1" indent="-342900">
              <a:spcBef>
                <a:spcPts val="0"/>
              </a:spcBef>
              <a:spcAft>
                <a:spcPts val="200"/>
              </a:spcAft>
              <a:buClr>
                <a:srgbClr val="008080"/>
              </a:buClr>
              <a:buFontTx/>
              <a:buChar char="•"/>
              <a:defRPr/>
            </a:pPr>
            <a:r>
              <a:rPr lang="en-US" sz="1800" kern="0" dirty="0" smtClean="0">
                <a:ea typeface="ＭＳ Ｐゴシック" charset="-128"/>
                <a:cs typeface="Tahoma" pitchFamily="34" charset="0"/>
              </a:rPr>
              <a:t>Property tax exemption</a:t>
            </a:r>
          </a:p>
          <a:p>
            <a:pPr marL="800100" lvl="1" indent="-342900">
              <a:spcBef>
                <a:spcPts val="0"/>
              </a:spcBef>
              <a:spcAft>
                <a:spcPts val="200"/>
              </a:spcAft>
              <a:buClr>
                <a:srgbClr val="008080"/>
              </a:buClr>
              <a:defRPr/>
            </a:pPr>
            <a:endParaRPr lang="en-US" sz="1800" kern="0" dirty="0" smtClean="0">
              <a:ea typeface="ＭＳ Ｐゴシック" charset="-128"/>
              <a:cs typeface="Tahoma" pitchFamily="34" charset="0"/>
            </a:endParaRPr>
          </a:p>
          <a:p>
            <a:pPr marL="800100" lvl="1" indent="-342900">
              <a:spcBef>
                <a:spcPts val="0"/>
              </a:spcBef>
              <a:spcAft>
                <a:spcPts val="200"/>
              </a:spcAft>
              <a:buClr>
                <a:srgbClr val="008080"/>
              </a:buClr>
              <a:buFontTx/>
              <a:buChar char="•"/>
              <a:defRPr/>
            </a:pPr>
            <a:r>
              <a:rPr lang="en-US" sz="1800" kern="0" dirty="0" smtClean="0">
                <a:ea typeface="ＭＳ Ｐゴシック" charset="-128"/>
                <a:cs typeface="Tahoma" pitchFamily="34" charset="0"/>
              </a:rPr>
              <a:t>Provide clarity on the available virtual net metering funds</a:t>
            </a:r>
          </a:p>
          <a:p>
            <a:pPr marL="800100" lvl="1" indent="-342900">
              <a:spcBef>
                <a:spcPts val="0"/>
              </a:spcBef>
              <a:spcAft>
                <a:spcPts val="200"/>
              </a:spcAft>
              <a:buClr>
                <a:srgbClr val="008080"/>
              </a:buClr>
              <a:buFontTx/>
              <a:buChar char="•"/>
              <a:defRPr/>
            </a:pPr>
            <a:endParaRPr lang="en-US" sz="1800" b="1" kern="0" dirty="0" smtClean="0">
              <a:ea typeface="ＭＳ Ｐゴシック" charset="-128"/>
              <a:cs typeface="Tahoma" pitchFamily="34" charset="0"/>
            </a:endParaRPr>
          </a:p>
          <a:p>
            <a:pPr marL="800100" lvl="1" indent="-342900">
              <a:spcBef>
                <a:spcPts val="0"/>
              </a:spcBef>
              <a:spcAft>
                <a:spcPts val="200"/>
              </a:spcAft>
              <a:buClr>
                <a:srgbClr val="008080"/>
              </a:buClr>
              <a:buFontTx/>
              <a:buChar char="•"/>
              <a:defRPr/>
            </a:pPr>
            <a:endParaRPr lang="en-US" sz="2000" b="1" kern="0" dirty="0" smtClean="0">
              <a:ea typeface="ＭＳ Ｐゴシック" charset="-128"/>
              <a:cs typeface="Tahoma" pitchFamily="34" charset="0"/>
            </a:endParaRPr>
          </a:p>
        </p:txBody>
      </p:sp>
      <p:sp>
        <p:nvSpPr>
          <p:cNvPr id="8" name="TextBox 7"/>
          <p:cNvSpPr txBox="1"/>
          <p:nvPr/>
        </p:nvSpPr>
        <p:spPr>
          <a:xfrm>
            <a:off x="5576711" y="4312356"/>
            <a:ext cx="3256020" cy="215444"/>
          </a:xfrm>
          <a:prstGeom prst="rect">
            <a:avLst/>
          </a:prstGeom>
          <a:noFill/>
        </p:spPr>
        <p:txBody>
          <a:bodyPr wrap="none" rtlCol="0">
            <a:spAutoFit/>
          </a:bodyPr>
          <a:lstStyle/>
          <a:p>
            <a:r>
              <a:rPr lang="en-US" sz="800" dirty="0" smtClean="0"/>
              <a:t>National Renewable Energy Laboratory (NREL) “Open PV Project”</a:t>
            </a:r>
            <a:endParaRPr lang="en-US" sz="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6">
                    <a:lumMod val="75000"/>
                  </a:schemeClr>
                </a:solidFill>
              </a:rPr>
              <a:t>VT Solar Opportunities and Limitations</a:t>
            </a:r>
            <a:endParaRPr lang="en-US" dirty="0">
              <a:solidFill>
                <a:schemeClr val="accent6">
                  <a:lumMod val="75000"/>
                </a:schemeClr>
              </a:solidFill>
            </a:endParaRPr>
          </a:p>
        </p:txBody>
      </p:sp>
      <p:sp>
        <p:nvSpPr>
          <p:cNvPr id="5" name="TextBox 4"/>
          <p:cNvSpPr txBox="1"/>
          <p:nvPr/>
        </p:nvSpPr>
        <p:spPr>
          <a:xfrm>
            <a:off x="518160" y="1326335"/>
            <a:ext cx="8107680" cy="3785652"/>
          </a:xfrm>
          <a:prstGeom prst="rect">
            <a:avLst/>
          </a:prstGeom>
          <a:noFill/>
        </p:spPr>
        <p:txBody>
          <a:bodyPr wrap="square" rtlCol="0">
            <a:spAutoFit/>
          </a:bodyPr>
          <a:lstStyle/>
          <a:p>
            <a:r>
              <a:rPr lang="en-US" dirty="0" smtClean="0"/>
              <a:t>“SPEED” Feed-In-Tariff hindered by lack of property tax exemption:</a:t>
            </a:r>
          </a:p>
          <a:p>
            <a:pPr marL="914400" lvl="1" indent="-457200">
              <a:buFont typeface="Arial" pitchFamily="34" charset="0"/>
              <a:buChar char="•"/>
            </a:pPr>
            <a:r>
              <a:rPr lang="en-US" dirty="0" smtClean="0"/>
              <a:t>2-3 projects actually being built out of over dozen awarded</a:t>
            </a:r>
          </a:p>
          <a:p>
            <a:pPr marL="914400" lvl="1" indent="-457200">
              <a:buFont typeface="Arial" pitchFamily="34" charset="0"/>
              <a:buChar char="•"/>
            </a:pPr>
            <a:r>
              <a:rPr lang="en-US" dirty="0" smtClean="0"/>
              <a:t>Awarded projects being actively shopped/can’t be built under current tax structure</a:t>
            </a:r>
          </a:p>
          <a:p>
            <a:pPr marL="914400" lvl="1" indent="-457200">
              <a:buFont typeface="Arial" pitchFamily="34" charset="0"/>
              <a:buChar char="•"/>
            </a:pPr>
            <a:endParaRPr lang="en-US" dirty="0" smtClean="0"/>
          </a:p>
          <a:p>
            <a:pPr marL="914400" lvl="1" indent="-457200"/>
            <a:endParaRPr lang="en-US" dirty="0" smtClean="0"/>
          </a:p>
          <a:p>
            <a:pPr marL="914400" lvl="1" indent="-457200">
              <a:buFont typeface="Arial" pitchFamily="34" charset="0"/>
              <a:buChar char="•"/>
            </a:pPr>
            <a:endParaRPr lang="en-US" dirty="0" smtClean="0"/>
          </a:p>
          <a:p>
            <a:pPr marL="914400" lvl="1" indent="-457200">
              <a:buFont typeface="Arial" pitchFamily="34" charset="0"/>
              <a:buChar char="•"/>
            </a:pPr>
            <a:endParaRPr lang="en-US" dirty="0"/>
          </a:p>
        </p:txBody>
      </p:sp>
      <p:sp>
        <p:nvSpPr>
          <p:cNvPr id="6" name="TextBox 5"/>
          <p:cNvSpPr txBox="1"/>
          <p:nvPr/>
        </p:nvSpPr>
        <p:spPr>
          <a:xfrm>
            <a:off x="407931" y="3736371"/>
            <a:ext cx="8401574" cy="2708434"/>
          </a:xfrm>
          <a:prstGeom prst="rect">
            <a:avLst/>
          </a:prstGeom>
          <a:noFill/>
        </p:spPr>
        <p:txBody>
          <a:bodyPr wrap="square" rtlCol="0">
            <a:spAutoFit/>
          </a:bodyPr>
          <a:lstStyle/>
          <a:p>
            <a:pPr algn="ctr">
              <a:spcBef>
                <a:spcPts val="0"/>
              </a:spcBef>
            </a:pPr>
            <a:r>
              <a:rPr lang="en-US" sz="2600" b="1" u="sng" dirty="0" smtClean="0">
                <a:solidFill>
                  <a:srgbClr val="C00000"/>
                </a:solidFill>
              </a:rPr>
              <a:t>Fixes </a:t>
            </a:r>
          </a:p>
          <a:p>
            <a:pPr>
              <a:spcBef>
                <a:spcPts val="1200"/>
              </a:spcBef>
              <a:buFont typeface="Arial" pitchFamily="34" charset="0"/>
              <a:buChar char="•"/>
            </a:pPr>
            <a:r>
              <a:rPr lang="en-US" sz="2600" dirty="0" smtClean="0"/>
              <a:t> Create exemption </a:t>
            </a:r>
          </a:p>
          <a:p>
            <a:pPr>
              <a:spcBef>
                <a:spcPts val="1200"/>
              </a:spcBef>
              <a:buFont typeface="Arial" pitchFamily="34" charset="0"/>
              <a:buChar char="•"/>
            </a:pPr>
            <a:r>
              <a:rPr lang="en-US" sz="2600" dirty="0" smtClean="0"/>
              <a:t> Alter tax basis (as has been done for wind and hydro)</a:t>
            </a:r>
          </a:p>
          <a:p>
            <a:pPr>
              <a:spcBef>
                <a:spcPts val="1200"/>
              </a:spcBef>
              <a:buFont typeface="Arial" pitchFamily="34" charset="0"/>
              <a:buChar char="•"/>
            </a:pPr>
            <a:r>
              <a:rPr lang="en-US" sz="2600" dirty="0" smtClean="0"/>
              <a:t> Make current corporate tax credit transferable</a:t>
            </a:r>
          </a:p>
          <a:p>
            <a:pPr>
              <a:spcBef>
                <a:spcPts val="1200"/>
              </a:spcBef>
              <a:buFont typeface="Arial" pitchFamily="34" charset="0"/>
              <a:buChar char="•"/>
            </a:pPr>
            <a:r>
              <a:rPr lang="en-US" sz="2600" dirty="0" smtClean="0"/>
              <a:t> Grant in lieu of tax credit</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dirty="0" smtClean="0">
                <a:solidFill>
                  <a:srgbClr val="2B55BF"/>
                </a:solidFill>
                <a:latin typeface="Calibri" pitchFamily="34" charset="0"/>
              </a:rPr>
              <a:t>Overview</a:t>
            </a:r>
            <a:endParaRPr lang="en-US" dirty="0">
              <a:solidFill>
                <a:srgbClr val="2B55BF"/>
              </a:solidFill>
              <a:latin typeface="Calibri" pitchFamily="34" charset="0"/>
            </a:endParaRPr>
          </a:p>
        </p:txBody>
      </p:sp>
      <p:sp>
        <p:nvSpPr>
          <p:cNvPr id="3" name="Content Placeholder 2"/>
          <p:cNvSpPr>
            <a:spLocks noGrp="1"/>
          </p:cNvSpPr>
          <p:nvPr>
            <p:ph idx="1"/>
          </p:nvPr>
        </p:nvSpPr>
        <p:spPr>
          <a:xfrm>
            <a:off x="457200" y="1392302"/>
            <a:ext cx="8229600" cy="3220255"/>
          </a:xfrm>
        </p:spPr>
        <p:txBody>
          <a:bodyPr/>
          <a:lstStyle/>
          <a:p>
            <a:pPr algn="just"/>
            <a:r>
              <a:rPr lang="en-US" dirty="0" smtClean="0">
                <a:latin typeface="Calibri" pitchFamily="34" charset="0"/>
              </a:rPr>
              <a:t>Introduction</a:t>
            </a:r>
          </a:p>
          <a:p>
            <a:pPr algn="just"/>
            <a:r>
              <a:rPr lang="en-US" dirty="0" smtClean="0">
                <a:latin typeface="Calibri" pitchFamily="34" charset="0"/>
              </a:rPr>
              <a:t>Solar Opportunities &amp; Challenges in Massachusetts</a:t>
            </a:r>
          </a:p>
          <a:p>
            <a:pPr lvl="1" algn="just"/>
            <a:r>
              <a:rPr lang="en-US" sz="2800" dirty="0" smtClean="0">
                <a:latin typeface="Calibri" pitchFamily="34" charset="0"/>
              </a:rPr>
              <a:t>Net Metering Caps</a:t>
            </a:r>
          </a:p>
          <a:p>
            <a:pPr lvl="1" algn="just"/>
            <a:r>
              <a:rPr lang="en-US" sz="2800" dirty="0" smtClean="0">
                <a:latin typeface="Calibri" pitchFamily="34" charset="0"/>
              </a:rPr>
              <a:t>SACP Schedule</a:t>
            </a:r>
          </a:p>
          <a:p>
            <a:pPr lvl="1" algn="just"/>
            <a:r>
              <a:rPr lang="en-US" sz="2800" dirty="0" smtClean="0">
                <a:latin typeface="Calibri" pitchFamily="34" charset="0"/>
              </a:rPr>
              <a:t>Tax Issues</a:t>
            </a:r>
          </a:p>
          <a:p>
            <a:pPr lvl="1" algn="just"/>
            <a:r>
              <a:rPr lang="en-US" sz="2800" dirty="0" smtClean="0">
                <a:latin typeface="Calibri" pitchFamily="34" charset="0"/>
              </a:rPr>
              <a:t>Solar Carve Out Formulas</a:t>
            </a:r>
          </a:p>
          <a:p>
            <a:pPr algn="just"/>
            <a:r>
              <a:rPr lang="en-US" dirty="0" smtClean="0">
                <a:latin typeface="Calibri" pitchFamily="34" charset="0"/>
              </a:rPr>
              <a:t>Connecticut Solar Opportunities &amp; Challenges</a:t>
            </a:r>
          </a:p>
          <a:p>
            <a:pPr algn="just"/>
            <a:r>
              <a:rPr lang="en-US" dirty="0" smtClean="0">
                <a:latin typeface="Calibri" pitchFamily="34" charset="0"/>
              </a:rPr>
              <a:t>Vermont Solar Opportunities &amp; Challenges</a:t>
            </a:r>
          </a:p>
          <a:p>
            <a:pPr algn="just"/>
            <a:r>
              <a:rPr lang="en-US" dirty="0" smtClean="0">
                <a:latin typeface="Calibri" pitchFamily="34" charset="0"/>
              </a:rPr>
              <a:t>Questions</a:t>
            </a:r>
          </a:p>
        </p:txBody>
      </p:sp>
      <p:sp>
        <p:nvSpPr>
          <p:cNvPr id="4" name="Slide Number Placeholder 3"/>
          <p:cNvSpPr>
            <a:spLocks noGrp="1"/>
          </p:cNvSpPr>
          <p:nvPr>
            <p:ph type="sldNum" sz="quarter" idx="4294967295"/>
          </p:nvPr>
        </p:nvSpPr>
        <p:spPr>
          <a:xfrm>
            <a:off x="8334713" y="6573170"/>
            <a:ext cx="790575" cy="265112"/>
          </a:xfrm>
          <a:prstGeom prst="rect">
            <a:avLst/>
          </a:prstGeom>
        </p:spPr>
        <p:txBody>
          <a:bodyPr/>
          <a:lstStyle/>
          <a:p>
            <a:fld id="{34BFA587-4EF3-D14B-BB8B-3E35F860A1F9}"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Box 9"/>
          <p:cNvSpPr txBox="1">
            <a:spLocks noChangeArrowheads="1"/>
          </p:cNvSpPr>
          <p:nvPr/>
        </p:nvSpPr>
        <p:spPr bwMode="auto">
          <a:xfrm>
            <a:off x="27198" y="1475158"/>
            <a:ext cx="9099550" cy="3354765"/>
          </a:xfrm>
          <a:prstGeom prst="rect">
            <a:avLst/>
          </a:prstGeom>
          <a:noFill/>
          <a:ln w="9525">
            <a:noFill/>
            <a:miter lim="800000"/>
            <a:headEnd/>
            <a:tailEnd/>
          </a:ln>
        </p:spPr>
        <p:txBody>
          <a:bodyPr wrap="square">
            <a:spAutoFit/>
          </a:bodyPr>
          <a:lstStyle/>
          <a:p>
            <a:pPr algn="ctr"/>
            <a:r>
              <a:rPr lang="en-US" sz="3200" b="1" dirty="0" smtClean="0">
                <a:latin typeface="Calibri" pitchFamily="34" charset="0"/>
              </a:rPr>
              <a:t>QUESTIONS</a:t>
            </a:r>
          </a:p>
          <a:p>
            <a:pPr algn="ctr"/>
            <a:endParaRPr lang="en-US" sz="2000" b="1" dirty="0" smtClean="0">
              <a:latin typeface="Calibri" pitchFamily="34" charset="0"/>
            </a:endParaRPr>
          </a:p>
          <a:p>
            <a:r>
              <a:rPr lang="en-US" sz="2000" b="1" dirty="0" smtClean="0">
                <a:latin typeface="Calibri" pitchFamily="34" charset="0"/>
              </a:rPr>
              <a:t>Bryan Miller					</a:t>
            </a:r>
          </a:p>
          <a:p>
            <a:r>
              <a:rPr lang="en-US" sz="2000" b="1" dirty="0" smtClean="0">
                <a:latin typeface="Calibri" pitchFamily="34" charset="0"/>
              </a:rPr>
              <a:t>Constellation Energy					</a:t>
            </a:r>
          </a:p>
          <a:p>
            <a:r>
              <a:rPr lang="en-US" sz="2000" b="1" dirty="0" smtClean="0">
                <a:latin typeface="Calibri" pitchFamily="34" charset="0"/>
              </a:rPr>
              <a:t>Vice President, Energy Policy,</a:t>
            </a:r>
          </a:p>
          <a:p>
            <a:r>
              <a:rPr lang="en-US" sz="2000" b="1" dirty="0" smtClean="0">
                <a:latin typeface="Calibri" pitchFamily="34" charset="0"/>
              </a:rPr>
              <a:t>Sustainable Energy					</a:t>
            </a:r>
          </a:p>
          <a:p>
            <a:r>
              <a:rPr lang="en-US" sz="2000" b="1" dirty="0" smtClean="0">
                <a:latin typeface="Calibri" pitchFamily="34" charset="0"/>
                <a:hlinkClick r:id="rId3"/>
              </a:rPr>
              <a:t>bryan.miller@constellation.com</a:t>
            </a:r>
            <a:endParaRPr lang="en-US" sz="2000" b="1" dirty="0" smtClean="0">
              <a:latin typeface="Calibri" pitchFamily="34" charset="0"/>
            </a:endParaRPr>
          </a:p>
          <a:p>
            <a:endParaRPr lang="en-US" sz="2000" b="1" dirty="0" smtClean="0">
              <a:latin typeface="Calibri" pitchFamily="34" charset="0"/>
            </a:endParaRPr>
          </a:p>
          <a:p>
            <a:r>
              <a:rPr lang="en-US" sz="2000" b="1" dirty="0" smtClean="0">
                <a:latin typeface="Calibri" pitchFamily="34" charset="0"/>
              </a:rPr>
              <a:t> </a:t>
            </a:r>
          </a:p>
          <a:p>
            <a:r>
              <a:rPr lang="en-US" sz="2000" b="1" dirty="0" smtClean="0">
                <a:latin typeface="Calibri" pitchFamily="34" charset="0"/>
              </a:rPr>
              <a:t>						</a:t>
            </a:r>
          </a:p>
        </p:txBody>
      </p:sp>
      <p:sp>
        <p:nvSpPr>
          <p:cNvPr id="7" name="Rectangle 6"/>
          <p:cNvSpPr/>
          <p:nvPr/>
        </p:nvSpPr>
        <p:spPr>
          <a:xfrm>
            <a:off x="8799443" y="6586812"/>
            <a:ext cx="325730" cy="246221"/>
          </a:xfrm>
          <a:prstGeom prst="rect">
            <a:avLst/>
          </a:prstGeom>
        </p:spPr>
        <p:txBody>
          <a:bodyPr wrap="none">
            <a:spAutoFit/>
          </a:bodyPr>
          <a:lstStyle/>
          <a:p>
            <a:pPr>
              <a:defRPr/>
            </a:pPr>
            <a:fld id="{B0F3AC5B-10B9-4D02-9326-1523122582CE}" type="slidenum">
              <a:rPr lang="en-US" sz="1000" smtClean="0"/>
              <a:pPr>
                <a:defRPr/>
              </a:pPr>
              <a:t>20</a:t>
            </a:fld>
            <a:endParaRPr lang="en-US" sz="1000" dirty="0"/>
          </a:p>
        </p:txBody>
      </p:sp>
      <p:pic>
        <p:nvPicPr>
          <p:cNvPr id="4" name="Picture 3" descr="Solar-1046.JPG"/>
          <p:cNvPicPr>
            <a:picLocks noChangeAspect="1"/>
          </p:cNvPicPr>
          <p:nvPr/>
        </p:nvPicPr>
        <p:blipFill>
          <a:blip r:embed="rId4" cstate="print"/>
          <a:stretch>
            <a:fillRect/>
          </a:stretch>
        </p:blipFill>
        <p:spPr>
          <a:xfrm>
            <a:off x="4885233" y="2481538"/>
            <a:ext cx="4022353" cy="2815081"/>
          </a:xfrm>
          <a:prstGeom prst="rect">
            <a:avLst/>
          </a:prstGeom>
          <a:ln w="38100" cap="sq">
            <a:no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solidFill>
                  <a:srgbClr val="2B55BF"/>
                </a:solidFill>
                <a:latin typeface="Calibri" pitchFamily="34" charset="0"/>
                <a:ea typeface="ヒラギノ角ゴ Pro W3" pitchFamily="35" charset="-128"/>
              </a:rPr>
              <a:t>Constellation Energy Background</a:t>
            </a:r>
          </a:p>
        </p:txBody>
      </p:sp>
      <p:sp>
        <p:nvSpPr>
          <p:cNvPr id="7171" name="Content Placeholder 2"/>
          <p:cNvSpPr>
            <a:spLocks noGrp="1"/>
          </p:cNvSpPr>
          <p:nvPr>
            <p:ph idx="1"/>
          </p:nvPr>
        </p:nvSpPr>
        <p:spPr>
          <a:xfrm>
            <a:off x="181186" y="1375122"/>
            <a:ext cx="5208587" cy="5129212"/>
          </a:xfrm>
        </p:spPr>
        <p:txBody>
          <a:bodyPr/>
          <a:lstStyle/>
          <a:p>
            <a:pPr marL="228600" indent="-228600">
              <a:spcAft>
                <a:spcPts val="600"/>
              </a:spcAft>
            </a:pPr>
            <a:r>
              <a:rPr lang="en-US" sz="2200" dirty="0" smtClean="0">
                <a:latin typeface="Calibri" pitchFamily="34" charset="0"/>
                <a:ea typeface="ヒラギノ角ゴ Pro W3" pitchFamily="35" charset="-128"/>
              </a:rPr>
              <a:t>FORTUNE 200 company </a:t>
            </a:r>
          </a:p>
          <a:p>
            <a:pPr marL="228600" indent="-228600">
              <a:spcAft>
                <a:spcPts val="600"/>
              </a:spcAft>
            </a:pPr>
            <a:r>
              <a:rPr lang="en-US" sz="2200" dirty="0" smtClean="0">
                <a:latin typeface="Calibri" pitchFamily="34" charset="0"/>
                <a:ea typeface="ヒラギノ角ゴ Pro W3" pitchFamily="35" charset="-128"/>
              </a:rPr>
              <a:t>A leading supplier of competitive power and natural gas, customer-sited solar, energy efficiency, and demand response </a:t>
            </a:r>
          </a:p>
          <a:p>
            <a:pPr marL="228600" indent="-228600">
              <a:spcAft>
                <a:spcPts val="600"/>
              </a:spcAft>
            </a:pPr>
            <a:r>
              <a:rPr lang="en-US" sz="2200" dirty="0" smtClean="0">
                <a:latin typeface="Calibri" pitchFamily="34" charset="0"/>
                <a:ea typeface="ヒラギノ角ゴ Pro W3" pitchFamily="35" charset="-128"/>
              </a:rPr>
              <a:t>Customers in 38 states and Washington, D.C. </a:t>
            </a:r>
          </a:p>
          <a:p>
            <a:pPr marL="228600" indent="-228600">
              <a:spcAft>
                <a:spcPts val="600"/>
              </a:spcAft>
            </a:pPr>
            <a:r>
              <a:rPr lang="en-US" sz="2200" dirty="0" smtClean="0">
                <a:latin typeface="Calibri" pitchFamily="34" charset="0"/>
                <a:ea typeface="ヒラギノ角ゴ Pro W3" pitchFamily="35" charset="-128"/>
              </a:rPr>
              <a:t>Developing solar across utility scale-commercial-residential spectrum</a:t>
            </a:r>
          </a:p>
          <a:p>
            <a:pPr marL="228600" indent="-228600">
              <a:spcAft>
                <a:spcPts val="600"/>
              </a:spcAft>
            </a:pPr>
            <a:r>
              <a:rPr lang="en-US" sz="2200" dirty="0" smtClean="0">
                <a:latin typeface="Calibri" pitchFamily="34" charset="0"/>
                <a:ea typeface="ヒラギノ角ゴ Pro W3" pitchFamily="35" charset="-128"/>
              </a:rPr>
              <a:t>12,000+ megawatts of generating </a:t>
            </a:r>
            <a:br>
              <a:rPr lang="en-US" sz="2200" dirty="0" smtClean="0">
                <a:latin typeface="Calibri" pitchFamily="34" charset="0"/>
                <a:ea typeface="ヒラギノ角ゴ Pro W3" pitchFamily="35" charset="-128"/>
              </a:rPr>
            </a:br>
            <a:r>
              <a:rPr lang="en-US" sz="2200" dirty="0" smtClean="0">
                <a:latin typeface="Calibri" pitchFamily="34" charset="0"/>
                <a:ea typeface="ヒラギノ角ゴ Pro W3" pitchFamily="35" charset="-128"/>
              </a:rPr>
              <a:t>capacity  </a:t>
            </a:r>
          </a:p>
          <a:p>
            <a:pPr marL="228600" indent="-228600">
              <a:spcAft>
                <a:spcPts val="600"/>
              </a:spcAft>
            </a:pPr>
            <a:r>
              <a:rPr lang="en-US" sz="2200" dirty="0" smtClean="0">
                <a:latin typeface="Calibri" pitchFamily="34" charset="0"/>
                <a:ea typeface="ヒラギノ角ゴ Pro W3" pitchFamily="35" charset="-128"/>
              </a:rPr>
              <a:t>Revenues: $14.3 billion (2010)</a:t>
            </a:r>
          </a:p>
          <a:p>
            <a:pPr marL="228600" indent="-228600">
              <a:spcAft>
                <a:spcPts val="600"/>
              </a:spcAft>
            </a:pPr>
            <a:r>
              <a:rPr lang="en-US" sz="2200" dirty="0" smtClean="0">
                <a:latin typeface="Calibri" pitchFamily="34" charset="0"/>
                <a:ea typeface="ヒラギノ角ゴ Pro W3" pitchFamily="35" charset="-128"/>
              </a:rPr>
              <a:t>10,000+ employees</a:t>
            </a:r>
          </a:p>
        </p:txBody>
      </p:sp>
      <p:sp>
        <p:nvSpPr>
          <p:cNvPr id="7172" name="Slide Number Placeholder 3"/>
          <p:cNvSpPr>
            <a:spLocks noGrp="1"/>
          </p:cNvSpPr>
          <p:nvPr>
            <p:ph type="sldNum" sz="quarter" idx="10"/>
          </p:nvPr>
        </p:nvSpPr>
        <p:spPr>
          <a:noFill/>
          <a:ln>
            <a:miter lim="800000"/>
            <a:headEnd/>
            <a:tailEnd/>
          </a:ln>
        </p:spPr>
        <p:txBody>
          <a:bodyPr/>
          <a:lstStyle/>
          <a:p>
            <a:fld id="{0D6DF13D-664A-42A3-B5B0-5CA5024A2017}" type="slidenum">
              <a:rPr lang="en-US"/>
              <a:pPr/>
              <a:t>3</a:t>
            </a:fld>
            <a:endParaRPr lang="en-US" dirty="0"/>
          </a:p>
        </p:txBody>
      </p:sp>
      <p:sp>
        <p:nvSpPr>
          <p:cNvPr id="7173" name="Content Placeholder 2"/>
          <p:cNvSpPr txBox="1">
            <a:spLocks/>
          </p:cNvSpPr>
          <p:nvPr/>
        </p:nvSpPr>
        <p:spPr bwMode="gray">
          <a:xfrm>
            <a:off x="217488" y="6303963"/>
            <a:ext cx="6918325" cy="431800"/>
          </a:xfrm>
          <a:prstGeom prst="rect">
            <a:avLst/>
          </a:prstGeom>
          <a:noFill/>
          <a:ln w="9525">
            <a:noFill/>
            <a:miter lim="800000"/>
            <a:headEnd/>
            <a:tailEnd/>
          </a:ln>
        </p:spPr>
        <p:txBody>
          <a:bodyPr/>
          <a:lstStyle/>
          <a:p>
            <a:endParaRPr lang="en-US" sz="1800" i="1" dirty="0">
              <a:solidFill>
                <a:srgbClr val="009644"/>
              </a:solidFill>
            </a:endParaRPr>
          </a:p>
        </p:txBody>
      </p:sp>
      <p:pic>
        <p:nvPicPr>
          <p:cNvPr id="7174" name="Picture 7" descr="sol_for_home.jpg"/>
          <p:cNvPicPr>
            <a:picLocks noChangeAspect="1"/>
          </p:cNvPicPr>
          <p:nvPr/>
        </p:nvPicPr>
        <p:blipFill>
          <a:blip r:embed="rId3" cstate="print"/>
          <a:srcRect/>
          <a:stretch>
            <a:fillRect/>
          </a:stretch>
        </p:blipFill>
        <p:spPr bwMode="auto">
          <a:xfrm>
            <a:off x="4703763" y="4892675"/>
            <a:ext cx="4100512" cy="1368425"/>
          </a:xfrm>
          <a:prstGeom prst="rect">
            <a:avLst/>
          </a:prstGeom>
          <a:noFill/>
          <a:ln w="9525">
            <a:noFill/>
            <a:miter lim="800000"/>
            <a:headEnd/>
            <a:tailEnd/>
          </a:ln>
        </p:spPr>
      </p:pic>
      <p:pic>
        <p:nvPicPr>
          <p:cNvPr id="7175" name="Picture 8" descr="residential customer.jpg"/>
          <p:cNvPicPr>
            <a:picLocks noChangeAspect="1"/>
          </p:cNvPicPr>
          <p:nvPr/>
        </p:nvPicPr>
        <p:blipFill>
          <a:blip r:embed="rId4" cstate="print"/>
          <a:srcRect/>
          <a:stretch>
            <a:fillRect/>
          </a:stretch>
        </p:blipFill>
        <p:spPr bwMode="auto">
          <a:xfrm>
            <a:off x="6672263" y="1555750"/>
            <a:ext cx="2138362" cy="3195638"/>
          </a:xfrm>
          <a:prstGeom prst="rect">
            <a:avLst/>
          </a:prstGeom>
          <a:noFill/>
          <a:ln w="9525">
            <a:noFill/>
            <a:miter lim="800000"/>
            <a:headEnd/>
            <a:tailEnd/>
          </a:ln>
        </p:spPr>
      </p:pic>
      <p:pic>
        <p:nvPicPr>
          <p:cNvPr id="7176" name="Picture 9" descr="AYP0200452.jpg"/>
          <p:cNvPicPr>
            <a:picLocks noChangeAspect="1"/>
          </p:cNvPicPr>
          <p:nvPr/>
        </p:nvPicPr>
        <p:blipFill>
          <a:blip r:embed="rId5" cstate="print"/>
          <a:srcRect/>
          <a:stretch>
            <a:fillRect/>
          </a:stretch>
        </p:blipFill>
        <p:spPr bwMode="auto">
          <a:xfrm>
            <a:off x="5240338" y="3211513"/>
            <a:ext cx="1795462" cy="1395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0" y="563760"/>
            <a:ext cx="8599488" cy="621821"/>
          </a:xfrm>
        </p:spPr>
        <p:txBody>
          <a:bodyPr>
            <a:noAutofit/>
          </a:bodyPr>
          <a:lstStyle/>
          <a:p>
            <a:pPr algn="ctr">
              <a:defRPr/>
            </a:pPr>
            <a:r>
              <a:rPr lang="en-US" dirty="0" smtClean="0">
                <a:solidFill>
                  <a:srgbClr val="2B55BF"/>
                </a:solidFill>
                <a:latin typeface="Calibri" pitchFamily="34" charset="0"/>
              </a:rPr>
              <a:t>Massachusetts Opportunities and Challenges</a:t>
            </a:r>
            <a:endParaRPr lang="en-US" dirty="0">
              <a:solidFill>
                <a:srgbClr val="2B55BF"/>
              </a:solidFill>
              <a:latin typeface="Calibri" pitchFamily="34" charset="0"/>
            </a:endParaRPr>
          </a:p>
        </p:txBody>
      </p:sp>
      <p:sp>
        <p:nvSpPr>
          <p:cNvPr id="4" name="Rectangle 3"/>
          <p:cNvSpPr/>
          <p:nvPr/>
        </p:nvSpPr>
        <p:spPr>
          <a:xfrm>
            <a:off x="8787812" y="6396335"/>
            <a:ext cx="255198" cy="246221"/>
          </a:xfrm>
          <a:prstGeom prst="rect">
            <a:avLst/>
          </a:prstGeom>
        </p:spPr>
        <p:txBody>
          <a:bodyPr wrap="none">
            <a:spAutoFit/>
          </a:bodyPr>
          <a:lstStyle/>
          <a:p>
            <a:fld id="{06D8D187-0AE0-492A-A9E4-422CD34174F2}" type="slidenum">
              <a:rPr lang="en-US" sz="1000" smtClean="0"/>
              <a:pPr/>
              <a:t>4</a:t>
            </a:fld>
            <a:endParaRPr lang="en-US" sz="1000" dirty="0"/>
          </a:p>
        </p:txBody>
      </p:sp>
      <p:pic>
        <p:nvPicPr>
          <p:cNvPr id="5" name="Picture 4" descr="Solar-1046.JPG"/>
          <p:cNvPicPr>
            <a:picLocks noChangeAspect="1"/>
          </p:cNvPicPr>
          <p:nvPr/>
        </p:nvPicPr>
        <p:blipFill>
          <a:blip r:embed="rId3" cstate="print"/>
          <a:stretch>
            <a:fillRect/>
          </a:stretch>
        </p:blipFill>
        <p:spPr>
          <a:xfrm>
            <a:off x="575886" y="1569181"/>
            <a:ext cx="2800902" cy="1960237"/>
          </a:xfrm>
          <a:prstGeom prst="rect">
            <a:avLst/>
          </a:prstGeom>
          <a:ln w="38100" cap="sq">
            <a:solidFill>
              <a:schemeClr val="tx1"/>
            </a:solidFill>
            <a:prstDash val="solid"/>
            <a:miter lim="800000"/>
          </a:ln>
          <a:effectLst>
            <a:outerShdw blurRad="50800" dist="38100" dir="8100000" algn="tr" rotWithShape="0">
              <a:prstClr val="black">
                <a:alpha val="40000"/>
              </a:prstClr>
            </a:outerShdw>
          </a:effectLst>
        </p:spPr>
      </p:pic>
      <p:sp>
        <p:nvSpPr>
          <p:cNvPr id="6" name="TextBox 5"/>
          <p:cNvSpPr txBox="1"/>
          <p:nvPr/>
        </p:nvSpPr>
        <p:spPr>
          <a:xfrm>
            <a:off x="3693694" y="1395663"/>
            <a:ext cx="4944979" cy="4154984"/>
          </a:xfrm>
          <a:prstGeom prst="rect">
            <a:avLst/>
          </a:prstGeom>
          <a:noFill/>
        </p:spPr>
        <p:txBody>
          <a:bodyPr wrap="square" rtlCol="0">
            <a:spAutoFit/>
          </a:bodyPr>
          <a:lstStyle/>
          <a:p>
            <a:endParaRPr lang="en-US" dirty="0" smtClean="0"/>
          </a:p>
          <a:p>
            <a:r>
              <a:rPr lang="en-US" dirty="0" smtClean="0"/>
              <a:t>400 MW of Solar supported by the Department of Energy Resource’s solar clearinghouse</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p>
        </p:txBody>
      </p:sp>
      <p:sp>
        <p:nvSpPr>
          <p:cNvPr id="10" name="TextBox 9"/>
          <p:cNvSpPr txBox="1"/>
          <p:nvPr/>
        </p:nvSpPr>
        <p:spPr>
          <a:xfrm>
            <a:off x="1550981" y="3649429"/>
            <a:ext cx="6042039" cy="3208571"/>
          </a:xfrm>
          <a:prstGeom prst="rect">
            <a:avLst/>
          </a:prstGeom>
          <a:noFill/>
        </p:spPr>
        <p:txBody>
          <a:bodyPr wrap="square" rtlCol="0">
            <a:spAutoFit/>
          </a:bodyPr>
          <a:lstStyle/>
          <a:p>
            <a:pPr marL="457200" indent="-457200" algn="ctr"/>
            <a:r>
              <a:rPr lang="en-US" u="sng" dirty="0" smtClean="0"/>
              <a:t>Challenges</a:t>
            </a:r>
          </a:p>
          <a:p>
            <a:pPr marL="457200" indent="-457200" algn="ctr"/>
            <a:endParaRPr lang="en-US" sz="1050" u="sng" dirty="0" smtClean="0"/>
          </a:p>
          <a:p>
            <a:pPr marL="457200" indent="-457200">
              <a:buAutoNum type="arabicPeriod"/>
            </a:pPr>
            <a:r>
              <a:rPr lang="en-US" dirty="0" smtClean="0"/>
              <a:t>Clearinghouse Floor Remains Untested</a:t>
            </a:r>
          </a:p>
          <a:p>
            <a:pPr marL="457200" indent="-457200">
              <a:buAutoNum type="arabicPeriod"/>
            </a:pPr>
            <a:r>
              <a:rPr lang="en-US" dirty="0" smtClean="0"/>
              <a:t>Expiration of 1603</a:t>
            </a:r>
          </a:p>
          <a:p>
            <a:pPr marL="457200" indent="-457200">
              <a:buAutoNum type="arabicPeriod"/>
            </a:pPr>
            <a:r>
              <a:rPr lang="en-US" dirty="0" smtClean="0"/>
              <a:t>Virtual Net Metering Implementation</a:t>
            </a:r>
          </a:p>
          <a:p>
            <a:pPr marL="457200" indent="-457200">
              <a:buAutoNum type="arabicPeriod"/>
            </a:pPr>
            <a:r>
              <a:rPr lang="en-US" dirty="0" smtClean="0"/>
              <a:t>Forward SACP Schedule</a:t>
            </a:r>
          </a:p>
          <a:p>
            <a:pPr marL="457200" indent="-457200">
              <a:buAutoNum type="arabicPeriod"/>
            </a:pPr>
            <a:r>
              <a:rPr lang="en-US" dirty="0" smtClean="0"/>
              <a:t>Tax Exemptions</a:t>
            </a:r>
          </a:p>
          <a:p>
            <a:pPr marL="457200" indent="-457200">
              <a:buAutoNum type="arabicPeriod"/>
            </a:pPr>
            <a:r>
              <a:rPr lang="en-US" dirty="0" smtClean="0"/>
              <a:t>Minimum Standards Clarification</a:t>
            </a:r>
          </a:p>
          <a:p>
            <a:pPr marL="457200" indent="-457200">
              <a:buAutoNum type="arabicPeriod"/>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6421" y="620617"/>
            <a:ext cx="6931159" cy="523220"/>
          </a:xfrm>
          <a:prstGeom prst="rect">
            <a:avLst/>
          </a:prstGeom>
          <a:noFill/>
        </p:spPr>
        <p:txBody>
          <a:bodyPr wrap="square" rtlCol="0">
            <a:spAutoFit/>
          </a:bodyPr>
          <a:lstStyle/>
          <a:p>
            <a:pPr algn="ctr"/>
            <a:r>
              <a:rPr lang="en-US" sz="2800" b="1" dirty="0" smtClean="0">
                <a:solidFill>
                  <a:srgbClr val="004990"/>
                </a:solidFill>
                <a:latin typeface="Calibri" pitchFamily="34" charset="0"/>
                <a:ea typeface="+mj-ea"/>
                <a:cs typeface="+mj-cs"/>
              </a:rPr>
              <a:t>Expiration of the 1603 Grant Program</a:t>
            </a:r>
            <a:endParaRPr lang="en-US" sz="2800" b="1" dirty="0">
              <a:solidFill>
                <a:srgbClr val="004990"/>
              </a:solidFill>
              <a:latin typeface="Calibri" pitchFamily="34" charset="0"/>
              <a:ea typeface="+mj-ea"/>
              <a:cs typeface="+mj-cs"/>
            </a:endParaRPr>
          </a:p>
        </p:txBody>
      </p:sp>
      <p:sp>
        <p:nvSpPr>
          <p:cNvPr id="4" name="Slide Number Placeholder 18"/>
          <p:cNvSpPr>
            <a:spLocks noGrp="1"/>
          </p:cNvSpPr>
          <p:nvPr>
            <p:ph type="sldNum" sz="quarter" idx="12"/>
          </p:nvPr>
        </p:nvSpPr>
        <p:spPr>
          <a:xfrm>
            <a:off x="8686800" y="6358031"/>
            <a:ext cx="457200" cy="499969"/>
          </a:xfrm>
        </p:spPr>
        <p:txBody>
          <a:bodyPr/>
          <a:lstStyle/>
          <a:p>
            <a:fld id="{3A89C710-4664-488F-A8A4-7A7121406DFB}" type="slidenum">
              <a:rPr lang="en-US" sz="1000" smtClean="0"/>
              <a:pPr/>
              <a:t>5</a:t>
            </a:fld>
            <a:endParaRPr lang="en-US" sz="1000" dirty="0"/>
          </a:p>
        </p:txBody>
      </p:sp>
      <p:pic>
        <p:nvPicPr>
          <p:cNvPr id="33793" name="Picture 1"/>
          <p:cNvPicPr>
            <a:picLocks noChangeAspect="1" noChangeArrowheads="1"/>
          </p:cNvPicPr>
          <p:nvPr/>
        </p:nvPicPr>
        <p:blipFill>
          <a:blip r:embed="rId3" cstate="print"/>
          <a:srcRect/>
          <a:stretch>
            <a:fillRect/>
          </a:stretch>
        </p:blipFill>
        <p:spPr bwMode="auto">
          <a:xfrm>
            <a:off x="559558" y="1269242"/>
            <a:ext cx="8243247" cy="3971498"/>
          </a:xfrm>
          <a:prstGeom prst="rect">
            <a:avLst/>
          </a:prstGeom>
          <a:noFill/>
          <a:ln w="9525">
            <a:noFill/>
            <a:miter lim="800000"/>
            <a:headEnd/>
            <a:tailEnd/>
          </a:ln>
        </p:spPr>
      </p:pic>
      <p:sp>
        <p:nvSpPr>
          <p:cNvPr id="6" name="TextBox 5"/>
          <p:cNvSpPr txBox="1"/>
          <p:nvPr/>
        </p:nvSpPr>
        <p:spPr>
          <a:xfrm>
            <a:off x="370840" y="5544083"/>
            <a:ext cx="8402320" cy="830997"/>
          </a:xfrm>
          <a:prstGeom prst="rect">
            <a:avLst/>
          </a:prstGeom>
          <a:noFill/>
        </p:spPr>
        <p:txBody>
          <a:bodyPr wrap="square" rtlCol="0">
            <a:spAutoFit/>
          </a:bodyPr>
          <a:lstStyle/>
          <a:p>
            <a:pPr algn="ctr"/>
            <a:r>
              <a:rPr lang="en-US" dirty="0" smtClean="0"/>
              <a:t>149 Solar Projects installed under the MA Solar Carve Out Program were awarded DOE’s 1603 Program grant.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603616"/>
            <a:ext cx="8296275" cy="523220"/>
          </a:xfrm>
          <a:prstGeom prst="rect">
            <a:avLst/>
          </a:prstGeom>
          <a:noFill/>
        </p:spPr>
        <p:txBody>
          <a:bodyPr wrap="square" rtlCol="0">
            <a:spAutoFit/>
          </a:bodyPr>
          <a:lstStyle/>
          <a:p>
            <a:pPr algn="ctr"/>
            <a:r>
              <a:rPr lang="en-US" sz="2800" b="1" dirty="0" smtClean="0">
                <a:solidFill>
                  <a:srgbClr val="1F38B7"/>
                </a:solidFill>
                <a:latin typeface="Calibri" pitchFamily="34" charset="0"/>
              </a:rPr>
              <a:t>Net Metering Caps</a:t>
            </a:r>
            <a:endParaRPr lang="en-US" sz="2800" b="1" dirty="0">
              <a:solidFill>
                <a:srgbClr val="1F38B7"/>
              </a:solidFill>
              <a:latin typeface="Calibri" pitchFamily="34" charset="0"/>
            </a:endParaRPr>
          </a:p>
        </p:txBody>
      </p:sp>
      <p:sp>
        <p:nvSpPr>
          <p:cNvPr id="18" name="TextBox 17"/>
          <p:cNvSpPr txBox="1"/>
          <p:nvPr/>
        </p:nvSpPr>
        <p:spPr>
          <a:xfrm>
            <a:off x="372291" y="1280160"/>
            <a:ext cx="8347166" cy="1200329"/>
          </a:xfrm>
          <a:prstGeom prst="rect">
            <a:avLst/>
          </a:prstGeom>
          <a:noFill/>
        </p:spPr>
        <p:txBody>
          <a:bodyPr wrap="square" rtlCol="0">
            <a:spAutoFit/>
          </a:bodyPr>
          <a:lstStyle/>
          <a:p>
            <a:r>
              <a:rPr lang="en-US" dirty="0" smtClean="0"/>
              <a:t>Aggregate limit for net metered capacity of 1% of utility’s peak load for non-public entities, 2% of utility’s peak load for net metering by public entities</a:t>
            </a:r>
          </a:p>
        </p:txBody>
      </p:sp>
      <p:sp>
        <p:nvSpPr>
          <p:cNvPr id="19" name="Slide Number Placeholder 18"/>
          <p:cNvSpPr>
            <a:spLocks noGrp="1"/>
          </p:cNvSpPr>
          <p:nvPr>
            <p:ph type="sldNum" sz="quarter" idx="12"/>
          </p:nvPr>
        </p:nvSpPr>
        <p:spPr>
          <a:xfrm>
            <a:off x="8686800" y="6358031"/>
            <a:ext cx="457200" cy="499969"/>
          </a:xfrm>
        </p:spPr>
        <p:txBody>
          <a:bodyPr/>
          <a:lstStyle/>
          <a:p>
            <a:fld id="{3A89C710-4664-488F-A8A4-7A7121406DFB}" type="slidenum">
              <a:rPr lang="en-US" sz="1000" smtClean="0"/>
              <a:pPr/>
              <a:t>6</a:t>
            </a:fld>
            <a:endParaRPr lang="en-US" sz="1000" dirty="0"/>
          </a:p>
        </p:txBody>
      </p:sp>
      <p:graphicFrame>
        <p:nvGraphicFramePr>
          <p:cNvPr id="11" name="Table 10"/>
          <p:cNvGraphicFramePr>
            <a:graphicFrameLocks noGrp="1"/>
          </p:cNvGraphicFramePr>
          <p:nvPr/>
        </p:nvGraphicFramePr>
        <p:xfrm>
          <a:off x="368492" y="2588986"/>
          <a:ext cx="8543495" cy="2351505"/>
        </p:xfrm>
        <a:graphic>
          <a:graphicData uri="http://schemas.openxmlformats.org/drawingml/2006/table">
            <a:tbl>
              <a:tblPr firstRow="1" bandRow="1">
                <a:tableStyleId>{5C22544A-7EE6-4342-B048-85BDC9FD1C3A}</a:tableStyleId>
              </a:tblPr>
              <a:tblGrid>
                <a:gridCol w="1708699"/>
                <a:gridCol w="1708699"/>
                <a:gridCol w="1708699"/>
                <a:gridCol w="1708699"/>
                <a:gridCol w="1708699"/>
              </a:tblGrid>
              <a:tr h="470301">
                <a:tc>
                  <a:txBody>
                    <a:bodyPr/>
                    <a:lstStyle/>
                    <a:p>
                      <a:endParaRPr lang="en-US" dirty="0"/>
                    </a:p>
                  </a:txBody>
                  <a:tcPr/>
                </a:tc>
                <a:tc>
                  <a:txBody>
                    <a:bodyPr/>
                    <a:lstStyle/>
                    <a:p>
                      <a:r>
                        <a:rPr lang="en-US" dirty="0" smtClean="0"/>
                        <a:t>NGRID</a:t>
                      </a:r>
                      <a:endParaRPr lang="en-US" dirty="0"/>
                    </a:p>
                  </a:txBody>
                  <a:tcPr/>
                </a:tc>
                <a:tc>
                  <a:txBody>
                    <a:bodyPr/>
                    <a:lstStyle/>
                    <a:p>
                      <a:r>
                        <a:rPr lang="en-US" dirty="0" smtClean="0"/>
                        <a:t>NSTAR</a:t>
                      </a:r>
                      <a:endParaRPr lang="en-US" dirty="0"/>
                    </a:p>
                  </a:txBody>
                  <a:tcPr/>
                </a:tc>
                <a:tc>
                  <a:txBody>
                    <a:bodyPr/>
                    <a:lstStyle/>
                    <a:p>
                      <a:r>
                        <a:rPr lang="en-US" dirty="0" smtClean="0"/>
                        <a:t>WMECO</a:t>
                      </a:r>
                      <a:endParaRPr lang="en-US" dirty="0"/>
                    </a:p>
                  </a:txBody>
                  <a:tcPr/>
                </a:tc>
                <a:tc>
                  <a:txBody>
                    <a:bodyPr/>
                    <a:lstStyle/>
                    <a:p>
                      <a:r>
                        <a:rPr lang="en-US" dirty="0" smtClean="0"/>
                        <a:t>UNITIL</a:t>
                      </a:r>
                      <a:endParaRPr lang="en-US" dirty="0"/>
                    </a:p>
                  </a:txBody>
                  <a:tcPr/>
                </a:tc>
              </a:tr>
              <a:tr h="470301">
                <a:tc>
                  <a:txBody>
                    <a:bodyPr/>
                    <a:lstStyle/>
                    <a:p>
                      <a:r>
                        <a:rPr lang="en-US" dirty="0" smtClean="0"/>
                        <a:t>1% (MW)</a:t>
                      </a:r>
                      <a:endParaRPr lang="en-US" dirty="0"/>
                    </a:p>
                  </a:txBody>
                  <a:tcPr/>
                </a:tc>
                <a:tc>
                  <a:txBody>
                    <a:bodyPr/>
                    <a:lstStyle/>
                    <a:p>
                      <a:r>
                        <a:rPr lang="en-US" dirty="0" smtClean="0"/>
                        <a:t>51.31</a:t>
                      </a:r>
                      <a:endParaRPr lang="en-US" dirty="0"/>
                    </a:p>
                  </a:txBody>
                  <a:tcPr/>
                </a:tc>
                <a:tc>
                  <a:txBody>
                    <a:bodyPr/>
                    <a:lstStyle/>
                    <a:p>
                      <a:r>
                        <a:rPr lang="en-US" dirty="0" smtClean="0"/>
                        <a:t>49.78</a:t>
                      </a:r>
                      <a:endParaRPr lang="en-US" dirty="0"/>
                    </a:p>
                  </a:txBody>
                  <a:tcPr/>
                </a:tc>
                <a:tc>
                  <a:txBody>
                    <a:bodyPr/>
                    <a:lstStyle/>
                    <a:p>
                      <a:r>
                        <a:rPr lang="en-US" dirty="0" smtClean="0"/>
                        <a:t>8.1</a:t>
                      </a:r>
                      <a:endParaRPr lang="en-US" dirty="0"/>
                    </a:p>
                  </a:txBody>
                  <a:tcPr/>
                </a:tc>
                <a:tc>
                  <a:txBody>
                    <a:bodyPr/>
                    <a:lstStyle/>
                    <a:p>
                      <a:r>
                        <a:rPr lang="en-US" dirty="0" smtClean="0"/>
                        <a:t>1.02</a:t>
                      </a:r>
                      <a:endParaRPr lang="en-US" dirty="0"/>
                    </a:p>
                  </a:txBody>
                  <a:tcPr/>
                </a:tc>
              </a:tr>
              <a:tr h="470301">
                <a:tc>
                  <a:txBody>
                    <a:bodyPr/>
                    <a:lstStyle/>
                    <a:p>
                      <a:r>
                        <a:rPr lang="en-US" dirty="0" smtClean="0"/>
                        <a:t>2% (MW)</a:t>
                      </a:r>
                      <a:endParaRPr lang="en-US" dirty="0"/>
                    </a:p>
                  </a:txBody>
                  <a:tcPr/>
                </a:tc>
                <a:tc>
                  <a:txBody>
                    <a:bodyPr/>
                    <a:lstStyle/>
                    <a:p>
                      <a:r>
                        <a:rPr lang="en-US" dirty="0" smtClean="0"/>
                        <a:t>102.62</a:t>
                      </a:r>
                      <a:endParaRPr lang="en-US" dirty="0"/>
                    </a:p>
                  </a:txBody>
                  <a:tcPr/>
                </a:tc>
                <a:tc>
                  <a:txBody>
                    <a:bodyPr/>
                    <a:lstStyle/>
                    <a:p>
                      <a:r>
                        <a:rPr lang="en-US" dirty="0" smtClean="0"/>
                        <a:t>99.56</a:t>
                      </a:r>
                      <a:endParaRPr lang="en-US" dirty="0"/>
                    </a:p>
                  </a:txBody>
                  <a:tcPr/>
                </a:tc>
                <a:tc>
                  <a:txBody>
                    <a:bodyPr/>
                    <a:lstStyle/>
                    <a:p>
                      <a:r>
                        <a:rPr lang="en-US" dirty="0" smtClean="0"/>
                        <a:t>16.2</a:t>
                      </a:r>
                      <a:endParaRPr lang="en-US" dirty="0"/>
                    </a:p>
                  </a:txBody>
                  <a:tcPr/>
                </a:tc>
                <a:tc>
                  <a:txBody>
                    <a:bodyPr/>
                    <a:lstStyle/>
                    <a:p>
                      <a:r>
                        <a:rPr lang="en-US" dirty="0" smtClean="0"/>
                        <a:t>2.04</a:t>
                      </a:r>
                      <a:endParaRPr lang="en-US" dirty="0"/>
                    </a:p>
                  </a:txBody>
                  <a:tcPr/>
                </a:tc>
              </a:tr>
              <a:tr h="470301">
                <a:tc>
                  <a:txBody>
                    <a:bodyPr/>
                    <a:lstStyle/>
                    <a:p>
                      <a:r>
                        <a:rPr lang="en-US" dirty="0" smtClean="0"/>
                        <a:t>Installed</a:t>
                      </a:r>
                      <a:endParaRPr lang="en-US" dirty="0"/>
                    </a:p>
                  </a:txBody>
                  <a:tcPr/>
                </a:tc>
                <a:tc>
                  <a:txBody>
                    <a:bodyPr/>
                    <a:lstStyle/>
                    <a:p>
                      <a:r>
                        <a:rPr lang="en-US" dirty="0" smtClean="0"/>
                        <a:t>24.62*</a:t>
                      </a:r>
                      <a:endParaRPr lang="en-US" dirty="0"/>
                    </a:p>
                  </a:txBody>
                  <a:tcPr/>
                </a:tc>
                <a:tc>
                  <a:txBody>
                    <a:bodyPr/>
                    <a:lstStyle/>
                    <a:p>
                      <a:r>
                        <a:rPr lang="en-US" dirty="0" smtClean="0"/>
                        <a:t>26.64</a:t>
                      </a:r>
                      <a:endParaRPr lang="en-US" dirty="0"/>
                    </a:p>
                  </a:txBody>
                  <a:tcPr/>
                </a:tc>
                <a:tc>
                  <a:txBody>
                    <a:bodyPr/>
                    <a:lstStyle/>
                    <a:p>
                      <a:r>
                        <a:rPr lang="en-US" dirty="0" smtClean="0"/>
                        <a:t>3.83*</a:t>
                      </a:r>
                      <a:endParaRPr lang="en-US" dirty="0"/>
                    </a:p>
                  </a:txBody>
                  <a:tcPr/>
                </a:tc>
                <a:tc>
                  <a:txBody>
                    <a:bodyPr/>
                    <a:lstStyle/>
                    <a:p>
                      <a:r>
                        <a:rPr lang="en-US" dirty="0" smtClean="0"/>
                        <a:t>.62*</a:t>
                      </a:r>
                      <a:endParaRPr lang="en-US" dirty="0"/>
                    </a:p>
                  </a:txBody>
                  <a:tcPr/>
                </a:tc>
              </a:tr>
              <a:tr h="470301">
                <a:tc>
                  <a:txBody>
                    <a:bodyPr/>
                    <a:lstStyle/>
                    <a:p>
                      <a:r>
                        <a:rPr lang="en-US" dirty="0" smtClean="0"/>
                        <a:t>Pending</a:t>
                      </a:r>
                      <a:endParaRPr lang="en-US" dirty="0"/>
                    </a:p>
                  </a:txBody>
                  <a:tcPr/>
                </a:tc>
                <a:tc>
                  <a:txBody>
                    <a:bodyPr/>
                    <a:lstStyle/>
                    <a:p>
                      <a:r>
                        <a:rPr lang="en-US" dirty="0" smtClean="0"/>
                        <a:t>44.24</a:t>
                      </a:r>
                      <a:endParaRPr lang="en-US" dirty="0"/>
                    </a:p>
                  </a:txBody>
                  <a:tcPr/>
                </a:tc>
                <a:tc>
                  <a:txBody>
                    <a:bodyPr/>
                    <a:lstStyle/>
                    <a:p>
                      <a:r>
                        <a:rPr lang="en-US" dirty="0" smtClean="0"/>
                        <a:t>105.28</a:t>
                      </a:r>
                      <a:endParaRPr lang="en-US" dirty="0"/>
                    </a:p>
                  </a:txBody>
                  <a:tcPr/>
                </a:tc>
                <a:tc>
                  <a:txBody>
                    <a:bodyPr/>
                    <a:lstStyle/>
                    <a:p>
                      <a:r>
                        <a:rPr lang="en-US" dirty="0" smtClean="0"/>
                        <a:t>10.439</a:t>
                      </a:r>
                      <a:endParaRPr lang="en-US" dirty="0"/>
                    </a:p>
                  </a:txBody>
                  <a:tcPr/>
                </a:tc>
                <a:tc>
                  <a:txBody>
                    <a:bodyPr/>
                    <a:lstStyle/>
                    <a:p>
                      <a:r>
                        <a:rPr lang="en-US" dirty="0" smtClean="0"/>
                        <a:t>.32</a:t>
                      </a:r>
                      <a:endParaRPr lang="en-US" dirty="0"/>
                    </a:p>
                  </a:txBody>
                  <a:tcPr/>
                </a:tc>
              </a:tr>
            </a:tbl>
          </a:graphicData>
        </a:graphic>
      </p:graphicFrame>
      <p:sp>
        <p:nvSpPr>
          <p:cNvPr id="12" name="TextBox 11"/>
          <p:cNvSpPr txBox="1"/>
          <p:nvPr/>
        </p:nvSpPr>
        <p:spPr>
          <a:xfrm>
            <a:off x="623247" y="4995990"/>
            <a:ext cx="1109599" cy="246221"/>
          </a:xfrm>
          <a:prstGeom prst="rect">
            <a:avLst/>
          </a:prstGeom>
          <a:noFill/>
        </p:spPr>
        <p:txBody>
          <a:bodyPr wrap="none" rtlCol="0">
            <a:spAutoFit/>
          </a:bodyPr>
          <a:lstStyle/>
          <a:p>
            <a:r>
              <a:rPr lang="en-US" sz="1000" dirty="0" smtClean="0"/>
              <a:t>*as of 8/13/2011</a:t>
            </a:r>
            <a:endParaRPr lang="en-US" sz="1000" dirty="0"/>
          </a:p>
        </p:txBody>
      </p:sp>
      <p:sp>
        <p:nvSpPr>
          <p:cNvPr id="16" name="TextBox 15"/>
          <p:cNvSpPr txBox="1"/>
          <p:nvPr/>
        </p:nvSpPr>
        <p:spPr>
          <a:xfrm>
            <a:off x="304800" y="4861560"/>
            <a:ext cx="8488680" cy="1754326"/>
          </a:xfrm>
          <a:prstGeom prst="rect">
            <a:avLst/>
          </a:prstGeom>
          <a:noFill/>
        </p:spPr>
        <p:txBody>
          <a:bodyPr wrap="square" rtlCol="0">
            <a:spAutoFit/>
          </a:bodyPr>
          <a:lstStyle/>
          <a:p>
            <a:r>
              <a:rPr lang="en-US" u="sng" dirty="0" smtClean="0"/>
              <a:t> </a:t>
            </a:r>
            <a:endParaRPr lang="en-US" sz="2000" dirty="0" smtClean="0"/>
          </a:p>
          <a:p>
            <a:pPr algn="ctr"/>
            <a:r>
              <a:rPr lang="en-US" sz="3200" b="1" u="sng" dirty="0" smtClean="0">
                <a:solidFill>
                  <a:srgbClr val="C00000"/>
                </a:solidFill>
              </a:rPr>
              <a:t>Caps Already Stopping Some Projects and Threaten to Bring Development to Halt</a:t>
            </a:r>
            <a:r>
              <a:rPr lang="en-US" sz="2000" b="1" u="sng" dirty="0" smtClean="0">
                <a:solidFill>
                  <a:srgbClr val="C00000"/>
                </a:solidFill>
              </a:rPr>
              <a:t> </a:t>
            </a:r>
          </a:p>
          <a:p>
            <a:pPr>
              <a:buFont typeface="Arial" pitchFamily="34" charset="0"/>
              <a:buChar char="•"/>
            </a:pP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03616"/>
            <a:ext cx="8753475" cy="523220"/>
          </a:xfrm>
          <a:prstGeom prst="rect">
            <a:avLst/>
          </a:prstGeom>
          <a:noFill/>
        </p:spPr>
        <p:txBody>
          <a:bodyPr wrap="square" rtlCol="0">
            <a:spAutoFit/>
          </a:bodyPr>
          <a:lstStyle/>
          <a:p>
            <a:pPr algn="ctr"/>
            <a:r>
              <a:rPr lang="en-US" sz="2800" b="1" dirty="0" smtClean="0">
                <a:solidFill>
                  <a:srgbClr val="1F38B7"/>
                </a:solidFill>
                <a:latin typeface="Calibri" pitchFamily="34" charset="0"/>
              </a:rPr>
              <a:t> Allocating Net Metering Credits To Multiple Entities</a:t>
            </a:r>
            <a:endParaRPr lang="en-US" sz="2800" b="1" dirty="0">
              <a:solidFill>
                <a:srgbClr val="1F38B7"/>
              </a:solidFill>
              <a:latin typeface="Calibri" pitchFamily="34" charset="0"/>
            </a:endParaRPr>
          </a:p>
        </p:txBody>
      </p:sp>
      <p:sp>
        <p:nvSpPr>
          <p:cNvPr id="19" name="Slide Number Placeholder 18"/>
          <p:cNvSpPr>
            <a:spLocks noGrp="1"/>
          </p:cNvSpPr>
          <p:nvPr>
            <p:ph type="sldNum" sz="quarter" idx="12"/>
          </p:nvPr>
        </p:nvSpPr>
        <p:spPr>
          <a:xfrm>
            <a:off x="8686800" y="6358031"/>
            <a:ext cx="457200" cy="499969"/>
          </a:xfrm>
        </p:spPr>
        <p:txBody>
          <a:bodyPr/>
          <a:lstStyle/>
          <a:p>
            <a:fld id="{3A89C710-4664-488F-A8A4-7A7121406DFB}" type="slidenum">
              <a:rPr lang="en-US" sz="1000" smtClean="0"/>
              <a:pPr/>
              <a:t>7</a:t>
            </a:fld>
            <a:endParaRPr lang="en-US" sz="1000" dirty="0"/>
          </a:p>
        </p:txBody>
      </p:sp>
      <p:sp>
        <p:nvSpPr>
          <p:cNvPr id="12" name="Text Box 38"/>
          <p:cNvSpPr txBox="1">
            <a:spLocks noChangeArrowheads="1"/>
          </p:cNvSpPr>
          <p:nvPr/>
        </p:nvSpPr>
        <p:spPr bwMode="auto">
          <a:xfrm>
            <a:off x="-1" y="1227706"/>
            <a:ext cx="9144001" cy="5493812"/>
          </a:xfrm>
          <a:prstGeom prst="rect">
            <a:avLst/>
          </a:prstGeom>
          <a:solidFill>
            <a:srgbClr val="B7E0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1">
              <a:spcBef>
                <a:spcPct val="50000"/>
              </a:spcBef>
              <a:buClr>
                <a:srgbClr val="0070C0"/>
              </a:buClr>
            </a:pPr>
            <a:r>
              <a:rPr lang="en-US" sz="2200" dirty="0" smtClean="0"/>
              <a:t>SECTION 27 of 2010 Act added following definition:</a:t>
            </a:r>
            <a:r>
              <a:rPr lang="en-US" sz="2200" i="1" dirty="0" smtClean="0"/>
              <a:t/>
            </a:r>
            <a:br>
              <a:rPr lang="en-US" sz="2200" i="1" dirty="0" smtClean="0"/>
            </a:br>
            <a:r>
              <a:rPr lang="en-US" sz="2200" i="1" dirty="0" smtClean="0">
                <a:latin typeface="+mn-lt"/>
              </a:rPr>
              <a:t/>
            </a:r>
            <a:br>
              <a:rPr lang="en-US" sz="2200" i="1" dirty="0" smtClean="0">
                <a:latin typeface="+mn-lt"/>
              </a:rPr>
            </a:br>
            <a:r>
              <a:rPr lang="en-US" sz="2200" i="1" dirty="0" smtClean="0">
                <a:latin typeface="+mn-lt"/>
              </a:rPr>
              <a:t>“Net metering facility of a municipality or other governmental entity”, a Class II or III net metering facility: (1) that is owned or operated by a municipality or other governmental entity; or (2) of which the municipality or other governmental entity is assigned 100 percent of the output.   </a:t>
            </a:r>
          </a:p>
          <a:p>
            <a:pPr lvl="1">
              <a:spcBef>
                <a:spcPct val="50000"/>
              </a:spcBef>
              <a:buClr>
                <a:srgbClr val="0070C0"/>
              </a:buClr>
            </a:pPr>
            <a:endParaRPr lang="en-US" sz="2200" dirty="0" smtClean="0"/>
          </a:p>
          <a:p>
            <a:pPr lvl="1">
              <a:spcBef>
                <a:spcPct val="50000"/>
              </a:spcBef>
              <a:buClr>
                <a:srgbClr val="0070C0"/>
              </a:buClr>
            </a:pPr>
            <a:r>
              <a:rPr lang="en-US" sz="1400" dirty="0" smtClean="0"/>
              <a:t>(Chapter 359 of the Acts of 2010, An Act Making Appropriations for the Fiscal Years 2010 and 2011 to Provide for Supplementing Certain Existing Appropriations and for Certain Other Activities and Projects).</a:t>
            </a:r>
            <a:r>
              <a:rPr lang="en-US" sz="2200" dirty="0" smtClean="0"/>
              <a:t/>
            </a:r>
            <a:br>
              <a:rPr lang="en-US" sz="2200" dirty="0" smtClean="0"/>
            </a:br>
            <a:endParaRPr lang="en-US" sz="2200" b="1" dirty="0" smtClean="0">
              <a:latin typeface="Calibri" pitchFamily="-109" charset="0"/>
            </a:endParaRPr>
          </a:p>
          <a:p>
            <a:pPr lvl="1">
              <a:spcBef>
                <a:spcPct val="50000"/>
              </a:spcBef>
              <a:buClr>
                <a:srgbClr val="0070C0"/>
              </a:buClr>
              <a:buFont typeface="Wingdings" pitchFamily="2" charset="2"/>
              <a:buChar char="v"/>
            </a:pPr>
            <a:r>
              <a:rPr lang="en-US" sz="2200" dirty="0" smtClean="0">
                <a:latin typeface="Calibri" pitchFamily="-109" charset="0"/>
              </a:rPr>
              <a:t>Proposed interpretation  of 2010 Act </a:t>
            </a:r>
            <a:r>
              <a:rPr lang="en-US" sz="2200" b="1" i="1" dirty="0" smtClean="0">
                <a:latin typeface="Calibri" pitchFamily="-109" charset="0"/>
              </a:rPr>
              <a:t>would limit assignment of credits for public entities to Host only, while allowing  assignment to multiple entities</a:t>
            </a:r>
            <a:r>
              <a:rPr lang="en-US" sz="2200" dirty="0" smtClean="0">
                <a:latin typeface="Calibri" pitchFamily="-109" charset="0"/>
              </a:rPr>
              <a:t> </a:t>
            </a:r>
            <a:r>
              <a:rPr lang="en-US" sz="2200" b="1" i="1" dirty="0" smtClean="0">
                <a:latin typeface="Calibri" pitchFamily="-109" charset="0"/>
              </a:rPr>
              <a:t>for private entities.</a:t>
            </a:r>
            <a:r>
              <a:rPr lang="en-US" sz="2200" b="1" i="1" dirty="0" smtClean="0"/>
              <a:t> </a:t>
            </a:r>
          </a:p>
          <a:p>
            <a:pPr lvl="1">
              <a:spcBef>
                <a:spcPct val="50000"/>
              </a:spcBef>
              <a:buClr>
                <a:srgbClr val="0070C0"/>
              </a:buClr>
            </a:pPr>
            <a:endParaRPr lang="en-US" sz="2000" dirty="0" smtClean="0">
              <a:latin typeface="Calibri" pitchFamily="-109"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1CA15195-CD42-4BD9-9B53-C5E87E5F0EC1}" type="slidenum">
              <a:rPr lang="en-US" smtClean="0"/>
              <a:pPr>
                <a:defRPr/>
              </a:pPr>
              <a:t>8</a:t>
            </a:fld>
            <a:endParaRPr lang="en-US" dirty="0"/>
          </a:p>
        </p:txBody>
      </p:sp>
      <p:sp>
        <p:nvSpPr>
          <p:cNvPr id="3" name="Text Box 38"/>
          <p:cNvSpPr txBox="1">
            <a:spLocks noChangeArrowheads="1"/>
          </p:cNvSpPr>
          <p:nvPr/>
        </p:nvSpPr>
        <p:spPr bwMode="auto">
          <a:xfrm>
            <a:off x="0" y="1209682"/>
            <a:ext cx="9143999" cy="5909310"/>
          </a:xfrm>
          <a:prstGeom prst="rect">
            <a:avLst/>
          </a:prstGeom>
          <a:solidFill>
            <a:srgbClr val="B7E0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1" algn="ctr">
              <a:spcBef>
                <a:spcPct val="50000"/>
              </a:spcBef>
              <a:buClr>
                <a:srgbClr val="0070C0"/>
              </a:buClr>
            </a:pPr>
            <a:r>
              <a:rPr lang="en-US" b="1" dirty="0" smtClean="0">
                <a:latin typeface="+mn-lt"/>
              </a:rPr>
              <a:t> </a:t>
            </a:r>
            <a:r>
              <a:rPr lang="en-US" b="1" i="1" u="sng" dirty="0" smtClean="0">
                <a:latin typeface="+mn-lt"/>
              </a:rPr>
              <a:t>Green Communities Act specifically allows assignment to multiple entities</a:t>
            </a:r>
            <a:r>
              <a:rPr lang="en-US" b="1" i="1" dirty="0" smtClean="0">
                <a:latin typeface="+mn-lt"/>
              </a:rPr>
              <a:t>:</a:t>
            </a:r>
          </a:p>
          <a:p>
            <a:pPr lvl="1">
              <a:spcBef>
                <a:spcPts val="0"/>
              </a:spcBef>
              <a:buClr>
                <a:srgbClr val="0070C0"/>
              </a:buClr>
            </a:pPr>
            <a:endParaRPr lang="en-US" sz="2600" dirty="0" smtClean="0">
              <a:latin typeface="+mn-lt"/>
            </a:endParaRPr>
          </a:p>
          <a:p>
            <a:r>
              <a:rPr lang="en-US" sz="2600" dirty="0" smtClean="0">
                <a:latin typeface="+mn-lt"/>
              </a:rPr>
              <a:t>“Section 139.   . . . A Class I or Class II wind or solar net metering facility </a:t>
            </a:r>
            <a:r>
              <a:rPr lang="en-US" sz="2600" b="1" i="1" dirty="0" smtClean="0">
                <a:solidFill>
                  <a:srgbClr val="C00000"/>
                </a:solidFill>
                <a:latin typeface="+mn-lt"/>
              </a:rPr>
              <a:t>may designate customers </a:t>
            </a:r>
            <a:r>
              <a:rPr lang="en-US" sz="2600" dirty="0" smtClean="0">
                <a:latin typeface="+mn-lt"/>
              </a:rPr>
              <a:t>of the same distribution company to which the Class I or Class II wind or solar net metering facility is interconnected and that are located in the same ISO -NE load zone to receive such credits in amounts attributed by the Class I or Class II wind or solar net metering facility. Written notice of the identities of the </a:t>
            </a:r>
            <a:r>
              <a:rPr lang="en-US" sz="2600" b="1" i="1" dirty="0" smtClean="0">
                <a:solidFill>
                  <a:srgbClr val="C00000"/>
                </a:solidFill>
                <a:latin typeface="+mn-lt"/>
              </a:rPr>
              <a:t>customers</a:t>
            </a:r>
            <a:r>
              <a:rPr lang="en-US" sz="2600" dirty="0" smtClean="0">
                <a:latin typeface="+mn-lt"/>
              </a:rPr>
              <a:t> so designated and the amounts of the credits to be attributed to such </a:t>
            </a:r>
            <a:r>
              <a:rPr lang="en-US" sz="2600" b="1" i="1" dirty="0" smtClean="0">
                <a:solidFill>
                  <a:srgbClr val="C00000"/>
                </a:solidFill>
                <a:latin typeface="+mn-lt"/>
              </a:rPr>
              <a:t>customers</a:t>
            </a:r>
            <a:r>
              <a:rPr lang="en-US" sz="2600" dirty="0" smtClean="0">
                <a:latin typeface="+mn-lt"/>
              </a:rPr>
              <a:t> shall be in a form as the distribution company shall reasonably require.”</a:t>
            </a:r>
          </a:p>
          <a:p>
            <a:endParaRPr lang="en-US" sz="2600" dirty="0" smtClean="0">
              <a:latin typeface="+mn-lt"/>
            </a:endParaRPr>
          </a:p>
          <a:p>
            <a:endParaRPr lang="en-US" sz="1800" dirty="0" smtClean="0">
              <a:latin typeface="Calibri" pitchFamily="-109"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03616"/>
            <a:ext cx="8753475" cy="523220"/>
          </a:xfrm>
          <a:prstGeom prst="rect">
            <a:avLst/>
          </a:prstGeom>
          <a:noFill/>
        </p:spPr>
        <p:txBody>
          <a:bodyPr wrap="square" rtlCol="0">
            <a:spAutoFit/>
          </a:bodyPr>
          <a:lstStyle/>
          <a:p>
            <a:pPr algn="ctr"/>
            <a:r>
              <a:rPr lang="en-US" sz="2800" b="1" dirty="0" smtClean="0">
                <a:solidFill>
                  <a:srgbClr val="1F38B7"/>
                </a:solidFill>
                <a:latin typeface="Calibri" pitchFamily="34" charset="0"/>
              </a:rPr>
              <a:t> Allocating Net Metering Credits To Multiple Entities</a:t>
            </a:r>
            <a:endParaRPr lang="en-US" sz="2800" b="1" dirty="0">
              <a:solidFill>
                <a:srgbClr val="1F38B7"/>
              </a:solidFill>
              <a:latin typeface="Calibri" pitchFamily="34" charset="0"/>
            </a:endParaRPr>
          </a:p>
        </p:txBody>
      </p:sp>
      <p:sp>
        <p:nvSpPr>
          <p:cNvPr id="19" name="Slide Number Placeholder 18"/>
          <p:cNvSpPr>
            <a:spLocks noGrp="1"/>
          </p:cNvSpPr>
          <p:nvPr>
            <p:ph type="sldNum" sz="quarter" idx="12"/>
          </p:nvPr>
        </p:nvSpPr>
        <p:spPr>
          <a:xfrm>
            <a:off x="8686800" y="6358031"/>
            <a:ext cx="457200" cy="499969"/>
          </a:xfrm>
        </p:spPr>
        <p:txBody>
          <a:bodyPr/>
          <a:lstStyle/>
          <a:p>
            <a:fld id="{3A89C710-4664-488F-A8A4-7A7121406DFB}" type="slidenum">
              <a:rPr lang="en-US" sz="1000" smtClean="0"/>
              <a:pPr/>
              <a:t>9</a:t>
            </a:fld>
            <a:endParaRPr lang="en-US" sz="1000" dirty="0"/>
          </a:p>
        </p:txBody>
      </p:sp>
      <p:sp>
        <p:nvSpPr>
          <p:cNvPr id="12" name="Text Box 38"/>
          <p:cNvSpPr txBox="1">
            <a:spLocks noChangeArrowheads="1"/>
          </p:cNvSpPr>
          <p:nvPr/>
        </p:nvSpPr>
        <p:spPr bwMode="auto">
          <a:xfrm>
            <a:off x="0" y="1200412"/>
            <a:ext cx="9143999" cy="5693866"/>
          </a:xfrm>
          <a:prstGeom prst="rect">
            <a:avLst/>
          </a:prstGeom>
          <a:solidFill>
            <a:srgbClr val="B7E0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1" algn="ctr">
              <a:spcBef>
                <a:spcPts val="0"/>
              </a:spcBef>
              <a:buClr>
                <a:srgbClr val="0070C0"/>
              </a:buClr>
            </a:pPr>
            <a:r>
              <a:rPr lang="en-US" sz="2800" b="1" i="1" u="sng" dirty="0" smtClean="0">
                <a:latin typeface="+mn-lt"/>
              </a:rPr>
              <a:t>Regulations specifically allow assignment to multiple entities.</a:t>
            </a:r>
          </a:p>
          <a:p>
            <a:pPr lvl="1" algn="ctr">
              <a:spcBef>
                <a:spcPts val="0"/>
              </a:spcBef>
              <a:buClr>
                <a:srgbClr val="0070C0"/>
              </a:buClr>
            </a:pPr>
            <a:endParaRPr lang="en-US" sz="2800" dirty="0" smtClean="0">
              <a:latin typeface="+mn-lt"/>
            </a:endParaRPr>
          </a:p>
          <a:p>
            <a:r>
              <a:rPr lang="en-US" sz="2800" dirty="0" smtClean="0">
                <a:latin typeface="+mn-lt"/>
              </a:rPr>
              <a:t>(1) For a Class I or II Wind Net Metering Facility, Solar Net Metering Facility, or Agricultural Net Metering Facility; Class III Net Metering Facility; or</a:t>
            </a:r>
          </a:p>
          <a:p>
            <a:r>
              <a:rPr lang="en-US" sz="2800" dirty="0" smtClean="0">
                <a:latin typeface="+mn-lt"/>
              </a:rPr>
              <a:t>Neighborhood Net Metering Facility, each Distribution Company shall allocate Net Metering credits as designated in writing by the Host Customer, to other </a:t>
            </a:r>
            <a:r>
              <a:rPr lang="en-US" sz="2800" b="1" i="1" dirty="0" smtClean="0">
                <a:solidFill>
                  <a:srgbClr val="C00000"/>
                </a:solidFill>
                <a:latin typeface="+mn-lt"/>
              </a:rPr>
              <a:t>Customers </a:t>
            </a:r>
            <a:r>
              <a:rPr lang="en-US" sz="2800" b="1" i="1" dirty="0" smtClean="0">
                <a:latin typeface="+mn-lt"/>
              </a:rPr>
              <a:t>who are in the Distribution Company’s service territory </a:t>
            </a:r>
            <a:r>
              <a:rPr lang="en-US" sz="2800" b="1" i="1" smtClean="0">
                <a:latin typeface="+mn-lt"/>
              </a:rPr>
              <a:t>and are located </a:t>
            </a:r>
            <a:r>
              <a:rPr lang="en-US" sz="2800" b="1" i="1" dirty="0" smtClean="0">
                <a:latin typeface="+mn-lt"/>
              </a:rPr>
              <a:t>in the same ISO-NE load zone</a:t>
            </a:r>
            <a:r>
              <a:rPr lang="en-US" sz="2800" dirty="0" smtClean="0">
                <a:latin typeface="+mn-lt"/>
              </a:rPr>
              <a:t>.</a:t>
            </a:r>
          </a:p>
          <a:p>
            <a:r>
              <a:rPr lang="en-US" sz="1600" dirty="0" smtClean="0"/>
              <a:t>Section 18.05(1)</a:t>
            </a:r>
            <a:endParaRPr lang="en-US" sz="1600" dirty="0" smtClean="0">
              <a:latin typeface="Calibri" pitchFamily="-109"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UDIO_ID" val="901"/>
  <p:tag name="ARTICULATE_SLIDE_GUID" val="afe24064-357e-4b5d-ad79-82a3a418c758"/>
  <p:tag name="ELAPSEDTIME" val="86.281"/>
  <p:tag name="ANNOTATION_TYPE_3" val="2"/>
  <p:tag name="ANNOTATION_START_3" val="62.3"/>
  <p:tag name="ANNOTATION_END_3" val="-62.3"/>
  <p:tag name="ANNOTATION_TOP_3" val="-29.9"/>
  <p:tag name="ANNOTATION_LEFT_3" val="-29.9"/>
  <p:tag name="ANNOTATION_WIDTH_3" val="635.9"/>
  <p:tag name="ANNOTATION_HEIGHT_3" val="491.8"/>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5287936"/>
  <p:tag name="ANNOTATION_FILL_ALPHA_3" val="50"/>
  <p:tag name="ANNOTATION_BORDER_WIDTH_3" val="2"/>
  <p:tag name="ANNOTATION_TYPE_4" val="2"/>
  <p:tag name="ANNOTATION_START_4" val="62.3"/>
  <p:tag name="ANNOTATION_END_4" val="-69.9"/>
  <p:tag name="ANNOTATION_TOP_4" val="102.8"/>
  <p:tag name="ANNOTATION_LEFT_4" val="441.3"/>
  <p:tag name="ANNOTATION_WIDTH_4" val="71.3"/>
  <p:tag name="ANNOTATION_HEIGHT_4" val="46.6"/>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5287936"/>
  <p:tag name="ANNOTATION_FILL_ALPHA_4" val="50"/>
  <p:tag name="ANNOTATION_BORDER_WIDTH_4" val="2"/>
  <p:tag name="ANNOTATION_TYPE_5" val="2"/>
  <p:tag name="ANNOTATION_START_5" val="69.9"/>
  <p:tag name="ANNOTATION_END_5" val="-69.9"/>
  <p:tag name="ANNOTATION_TOP_5" val="-29.9"/>
  <p:tag name="ANNOTATION_LEFT_5" val="-29.9"/>
  <p:tag name="ANNOTATION_WIDTH_5" val="635.9"/>
  <p:tag name="ANNOTATION_HEIGHT_5" val="491.8"/>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5296274"/>
  <p:tag name="ANNOTATION_FILL_ALPHA_5" val="50"/>
  <p:tag name="ANNOTATION_BORDER_WIDTH_5" val="2"/>
  <p:tag name="ANNOTATION_TYPE_6" val="2"/>
  <p:tag name="ANNOTATION_START_6" val="69.9"/>
  <p:tag name="ANNOTATION_TOP_6" val="130.3"/>
  <p:tag name="ANNOTATION_LEFT_6" val="361.0"/>
  <p:tag name="ANNOTATION_WIDTH_6" val="73.0"/>
  <p:tag name="ANNOTATION_HEIGHT_6" val="61.5"/>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5296274"/>
  <p:tag name="ANNOTATION_FILL_ALPHA_6" val="50"/>
  <p:tag name="ANNOTATION_BORDER_WIDTH_6" val="2"/>
  <p:tag name="ANNOTATION_TYPE_1" val="2"/>
  <p:tag name="ANNOTATION_START_1" val="50.3"/>
  <p:tag name="ANNOTATION_END_1" val="-50.3"/>
  <p:tag name="ANNOTATION_TOP_1" val="-29.9"/>
  <p:tag name="ANNOTATION_LEFT_1" val="-29.9"/>
  <p:tag name="ANNOTATION_WIDTH_1" val="635.9"/>
  <p:tag name="ANNOTATION_HEIGHT_1" val="491.8"/>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355711"/>
  <p:tag name="ANNOTATION_FILL_ALPHA_1" val="50"/>
  <p:tag name="ANNOTATION_BORDER_WIDTH_1" val="2"/>
  <p:tag name="ANNOTATION_TYPE_2" val="2"/>
  <p:tag name="ANNOTATION_START_2" val="50.3"/>
  <p:tag name="ANNOTATION_END_2" val="77.3"/>
  <p:tag name="ANNOTATION_TOP_2" val="86.6"/>
  <p:tag name="ANNOTATION_LEFT_2" val="4.2"/>
  <p:tag name="ANNOTATION_WIDTH_2" val="295.8"/>
  <p:tag name="ANNOTATION_HEIGHT_2" val="173.9"/>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355711"/>
  <p:tag name="ANNOTATION_FILL_ALPHA_2" val="50"/>
  <p:tag name="ANNOTATION_BORDER_WIDTH_2" val="2"/>
  <p:tag name="ANNOTATION_COUNT" val="2"/>
  <p:tag name="ARTICULATE_SLIDE_PAUSE" val="0"/>
  <p:tag name="ARTICULATE_NAV_LEVEL" val="1"/>
  <p:tag name="ARTICULATE_SLIDE_PRESENTER" val="Christine Penny"/>
  <p:tag name="ARTICULATE_SLIDE_PRESENTER_GUID" val="4F7727098DC3"/>
  <p:tag name="ARTICULATE_PLAYLIST_ID" val="-1"/>
  <p:tag name="ARTICULATE_LOCK_SLIDE" val="0"/>
  <p:tag name="ARTICULATE_SLIDE_NAV" val="4"/>
</p:tagLst>
</file>

<file path=ppt/tags/tag2.xml><?xml version="1.0" encoding="utf-8"?>
<p:tagLst xmlns:a="http://schemas.openxmlformats.org/drawingml/2006/main" xmlns:r="http://schemas.openxmlformats.org/officeDocument/2006/relationships" xmlns:p="http://schemas.openxmlformats.org/presentationml/2006/main">
  <p:tag name="FONT_SIZE" val="11"/>
  <p:tag name="MARGIN_5" val="162"/>
  <p:tag name="MARGIN_4" val="126"/>
  <p:tag name="MARGIN_3" val="90"/>
  <p:tag name="MARGIN_2" val="54"/>
  <p:tag name="MARGIN_1" val="0"/>
  <p:tag name="BULLET_10" val="8226"/>
  <p:tag name="BULLET_9" val="8226"/>
  <p:tag name="BULLET_8" val="8226"/>
  <p:tag name="BULLET_7" val="8226"/>
  <p:tag name="BULLET_6" val="8226"/>
  <p:tag name="BULLET_5" val="8226"/>
  <p:tag name="BULLET_4" val="8226"/>
  <p:tag name="BULLET_3" val="8226"/>
  <p:tag name="BULLET_2" val="8226"/>
  <p:tag name="BULLET_1" val="8226"/>
</p:tagLst>
</file>

<file path=ppt/tags/tag3.xml><?xml version="1.0" encoding="utf-8"?>
<p:tagLst xmlns:a="http://schemas.openxmlformats.org/drawingml/2006/main" xmlns:r="http://schemas.openxmlformats.org/officeDocument/2006/relationships" xmlns:p="http://schemas.openxmlformats.org/presentationml/2006/main">
  <p:tag name="AUDIO_ID" val="901"/>
  <p:tag name="ARTICULATE_SLIDE_GUID" val="afe24064-357e-4b5d-ad79-82a3a418c758"/>
  <p:tag name="ELAPSEDTIME" val="86.281"/>
  <p:tag name="ANNOTATION_TYPE_3" val="2"/>
  <p:tag name="ANNOTATION_START_3" val="62.3"/>
  <p:tag name="ANNOTATION_END_3" val="-62.3"/>
  <p:tag name="ANNOTATION_TOP_3" val="-29.9"/>
  <p:tag name="ANNOTATION_LEFT_3" val="-29.9"/>
  <p:tag name="ANNOTATION_WIDTH_3" val="635.9"/>
  <p:tag name="ANNOTATION_HEIGHT_3" val="491.8"/>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5287936"/>
  <p:tag name="ANNOTATION_FILL_ALPHA_3" val="50"/>
  <p:tag name="ANNOTATION_BORDER_WIDTH_3" val="2"/>
  <p:tag name="ANNOTATION_TYPE_4" val="2"/>
  <p:tag name="ANNOTATION_START_4" val="62.3"/>
  <p:tag name="ANNOTATION_END_4" val="-69.9"/>
  <p:tag name="ANNOTATION_TOP_4" val="102.8"/>
  <p:tag name="ANNOTATION_LEFT_4" val="441.3"/>
  <p:tag name="ANNOTATION_WIDTH_4" val="71.3"/>
  <p:tag name="ANNOTATION_HEIGHT_4" val="46.6"/>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5287936"/>
  <p:tag name="ANNOTATION_FILL_ALPHA_4" val="50"/>
  <p:tag name="ANNOTATION_BORDER_WIDTH_4" val="2"/>
  <p:tag name="ANNOTATION_TYPE_5" val="2"/>
  <p:tag name="ANNOTATION_START_5" val="69.9"/>
  <p:tag name="ANNOTATION_END_5" val="-69.9"/>
  <p:tag name="ANNOTATION_TOP_5" val="-29.9"/>
  <p:tag name="ANNOTATION_LEFT_5" val="-29.9"/>
  <p:tag name="ANNOTATION_WIDTH_5" val="635.9"/>
  <p:tag name="ANNOTATION_HEIGHT_5" val="491.8"/>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5296274"/>
  <p:tag name="ANNOTATION_FILL_ALPHA_5" val="50"/>
  <p:tag name="ANNOTATION_BORDER_WIDTH_5" val="2"/>
  <p:tag name="ANNOTATION_TYPE_6" val="2"/>
  <p:tag name="ANNOTATION_START_6" val="69.9"/>
  <p:tag name="ANNOTATION_TOP_6" val="130.3"/>
  <p:tag name="ANNOTATION_LEFT_6" val="361.0"/>
  <p:tag name="ANNOTATION_WIDTH_6" val="73.0"/>
  <p:tag name="ANNOTATION_HEIGHT_6" val="61.5"/>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5296274"/>
  <p:tag name="ANNOTATION_FILL_ALPHA_6" val="50"/>
  <p:tag name="ANNOTATION_BORDER_WIDTH_6" val="2"/>
  <p:tag name="ANNOTATION_TYPE_1" val="2"/>
  <p:tag name="ANNOTATION_START_1" val="50.3"/>
  <p:tag name="ANNOTATION_END_1" val="-50.3"/>
  <p:tag name="ANNOTATION_TOP_1" val="-29.9"/>
  <p:tag name="ANNOTATION_LEFT_1" val="-29.9"/>
  <p:tag name="ANNOTATION_WIDTH_1" val="635.9"/>
  <p:tag name="ANNOTATION_HEIGHT_1" val="491.8"/>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355711"/>
  <p:tag name="ANNOTATION_FILL_ALPHA_1" val="50"/>
  <p:tag name="ANNOTATION_BORDER_WIDTH_1" val="2"/>
  <p:tag name="ANNOTATION_TYPE_2" val="2"/>
  <p:tag name="ANNOTATION_START_2" val="50.3"/>
  <p:tag name="ANNOTATION_END_2" val="77.3"/>
  <p:tag name="ANNOTATION_TOP_2" val="86.6"/>
  <p:tag name="ANNOTATION_LEFT_2" val="4.2"/>
  <p:tag name="ANNOTATION_WIDTH_2" val="295.8"/>
  <p:tag name="ANNOTATION_HEIGHT_2" val="173.9"/>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355711"/>
  <p:tag name="ANNOTATION_FILL_ALPHA_2" val="50"/>
  <p:tag name="ANNOTATION_BORDER_WIDTH_2" val="2"/>
  <p:tag name="ANNOTATION_COUNT" val="2"/>
  <p:tag name="ARTICULATE_SLIDE_PAUSE" val="0"/>
  <p:tag name="ARTICULATE_NAV_LEVEL" val="1"/>
  <p:tag name="ARTICULATE_SLIDE_PRESENTER" val="Christine Penny"/>
  <p:tag name="ARTICULATE_SLIDE_PRESENTER_GUID" val="4F7727098DC3"/>
  <p:tag name="ARTICULATE_PLAYLIST_ID" val="-1"/>
  <p:tag name="ARTICULATE_LOCK_SLIDE" val="0"/>
  <p:tag name="ARTICULATE_SLIDE_NAV" val="4"/>
</p:tagLst>
</file>

<file path=ppt/tags/tag4.xml><?xml version="1.0" encoding="utf-8"?>
<p:tagLst xmlns:a="http://schemas.openxmlformats.org/drawingml/2006/main" xmlns:r="http://schemas.openxmlformats.org/officeDocument/2006/relationships" xmlns:p="http://schemas.openxmlformats.org/presentationml/2006/main">
  <p:tag name="FONT_SIZE" val="11"/>
  <p:tag name="MARGIN_5" val="162"/>
  <p:tag name="MARGIN_4" val="126"/>
  <p:tag name="MARGIN_3" val="90"/>
  <p:tag name="MARGIN_2" val="54"/>
  <p:tag name="MARGIN_1" val="0"/>
  <p:tag name="BULLET_10" val="8226"/>
  <p:tag name="BULLET_9" val="8226"/>
  <p:tag name="BULLET_8" val="8226"/>
  <p:tag name="BULLET_7" val="8226"/>
  <p:tag name="BULLET_6" val="8226"/>
  <p:tag name="BULLET_5" val="8226"/>
  <p:tag name="BULLET_4" val="8226"/>
  <p:tag name="BULLET_3" val="8226"/>
  <p:tag name="BULLET_2" val="8226"/>
  <p:tag name="BULLET_1" val="8226"/>
</p:tagLst>
</file>

<file path=ppt/theme/theme1.xml><?xml version="1.0" encoding="utf-8"?>
<a:theme xmlns:a="http://schemas.openxmlformats.org/drawingml/2006/main" name="Sample presentation slides with animation">
  <a:themeElements>
    <a:clrScheme name="Sample presentation slides with animation 3">
      <a:dk1>
        <a:srgbClr val="000000"/>
      </a:dk1>
      <a:lt1>
        <a:srgbClr val="FFFFFF"/>
      </a:lt1>
      <a:dk2>
        <a:srgbClr val="515F7B"/>
      </a:dk2>
      <a:lt2>
        <a:srgbClr val="CACACA"/>
      </a:lt2>
      <a:accent1>
        <a:srgbClr val="9FCAD3"/>
      </a:accent1>
      <a:accent2>
        <a:srgbClr val="839EE3"/>
      </a:accent2>
      <a:accent3>
        <a:srgbClr val="FFFFFF"/>
      </a:accent3>
      <a:accent4>
        <a:srgbClr val="000000"/>
      </a:accent4>
      <a:accent5>
        <a:srgbClr val="CDE1E6"/>
      </a:accent5>
      <a:accent6>
        <a:srgbClr val="768FCE"/>
      </a:accent6>
      <a:hlink>
        <a:srgbClr val="68CCB7"/>
      </a:hlink>
      <a:folHlink>
        <a:srgbClr val="F4D17A"/>
      </a:folHlink>
    </a:clrScheme>
    <a:fontScheme name="Sample presentation slides with anim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with animation 1">
        <a:dk1>
          <a:srgbClr val="000066"/>
        </a:dk1>
        <a:lt1>
          <a:srgbClr val="FFFFFF"/>
        </a:lt1>
        <a:dk2>
          <a:srgbClr val="425A8A"/>
        </a:dk2>
        <a:lt2>
          <a:srgbClr val="CACACA"/>
        </a:lt2>
        <a:accent1>
          <a:srgbClr val="D5CC9D"/>
        </a:accent1>
        <a:accent2>
          <a:srgbClr val="C4DA8C"/>
        </a:accent2>
        <a:accent3>
          <a:srgbClr val="FFFFFF"/>
        </a:accent3>
        <a:accent4>
          <a:srgbClr val="000056"/>
        </a:accent4>
        <a:accent5>
          <a:srgbClr val="E7E2CC"/>
        </a:accent5>
        <a:accent6>
          <a:srgbClr val="B1C57E"/>
        </a:accent6>
        <a:hlink>
          <a:srgbClr val="8DBFC3"/>
        </a:hlink>
        <a:folHlink>
          <a:srgbClr val="DBB093"/>
        </a:folHlink>
      </a:clrScheme>
      <a:clrMap bg1="lt1" tx1="dk1" bg2="lt2" tx2="dk2" accent1="accent1" accent2="accent2" accent3="accent3" accent4="accent4" accent5="accent5" accent6="accent6" hlink="hlink" folHlink="folHlink"/>
    </a:extraClrScheme>
    <a:extraClrScheme>
      <a:clrScheme name="Sample presentation slides with animation 2">
        <a:dk1>
          <a:srgbClr val="000066"/>
        </a:dk1>
        <a:lt1>
          <a:srgbClr val="FFFFFF"/>
        </a:lt1>
        <a:dk2>
          <a:srgbClr val="50797C"/>
        </a:dk2>
        <a:lt2>
          <a:srgbClr val="CACACA"/>
        </a:lt2>
        <a:accent1>
          <a:srgbClr val="9CD6D3"/>
        </a:accent1>
        <a:accent2>
          <a:srgbClr val="82C3E4"/>
        </a:accent2>
        <a:accent3>
          <a:srgbClr val="FFFFFF"/>
        </a:accent3>
        <a:accent4>
          <a:srgbClr val="000056"/>
        </a:accent4>
        <a:accent5>
          <a:srgbClr val="CBE8E6"/>
        </a:accent5>
        <a:accent6>
          <a:srgbClr val="75B0CF"/>
        </a:accent6>
        <a:hlink>
          <a:srgbClr val="CDC483"/>
        </a:hlink>
        <a:folHlink>
          <a:srgbClr val="9B9CD3"/>
        </a:folHlink>
      </a:clrScheme>
      <a:clrMap bg1="lt1" tx1="dk1" bg2="lt2" tx2="dk2" accent1="accent1" accent2="accent2" accent3="accent3" accent4="accent4" accent5="accent5" accent6="accent6" hlink="hlink" folHlink="folHlink"/>
    </a:extraClrScheme>
    <a:extraClrScheme>
      <a:clrScheme name="Sample presentation slides with animation 3">
        <a:dk1>
          <a:srgbClr val="000000"/>
        </a:dk1>
        <a:lt1>
          <a:srgbClr val="FFFFFF"/>
        </a:lt1>
        <a:dk2>
          <a:srgbClr val="515F7B"/>
        </a:dk2>
        <a:lt2>
          <a:srgbClr val="CACACA"/>
        </a:lt2>
        <a:accent1>
          <a:srgbClr val="9FCAD3"/>
        </a:accent1>
        <a:accent2>
          <a:srgbClr val="839EE3"/>
        </a:accent2>
        <a:accent3>
          <a:srgbClr val="FFFFFF"/>
        </a:accent3>
        <a:accent4>
          <a:srgbClr val="000000"/>
        </a:accent4>
        <a:accent5>
          <a:srgbClr val="CDE1E6"/>
        </a:accent5>
        <a:accent6>
          <a:srgbClr val="768FCE"/>
        </a:accent6>
        <a:hlink>
          <a:srgbClr val="68CCB7"/>
        </a:hlink>
        <a:folHlink>
          <a:srgbClr val="F4D17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 with animation</Template>
  <TotalTime>15803</TotalTime>
  <Words>1649</Words>
  <Application>Microsoft Office PowerPoint</Application>
  <PresentationFormat>On-screen Show (4:3)</PresentationFormat>
  <Paragraphs>333</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Sample presentation slides with animation</vt:lpstr>
      <vt:lpstr>Solar Opportunities and Challenges in New England</vt:lpstr>
      <vt:lpstr> Overview</vt:lpstr>
      <vt:lpstr>Constellation Energy Background</vt:lpstr>
      <vt:lpstr>Massachusetts Opportunities and Challenges</vt:lpstr>
      <vt:lpstr>Slide 5</vt:lpstr>
      <vt:lpstr>Slide 6</vt:lpstr>
      <vt:lpstr>Slide 7</vt:lpstr>
      <vt:lpstr>Slide 8</vt:lpstr>
      <vt:lpstr>Slide 9</vt:lpstr>
      <vt:lpstr>Slide 10</vt:lpstr>
      <vt:lpstr>Slide 11</vt:lpstr>
      <vt:lpstr>Slide 12</vt:lpstr>
      <vt:lpstr>Slide 13</vt:lpstr>
      <vt:lpstr>Slide 14</vt:lpstr>
      <vt:lpstr>Establish Forward SACP Schedule</vt:lpstr>
      <vt:lpstr>Unintended Taxation of Municipal Solar Systems</vt:lpstr>
      <vt:lpstr>Clarify Minimum Standard Formulas</vt:lpstr>
      <vt:lpstr>Opportunities and Challenges in Connecticut</vt:lpstr>
      <vt:lpstr>VT Solar Opportunities and Limitations</vt:lpstr>
      <vt:lpstr>Slide 20</vt:lpstr>
    </vt:vector>
  </TitlesOfParts>
  <Company>Constellation Energy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e44255</dc:creator>
  <cp:lastModifiedBy>e20044</cp:lastModifiedBy>
  <cp:revision>869</cp:revision>
  <dcterms:created xsi:type="dcterms:W3CDTF">2011-02-18T14:59:58Z</dcterms:created>
  <dcterms:modified xsi:type="dcterms:W3CDTF">2011-09-12T20:27:10Z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TC011368001033</vt:lpwstr>
  </property>
</Properties>
</file>