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4" r:id="rId2"/>
    <p:sldMasterId id="2147483677" r:id="rId3"/>
    <p:sldMasterId id="2147483691" r:id="rId4"/>
    <p:sldMasterId id="2147483705" r:id="rId5"/>
  </p:sldMasterIdLst>
  <p:notesMasterIdLst>
    <p:notesMasterId r:id="rId13"/>
  </p:notesMasterIdLst>
  <p:handoutMasterIdLst>
    <p:handoutMasterId r:id="rId14"/>
  </p:handoutMasterIdLst>
  <p:sldIdLst>
    <p:sldId id="1309" r:id="rId6"/>
    <p:sldId id="1287" r:id="rId7"/>
    <p:sldId id="1320" r:id="rId8"/>
    <p:sldId id="1318" r:id="rId9"/>
    <p:sldId id="1322" r:id="rId10"/>
    <p:sldId id="1321" r:id="rId11"/>
    <p:sldId id="1315" r:id="rId12"/>
  </p:sldIdLst>
  <p:sldSz cx="9144000" cy="6858000" type="screen4x3"/>
  <p:notesSz cx="7102475" cy="9388475"/>
  <p:defaultTextStyle>
    <a:defPPr>
      <a:defRPr lang="en-US"/>
    </a:defPPr>
    <a:lvl1pPr algn="ctr" rtl="0" fontAlgn="base">
      <a:lnSpc>
        <a:spcPct val="85000"/>
      </a:lnSpc>
      <a:spcBef>
        <a:spcPct val="35000"/>
      </a:spcBef>
      <a:spcAft>
        <a:spcPct val="25000"/>
      </a:spcAft>
      <a:buSzPct val="75000"/>
      <a:buChar char="•"/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5000"/>
      </a:lnSpc>
      <a:spcBef>
        <a:spcPct val="35000"/>
      </a:spcBef>
      <a:spcAft>
        <a:spcPct val="25000"/>
      </a:spcAft>
      <a:buSzPct val="75000"/>
      <a:buChar char="•"/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5000"/>
      </a:lnSpc>
      <a:spcBef>
        <a:spcPct val="35000"/>
      </a:spcBef>
      <a:spcAft>
        <a:spcPct val="25000"/>
      </a:spcAft>
      <a:buSzPct val="75000"/>
      <a:buChar char="•"/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5000"/>
      </a:lnSpc>
      <a:spcBef>
        <a:spcPct val="35000"/>
      </a:spcBef>
      <a:spcAft>
        <a:spcPct val="25000"/>
      </a:spcAft>
      <a:buSzPct val="75000"/>
      <a:buChar char="•"/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5000"/>
      </a:lnSpc>
      <a:spcBef>
        <a:spcPct val="35000"/>
      </a:spcBef>
      <a:spcAft>
        <a:spcPct val="25000"/>
      </a:spcAft>
      <a:buSzPct val="75000"/>
      <a:buChar char="•"/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969696"/>
    <a:srgbClr val="808080"/>
    <a:srgbClr val="E58B63"/>
    <a:srgbClr val="E07748"/>
    <a:srgbClr val="CC3300"/>
    <a:srgbClr val="FF00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1" autoAdjust="0"/>
    <p:restoredTop sz="86481" autoAdjust="0"/>
  </p:normalViewPr>
  <p:slideViewPr>
    <p:cSldViewPr>
      <p:cViewPr varScale="1">
        <p:scale>
          <a:sx n="76" d="100"/>
          <a:sy n="76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9148" cy="4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30" tIns="47015" rIns="94030" bIns="47015" numCol="1" anchor="ctr" anchorCtr="0" compatLnSpc="1">
            <a:prstTxWarp prst="textNoShape">
              <a:avLst/>
            </a:prstTxWarp>
          </a:bodyPr>
          <a:lstStyle>
            <a:lvl1pPr algn="l" defTabSz="93827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27" y="1"/>
            <a:ext cx="3079148" cy="4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30" tIns="47015" rIns="94030" bIns="47015" numCol="1" anchor="ctr" anchorCtr="0" compatLnSpc="1">
            <a:prstTxWarp prst="textNoShape">
              <a:avLst/>
            </a:prstTxWarp>
          </a:bodyPr>
          <a:lstStyle>
            <a:lvl1pPr algn="r" defTabSz="93827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9867"/>
            <a:ext cx="3079148" cy="4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30" tIns="47015" rIns="94030" bIns="47015" numCol="1" anchor="b" anchorCtr="0" compatLnSpc="1">
            <a:prstTxWarp prst="textNoShape">
              <a:avLst/>
            </a:prstTxWarp>
          </a:bodyPr>
          <a:lstStyle>
            <a:lvl1pPr algn="l" defTabSz="93827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27" y="8919867"/>
            <a:ext cx="3079148" cy="4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030" tIns="47015" rIns="94030" bIns="47015" numCol="1" anchor="b" anchorCtr="0" compatLnSpc="1">
            <a:prstTxWarp prst="textNoShape">
              <a:avLst/>
            </a:prstTxWarp>
          </a:bodyPr>
          <a:lstStyle>
            <a:lvl1pPr algn="r" defTabSz="93827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fld id="{22EEE0D6-B4CE-4200-8692-9E22EFAC6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20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9148" cy="4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0" tIns="47015" rIns="94030" bIns="47015" numCol="1" anchor="t" anchorCtr="0" compatLnSpc="1">
            <a:prstTxWarp prst="textNoShape">
              <a:avLst/>
            </a:prstTxWarp>
          </a:bodyPr>
          <a:lstStyle>
            <a:lvl1pPr algn="l" defTabSz="93827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27" y="1"/>
            <a:ext cx="3079148" cy="4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0" tIns="47015" rIns="94030" bIns="47015" numCol="1" anchor="t" anchorCtr="0" compatLnSpc="1">
            <a:prstTxWarp prst="textNoShape">
              <a:avLst/>
            </a:prstTxWarp>
          </a:bodyPr>
          <a:lstStyle>
            <a:lvl1pPr algn="r" defTabSz="93827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3263"/>
            <a:ext cx="469423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9867"/>
            <a:ext cx="3079148" cy="4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0" tIns="47015" rIns="94030" bIns="47015" numCol="1" anchor="b" anchorCtr="0" compatLnSpc="1">
            <a:prstTxWarp prst="textNoShape">
              <a:avLst/>
            </a:prstTxWarp>
          </a:bodyPr>
          <a:lstStyle>
            <a:lvl1pPr algn="l" defTabSz="93827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27" y="8919867"/>
            <a:ext cx="3079148" cy="4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0" tIns="47015" rIns="94030" bIns="47015" numCol="1" anchor="b" anchorCtr="0" compatLnSpc="1">
            <a:prstTxWarp prst="textNoShape">
              <a:avLst/>
            </a:prstTxWarp>
          </a:bodyPr>
          <a:lstStyle>
            <a:lvl1pPr algn="r" defTabSz="93827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B127C14F-1131-4F2C-AA7F-F300EB7C1C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876" y="4443633"/>
            <a:ext cx="5204724" cy="420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6" tIns="46924" rIns="93846" bIns="46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stylesdddddddddddddddddddddddddddddddddddddddddddddddd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42032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20000"/>
      </a:lnSpc>
      <a:spcBef>
        <a:spcPct val="30000"/>
      </a:spcBef>
      <a:spcAft>
        <a:spcPct val="6500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5000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5000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5000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5000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D75A1-BA0B-4AED-A0C4-89AC597B69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3263"/>
            <a:ext cx="4694238" cy="3521075"/>
          </a:xfrm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06" y="4459939"/>
            <a:ext cx="5674464" cy="4223592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531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828800"/>
            <a:ext cx="7239000" cy="762000"/>
          </a:xfrm>
        </p:spPr>
        <p:txBody>
          <a:bodyPr anchor="ctr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6979" name="Text Box 3"/>
          <p:cNvSpPr txBox="1">
            <a:spLocks noChangeArrowheads="1"/>
          </p:cNvSpPr>
          <p:nvPr/>
        </p:nvSpPr>
        <p:spPr bwMode="auto">
          <a:xfrm>
            <a:off x="4800600" y="457200"/>
            <a:ext cx="396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1400">
              <a:solidFill>
                <a:srgbClr val="047990"/>
              </a:solidFill>
            </a:endParaRPr>
          </a:p>
        </p:txBody>
      </p:sp>
      <p:sp>
        <p:nvSpPr>
          <p:cNvPr id="2686980" name="Rectangle 4"/>
          <p:cNvSpPr>
            <a:spLocks noChangeArrowheads="1"/>
          </p:cNvSpPr>
          <p:nvPr/>
        </p:nvSpPr>
        <p:spPr bwMode="auto">
          <a:xfrm>
            <a:off x="1371600" y="30480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sz="1800" b="0"/>
          </a:p>
        </p:txBody>
      </p:sp>
      <p:pic>
        <p:nvPicPr>
          <p:cNvPr id="2686981" name="Picture 5" descr="gradient"/>
          <p:cNvPicPr>
            <a:picLocks noChangeAspect="1" noChangeArrowheads="1"/>
          </p:cNvPicPr>
          <p:nvPr/>
        </p:nvPicPr>
        <p:blipFill>
          <a:blip r:embed="rId2" cstate="print"/>
          <a:srcRect b="28751"/>
          <a:stretch>
            <a:fillRect/>
          </a:stretch>
        </p:blipFill>
        <p:spPr bwMode="auto">
          <a:xfrm>
            <a:off x="0" y="762000"/>
            <a:ext cx="1219200" cy="6096000"/>
          </a:xfrm>
          <a:prstGeom prst="rect">
            <a:avLst/>
          </a:prstGeom>
          <a:noFill/>
        </p:spPr>
      </p:pic>
      <p:pic>
        <p:nvPicPr>
          <p:cNvPr id="2686982" name="Picture 6" descr="cleannexusenergysoft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0650"/>
            <a:ext cx="1219200" cy="5000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7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14463" y="1557338"/>
            <a:ext cx="7239000" cy="762000"/>
          </a:xfrm>
        </p:spPr>
        <p:txBody>
          <a:bodyPr anchor="ctr"/>
          <a:lstStyle>
            <a:lvl1pPr>
              <a:spcAft>
                <a:spcPct val="30000"/>
              </a:spcAft>
              <a:defRPr sz="2900"/>
            </a:lvl1pPr>
          </a:lstStyle>
          <a:p>
            <a:r>
              <a:rPr lang="en-US"/>
              <a:t>Main Title Here</a:t>
            </a:r>
          </a:p>
        </p:txBody>
      </p:sp>
      <p:sp>
        <p:nvSpPr>
          <p:cNvPr id="2891779" name="Text Box 3"/>
          <p:cNvSpPr txBox="1">
            <a:spLocks noChangeArrowheads="1"/>
          </p:cNvSpPr>
          <p:nvPr/>
        </p:nvSpPr>
        <p:spPr bwMode="auto">
          <a:xfrm>
            <a:off x="4800600" y="457200"/>
            <a:ext cx="396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1400">
              <a:solidFill>
                <a:srgbClr val="047990"/>
              </a:solidFill>
            </a:endParaRPr>
          </a:p>
        </p:txBody>
      </p:sp>
      <p:sp>
        <p:nvSpPr>
          <p:cNvPr id="2891780" name="Rectangle 4"/>
          <p:cNvSpPr>
            <a:spLocks noChangeArrowheads="1"/>
          </p:cNvSpPr>
          <p:nvPr/>
        </p:nvSpPr>
        <p:spPr bwMode="auto">
          <a:xfrm>
            <a:off x="1371600" y="30480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sz="1800" b="0"/>
          </a:p>
        </p:txBody>
      </p:sp>
      <p:graphicFrame>
        <p:nvGraphicFramePr>
          <p:cNvPr id="2891781" name="Object 5"/>
          <p:cNvGraphicFramePr>
            <a:graphicFrameLocks noChangeAspect="1"/>
          </p:cNvGraphicFramePr>
          <p:nvPr/>
        </p:nvGraphicFramePr>
        <p:xfrm>
          <a:off x="152400" y="152400"/>
          <a:ext cx="1524000" cy="622300"/>
        </p:xfrm>
        <a:graphic>
          <a:graphicData uri="http://schemas.openxmlformats.org/presentationml/2006/ole">
            <p:oleObj spid="_x0000_s2891939" name="Photo Editor Photo" r:id="rId3" imgW="7542857" imgH="1257476" progId="">
              <p:embed/>
            </p:oleObj>
          </a:graphicData>
        </a:graphic>
      </p:graphicFrame>
      <p:pic>
        <p:nvPicPr>
          <p:cNvPr id="2891782" name="Picture 6" descr="gradient"/>
          <p:cNvPicPr>
            <a:picLocks noChangeAspect="1" noChangeArrowheads="1"/>
          </p:cNvPicPr>
          <p:nvPr/>
        </p:nvPicPr>
        <p:blipFill>
          <a:blip r:embed="rId4" cstate="print"/>
          <a:srcRect b="28751"/>
          <a:stretch>
            <a:fillRect/>
          </a:stretch>
        </p:blipFill>
        <p:spPr bwMode="auto">
          <a:xfrm>
            <a:off x="0" y="762000"/>
            <a:ext cx="1143000" cy="6096000"/>
          </a:xfrm>
          <a:prstGeom prst="rect">
            <a:avLst/>
          </a:prstGeom>
          <a:noFill/>
        </p:spPr>
      </p:pic>
      <p:sp>
        <p:nvSpPr>
          <p:cNvPr id="28917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57800" y="6324600"/>
            <a:ext cx="34290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An ESCO Technologies Company</a:t>
            </a:r>
          </a:p>
        </p:txBody>
      </p:sp>
      <p:sp>
        <p:nvSpPr>
          <p:cNvPr id="2891784" name="Text Box 8"/>
          <p:cNvSpPr txBox="1">
            <a:spLocks noChangeArrowheads="1"/>
          </p:cNvSpPr>
          <p:nvPr/>
        </p:nvSpPr>
        <p:spPr bwMode="auto">
          <a:xfrm>
            <a:off x="1085850" y="6643688"/>
            <a:ext cx="41259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sz="800">
                <a:solidFill>
                  <a:schemeClr val="tx2"/>
                </a:solidFill>
              </a:rPr>
              <a:t>Confidential                  © Nexus Energy Software                           </a:t>
            </a:r>
          </a:p>
        </p:txBody>
      </p:sp>
      <p:sp>
        <p:nvSpPr>
          <p:cNvPr id="289178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3563" y="2578100"/>
            <a:ext cx="6400800" cy="9985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i="1">
                <a:solidFill>
                  <a:srgbClr val="CC6600"/>
                </a:solidFill>
              </a:defRPr>
            </a:lvl1pPr>
          </a:lstStyle>
          <a:p>
            <a:r>
              <a:rPr lang="en-US"/>
              <a:t>Subtitle here</a:t>
            </a:r>
          </a:p>
        </p:txBody>
      </p:sp>
      <p:pic>
        <p:nvPicPr>
          <p:cNvPr id="2891786" name="Pictur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04800"/>
            <a:ext cx="1160463" cy="51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9050"/>
            <a:ext cx="3924300" cy="5254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89050"/>
            <a:ext cx="3924300" cy="5254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533400"/>
            <a:ext cx="203835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596265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800600" y="457200"/>
            <a:ext cx="396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003366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04799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30480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endParaRPr lang="en-US" sz="1800" b="0">
              <a:solidFill>
                <a:srgbClr val="003366"/>
              </a:solidFill>
            </a:endParaRPr>
          </a:p>
        </p:txBody>
      </p:sp>
      <p:pic>
        <p:nvPicPr>
          <p:cNvPr id="5" name="Picture 5" descr="gradient"/>
          <p:cNvPicPr>
            <a:picLocks noChangeAspect="1" noChangeArrowheads="1"/>
          </p:cNvPicPr>
          <p:nvPr/>
        </p:nvPicPr>
        <p:blipFill>
          <a:blip r:embed="rId2" cstate="print"/>
          <a:srcRect b="28751"/>
          <a:stretch>
            <a:fillRect/>
          </a:stretch>
        </p:blipFill>
        <p:spPr bwMode="auto">
          <a:xfrm>
            <a:off x="0" y="762000"/>
            <a:ext cx="121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leannexusenergysoft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0650"/>
            <a:ext cx="12192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828800"/>
            <a:ext cx="7239000" cy="762000"/>
          </a:xfrm>
        </p:spPr>
        <p:txBody>
          <a:bodyPr anchor="ctr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58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58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8001000" cy="3733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800600" y="457200"/>
            <a:ext cx="396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003366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04799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30480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endParaRPr lang="en-US" sz="1800" b="0">
              <a:solidFill>
                <a:srgbClr val="003366"/>
              </a:solidFill>
            </a:endParaRPr>
          </a:p>
        </p:txBody>
      </p:sp>
      <p:pic>
        <p:nvPicPr>
          <p:cNvPr id="5" name="Picture 5" descr="gradient"/>
          <p:cNvPicPr>
            <a:picLocks noChangeAspect="1" noChangeArrowheads="1"/>
          </p:cNvPicPr>
          <p:nvPr/>
        </p:nvPicPr>
        <p:blipFill>
          <a:blip r:embed="rId2" cstate="print"/>
          <a:srcRect b="28751"/>
          <a:stretch>
            <a:fillRect/>
          </a:stretch>
        </p:blipFill>
        <p:spPr bwMode="auto">
          <a:xfrm>
            <a:off x="0" y="762000"/>
            <a:ext cx="121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leannexusenergysoft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0650"/>
            <a:ext cx="12192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828800"/>
            <a:ext cx="7239000" cy="762000"/>
          </a:xfrm>
        </p:spPr>
        <p:txBody>
          <a:bodyPr anchor="ctr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58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58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8001000" cy="3733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800600" y="457200"/>
            <a:ext cx="396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30000"/>
              </a:spcAft>
              <a:buClr>
                <a:srgbClr val="003366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04799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30480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endParaRPr lang="en-US" sz="1800" b="0">
              <a:solidFill>
                <a:srgbClr val="003366"/>
              </a:solidFill>
            </a:endParaRPr>
          </a:p>
        </p:txBody>
      </p:sp>
      <p:pic>
        <p:nvPicPr>
          <p:cNvPr id="5" name="Picture 5" descr="gradient"/>
          <p:cNvPicPr>
            <a:picLocks noChangeAspect="1" noChangeArrowheads="1"/>
          </p:cNvPicPr>
          <p:nvPr/>
        </p:nvPicPr>
        <p:blipFill>
          <a:blip r:embed="rId2" cstate="print"/>
          <a:srcRect b="28751"/>
          <a:stretch>
            <a:fillRect/>
          </a:stretch>
        </p:blipFill>
        <p:spPr bwMode="auto">
          <a:xfrm>
            <a:off x="0" y="762000"/>
            <a:ext cx="121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leannexusenergysoft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0650"/>
            <a:ext cx="12192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828800"/>
            <a:ext cx="7239000" cy="762000"/>
          </a:xfrm>
        </p:spPr>
        <p:txBody>
          <a:bodyPr anchor="ctr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73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58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5954" name="Picture 2" descr="gradient"/>
          <p:cNvPicPr>
            <a:picLocks noChangeAspect="1" noChangeArrowheads="1"/>
          </p:cNvPicPr>
          <p:nvPr/>
        </p:nvPicPr>
        <p:blipFill>
          <a:blip r:embed="rId13" cstate="print"/>
          <a:srcRect b="28751"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</p:spPr>
      </p:pic>
      <p:sp>
        <p:nvSpPr>
          <p:cNvPr id="2685955" name="Line 3"/>
          <p:cNvSpPr>
            <a:spLocks noChangeShapeType="1"/>
          </p:cNvSpPr>
          <p:nvPr/>
        </p:nvSpPr>
        <p:spPr bwMode="auto">
          <a:xfrm>
            <a:off x="1143000" y="304800"/>
            <a:ext cx="7848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859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859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85958" name="Line 6"/>
          <p:cNvSpPr>
            <a:spLocks noChangeShapeType="1"/>
          </p:cNvSpPr>
          <p:nvPr/>
        </p:nvSpPr>
        <p:spPr bwMode="auto">
          <a:xfrm>
            <a:off x="0" y="6553200"/>
            <a:ext cx="8991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85959" name="Line 7"/>
          <p:cNvSpPr>
            <a:spLocks noChangeShapeType="1"/>
          </p:cNvSpPr>
          <p:nvPr/>
        </p:nvSpPr>
        <p:spPr bwMode="auto">
          <a:xfrm>
            <a:off x="8991600" y="304800"/>
            <a:ext cx="0" cy="6324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>
    <p:wipe dir="r"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85000"/>
        </a:lnSpc>
        <a:spcBef>
          <a:spcPct val="35000"/>
        </a:spcBef>
        <a:spcAft>
          <a:spcPct val="25000"/>
        </a:spcAft>
        <a:buClr>
          <a:srgbClr val="CC6600"/>
        </a:buClr>
        <a:buSzPct val="75000"/>
        <a:buFont typeface="Wingdings" pitchFamily="2" charset="2"/>
        <a:buChar char="Ø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5000"/>
        </a:lnSpc>
        <a:spcBef>
          <a:spcPct val="35000"/>
        </a:spcBef>
        <a:spcAft>
          <a:spcPct val="25000"/>
        </a:spcAft>
        <a:buClr>
          <a:schemeClr val="tx1"/>
        </a:buClr>
        <a:buSzPct val="75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85000"/>
        </a:lnSpc>
        <a:spcBef>
          <a:spcPct val="35000"/>
        </a:spcBef>
        <a:spcAft>
          <a:spcPct val="25000"/>
        </a:spcAft>
        <a:buClr>
          <a:schemeClr val="tx1"/>
        </a:buClr>
        <a:buSzPct val="75000"/>
        <a:buChar char="•"/>
        <a:defRPr sz="1700" b="1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9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9050"/>
            <a:ext cx="8001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First level of text goes here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endParaRPr lang="en-US" smtClean="0"/>
          </a:p>
        </p:txBody>
      </p:sp>
      <p:sp>
        <p:nvSpPr>
          <p:cNvPr id="2890756" name="Text Box 4"/>
          <p:cNvSpPr txBox="1">
            <a:spLocks noChangeArrowheads="1"/>
          </p:cNvSpPr>
          <p:nvPr/>
        </p:nvSpPr>
        <p:spPr bwMode="auto">
          <a:xfrm>
            <a:off x="330200" y="6643688"/>
            <a:ext cx="41259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sz="800">
                <a:solidFill>
                  <a:schemeClr val="tx2"/>
                </a:solidFill>
              </a:rPr>
              <a:t>Confidential   © Nexus Energy Software                           </a:t>
            </a:r>
          </a:p>
        </p:txBody>
      </p:sp>
      <p:sp>
        <p:nvSpPr>
          <p:cNvPr id="2890757" name="Line 5"/>
          <p:cNvSpPr>
            <a:spLocks noChangeShapeType="1"/>
          </p:cNvSpPr>
          <p:nvPr/>
        </p:nvSpPr>
        <p:spPr bwMode="auto">
          <a:xfrm>
            <a:off x="0" y="6629400"/>
            <a:ext cx="8991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0758" name="Line 6"/>
          <p:cNvSpPr>
            <a:spLocks noChangeShapeType="1"/>
          </p:cNvSpPr>
          <p:nvPr/>
        </p:nvSpPr>
        <p:spPr bwMode="auto">
          <a:xfrm>
            <a:off x="0" y="317500"/>
            <a:ext cx="89916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0759" name="Line 7"/>
          <p:cNvSpPr>
            <a:spLocks noChangeShapeType="1"/>
          </p:cNvSpPr>
          <p:nvPr/>
        </p:nvSpPr>
        <p:spPr bwMode="auto">
          <a:xfrm>
            <a:off x="0" y="6629400"/>
            <a:ext cx="89916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0760" name="Line 8"/>
          <p:cNvSpPr>
            <a:spLocks noChangeShapeType="1"/>
          </p:cNvSpPr>
          <p:nvPr/>
        </p:nvSpPr>
        <p:spPr bwMode="auto">
          <a:xfrm>
            <a:off x="8991600" y="317500"/>
            <a:ext cx="0" cy="63119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890761" name="Picture 9" descr="gradient"/>
          <p:cNvPicPr>
            <a:picLocks noChangeAspect="1" noChangeArrowheads="1"/>
          </p:cNvPicPr>
          <p:nvPr/>
        </p:nvPicPr>
        <p:blipFill>
          <a:blip r:embed="rId14" cstate="print"/>
          <a:srcRect b="28751"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</p:spPr>
      </p:pic>
      <p:sp>
        <p:nvSpPr>
          <p:cNvPr id="2890762" name="Text Box 10"/>
          <p:cNvSpPr txBox="1">
            <a:spLocks noChangeArrowheads="1"/>
          </p:cNvSpPr>
          <p:nvPr/>
        </p:nvSpPr>
        <p:spPr bwMode="auto">
          <a:xfrm>
            <a:off x="-87313" y="6448425"/>
            <a:ext cx="47942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fld id="{D49EFA6E-E36D-4C35-BF47-423497D8677F}" type="slidenum">
              <a:rPr lang="en-US" sz="1400" b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t>‹#›</a:t>
            </a:fld>
            <a:endParaRPr lang="en-US" sz="1400" b="0">
              <a:solidFill>
                <a:schemeClr val="bg1"/>
              </a:solidFill>
            </a:endParaRPr>
          </a:p>
        </p:txBody>
      </p:sp>
      <p:graphicFrame>
        <p:nvGraphicFramePr>
          <p:cNvPr id="2890763" name="Object 11"/>
          <p:cNvGraphicFramePr>
            <a:graphicFrameLocks noChangeAspect="1"/>
          </p:cNvGraphicFramePr>
          <p:nvPr/>
        </p:nvGraphicFramePr>
        <p:xfrm>
          <a:off x="7899400" y="6432550"/>
          <a:ext cx="914400" cy="374650"/>
        </p:xfrm>
        <a:graphic>
          <a:graphicData uri="http://schemas.openxmlformats.org/presentationml/2006/ole">
            <p:oleObj spid="_x0000_s2890921" name="Photo Editor Photo" r:id="rId15" imgW="7542857" imgH="1257476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wipe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85000"/>
        </a:lnSpc>
        <a:spcBef>
          <a:spcPct val="30000"/>
        </a:spcBef>
        <a:spcAft>
          <a:spcPct val="20000"/>
        </a:spcAft>
        <a:buClr>
          <a:srgbClr val="CC6600"/>
        </a:buClr>
        <a:buSzPct val="75000"/>
        <a:buFont typeface="Wingdings" pitchFamily="2" charset="2"/>
        <a:buChar char="Ø"/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5000"/>
        </a:lnSpc>
        <a:spcBef>
          <a:spcPct val="30000"/>
        </a:spcBef>
        <a:spcAft>
          <a:spcPct val="20000"/>
        </a:spcAft>
        <a:buClr>
          <a:schemeClr val="tx2"/>
        </a:buClr>
        <a:buSzPct val="125000"/>
        <a:buChar char="•"/>
        <a:defRPr b="1">
          <a:solidFill>
            <a:srgbClr val="000000"/>
          </a:solidFill>
          <a:latin typeface="+mn-lt"/>
        </a:defRPr>
      </a:lvl2pPr>
      <a:lvl3pPr marL="1143000" indent="-228600" algn="l" rtl="0" fontAlgn="base">
        <a:lnSpc>
          <a:spcPct val="85000"/>
        </a:lnSpc>
        <a:spcBef>
          <a:spcPct val="30000"/>
        </a:spcBef>
        <a:spcAft>
          <a:spcPct val="20000"/>
        </a:spcAft>
        <a:buClr>
          <a:schemeClr val="tx1"/>
        </a:buClr>
        <a:buSzPct val="75000"/>
        <a:buFont typeface="Arial" charset="0"/>
        <a:buChar char="–"/>
        <a:defRPr sz="1700" b="1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dient"/>
          <p:cNvPicPr>
            <a:picLocks noChangeAspect="1" noChangeArrowheads="1"/>
          </p:cNvPicPr>
          <p:nvPr/>
        </p:nvPicPr>
        <p:blipFill>
          <a:blip r:embed="rId15" cstate="print"/>
          <a:srcRect b="28751"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5955" name="Line 3"/>
          <p:cNvSpPr>
            <a:spLocks noChangeShapeType="1"/>
          </p:cNvSpPr>
          <p:nvPr/>
        </p:nvSpPr>
        <p:spPr bwMode="auto">
          <a:xfrm>
            <a:off x="1143000" y="304800"/>
            <a:ext cx="7848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85958" name="Line 6"/>
          <p:cNvSpPr>
            <a:spLocks noChangeShapeType="1"/>
          </p:cNvSpPr>
          <p:nvPr/>
        </p:nvSpPr>
        <p:spPr bwMode="auto">
          <a:xfrm>
            <a:off x="0" y="6553200"/>
            <a:ext cx="8991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685959" name="Line 7"/>
          <p:cNvSpPr>
            <a:spLocks noChangeShapeType="1"/>
          </p:cNvSpPr>
          <p:nvPr/>
        </p:nvSpPr>
        <p:spPr bwMode="auto">
          <a:xfrm>
            <a:off x="8991600" y="304800"/>
            <a:ext cx="0" cy="6324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rgbClr val="CC6600"/>
        </a:buClr>
        <a:buSzPct val="75000"/>
        <a:buFont typeface="Wingdings" pitchFamily="2" charset="2"/>
        <a:buChar char="Ø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chemeClr val="tx1"/>
        </a:buClr>
        <a:buSzPct val="75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chemeClr val="tx1"/>
        </a:buClr>
        <a:buSzPct val="75000"/>
        <a:buChar char="•"/>
        <a:defRPr sz="1700"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dient"/>
          <p:cNvPicPr>
            <a:picLocks noChangeAspect="1" noChangeArrowheads="1"/>
          </p:cNvPicPr>
          <p:nvPr/>
        </p:nvPicPr>
        <p:blipFill>
          <a:blip r:embed="rId15" cstate="print"/>
          <a:srcRect b="28751"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5955" name="Line 3"/>
          <p:cNvSpPr>
            <a:spLocks noChangeShapeType="1"/>
          </p:cNvSpPr>
          <p:nvPr/>
        </p:nvSpPr>
        <p:spPr bwMode="auto">
          <a:xfrm>
            <a:off x="1143000" y="304800"/>
            <a:ext cx="7848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85958" name="Line 6"/>
          <p:cNvSpPr>
            <a:spLocks noChangeShapeType="1"/>
          </p:cNvSpPr>
          <p:nvPr/>
        </p:nvSpPr>
        <p:spPr bwMode="auto">
          <a:xfrm>
            <a:off x="0" y="6553200"/>
            <a:ext cx="8991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685959" name="Line 7"/>
          <p:cNvSpPr>
            <a:spLocks noChangeShapeType="1"/>
          </p:cNvSpPr>
          <p:nvPr/>
        </p:nvSpPr>
        <p:spPr bwMode="auto">
          <a:xfrm>
            <a:off x="8991600" y="304800"/>
            <a:ext cx="0" cy="6324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rgbClr val="CC6600"/>
        </a:buClr>
        <a:buSzPct val="75000"/>
        <a:buFont typeface="Wingdings" pitchFamily="2" charset="2"/>
        <a:buChar char="Ø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chemeClr val="tx1"/>
        </a:buClr>
        <a:buSzPct val="75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chemeClr val="tx1"/>
        </a:buClr>
        <a:buSzPct val="75000"/>
        <a:buChar char="•"/>
        <a:defRPr sz="1700"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dient"/>
          <p:cNvPicPr>
            <a:picLocks noChangeAspect="1" noChangeArrowheads="1"/>
          </p:cNvPicPr>
          <p:nvPr/>
        </p:nvPicPr>
        <p:blipFill>
          <a:blip r:embed="rId14" cstate="print"/>
          <a:srcRect b="28751"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5955" name="Line 3"/>
          <p:cNvSpPr>
            <a:spLocks noChangeShapeType="1"/>
          </p:cNvSpPr>
          <p:nvPr/>
        </p:nvSpPr>
        <p:spPr bwMode="auto">
          <a:xfrm>
            <a:off x="1143000" y="304800"/>
            <a:ext cx="7848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85958" name="Line 6"/>
          <p:cNvSpPr>
            <a:spLocks noChangeShapeType="1"/>
          </p:cNvSpPr>
          <p:nvPr/>
        </p:nvSpPr>
        <p:spPr bwMode="auto">
          <a:xfrm>
            <a:off x="0" y="6553200"/>
            <a:ext cx="8991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2685959" name="Line 7"/>
          <p:cNvSpPr>
            <a:spLocks noChangeShapeType="1"/>
          </p:cNvSpPr>
          <p:nvPr/>
        </p:nvSpPr>
        <p:spPr bwMode="auto">
          <a:xfrm>
            <a:off x="8991600" y="304800"/>
            <a:ext cx="0" cy="6324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ransition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rgbClr val="CC6600"/>
        </a:buClr>
        <a:buSzPct val="75000"/>
        <a:buFont typeface="Wingdings" pitchFamily="2" charset="2"/>
        <a:buChar char="Ø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chemeClr val="tx1"/>
        </a:buClr>
        <a:buSzPct val="75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chemeClr val="tx1"/>
        </a:buClr>
        <a:buSzPct val="75000"/>
        <a:buChar char="•"/>
        <a:defRPr sz="1700"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mailto:hgm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emf"/><Relationship Id="rId4" Type="http://schemas.openxmlformats.org/officeDocument/2006/relationships/hyperlink" Target="http://www.mit.edu/site/aboutsite.html" TargetMode="Externa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2117" name="Picture 5" descr="About this si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219200" cy="6096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>
                  <a:alpha val="28000"/>
                </a:schemeClr>
              </a:gs>
            </a:gsLst>
            <a:lin ang="5400000" scaled="1"/>
          </a:gradFill>
        </p:spPr>
      </p:pic>
      <p:sp>
        <p:nvSpPr>
          <p:cNvPr id="8200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1841831"/>
            <a:ext cx="7836783" cy="302402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 </a:t>
            </a:r>
            <a:br>
              <a:rPr lang="en-US" sz="2000" i="1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dirty="0"/>
              <a:t>Enabling </a:t>
            </a:r>
            <a:r>
              <a:rPr lang="en-US" dirty="0" smtClean="0"/>
              <a:t>Energy Consumers at</a:t>
            </a:r>
            <a:br>
              <a:rPr lang="en-US" dirty="0" smtClean="0"/>
            </a:br>
            <a:r>
              <a:rPr lang="en-US" dirty="0"/>
              <a:t>the </a:t>
            </a:r>
            <a:r>
              <a:rPr lang="en-US" i="1" dirty="0"/>
              <a:t>Crossroads </a:t>
            </a:r>
            <a:r>
              <a:rPr lang="en-US" dirty="0"/>
              <a:t>of Buildings, Climate, and Grid </a:t>
            </a:r>
            <a:br>
              <a:rPr lang="en-US" dirty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		</a:t>
            </a:r>
            <a:endParaRPr lang="en-US" i="1" u="sng" dirty="0" smtClean="0"/>
          </a:p>
        </p:txBody>
      </p:sp>
      <p:pic>
        <p:nvPicPr>
          <p:cNvPr id="12" name="Picture 11" descr="20100525160825-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772400" y="349176"/>
            <a:ext cx="1181422" cy="87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09599" y="5352275"/>
            <a:ext cx="5105401" cy="1209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Clr>
                <a:srgbClr val="CC6600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6666"/>
                </a:solidFill>
                <a:ea typeface="ＭＳ Ｐゴシック" charset="0"/>
              </a:rPr>
              <a:t>Harvey Michaels, </a:t>
            </a:r>
            <a:r>
              <a:rPr lang="en-US" sz="1400" dirty="0">
                <a:solidFill>
                  <a:srgbClr val="006666"/>
                </a:solidFill>
                <a:ea typeface="ＭＳ Ｐゴシック" charset="0"/>
              </a:rPr>
              <a:t>Sloan Lecturer, Research </a:t>
            </a:r>
            <a:r>
              <a:rPr lang="en-US" sz="1400" dirty="0" smtClean="0">
                <a:solidFill>
                  <a:srgbClr val="006666"/>
                </a:solidFill>
                <a:ea typeface="ＭＳ Ｐゴシック" charset="0"/>
              </a:rPr>
              <a:t>Director </a:t>
            </a:r>
            <a:r>
              <a:rPr lang="en-US" sz="1400" dirty="0">
                <a:solidFill>
                  <a:srgbClr val="006666"/>
                </a:solidFill>
                <a:ea typeface="ＭＳ Ｐゴシック" charset="0"/>
              </a:rPr>
              <a:t>		   Energy Management Strategy</a:t>
            </a:r>
          </a:p>
          <a:p>
            <a:pPr marL="342900" indent="-342900" algn="l">
              <a:buClr>
                <a:srgbClr val="CC6600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006666"/>
                </a:solidFill>
                <a:ea typeface="ＭＳ Ｐゴシック" charset="0"/>
              </a:rPr>
              <a:t>For NE Restructuring Roundtable February </a:t>
            </a:r>
            <a:r>
              <a:rPr lang="en-US" sz="1400" dirty="0">
                <a:solidFill>
                  <a:srgbClr val="006666"/>
                </a:solidFill>
                <a:ea typeface="ＭＳ Ｐゴシック" charset="0"/>
              </a:rPr>
              <a:t>2</a:t>
            </a:r>
            <a:r>
              <a:rPr lang="en-US" sz="1400" dirty="0" smtClean="0">
                <a:solidFill>
                  <a:srgbClr val="006666"/>
                </a:solidFill>
                <a:ea typeface="ＭＳ Ｐゴシック" charset="0"/>
              </a:rPr>
              <a:t>6</a:t>
            </a:r>
            <a:r>
              <a:rPr lang="en-US" sz="1400" dirty="0">
                <a:solidFill>
                  <a:srgbClr val="006666"/>
                </a:solidFill>
                <a:ea typeface="ＭＳ Ｐゴシック" charset="0"/>
              </a:rPr>
              <a:t>, 2016 </a:t>
            </a:r>
            <a:endParaRPr lang="en-US" sz="1400" dirty="0" smtClean="0">
              <a:solidFill>
                <a:srgbClr val="006666"/>
              </a:solidFill>
              <a:ea typeface="ＭＳ Ｐゴシック" charset="0"/>
            </a:endParaRPr>
          </a:p>
          <a:p>
            <a:pPr marL="342900" indent="-342900" algn="l">
              <a:buClr>
                <a:srgbClr val="CC6600"/>
              </a:buClr>
              <a:buFont typeface="Wingdings" pitchFamily="2" charset="2"/>
              <a:buNone/>
            </a:pPr>
            <a:r>
              <a:rPr lang="en-US" sz="1400" dirty="0" smtClean="0">
                <a:solidFill>
                  <a:srgbClr val="006666"/>
                </a:solidFill>
                <a:ea typeface="ＭＳ Ｐゴシック" charset="0"/>
                <a:hlinkClick r:id="rId7"/>
              </a:rPr>
              <a:t>hgm@mit.edu</a:t>
            </a:r>
            <a:endParaRPr lang="en-US" sz="1400" dirty="0">
              <a:solidFill>
                <a:srgbClr val="006666"/>
              </a:solidFill>
              <a:ea typeface="ＭＳ Ｐゴシック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 l="9636" t="27000" r="31291" b="12938"/>
          <a:stretch>
            <a:fillRect/>
          </a:stretch>
        </p:blipFill>
        <p:spPr bwMode="auto">
          <a:xfrm>
            <a:off x="609599" y="1721015"/>
            <a:ext cx="4981895" cy="3253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4035" b="7753"/>
          <a:stretch/>
        </p:blipFill>
        <p:spPr bwMode="auto">
          <a:xfrm>
            <a:off x="5710255" y="2006765"/>
            <a:ext cx="3014893" cy="20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00800" y="4876800"/>
            <a:ext cx="2057400" cy="13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015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050" y="544126"/>
            <a:ext cx="7701140" cy="609600"/>
          </a:xfrm>
        </p:spPr>
        <p:txBody>
          <a:bodyPr/>
          <a:lstStyle/>
          <a:p>
            <a:r>
              <a:rPr lang="en-US" i="1" dirty="0" smtClean="0"/>
              <a:t>Building Energy Management </a:t>
            </a:r>
            <a:r>
              <a:rPr lang="en-US" dirty="0" smtClean="0"/>
              <a:t>– 1970’s to Now</a:t>
            </a:r>
            <a:endParaRPr lang="en-US" sz="2000" dirty="0"/>
          </a:p>
        </p:txBody>
      </p:sp>
      <p:sp>
        <p:nvSpPr>
          <p:cNvPr id="34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43368"/>
            <a:ext cx="8610600" cy="5046118"/>
          </a:xfrm>
        </p:spPr>
        <p:txBody>
          <a:bodyPr/>
          <a:lstStyle/>
          <a:p>
            <a:r>
              <a:rPr lang="en-US" sz="2000" u="sng" dirty="0" smtClean="0"/>
              <a:t>1975</a:t>
            </a:r>
            <a:r>
              <a:rPr lang="en-US" sz="2000" dirty="0" smtClean="0"/>
              <a:t>  V1.0: </a:t>
            </a:r>
            <a:r>
              <a:rPr lang="en-US" sz="2000" i="1" dirty="0" smtClean="0"/>
              <a:t>OPEC </a:t>
            </a:r>
            <a:r>
              <a:rPr lang="en-US" sz="2000" i="1" dirty="0" smtClean="0">
                <a:sym typeface="Wingdings" panose="05000000000000000000" pitchFamily="2" charset="2"/>
              </a:rPr>
              <a:t></a:t>
            </a:r>
            <a:r>
              <a:rPr lang="en-US" sz="2000" i="1" dirty="0" smtClean="0"/>
              <a:t> </a:t>
            </a:r>
            <a:r>
              <a:rPr lang="en-US" sz="2000" dirty="0" smtClean="0"/>
              <a:t>Building Energy Efficiency 	</a:t>
            </a:r>
          </a:p>
          <a:p>
            <a:r>
              <a:rPr lang="en-US" sz="2000" u="sng" dirty="0" smtClean="0"/>
              <a:t>1990 </a:t>
            </a:r>
            <a:r>
              <a:rPr lang="en-US" sz="2000" dirty="0" smtClean="0"/>
              <a:t> V2.0: </a:t>
            </a:r>
            <a:r>
              <a:rPr lang="en-US" sz="2000" i="1" dirty="0" smtClean="0"/>
              <a:t>Soft Energy Path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Integrated Resource Planning  </a:t>
            </a:r>
          </a:p>
          <a:p>
            <a:r>
              <a:rPr lang="en-US" sz="2000" u="sng" dirty="0" smtClean="0"/>
              <a:t>2005</a:t>
            </a:r>
            <a:r>
              <a:rPr lang="en-US" sz="2000" dirty="0" smtClean="0"/>
              <a:t>  V3.0: </a:t>
            </a:r>
            <a:r>
              <a:rPr lang="en-US" sz="2000" i="1" dirty="0" smtClean="0"/>
              <a:t>Smart Energy </a:t>
            </a:r>
            <a:r>
              <a:rPr lang="en-US" sz="2000" i="1" dirty="0" smtClean="0">
                <a:sym typeface="Wingdings" panose="05000000000000000000" pitchFamily="2" charset="2"/>
              </a:rPr>
              <a:t></a:t>
            </a:r>
            <a:r>
              <a:rPr lang="en-US" sz="2000" i="1" dirty="0" smtClean="0"/>
              <a:t> </a:t>
            </a:r>
            <a:r>
              <a:rPr lang="en-US" sz="2000" dirty="0" smtClean="0"/>
              <a:t>Demand Response, Site Solar, ICT  	</a:t>
            </a:r>
          </a:p>
          <a:p>
            <a:r>
              <a:rPr lang="en-US" u="sng" dirty="0" smtClean="0"/>
              <a:t>Next</a:t>
            </a:r>
            <a:r>
              <a:rPr lang="en-US" dirty="0" smtClean="0"/>
              <a:t>  V4.0: </a:t>
            </a:r>
            <a:r>
              <a:rPr lang="en-US" i="1" dirty="0" smtClean="0"/>
              <a:t>Climate Solution </a:t>
            </a:r>
            <a:r>
              <a:rPr lang="en-US" i="1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/>
              <a:t> </a:t>
            </a:r>
            <a:r>
              <a:rPr lang="en-US" dirty="0" smtClean="0"/>
              <a:t>At Scale, All Together </a:t>
            </a:r>
          </a:p>
          <a:p>
            <a:pPr marL="0" indent="0">
              <a:buNone/>
            </a:pPr>
            <a:endParaRPr lang="en-US" sz="1200" dirty="0" smtClean="0"/>
          </a:p>
          <a:p>
            <a:pPr marL="400050" lvl="1" indent="0">
              <a:buNone/>
            </a:pPr>
            <a:r>
              <a:rPr lang="en-US" sz="2400" i="1" dirty="0" smtClean="0"/>
              <a:t>Truth </a:t>
            </a:r>
            <a:r>
              <a:rPr lang="en-US" sz="2400" i="1" dirty="0"/>
              <a:t>about Climate </a:t>
            </a:r>
            <a:r>
              <a:rPr lang="en-US" sz="2400" i="1" dirty="0" smtClean="0"/>
              <a:t>Change</a:t>
            </a:r>
            <a:r>
              <a:rPr lang="en-US" sz="2400" dirty="0" smtClean="0"/>
              <a:t>:</a:t>
            </a:r>
            <a:r>
              <a:rPr lang="en-US" dirty="0" smtClean="0"/>
              <a:t>	</a:t>
            </a:r>
          </a:p>
          <a:p>
            <a:pPr marL="400050" lvl="1" indent="0">
              <a:buNone/>
            </a:pPr>
            <a:endParaRPr lang="en-US" sz="800" dirty="0" smtClean="0"/>
          </a:p>
          <a:p>
            <a:pPr marL="40005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2400" i="1" dirty="0" smtClean="0"/>
              <a:t>Its Real,    Its Us, </a:t>
            </a:r>
          </a:p>
          <a:p>
            <a:pPr marL="400050" lvl="1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Its Bad,     Scientists Agree, </a:t>
            </a:r>
          </a:p>
          <a:p>
            <a:pPr marL="400050" lvl="1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There’s Hope   </a:t>
            </a:r>
            <a:endParaRPr lang="en-US" sz="2400" i="1" dirty="0"/>
          </a:p>
          <a:p>
            <a:pPr marL="342900" lvl="1" indent="-342900">
              <a:buClr>
                <a:srgbClr val="CC6600"/>
              </a:buClr>
              <a:buNone/>
            </a:pPr>
            <a:r>
              <a:rPr lang="en-US" dirty="0" smtClean="0"/>
              <a:t>			 </a:t>
            </a:r>
            <a:r>
              <a:rPr lang="en-US" sz="1400" dirty="0">
                <a:solidFill>
                  <a:srgbClr val="006666"/>
                </a:solidFill>
              </a:rPr>
              <a:t>* A.  </a:t>
            </a:r>
            <a:r>
              <a:rPr lang="en-US" sz="1400" dirty="0" err="1">
                <a:solidFill>
                  <a:srgbClr val="006666"/>
                </a:solidFill>
              </a:rPr>
              <a:t>Lieserowitz</a:t>
            </a:r>
            <a:r>
              <a:rPr lang="en-US" sz="1400" dirty="0">
                <a:solidFill>
                  <a:srgbClr val="006666"/>
                </a:solidFill>
              </a:rPr>
              <a:t>, Yale</a:t>
            </a:r>
            <a:endParaRPr lang="en-US" sz="1400" i="1" dirty="0"/>
          </a:p>
          <a:p>
            <a:pPr>
              <a:buFont typeface="Wingdings" pitchFamily="2" charset="2"/>
              <a:buNone/>
            </a:pPr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endParaRPr lang="en-US" sz="2400" dirty="0"/>
          </a:p>
        </p:txBody>
      </p:sp>
      <p:pic>
        <p:nvPicPr>
          <p:cNvPr id="3481604" name="Picture 4" descr="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190" y="285433"/>
            <a:ext cx="1148159" cy="145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20100525160825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5513" y="4490722"/>
            <a:ext cx="1269440" cy="94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121" y="5542700"/>
            <a:ext cx="806223" cy="806223"/>
          </a:xfrm>
          <a:prstGeom prst="rect">
            <a:avLst/>
          </a:prstGeom>
        </p:spPr>
      </p:pic>
      <p:pic>
        <p:nvPicPr>
          <p:cNvPr id="14" name="Picture 16" descr="mit-wheels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29877" y="3985149"/>
            <a:ext cx="2364274" cy="12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6376" y="5451586"/>
            <a:ext cx="1334327" cy="98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47367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78923"/>
            <a:ext cx="5105400" cy="63808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Buildings </a:t>
            </a:r>
            <a:r>
              <a:rPr lang="en-US" dirty="0" smtClean="0"/>
              <a:t>are at </a:t>
            </a:r>
            <a:r>
              <a:rPr lang="en-US" i="1" dirty="0"/>
              <a:t>the center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of </a:t>
            </a:r>
            <a:r>
              <a:rPr lang="en-US" dirty="0"/>
              <a:t>a Climate Solution 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76895"/>
            <a:ext cx="8610600" cy="2141995"/>
          </a:xfrm>
        </p:spPr>
        <p:txBody>
          <a:bodyPr/>
          <a:lstStyle/>
          <a:p>
            <a:pPr>
              <a:defRPr/>
            </a:pPr>
            <a:r>
              <a:rPr lang="en-US" i="1" u="sng" dirty="0" smtClean="0"/>
              <a:t>1/3</a:t>
            </a:r>
            <a:r>
              <a:rPr lang="en-US" i="1" dirty="0" smtClean="0"/>
              <a:t> -   </a:t>
            </a:r>
            <a:r>
              <a:rPr lang="en-US" sz="1800" dirty="0" smtClean="0"/>
              <a:t>Buildings account for 1/3 of all GHG emissions.</a:t>
            </a:r>
          </a:p>
          <a:p>
            <a:pPr>
              <a:defRPr/>
            </a:pPr>
            <a:r>
              <a:rPr lang="en-US" i="1" u="sng" dirty="0" smtClean="0"/>
              <a:t>2X</a:t>
            </a:r>
            <a:r>
              <a:rPr lang="en-US" i="1" dirty="0" smtClean="0"/>
              <a:t> -    </a:t>
            </a:r>
            <a:r>
              <a:rPr lang="en-US" sz="1800" dirty="0" smtClean="0"/>
              <a:t>Business-as-usual, building GHG’s will double by 2050.</a:t>
            </a:r>
          </a:p>
          <a:p>
            <a:pPr>
              <a:defRPr/>
            </a:pPr>
            <a:r>
              <a:rPr lang="en-US" i="1" u="sng" dirty="0" smtClean="0"/>
              <a:t>Half </a:t>
            </a:r>
            <a:r>
              <a:rPr lang="en-US" i="1" dirty="0" smtClean="0"/>
              <a:t>-  </a:t>
            </a:r>
            <a:r>
              <a:rPr lang="en-US" sz="1800" dirty="0" smtClean="0"/>
              <a:t>of emissions can be saved with positive NPV (at least).</a:t>
            </a:r>
          </a:p>
          <a:p>
            <a:pPr>
              <a:defRPr/>
            </a:pPr>
            <a:r>
              <a:rPr lang="en-US" i="1" u="sng" dirty="0" smtClean="0"/>
              <a:t>All</a:t>
            </a:r>
            <a:r>
              <a:rPr lang="en-US" i="1" dirty="0" smtClean="0"/>
              <a:t>   </a:t>
            </a:r>
            <a:r>
              <a:rPr lang="en-US" sz="2000" i="1" dirty="0" smtClean="0"/>
              <a:t> - </a:t>
            </a:r>
            <a:r>
              <a:rPr lang="en-US" sz="1800" dirty="0" smtClean="0"/>
              <a:t>buildings need to integrate with intermittent renew. energy</a:t>
            </a:r>
          </a:p>
          <a:p>
            <a:pPr>
              <a:defRPr/>
            </a:pPr>
            <a:r>
              <a:rPr lang="en-US" u="sng" dirty="0" smtClean="0"/>
              <a:t>Zero</a:t>
            </a:r>
            <a:r>
              <a:rPr lang="en-US" dirty="0" smtClean="0"/>
              <a:t> </a:t>
            </a:r>
            <a:r>
              <a:rPr lang="en-US" sz="2000" dirty="0" smtClean="0"/>
              <a:t>- </a:t>
            </a:r>
            <a:r>
              <a:rPr lang="en-US" sz="1800" dirty="0" smtClean="0"/>
              <a:t>Alternatives to </a:t>
            </a:r>
            <a:r>
              <a:rPr lang="en-US" sz="1800" dirty="0"/>
              <a:t>a</a:t>
            </a:r>
            <a:r>
              <a:rPr lang="en-US" sz="1800" dirty="0" smtClean="0"/>
              <a:t>chieving deep gains in more than 		  		1 billion homes/buildings </a:t>
            </a:r>
            <a:r>
              <a:rPr lang="en-US" sz="1800" dirty="0"/>
              <a:t>-</a:t>
            </a:r>
            <a:r>
              <a:rPr lang="en-US" sz="1800" dirty="0" smtClean="0"/>
              <a:t> </a:t>
            </a:r>
            <a:r>
              <a:rPr lang="en-US" sz="1800" i="1" dirty="0" smtClean="0"/>
              <a:t>a challenging objective.</a:t>
            </a: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 lvl="1">
              <a:buNone/>
              <a:defRPr/>
            </a:pPr>
            <a:endParaRPr lang="en-US" sz="1600" i="1" dirty="0" smtClean="0"/>
          </a:p>
          <a:p>
            <a:pPr marL="342900" lvl="2" indent="-342900">
              <a:buClr>
                <a:srgbClr val="CC6600"/>
              </a:buCl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 lvl="1">
              <a:buNone/>
              <a:defRPr/>
            </a:pPr>
            <a:endParaRPr lang="en-US" dirty="0" smtClean="0"/>
          </a:p>
          <a:p>
            <a:pPr lvl="1"/>
            <a:endParaRPr lang="en-US" b="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092894"/>
            <a:ext cx="3962400" cy="2432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2556" y="319042"/>
            <a:ext cx="1543804" cy="1157853"/>
          </a:xfrm>
          <a:prstGeom prst="rect">
            <a:avLst/>
          </a:prstGeom>
        </p:spPr>
      </p:pic>
      <p:pic>
        <p:nvPicPr>
          <p:cNvPr id="7" name="Picture 6" descr="20100525160825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3400" y="390563"/>
            <a:ext cx="1269440" cy="94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3173976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477000" cy="609600"/>
          </a:xfrm>
        </p:spPr>
        <p:txBody>
          <a:bodyPr/>
          <a:lstStyle/>
          <a:p>
            <a:r>
              <a:rPr lang="en-US" dirty="0" smtClean="0"/>
              <a:t>Consumers at Crossroads </a:t>
            </a:r>
            <a:r>
              <a:rPr lang="en-US" dirty="0"/>
              <a:t>of </a:t>
            </a:r>
            <a:r>
              <a:rPr lang="en-US" dirty="0" smtClean="0"/>
              <a:t>		Buildings</a:t>
            </a:r>
            <a:r>
              <a:rPr lang="en-US" dirty="0"/>
              <a:t>, Climate, and </a:t>
            </a:r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3733800"/>
          </a:xfrm>
        </p:spPr>
        <p:txBody>
          <a:bodyPr/>
          <a:lstStyle/>
          <a:p>
            <a:r>
              <a:rPr lang="en-US" dirty="0" smtClean="0"/>
              <a:t>Climate Change means:</a:t>
            </a:r>
          </a:p>
          <a:p>
            <a:pPr lvl="1"/>
            <a:r>
              <a:rPr lang="en-US" dirty="0" smtClean="0"/>
              <a:t>Intermittent Supply and “Duck curve” demand</a:t>
            </a:r>
          </a:p>
          <a:p>
            <a:pPr lvl="1"/>
            <a:r>
              <a:rPr lang="en-US" dirty="0" smtClean="0"/>
              <a:t>Policy/customer preferences for Site Solar, EV’s, batteries.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4735" y="322343"/>
            <a:ext cx="1936865" cy="1280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6836" t="28262" r="5141" b="2173"/>
          <a:stretch/>
        </p:blipFill>
        <p:spPr>
          <a:xfrm>
            <a:off x="457200" y="3637647"/>
            <a:ext cx="4677337" cy="241263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34537" y="3637647"/>
            <a:ext cx="39429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01545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477000" cy="609600"/>
          </a:xfrm>
        </p:spPr>
        <p:txBody>
          <a:bodyPr/>
          <a:lstStyle/>
          <a:p>
            <a:r>
              <a:rPr lang="en-US" dirty="0" smtClean="0"/>
              <a:t>Consumers at Crossroads </a:t>
            </a:r>
            <a:r>
              <a:rPr lang="en-US" dirty="0"/>
              <a:t>of </a:t>
            </a:r>
            <a:r>
              <a:rPr lang="en-US" dirty="0" smtClean="0"/>
              <a:t>		Buildings</a:t>
            </a:r>
            <a:r>
              <a:rPr lang="en-US" dirty="0"/>
              <a:t>, Climate, and </a:t>
            </a:r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70" y="1262495"/>
            <a:ext cx="8534400" cy="3733800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Internet of Things, </a:t>
            </a:r>
            <a:r>
              <a:rPr lang="en-US" i="1" dirty="0" smtClean="0"/>
              <a:t>comes with </a:t>
            </a:r>
            <a:r>
              <a:rPr lang="en-US" dirty="0" smtClean="0"/>
              <a:t>everything.</a:t>
            </a:r>
          </a:p>
          <a:p>
            <a:pPr lvl="1"/>
            <a:r>
              <a:rPr lang="en-US" sz="2200" dirty="0" smtClean="0"/>
              <a:t>Energy - </a:t>
            </a:r>
            <a:r>
              <a:rPr lang="en-US" sz="2200" i="1" dirty="0" smtClean="0"/>
              <a:t>sensible, controllable.</a:t>
            </a:r>
          </a:p>
          <a:p>
            <a:pPr lvl="1"/>
            <a:r>
              <a:rPr lang="en-US" sz="2200" dirty="0" smtClean="0"/>
              <a:t>Efficiency and grid stabilization - </a:t>
            </a:r>
            <a:r>
              <a:rPr lang="en-US" sz="2200" i="1" dirty="0" smtClean="0"/>
              <a:t> visible, </a:t>
            </a:r>
            <a:r>
              <a:rPr lang="en-US" sz="2200" i="1" dirty="0" err="1" smtClean="0"/>
              <a:t>transactable</a:t>
            </a:r>
            <a:r>
              <a:rPr lang="en-US" sz="2200" i="1" dirty="0" smtClean="0"/>
              <a:t>.</a:t>
            </a:r>
          </a:p>
          <a:p>
            <a:pPr marL="457200" lvl="1" indent="0">
              <a:buNone/>
            </a:pPr>
            <a:endParaRPr lang="en-US" sz="2200" dirty="0"/>
          </a:p>
          <a:p>
            <a:pPr marL="57150" indent="0">
              <a:buNone/>
            </a:pPr>
            <a:r>
              <a:rPr lang="en-US" i="1" dirty="0" smtClean="0"/>
              <a:t>Question: Internet </a:t>
            </a:r>
            <a:r>
              <a:rPr lang="en-US" i="1" dirty="0"/>
              <a:t>of Things </a:t>
            </a:r>
            <a:r>
              <a:rPr lang="en-US" dirty="0"/>
              <a:t>meets </a:t>
            </a:r>
            <a:r>
              <a:rPr lang="en-US" i="1" dirty="0"/>
              <a:t>Grid of Things</a:t>
            </a:r>
            <a:r>
              <a:rPr lang="en-US" dirty="0"/>
              <a:t>:			</a:t>
            </a:r>
            <a:r>
              <a:rPr lang="en-US" dirty="0" smtClean="0"/>
              <a:t>	</a:t>
            </a:r>
            <a:r>
              <a:rPr lang="en-US" i="1" dirty="0" smtClean="0"/>
              <a:t>Who </a:t>
            </a:r>
            <a:r>
              <a:rPr lang="en-US" i="1" dirty="0"/>
              <a:t>owns, who controls?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55886" y="3352800"/>
            <a:ext cx="1186388" cy="1277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7112" y="5115790"/>
            <a:ext cx="2037548" cy="1141026"/>
          </a:xfrm>
          <a:prstGeom prst="rect">
            <a:avLst/>
          </a:prstGeom>
        </p:spPr>
      </p:pic>
      <p:pic>
        <p:nvPicPr>
          <p:cNvPr id="8" name="Picture 7" descr="viewer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5399" y="4343400"/>
            <a:ext cx="4470662" cy="220539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5886" y="396872"/>
            <a:ext cx="1215484" cy="1736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6858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6400800" cy="609600"/>
          </a:xfrm>
        </p:spPr>
        <p:txBody>
          <a:bodyPr/>
          <a:lstStyle/>
          <a:p>
            <a:r>
              <a:rPr lang="en-US" dirty="0" smtClean="0"/>
              <a:t>Utilities at Crossroads </a:t>
            </a:r>
            <a:r>
              <a:rPr lang="en-US" dirty="0"/>
              <a:t>of </a:t>
            </a:r>
            <a:r>
              <a:rPr lang="en-US" dirty="0" smtClean="0"/>
              <a:t>		Buildings</a:t>
            </a:r>
            <a:r>
              <a:rPr lang="en-US" dirty="0"/>
              <a:t>, </a:t>
            </a:r>
            <a:r>
              <a:rPr lang="en-US" dirty="0" smtClean="0"/>
              <a:t>Climate</a:t>
            </a:r>
            <a:r>
              <a:rPr lang="en-US" dirty="0"/>
              <a:t>, and </a:t>
            </a:r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Distribution Utility Restructuring: </a:t>
            </a:r>
            <a:endParaRPr lang="en-US" dirty="0" smtClean="0"/>
          </a:p>
          <a:p>
            <a:pPr lvl="1"/>
            <a:r>
              <a:rPr lang="en-US" dirty="0" smtClean="0"/>
              <a:t>From Monopolies </a:t>
            </a:r>
            <a:r>
              <a:rPr lang="en-US" dirty="0"/>
              <a:t>-&gt; </a:t>
            </a:r>
            <a:r>
              <a:rPr lang="en-US" dirty="0" smtClean="0"/>
              <a:t>Markets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dirty="0"/>
              <a:t>Question: Where to get backup/insurance energy?</a:t>
            </a:r>
          </a:p>
          <a:p>
            <a:pPr lvl="1"/>
            <a:r>
              <a:rPr lang="en-US" dirty="0"/>
              <a:t>Utility grid, </a:t>
            </a:r>
            <a:r>
              <a:rPr lang="en-US" dirty="0" err="1"/>
              <a:t>on-premise</a:t>
            </a:r>
            <a:r>
              <a:rPr lang="en-US" dirty="0"/>
              <a:t>, microgrids (real, virtual)?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dirty="0"/>
              <a:t>Most likely answer:  </a:t>
            </a:r>
            <a:r>
              <a:rPr lang="en-US" i="1" dirty="0"/>
              <a:t>All of the Above</a:t>
            </a:r>
          </a:p>
          <a:p>
            <a:r>
              <a:rPr lang="en-US" sz="2000" dirty="0" smtClean="0"/>
              <a:t>Utilities may compete post-monopoly </a:t>
            </a:r>
            <a:r>
              <a:rPr lang="en-US" sz="2000" dirty="0"/>
              <a:t>as Comcast </a:t>
            </a:r>
            <a:r>
              <a:rPr lang="en-US" sz="2000" dirty="0" smtClean="0"/>
              <a:t>does:</a:t>
            </a:r>
            <a:endParaRPr lang="en-US" sz="2000" dirty="0"/>
          </a:p>
          <a:p>
            <a:pPr lvl="1"/>
            <a:r>
              <a:rPr lang="en-US" dirty="0"/>
              <a:t>FIOS, Dish/Direct, Apple TV/Amazon Fire</a:t>
            </a:r>
          </a:p>
          <a:p>
            <a:pPr lvl="1"/>
            <a:r>
              <a:rPr lang="en-US" dirty="0"/>
              <a:t>Comcast Innovates -&gt; Xfinity, X1  </a:t>
            </a:r>
            <a:r>
              <a:rPr lang="en-US" i="1" dirty="0"/>
              <a:t>:  Its Still </a:t>
            </a:r>
            <a:r>
              <a:rPr lang="en-US" i="1" dirty="0" smtClean="0"/>
              <a:t>There</a:t>
            </a:r>
          </a:p>
          <a:p>
            <a:pPr lvl="1"/>
            <a:r>
              <a:rPr lang="en-US" dirty="0" smtClean="0"/>
              <a:t>Utilities who embrace change  </a:t>
            </a:r>
            <a:r>
              <a:rPr lang="en-US" i="1" dirty="0" smtClean="0"/>
              <a:t>– power of incumbency</a:t>
            </a:r>
            <a:r>
              <a:rPr lang="en-US" sz="2200" i="1" dirty="0" smtClean="0"/>
              <a:t>.</a:t>
            </a:r>
            <a:endParaRPr lang="en-US" sz="2200" i="1" dirty="0"/>
          </a:p>
          <a:p>
            <a:pPr marL="457200" lvl="1" indent="0">
              <a:buNone/>
            </a:pPr>
            <a:endParaRPr lang="en-US" sz="2200" i="1" dirty="0"/>
          </a:p>
        </p:txBody>
      </p:sp>
      <p:sp>
        <p:nvSpPr>
          <p:cNvPr id="6" name="object 3"/>
          <p:cNvSpPr/>
          <p:nvPr/>
        </p:nvSpPr>
        <p:spPr>
          <a:xfrm>
            <a:off x="5943600" y="533400"/>
            <a:ext cx="3048000" cy="2280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101188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5105400" cy="457200"/>
          </a:xfrm>
        </p:spPr>
        <p:txBody>
          <a:bodyPr/>
          <a:lstStyle/>
          <a:p>
            <a:r>
              <a:rPr lang="en-US" dirty="0"/>
              <a:t>Business Innovations </a:t>
            </a:r>
            <a:r>
              <a:rPr lang="en-US" dirty="0" smtClean="0"/>
              <a:t>for: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At </a:t>
            </a:r>
            <a:r>
              <a:rPr lang="en-US" i="1" dirty="0"/>
              <a:t>Scale, All Together </a:t>
            </a:r>
            <a:r>
              <a:rPr lang="en-US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Building Energy Management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Full Service/Integrated:  </a:t>
            </a:r>
          </a:p>
          <a:p>
            <a:pPr lvl="1"/>
            <a:r>
              <a:rPr lang="en-US" sz="1800" i="1" dirty="0" smtClean="0"/>
              <a:t>Building efficiency, DR/controls, Solar/batteries, energy</a:t>
            </a:r>
          </a:p>
          <a:p>
            <a:pPr lvl="1"/>
            <a:r>
              <a:rPr lang="en-US" sz="1800" i="1" dirty="0" smtClean="0"/>
              <a:t>HVAC install, services, service contracts</a:t>
            </a:r>
          </a:p>
          <a:p>
            <a:pPr lvl="1"/>
            <a:r>
              <a:rPr lang="en-US" sz="1800" i="1" dirty="0" smtClean="0"/>
              <a:t>Integrated financing and incentives</a:t>
            </a:r>
          </a:p>
          <a:p>
            <a:pPr lvl="1"/>
            <a:r>
              <a:rPr lang="en-US" sz="1800" i="1" dirty="0" smtClean="0"/>
              <a:t>Needs policy to stop forced separations.</a:t>
            </a:r>
          </a:p>
          <a:p>
            <a:pPr marL="457200" lvl="1" indent="0"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dirty="0" smtClean="0"/>
              <a:t>Business strategies that </a:t>
            </a:r>
            <a:r>
              <a:rPr lang="en-US" i="1" dirty="0"/>
              <a:t>S</a:t>
            </a:r>
            <a:r>
              <a:rPr lang="en-US" i="1" dirty="0" smtClean="0"/>
              <a:t>olve 		             		the </a:t>
            </a:r>
            <a:r>
              <a:rPr lang="en-US" i="1" dirty="0"/>
              <a:t>S</a:t>
            </a:r>
            <a:r>
              <a:rPr lang="en-US" i="1" dirty="0" smtClean="0"/>
              <a:t>olvable Climate </a:t>
            </a:r>
            <a:r>
              <a:rPr lang="en-US" i="1" dirty="0"/>
              <a:t>P</a:t>
            </a:r>
            <a:r>
              <a:rPr lang="en-US" i="1" dirty="0" smtClean="0"/>
              <a:t>roblem employ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No money down, guaranteed positive cash flow.</a:t>
            </a:r>
          </a:p>
          <a:p>
            <a:pPr lvl="1"/>
            <a:r>
              <a:rPr lang="en-US" i="1" dirty="0" smtClean="0"/>
              <a:t>Easy, quick, risk free.</a:t>
            </a:r>
          </a:p>
          <a:p>
            <a:pPr lvl="1"/>
            <a:r>
              <a:rPr lang="en-US" i="1" dirty="0"/>
              <a:t>S</a:t>
            </a:r>
            <a:r>
              <a:rPr lang="en-US" i="1" dirty="0" smtClean="0"/>
              <a:t>ocial norms, Recognition, </a:t>
            </a:r>
            <a:r>
              <a:rPr lang="en-US" i="1" dirty="0"/>
              <a:t>R</a:t>
            </a:r>
            <a:r>
              <a:rPr lang="en-US" i="1" dirty="0" smtClean="0"/>
              <a:t>ewards, Guilt.</a:t>
            </a:r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188" y="4015068"/>
            <a:ext cx="1973037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76799" y="345722"/>
            <a:ext cx="4075799" cy="1738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188" y="5650326"/>
            <a:ext cx="1656602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0617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xus Standard Template 121304">
  <a:themeElements>
    <a:clrScheme name="1_Nexus Standard Template 121304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1_Nexus Standard Template 1213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xus Standard Template 121304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xus Standard Template 121304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xus Standard Template 121304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xus Standard Template 121304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xus Presentation">
  <a:themeElements>
    <a:clrScheme name="Nexus Presentation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Nexus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xus Presentation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us Presentation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us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us Presentation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xus Standard Template 121304">
  <a:themeElements>
    <a:clrScheme name="1_Nexus Standard Template 121304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1_Nexus Standard Template 1213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xus Standard Template 121304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xus Standard Template 121304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xus Standard Template 121304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xus Standard Template 121304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exus Standard Template 121304">
  <a:themeElements>
    <a:clrScheme name="1_Nexus Standard Template 121304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1_Nexus Standard Template 1213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xus Standard Template 121304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xus Standard Template 121304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xus Standard Template 121304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xus Standard Template 121304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exus Standard Template 121304">
  <a:themeElements>
    <a:clrScheme name="1_Nexus Standard Template 121304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1_Nexus Standard Template 1213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xus Standard Template 121304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xus Standard Template 121304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xus Standard Template 121304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xus Standard Template 121304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107 std</Template>
  <TotalTime>8587</TotalTime>
  <Words>258</Words>
  <Application>Microsoft Office PowerPoint</Application>
  <PresentationFormat>On-screen Show (4:3)</PresentationFormat>
  <Paragraphs>66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1_Nexus Standard Template 121304</vt:lpstr>
      <vt:lpstr>Nexus Presentation</vt:lpstr>
      <vt:lpstr>2_Nexus Standard Template 121304</vt:lpstr>
      <vt:lpstr>3_Nexus Standard Template 121304</vt:lpstr>
      <vt:lpstr>4_Nexus Standard Template 121304</vt:lpstr>
      <vt:lpstr>Photo Editor Photo</vt:lpstr>
      <vt:lpstr>         Enabling Energy Consumers at the Crossroads of Buildings, Climate, and Grid     </vt:lpstr>
      <vt:lpstr>Building Energy Management – 1970’s to Now</vt:lpstr>
      <vt:lpstr> Buildings are at the center  of a Climate Solution  </vt:lpstr>
      <vt:lpstr>Consumers at Crossroads of   Buildings, Climate, and Grid</vt:lpstr>
      <vt:lpstr>Consumers at Crossroads of   Buildings, Climate, and Grid</vt:lpstr>
      <vt:lpstr>Utilities at Crossroads of   Buildings, Climate, and Grid</vt:lpstr>
      <vt:lpstr>Business Innovations for:  At Scale, All Together  </vt:lpstr>
    </vt:vector>
  </TitlesOfParts>
  <Company>Nexus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Nexus Energy</dc:creator>
  <cp:lastModifiedBy> sr</cp:lastModifiedBy>
  <cp:revision>661</cp:revision>
  <cp:lastPrinted>2015-02-03T15:07:02Z</cp:lastPrinted>
  <dcterms:created xsi:type="dcterms:W3CDTF">2007-01-30T22:45:31Z</dcterms:created>
  <dcterms:modified xsi:type="dcterms:W3CDTF">2016-02-25T16:13:42Z</dcterms:modified>
</cp:coreProperties>
</file>