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65" r:id="rId4"/>
    <p:sldId id="276" r:id="rId5"/>
    <p:sldId id="274" r:id="rId6"/>
    <p:sldId id="275" r:id="rId7"/>
    <p:sldId id="278" r:id="rId8"/>
    <p:sldId id="269" r:id="rId9"/>
    <p:sldId id="268" r:id="rId10"/>
    <p:sldId id="263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21" autoAdjust="0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nergy.state.ca.us\Shared\Data\SB%201477\technical%20appendices\GHG%20Hourly%20Metrics_pivo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20628932821745E-2"/>
          <c:y val="8.5821519357369855E-2"/>
          <c:w val="0.82198302090089859"/>
          <c:h val="0.77076248224270949"/>
        </c:manualLayout>
      </c:layout>
      <c:barChart>
        <c:barDir val="col"/>
        <c:grouping val="clustered"/>
        <c:varyColors val="0"/>
        <c:ser>
          <c:idx val="1"/>
          <c:order val="1"/>
          <c:tx>
            <c:v>TOU Summer Rates</c:v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'GHG metrics'!$L$6054:$L$6077</c:f>
              <c:numCache>
                <c:formatCode>0.000</c:formatCode>
                <c:ptCount val="24"/>
                <c:pt idx="0">
                  <c:v>0.23</c:v>
                </c:pt>
                <c:pt idx="1">
                  <c:v>0.23</c:v>
                </c:pt>
                <c:pt idx="2">
                  <c:v>0.23</c:v>
                </c:pt>
                <c:pt idx="3">
                  <c:v>0.23</c:v>
                </c:pt>
                <c:pt idx="4">
                  <c:v>0.23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0.23</c:v>
                </c:pt>
                <c:pt idx="9">
                  <c:v>0.25700000000000001</c:v>
                </c:pt>
                <c:pt idx="10">
                  <c:v>0.25700000000000001</c:v>
                </c:pt>
                <c:pt idx="11">
                  <c:v>0.25700000000000001</c:v>
                </c:pt>
                <c:pt idx="12">
                  <c:v>0.28100000000000003</c:v>
                </c:pt>
                <c:pt idx="13">
                  <c:v>0.28100000000000003</c:v>
                </c:pt>
                <c:pt idx="14">
                  <c:v>0.28100000000000003</c:v>
                </c:pt>
                <c:pt idx="15">
                  <c:v>0.28100000000000003</c:v>
                </c:pt>
                <c:pt idx="16">
                  <c:v>0.28100000000000003</c:v>
                </c:pt>
                <c:pt idx="17">
                  <c:v>0.28100000000000003</c:v>
                </c:pt>
                <c:pt idx="18">
                  <c:v>0.25700000000000001</c:v>
                </c:pt>
                <c:pt idx="19">
                  <c:v>0.25700000000000001</c:v>
                </c:pt>
                <c:pt idx="20">
                  <c:v>0.25700000000000001</c:v>
                </c:pt>
                <c:pt idx="21">
                  <c:v>0.25700000000000001</c:v>
                </c:pt>
                <c:pt idx="22">
                  <c:v>0.23</c:v>
                </c:pt>
                <c:pt idx="2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0-4025-85D7-8A34D19AA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69373640"/>
        <c:axId val="469375608"/>
      </c:barChart>
      <c:scatterChart>
        <c:scatterStyle val="smoothMarker"/>
        <c:varyColors val="0"/>
        <c:ser>
          <c:idx val="0"/>
          <c:order val="0"/>
          <c:tx>
            <c:v>Metric 8 GHG SCC Cost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yVal>
            <c:numRef>
              <c:f>'Pivot Chart M8'!$Q$31:$Q$54</c:f>
              <c:numCache>
                <c:formatCode>General</c:formatCode>
                <c:ptCount val="24"/>
                <c:pt idx="0">
                  <c:v>1.488546940189669E-2</c:v>
                </c:pt>
                <c:pt idx="1">
                  <c:v>1.4804338206976957E-2</c:v>
                </c:pt>
                <c:pt idx="2">
                  <c:v>1.4674232331490254E-2</c:v>
                </c:pt>
                <c:pt idx="3">
                  <c:v>1.4565406123312903E-2</c:v>
                </c:pt>
                <c:pt idx="4">
                  <c:v>1.5078559285044866E-2</c:v>
                </c:pt>
                <c:pt idx="5">
                  <c:v>1.5444839982068415E-2</c:v>
                </c:pt>
                <c:pt idx="6">
                  <c:v>1.5438005886802652E-2</c:v>
                </c:pt>
                <c:pt idx="7">
                  <c:v>1.3192715030356522E-2</c:v>
                </c:pt>
                <c:pt idx="8">
                  <c:v>8.8622732418384854E-3</c:v>
                </c:pt>
                <c:pt idx="9">
                  <c:v>7.4016499957770829E-3</c:v>
                </c:pt>
                <c:pt idx="10">
                  <c:v>6.7915741843401966E-3</c:v>
                </c:pt>
                <c:pt idx="11">
                  <c:v>6.6603266248519257E-3</c:v>
                </c:pt>
                <c:pt idx="12">
                  <c:v>7.1573184455750068E-3</c:v>
                </c:pt>
                <c:pt idx="13">
                  <c:v>7.8814084030157609E-3</c:v>
                </c:pt>
                <c:pt idx="14">
                  <c:v>9.0540340287168751E-3</c:v>
                </c:pt>
                <c:pt idx="15">
                  <c:v>1.1011416959374009E-2</c:v>
                </c:pt>
                <c:pt idx="16">
                  <c:v>1.3842613778382112E-2</c:v>
                </c:pt>
                <c:pt idx="17">
                  <c:v>1.6158549613963766E-2</c:v>
                </c:pt>
                <c:pt idx="18">
                  <c:v>1.7707980911283252E-2</c:v>
                </c:pt>
                <c:pt idx="19">
                  <c:v>2.0811782023114542E-2</c:v>
                </c:pt>
                <c:pt idx="20">
                  <c:v>1.854100365110074E-2</c:v>
                </c:pt>
                <c:pt idx="21">
                  <c:v>1.683785122832367E-2</c:v>
                </c:pt>
                <c:pt idx="22">
                  <c:v>1.6021913716850359E-2</c:v>
                </c:pt>
                <c:pt idx="23">
                  <c:v>1.5449378193769738E-2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270-4025-85D7-8A34D19AA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503816"/>
        <c:axId val="472693256"/>
      </c:scatterChart>
      <c:catAx>
        <c:axId val="469373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24-Hour Period</a:t>
                </a:r>
              </a:p>
            </c:rich>
          </c:tx>
          <c:layout>
            <c:manualLayout>
              <c:xMode val="edge"/>
              <c:yMode val="edge"/>
              <c:x val="0.42958430543404291"/>
              <c:y val="0.903689728439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375608"/>
        <c:crossesAt val="0"/>
        <c:auto val="1"/>
        <c:lblAlgn val="ctr"/>
        <c:lblOffset val="100"/>
        <c:noMultiLvlLbl val="1"/>
      </c:catAx>
      <c:valAx>
        <c:axId val="469375608"/>
        <c:scaling>
          <c:orientation val="minMax"/>
          <c:max val="0.28200000000000003"/>
          <c:min val="0.22900000000000004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 TOU Rates ($/kwh)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373640"/>
        <c:crosses val="autoZero"/>
        <c:crossBetween val="between"/>
      </c:valAx>
      <c:valAx>
        <c:axId val="472693256"/>
        <c:scaling>
          <c:orientation val="minMax"/>
          <c:max val="5.3300000000000014E-2"/>
          <c:min val="3.0000000000000009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SCC ($/KWH)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03816"/>
        <c:crosses val="max"/>
        <c:crossBetween val="midCat"/>
      </c:valAx>
      <c:valAx>
        <c:axId val="472503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472693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06099931952949"/>
          <c:y val="0.94384122202467069"/>
          <c:w val="0.47148293963254595"/>
          <c:h val="5.6158777975329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64E82-B81B-4570-BC48-0B2E86154F16}" type="doc">
      <dgm:prSet loTypeId="urn:microsoft.com/office/officeart/2005/8/layout/rings+Icon" loCatId="relationship" qsTypeId="urn:microsoft.com/office/officeart/2005/8/quickstyle/simple2" qsCatId="simple" csTypeId="urn:microsoft.com/office/officeart/2005/8/colors/accent1_2" csCatId="accent1" phldr="1"/>
      <dgm:spPr/>
    </dgm:pt>
    <dgm:pt modelId="{EC445C6D-7DCC-45FB-8A01-46B918546113}">
      <dgm:prSet phldrT="[Text]" custT="1"/>
      <dgm:spPr/>
      <dgm:t>
        <a:bodyPr/>
        <a:lstStyle/>
        <a:p>
          <a:r>
            <a:rPr lang="en-US" sz="1800" b="1" dirty="0">
              <a:latin typeface="Gotham HTF Medium"/>
            </a:rPr>
            <a:t>1. Doubling Energy Efficiency Savings by 2030</a:t>
          </a:r>
        </a:p>
      </dgm:t>
    </dgm:pt>
    <dgm:pt modelId="{89357745-C0BE-4E18-AEF7-31851A07E644}" type="parTrans" cxnId="{5AA577BB-A5AC-486F-8AE8-1F22999395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E5FFF7-FA94-4EEF-980D-4DC2D5229DB4}" type="sibTrans" cxnId="{5AA577BB-A5AC-486F-8AE8-1F22999395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54D67B-0D52-4A70-8082-84482E53C564}">
      <dgm:prSet phldrT="[Text]" custT="1"/>
      <dgm:spPr/>
      <dgm:t>
        <a:bodyPr/>
        <a:lstStyle/>
        <a:p>
          <a:r>
            <a:rPr lang="en-US" sz="1800" b="1">
              <a:latin typeface="Gotham HTF Medium"/>
            </a:rPr>
            <a:t>3. Building Decarbonization</a:t>
          </a:r>
          <a:endParaRPr lang="en-US" sz="1800" b="1" dirty="0">
            <a:latin typeface="Gotham HTF Medium"/>
          </a:endParaRPr>
        </a:p>
      </dgm:t>
    </dgm:pt>
    <dgm:pt modelId="{6690AE04-EE97-4B29-8151-E7D9A41D9588}" type="parTrans" cxnId="{61603465-3F81-452F-81BB-AC2D76EAF4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58A1A8-4D36-47FE-ABE9-ECADC0702183}" type="sibTrans" cxnId="{61603465-3F81-452F-81BB-AC2D76EAF4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685F76-B2C3-47D3-A7EF-50F28FC5E06C}">
      <dgm:prSet phldrT="[Text]" custT="1"/>
      <dgm:spPr/>
      <dgm:t>
        <a:bodyPr/>
        <a:lstStyle/>
        <a:p>
          <a:r>
            <a:rPr lang="en-US" sz="1800" b="1" dirty="0">
              <a:latin typeface="Gotham HTF Medium"/>
            </a:rPr>
            <a:t>2. Energy Equity</a:t>
          </a:r>
        </a:p>
      </dgm:t>
    </dgm:pt>
    <dgm:pt modelId="{BED5B216-BF51-4192-BD73-84C9D6DAD04F}" type="parTrans" cxnId="{F17E5B4F-80A3-4D93-8CB6-56F15640F2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9B5910-0FAB-48EA-9871-F557447878D0}" type="sibTrans" cxnId="{F17E5B4F-80A3-4D93-8CB6-56F15640F2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7218ED-3456-4F46-BF51-702A172B61EE}" type="pres">
      <dgm:prSet presAssocID="{F8F64E82-B81B-4570-BC48-0B2E86154F16}" presName="Name0" presStyleCnt="0">
        <dgm:presLayoutVars>
          <dgm:chMax val="7"/>
          <dgm:dir/>
          <dgm:resizeHandles val="exact"/>
        </dgm:presLayoutVars>
      </dgm:prSet>
      <dgm:spPr/>
    </dgm:pt>
    <dgm:pt modelId="{8BB039DE-DAE9-4E4F-B1D9-C359CFE9E64D}" type="pres">
      <dgm:prSet presAssocID="{F8F64E82-B81B-4570-BC48-0B2E86154F16}" presName="ellipse1" presStyleLbl="vennNode1" presStyleIdx="0" presStyleCnt="3" custLinFactNeighborX="10728">
        <dgm:presLayoutVars>
          <dgm:bulletEnabled val="1"/>
        </dgm:presLayoutVars>
      </dgm:prSet>
      <dgm:spPr/>
    </dgm:pt>
    <dgm:pt modelId="{79601571-E06A-407A-B483-D3A16FB2FB85}" type="pres">
      <dgm:prSet presAssocID="{F8F64E82-B81B-4570-BC48-0B2E86154F16}" presName="ellipse2" presStyleLbl="vennNode1" presStyleIdx="1" presStyleCnt="3" custScaleX="98335" custLinFactNeighborX="41525" custLinFactNeighborY="-66694">
        <dgm:presLayoutVars>
          <dgm:bulletEnabled val="1"/>
        </dgm:presLayoutVars>
      </dgm:prSet>
      <dgm:spPr/>
    </dgm:pt>
    <dgm:pt modelId="{378B183A-3202-40D2-AD55-80E845B03F18}" type="pres">
      <dgm:prSet presAssocID="{F8F64E82-B81B-4570-BC48-0B2E86154F16}" presName="ellipse3" presStyleLbl="vennNode1" presStyleIdx="2" presStyleCnt="3" custLinFactNeighborX="-51440" custLinFactNeighborY="63151">
        <dgm:presLayoutVars>
          <dgm:bulletEnabled val="1"/>
        </dgm:presLayoutVars>
      </dgm:prSet>
      <dgm:spPr/>
    </dgm:pt>
  </dgm:ptLst>
  <dgm:cxnLst>
    <dgm:cxn modelId="{09510A09-8985-40E0-9F89-CB5C0F1D6758}" type="presOf" srcId="{EC445C6D-7DCC-45FB-8A01-46B918546113}" destId="{8BB039DE-DAE9-4E4F-B1D9-C359CFE9E64D}" srcOrd="0" destOrd="0" presId="urn:microsoft.com/office/officeart/2005/8/layout/rings+Icon"/>
    <dgm:cxn modelId="{15935121-2D0A-4AFC-8120-E1AE606F17FE}" type="presOf" srcId="{35685F76-B2C3-47D3-A7EF-50F28FC5E06C}" destId="{378B183A-3202-40D2-AD55-80E845B03F18}" srcOrd="0" destOrd="0" presId="urn:microsoft.com/office/officeart/2005/8/layout/rings+Icon"/>
    <dgm:cxn modelId="{F17E5B4F-80A3-4D93-8CB6-56F15640F226}" srcId="{F8F64E82-B81B-4570-BC48-0B2E86154F16}" destId="{35685F76-B2C3-47D3-A7EF-50F28FC5E06C}" srcOrd="2" destOrd="0" parTransId="{BED5B216-BF51-4192-BD73-84C9D6DAD04F}" sibTransId="{E99B5910-0FAB-48EA-9871-F557447878D0}"/>
    <dgm:cxn modelId="{61603465-3F81-452F-81BB-AC2D76EAF421}" srcId="{F8F64E82-B81B-4570-BC48-0B2E86154F16}" destId="{9354D67B-0D52-4A70-8082-84482E53C564}" srcOrd="1" destOrd="0" parTransId="{6690AE04-EE97-4B29-8151-E7D9A41D9588}" sibTransId="{4B58A1A8-4D36-47FE-ABE9-ECADC0702183}"/>
    <dgm:cxn modelId="{1E2A6CA2-7213-4D2F-93B7-43DDA1363105}" type="presOf" srcId="{F8F64E82-B81B-4570-BC48-0B2E86154F16}" destId="{D97218ED-3456-4F46-BF51-702A172B61EE}" srcOrd="0" destOrd="0" presId="urn:microsoft.com/office/officeart/2005/8/layout/rings+Icon"/>
    <dgm:cxn modelId="{5AA577BB-A5AC-486F-8AE8-1F2299939573}" srcId="{F8F64E82-B81B-4570-BC48-0B2E86154F16}" destId="{EC445C6D-7DCC-45FB-8A01-46B918546113}" srcOrd="0" destOrd="0" parTransId="{89357745-C0BE-4E18-AEF7-31851A07E644}" sibTransId="{0FE5FFF7-FA94-4EEF-980D-4DC2D5229DB4}"/>
    <dgm:cxn modelId="{37107FC9-E91C-408A-A47C-F52EE590CEC8}" type="presOf" srcId="{9354D67B-0D52-4A70-8082-84482E53C564}" destId="{79601571-E06A-407A-B483-D3A16FB2FB85}" srcOrd="0" destOrd="0" presId="urn:microsoft.com/office/officeart/2005/8/layout/rings+Icon"/>
    <dgm:cxn modelId="{139503E1-7E1F-4147-87F9-ADD8319A8054}" type="presParOf" srcId="{D97218ED-3456-4F46-BF51-702A172B61EE}" destId="{8BB039DE-DAE9-4E4F-B1D9-C359CFE9E64D}" srcOrd="0" destOrd="0" presId="urn:microsoft.com/office/officeart/2005/8/layout/rings+Icon"/>
    <dgm:cxn modelId="{6B19B79F-8645-4972-990D-76C03F521946}" type="presParOf" srcId="{D97218ED-3456-4F46-BF51-702A172B61EE}" destId="{79601571-E06A-407A-B483-D3A16FB2FB85}" srcOrd="1" destOrd="0" presId="urn:microsoft.com/office/officeart/2005/8/layout/rings+Icon"/>
    <dgm:cxn modelId="{3F4DE272-088B-4A12-8729-DE2999E1BEF1}" type="presParOf" srcId="{D97218ED-3456-4F46-BF51-702A172B61EE}" destId="{378B183A-3202-40D2-AD55-80E845B03F1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039DE-DAE9-4E4F-B1D9-C359CFE9E64D}">
      <dsp:nvSpPr>
        <dsp:cNvPr id="0" name=""/>
        <dsp:cNvSpPr/>
      </dsp:nvSpPr>
      <dsp:spPr>
        <a:xfrm>
          <a:off x="296637" y="57614"/>
          <a:ext cx="2765081" cy="2765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HTF Medium"/>
            </a:rPr>
            <a:t>1. Doubling Energy Efficiency Savings by 2030</a:t>
          </a:r>
        </a:p>
      </dsp:txBody>
      <dsp:txXfrm>
        <a:off x="701574" y="462545"/>
        <a:ext cx="1955207" cy="1955180"/>
      </dsp:txXfrm>
    </dsp:sp>
    <dsp:sp modelId="{79601571-E06A-407A-B483-D3A16FB2FB85}">
      <dsp:nvSpPr>
        <dsp:cNvPr id="0" name=""/>
        <dsp:cNvSpPr/>
      </dsp:nvSpPr>
      <dsp:spPr>
        <a:xfrm>
          <a:off x="2594431" y="57626"/>
          <a:ext cx="2719043" cy="2765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Gotham HTF Medium"/>
            </a:rPr>
            <a:t>3. Building Decarbonization</a:t>
          </a:r>
          <a:endParaRPr lang="en-US" sz="1800" b="1" kern="1200" dirty="0">
            <a:latin typeface="Gotham HTF Medium"/>
          </a:endParaRPr>
        </a:p>
      </dsp:txBody>
      <dsp:txXfrm>
        <a:off x="2992626" y="462557"/>
        <a:ext cx="1922653" cy="1955180"/>
      </dsp:txXfrm>
    </dsp:sp>
    <dsp:sp modelId="{378B183A-3202-40D2-AD55-80E845B03F18}">
      <dsp:nvSpPr>
        <dsp:cNvPr id="0" name=""/>
        <dsp:cNvSpPr/>
      </dsp:nvSpPr>
      <dsp:spPr>
        <a:xfrm>
          <a:off x="1422383" y="1803765"/>
          <a:ext cx="2765081" cy="2765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HTF Medium"/>
            </a:rPr>
            <a:t>2. Energy Equity</a:t>
          </a:r>
        </a:p>
      </dsp:txBody>
      <dsp:txXfrm>
        <a:off x="1827320" y="2208696"/>
        <a:ext cx="1955207" cy="195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0.7557</cdr:x>
      <cdr:y>0.3617</cdr:y>
    </cdr:from>
    <cdr:to>
      <cdr:x>0.91205</cdr:x>
      <cdr:y>0.54739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19601" y="1781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BC34-1609-2F4B-B1B4-CA762E9FB424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BDF7-E776-6644-B0FD-0131F760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Energy performance metric will align with GHG (</a:t>
            </a: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2022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Energy performance metric will align with GHG (</a:t>
            </a: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2022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eestats.cpuc.ca.gov </a:t>
            </a:r>
          </a:p>
          <a:p>
            <a:r>
              <a:rPr lang="en-US" sz="1200" i="1" dirty="0"/>
              <a:t>Energy Efficiency in California’s Public Power Sector, 12</a:t>
            </a:r>
            <a:r>
              <a:rPr lang="en-US" sz="1200" i="1" baseline="30000" dirty="0"/>
              <a:t>th</a:t>
            </a:r>
            <a:r>
              <a:rPr lang="en-US" sz="1200" i="1" dirty="0"/>
              <a:t> Edition, ncpa.com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Mention the SCE Clean Energy Optimization Program – partnership with the UC and CSU systems to incentivize C reductions. – Outside the standards ratepayer-funded EE portfolio.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  <p:pic>
        <p:nvPicPr>
          <p:cNvPr id="8" name="Picture 7" descr="2017_CEC Power Point Template_BW-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54" y="0"/>
            <a:ext cx="934515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A443-4875-2F41-83A6-5C6ACD6B85E1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80" y="1404444"/>
            <a:ext cx="7759132" cy="110251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Decarbonizing/Electrifying the Building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7" y="2757365"/>
            <a:ext cx="8160578" cy="13144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New England Electricity Restructuring Roundtable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34932" y="5419737"/>
            <a:ext cx="4800600" cy="859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Commissioner J Andrew McAllister, PhD</a:t>
            </a:r>
          </a:p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June 21, 2019</a:t>
            </a:r>
          </a:p>
          <a:p>
            <a:pPr algn="l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California Energy Commission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6D16F4-1731-034A-BB41-739F616EDC76}"/>
              </a:ext>
            </a:extLst>
          </p:cNvPr>
          <p:cNvCxnSpPr/>
          <p:nvPr/>
        </p:nvCxnSpPr>
        <p:spPr>
          <a:xfrm>
            <a:off x="684780" y="2549484"/>
            <a:ext cx="7774441" cy="0"/>
          </a:xfrm>
          <a:prstGeom prst="line">
            <a:avLst/>
          </a:prstGeom>
          <a:ln w="9525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2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9" y="486891"/>
            <a:ext cx="8229600" cy="62939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070C0"/>
                </a:solidFill>
                <a:latin typeface="Gotham HTF Medium"/>
                <a:cs typeface="Gotham HTF Medium"/>
              </a:rPr>
              <a:t>      Summer (May–Oct.) A1 TOU Overlay on GHG</a:t>
            </a:r>
            <a:endParaRPr lang="en-US" dirty="0">
              <a:solidFill>
                <a:srgbClr val="0070C0"/>
              </a:solidFill>
              <a:latin typeface="Gotham HTF Medium"/>
              <a:cs typeface="Gotham HTF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6396335"/>
            <a:ext cx="8546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*SCC Value=$48 ($2015), Table 8. Social Cost of Carbon 2020-2030, CARB Proposed Plan January 2017</a:t>
            </a:r>
          </a:p>
          <a:p>
            <a:r>
              <a:rPr lang="en-US" sz="1200" i="1" dirty="0"/>
              <a:t>https://www.arb.ca.gov/cc/scopingplan/app_e_economic_analysis_final.pdf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316809"/>
              </p:ext>
            </p:extLst>
          </p:nvPr>
        </p:nvGraphicFramePr>
        <p:xfrm>
          <a:off x="457198" y="1489399"/>
          <a:ext cx="8330879" cy="47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4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F7160-640F-E14F-A0D5-8AEDB5E4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39" y="2602195"/>
            <a:ext cx="5848597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0599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B14A8-E48A-C540-9214-39685A7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47" y="425275"/>
            <a:ext cx="5359040" cy="857250"/>
          </a:xfrm>
        </p:spPr>
        <p:txBody>
          <a:bodyPr>
            <a:normAutofit/>
          </a:bodyPr>
          <a:lstStyle/>
          <a:p>
            <a:pPr defTabSz="685800" eaLnBrk="0" fontAlgn="base" hangingPunct="0">
              <a:spcAft>
                <a:spcPts val="450"/>
              </a:spcAft>
              <a:buClr>
                <a:srgbClr val="00B050"/>
              </a:buClr>
            </a:pPr>
            <a:r>
              <a:rPr lang="en-US" dirty="0">
                <a:solidFill>
                  <a:srgbClr val="0070C0"/>
                </a:solidFill>
                <a:latin typeface="Gotham HTF Medium"/>
                <a:cs typeface="Arial" panose="020B0604020202020204" pitchFamily="34" charset="0"/>
              </a:rPr>
              <a:t>Policy Drivers</a:t>
            </a:r>
            <a:endParaRPr lang="en-US" altLang="en-US" dirty="0">
              <a:solidFill>
                <a:srgbClr val="00B050"/>
              </a:solidFill>
              <a:latin typeface="Gotham HTF Medium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25032D5-95B1-1548-AFAF-7FB1F52B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94" y="1835780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Double energy efficiency savings by 2030</a:t>
            </a:r>
          </a:p>
          <a:p>
            <a:pPr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60% renewable electricity by 2030; 100% by 2045</a:t>
            </a:r>
          </a:p>
          <a:p>
            <a:pPr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Provide equitable low-carbon solutions for low-income residents &amp; disadvantaged communities</a:t>
            </a:r>
          </a:p>
          <a:p>
            <a:pPr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Electrify transportation</a:t>
            </a:r>
          </a:p>
          <a:p>
            <a:pPr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Decarbonize buildings &amp; industry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966" y="5080210"/>
            <a:ext cx="6583680" cy="5847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otham HTF Medium"/>
                <a:cs typeface="Segoe UI" panose="020B0502040204020203" pitchFamily="34" charset="0"/>
              </a:rPr>
              <a:t>Carbon-free economy by 2045</a:t>
            </a:r>
          </a:p>
        </p:txBody>
      </p:sp>
    </p:spTree>
    <p:extLst>
      <p:ext uri="{BB962C8B-B14F-4D97-AF65-F5344CB8AC3E}">
        <p14:creationId xmlns:p14="http://schemas.microsoft.com/office/powerpoint/2010/main" val="364871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99" y="262763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Gotham HTF Medium"/>
              </a:rPr>
              <a:t>Electricity CO2 Emission Intensities</a:t>
            </a:r>
            <a:endParaRPr lang="en-US" sz="4000" dirty="0">
              <a:solidFill>
                <a:srgbClr val="0070C0"/>
              </a:solidFill>
              <a:latin typeface="Gotham HTF Medium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013" y="1600200"/>
            <a:ext cx="7689973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3305" y="6200364"/>
            <a:ext cx="187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Tonne per MW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0"/>
          <a:stretch>
            <a:fillRect/>
          </a:stretch>
        </p:blipFill>
        <p:spPr bwMode="auto">
          <a:xfrm>
            <a:off x="7083486" y="6593757"/>
            <a:ext cx="1333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B14A8-E48A-C540-9214-39685A72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800" eaLnBrk="0" fontAlgn="base" hangingPunct="0">
              <a:spcAft>
                <a:spcPts val="450"/>
              </a:spcAft>
              <a:buClr>
                <a:srgbClr val="00B050"/>
              </a:buClr>
            </a:pPr>
            <a:r>
              <a:rPr lang="en-US" dirty="0">
                <a:solidFill>
                  <a:srgbClr val="0070C0"/>
                </a:solidFill>
                <a:latin typeface="Gotham HTF Medium"/>
                <a:cs typeface="Arial" panose="020B0604020202020204" pitchFamily="34" charset="0"/>
              </a:rPr>
              <a:t>CA EE Action Plan</a:t>
            </a:r>
            <a:endParaRPr lang="en-US" altLang="en-US" dirty="0">
              <a:solidFill>
                <a:srgbClr val="0070C0"/>
              </a:solidFill>
              <a:latin typeface="Gotham HTF Medium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02179633"/>
              </p:ext>
            </p:extLst>
          </p:nvPr>
        </p:nvGraphicFramePr>
        <p:xfrm>
          <a:off x="83128" y="1803400"/>
          <a:ext cx="560982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Snip Diagonal Corner Rectangle 19"/>
          <p:cNvSpPr/>
          <p:nvPr/>
        </p:nvSpPr>
        <p:spPr>
          <a:xfrm>
            <a:off x="6819785" y="2414530"/>
            <a:ext cx="2324215" cy="1651842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Gotham HTF Medium"/>
              </a:rPr>
              <a:t>Reduce GHG 40% below 1990 levels by 2030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09823" y="2916600"/>
            <a:ext cx="1095777" cy="64770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B14A8-E48A-C540-9214-39685A7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86" y="424347"/>
            <a:ext cx="6812613" cy="857250"/>
          </a:xfrm>
        </p:spPr>
        <p:txBody>
          <a:bodyPr>
            <a:normAutofit/>
          </a:bodyPr>
          <a:lstStyle/>
          <a:p>
            <a:pPr defTabSz="685800" eaLnBrk="0" fontAlgn="base" hangingPunct="0">
              <a:spcAft>
                <a:spcPts val="450"/>
              </a:spcAft>
              <a:buClr>
                <a:srgbClr val="00B050"/>
              </a:buClr>
            </a:pPr>
            <a:r>
              <a:rPr lang="en-US" altLang="en-US" sz="4000" dirty="0">
                <a:solidFill>
                  <a:srgbClr val="0070C0"/>
                </a:solidFill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2019 Building Energy Code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25032D5-95B1-1548-AFAF-7FB1F52B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535"/>
            <a:ext cx="8229600" cy="3394472"/>
          </a:xfrm>
        </p:spPr>
        <p:txBody>
          <a:bodyPr/>
          <a:lstStyle/>
          <a:p>
            <a:pPr lvl="1" defTabSz="685800" eaLnBrk="0" fontAlgn="base" hangingPunct="0"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High performance envelopes</a:t>
            </a:r>
          </a:p>
          <a:p>
            <a:pPr lvl="1" defTabSz="685800" eaLnBrk="0" fontAlgn="base" hangingPunct="0"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On-site PV requirements to offset expected annual electricity</a:t>
            </a:r>
          </a:p>
          <a:p>
            <a:pPr lvl="1" defTabSz="685800" eaLnBrk="0" fontAlgn="base" hangingPunct="0">
              <a:spcAft>
                <a:spcPts val="4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Gotham HTF Medium"/>
                <a:ea typeface="ＭＳ Ｐゴシック" panose="020B0600070205080204" pitchFamily="34" charset="-128"/>
                <a:cs typeface="Arial" panose="020B0604020202020204" pitchFamily="34" charset="0"/>
              </a:rPr>
              <a:t>All-electric performance baseline (optional) for low-rise residential &amp; performance credits for high performance HPWHs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4558" y="5041007"/>
            <a:ext cx="6694884" cy="13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5232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Gotham HTF Medium"/>
                <a:cs typeface="Gotham HTF Medium"/>
              </a:rPr>
              <a:t>SB 1477: BUILD &amp; TECH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655" y="2695658"/>
            <a:ext cx="3191029" cy="51126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BUILD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Incentive program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New residential &amp; non-residential buildings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Low-income housing focus</a:t>
            </a:r>
          </a:p>
          <a:p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tham HTF Medium"/>
            </a:endParaRPr>
          </a:p>
          <a:p>
            <a:r>
              <a:rPr lang="en-US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TECH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Market transformation program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Existing residential buildings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Space and water heating focus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895" r="1144" b="986"/>
          <a:stretch/>
        </p:blipFill>
        <p:spPr>
          <a:xfrm>
            <a:off x="-4385708" y="4214324"/>
            <a:ext cx="4201110" cy="27887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/>
          <a:stretch/>
        </p:blipFill>
        <p:spPr>
          <a:xfrm>
            <a:off x="-4385708" y="1358896"/>
            <a:ext cx="4201111" cy="27226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24" y="2695658"/>
            <a:ext cx="5586167" cy="36863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2655" y="1886678"/>
            <a:ext cx="8784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SB1477 allocates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$200M over four years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to support new construction and retrofitting projects that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 HTF Medium"/>
              </a:rPr>
              <a:t>decarbonize California’s building sector.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13100" y="5138670"/>
            <a:ext cx="0" cy="37380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89737" y="4097467"/>
            <a:ext cx="238190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85000"/>
                  </a:schemeClr>
                </a:solidFill>
              </a:rPr>
              <a:t>Difference in GHG emissions between gas &amp; all-electric homes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9889" y="4816384"/>
            <a:ext cx="0" cy="56070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23951" y="4270993"/>
            <a:ext cx="0" cy="98101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4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B14A8-E48A-C540-9214-39685A7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45" y="310224"/>
            <a:ext cx="7359253" cy="1067315"/>
          </a:xfrm>
        </p:spPr>
        <p:txBody>
          <a:bodyPr>
            <a:noAutofit/>
          </a:bodyPr>
          <a:lstStyle/>
          <a:p>
            <a:pPr defTabSz="685800" eaLnBrk="0" fontAlgn="base" hangingPunct="0">
              <a:spcAft>
                <a:spcPts val="450"/>
              </a:spcAft>
              <a:buClr>
                <a:srgbClr val="00B050"/>
              </a:buClr>
            </a:pPr>
            <a:r>
              <a:rPr lang="en-US" altLang="en-US" sz="3600" dirty="0">
                <a:solidFill>
                  <a:srgbClr val="0070C0"/>
                </a:solidFill>
                <a:latin typeface="Gotham HTF Medium"/>
                <a:cs typeface="Arial" panose="020B0604020202020204" pitchFamily="34" charset="0"/>
              </a:rPr>
              <a:t>Backdrop: Ratepayer-Funded EE</a:t>
            </a:r>
            <a:br>
              <a:rPr lang="en-US" altLang="en-US" sz="3600" dirty="0">
                <a:solidFill>
                  <a:srgbClr val="0070C0"/>
                </a:solidFill>
                <a:latin typeface="Gotham HTF Medium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70C0"/>
                </a:solidFill>
                <a:latin typeface="Gotham HTF Medium"/>
                <a:cs typeface="Arial" panose="020B0604020202020204" pitchFamily="34" charset="0"/>
              </a:rPr>
              <a:t>= ~$1.4B Annually</a:t>
            </a:r>
            <a:endParaRPr lang="en-US" altLang="en-US" sz="3600" dirty="0">
              <a:solidFill>
                <a:srgbClr val="00B050"/>
              </a:solidFill>
              <a:latin typeface="Gotham HTF Medium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8841" y="1886712"/>
            <a:ext cx="2155725" cy="384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EPIC Funding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8841" y="2827437"/>
            <a:ext cx="215572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 HTF Medium"/>
              </a:rPr>
              <a:t>Research &amp; Development</a:t>
            </a:r>
          </a:p>
          <a:p>
            <a:pPr algn="ctr"/>
            <a:endParaRPr lang="en-US" b="1" dirty="0">
              <a:latin typeface="Gotham HTF Medium"/>
            </a:endParaRPr>
          </a:p>
          <a:p>
            <a:pPr algn="ctr"/>
            <a:r>
              <a:rPr lang="en-US" i="1" dirty="0">
                <a:latin typeface="Gotham HTF Medium"/>
              </a:rPr>
              <a:t>$160M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432" y="2367586"/>
            <a:ext cx="31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 HTF Medium"/>
              </a:rPr>
              <a:t>IOUs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Gotham HTF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015" y="4883005"/>
            <a:ext cx="31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 HTF Medium"/>
              </a:rPr>
              <a:t>POUs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8427" y="2366726"/>
            <a:ext cx="31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 HTF Medium"/>
              </a:rPr>
              <a:t>IOUs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Gotham HTF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0983" y="4878264"/>
            <a:ext cx="31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 HTF Medium"/>
              </a:rPr>
              <a:t>POUs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4291" y="586793"/>
            <a:ext cx="2914748" cy="169006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36932" y="2828657"/>
          <a:ext cx="311340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343">
                  <a:extLst>
                    <a:ext uri="{9D8B030D-6E8A-4147-A177-3AD203B41FA5}">
                      <a16:colId xmlns:a16="http://schemas.microsoft.com/office/drawing/2014/main" val="2635093208"/>
                    </a:ext>
                  </a:extLst>
                </a:gridCol>
                <a:gridCol w="1853058">
                  <a:extLst>
                    <a:ext uri="{9D8B030D-6E8A-4147-A177-3AD203B41FA5}">
                      <a16:colId xmlns:a16="http://schemas.microsoft.com/office/drawing/2014/main" val="1532461551"/>
                    </a:ext>
                  </a:extLst>
                </a:gridCol>
              </a:tblGrid>
              <a:tr h="1234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HTF Medium"/>
                        </a:rPr>
                        <a:t>PG&amp;E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Gotham HTF Medium"/>
                        </a:rPr>
                        <a:t>$415M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28779"/>
                  </a:ext>
                </a:extLst>
              </a:tr>
              <a:tr h="1234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HTF Medium"/>
                        </a:rPr>
                        <a:t>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Gotham HTF Medium"/>
                        </a:rPr>
                        <a:t>$340M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05166"/>
                  </a:ext>
                </a:extLst>
              </a:tr>
              <a:tr h="1234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HTF Medium"/>
                        </a:rPr>
                        <a:t>SDG&amp;E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Gotham HTF Medium"/>
                        </a:rPr>
                        <a:t>$115M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61570"/>
                  </a:ext>
                </a:extLst>
              </a:tr>
              <a:tr h="1234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otham HTF Medium"/>
                        </a:rPr>
                        <a:t>SoCalGas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Gotham HTF Medium"/>
                        </a:rPr>
                        <a:t>$80M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8756"/>
                  </a:ext>
                </a:extLst>
              </a:tr>
              <a:tr h="12346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otham HTF Medium"/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Gotham HTF Medium"/>
                        </a:rPr>
                        <a:t>$950M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6336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6931" y="5309930"/>
            <a:ext cx="311340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otham HTF Medium"/>
              </a:rPr>
              <a:t>$225M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418" y="2828657"/>
            <a:ext cx="3310714" cy="20824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98513" y="1892808"/>
            <a:ext cx="3112149" cy="384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Low-Income EE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8513" y="5317129"/>
            <a:ext cx="314288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otham HTF Medium"/>
              </a:rPr>
              <a:t>$25M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499" y="1892808"/>
            <a:ext cx="3146834" cy="384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Overall Efficiency Budgets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0918" y="2838808"/>
            <a:ext cx="2938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Gotham HTF Medium"/>
              </a:rPr>
              <a:t>30%</a:t>
            </a:r>
          </a:p>
          <a:p>
            <a:pPr algn="ctr"/>
            <a:r>
              <a:rPr lang="en-US" dirty="0">
                <a:latin typeface="Gotham HTF Medium"/>
              </a:rPr>
              <a:t>Of total EE Budget</a:t>
            </a:r>
          </a:p>
        </p:txBody>
      </p:sp>
    </p:spTree>
    <p:extLst>
      <p:ext uri="{BB962C8B-B14F-4D97-AF65-F5344CB8AC3E}">
        <p14:creationId xmlns:p14="http://schemas.microsoft.com/office/powerpoint/2010/main" val="398480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76" y="2152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Gotham HTF Medium"/>
                <a:cs typeface="Gotham HTF Medium"/>
              </a:rPr>
              <a:t>Appliance Standards for Demand 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Pending Legislation </a:t>
            </a:r>
            <a:r>
              <a:rPr lang="en-US" sz="2000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would expand CEC authority to consider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GHG reductions </a:t>
            </a:r>
            <a:r>
              <a:rPr lang="en-US" sz="2000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Appliance Energy Efficiency 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09" y="2510652"/>
            <a:ext cx="6814930" cy="42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54" y="179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Gotham HTF Medium"/>
                <a:cs typeface="Gotham HTF Medium"/>
              </a:rPr>
              <a:t>Load Management Standards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04" y="1417638"/>
            <a:ext cx="6548996" cy="5556986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271305" y="1909186"/>
            <a:ext cx="21302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buClr>
                <a:srgbClr val="00B050"/>
              </a:buClr>
            </a:pPr>
            <a:r>
              <a:rPr lang="en-US" altLang="en-US" sz="20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GOAL:</a:t>
            </a:r>
          </a:p>
          <a:p>
            <a:pPr marL="0" lvl="1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</a:pPr>
            <a:r>
              <a:rPr lang="en-US" altLang="en-US" sz="2000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Performance standards for each </a:t>
            </a:r>
            <a:r>
              <a:rPr lang="en-US" altLang="en-US" sz="200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Load Serving Entity </a:t>
            </a:r>
            <a:r>
              <a:rPr lang="en-US" altLang="en-US" sz="2000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meet a portion of generation with energy efficiency and </a:t>
            </a:r>
            <a:r>
              <a:rPr lang="en-US" altLang="en-US" sz="2000" i="1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426174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433</Words>
  <Application>Microsoft Macintosh PowerPoint</Application>
  <PresentationFormat>On-screen Show (4:3)</PresentationFormat>
  <Paragraphs>84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Gotham HTF Medium</vt:lpstr>
      <vt:lpstr>Wingdings</vt:lpstr>
      <vt:lpstr>Office Theme</vt:lpstr>
      <vt:lpstr>Decarbonizing/Electrifying the Building Sector</vt:lpstr>
      <vt:lpstr>Policy Drivers</vt:lpstr>
      <vt:lpstr>Electricity CO2 Emission Intensities</vt:lpstr>
      <vt:lpstr>CA EE Action Plan</vt:lpstr>
      <vt:lpstr>2019 Building Energy Code</vt:lpstr>
      <vt:lpstr>SB 1477: BUILD &amp; TECH </vt:lpstr>
      <vt:lpstr>Backdrop: Ratepayer-Funded EE = ~$1.4B Annually</vt:lpstr>
      <vt:lpstr>Appliance Standards for Demand Flexibility</vt:lpstr>
      <vt:lpstr>Load Management Standards</vt:lpstr>
      <vt:lpstr>      Summer (May–Oct.) A1 TOU Overlay on GHG</vt:lpstr>
      <vt:lpstr>Thank You!</vt:lpstr>
    </vt:vector>
  </TitlesOfParts>
  <Company>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California Energy Commission</dc:creator>
  <cp:lastModifiedBy>J Andrew McAllister</cp:lastModifiedBy>
  <cp:revision>90</cp:revision>
  <dcterms:created xsi:type="dcterms:W3CDTF">2017-05-04T20:00:37Z</dcterms:created>
  <dcterms:modified xsi:type="dcterms:W3CDTF">2019-06-21T02:15:13Z</dcterms:modified>
</cp:coreProperties>
</file>