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49"/>
  </p:notesMasterIdLst>
  <p:handoutMasterIdLst>
    <p:handoutMasterId r:id="rId50"/>
  </p:handoutMasterIdLst>
  <p:sldIdLst>
    <p:sldId id="394" r:id="rId2"/>
    <p:sldId id="382" r:id="rId3"/>
    <p:sldId id="370" r:id="rId4"/>
    <p:sldId id="280" r:id="rId5"/>
    <p:sldId id="392" r:id="rId6"/>
    <p:sldId id="312" r:id="rId7"/>
    <p:sldId id="340" r:id="rId8"/>
    <p:sldId id="267" r:id="rId9"/>
    <p:sldId id="321" r:id="rId10"/>
    <p:sldId id="345" r:id="rId11"/>
    <p:sldId id="346" r:id="rId12"/>
    <p:sldId id="344" r:id="rId13"/>
    <p:sldId id="324" r:id="rId14"/>
    <p:sldId id="419" r:id="rId15"/>
    <p:sldId id="347" r:id="rId16"/>
    <p:sldId id="371" r:id="rId17"/>
    <p:sldId id="349" r:id="rId18"/>
    <p:sldId id="350" r:id="rId19"/>
    <p:sldId id="351" r:id="rId20"/>
    <p:sldId id="354" r:id="rId21"/>
    <p:sldId id="355" r:id="rId22"/>
    <p:sldId id="356" r:id="rId23"/>
    <p:sldId id="358" r:id="rId24"/>
    <p:sldId id="359" r:id="rId25"/>
    <p:sldId id="360" r:id="rId26"/>
    <p:sldId id="362" r:id="rId27"/>
    <p:sldId id="393" r:id="rId28"/>
    <p:sldId id="366" r:id="rId29"/>
    <p:sldId id="418" r:id="rId30"/>
    <p:sldId id="417" r:id="rId31"/>
    <p:sldId id="410" r:id="rId32"/>
    <p:sldId id="411" r:id="rId33"/>
    <p:sldId id="412" r:id="rId34"/>
    <p:sldId id="413" r:id="rId35"/>
    <p:sldId id="414" r:id="rId36"/>
    <p:sldId id="415" r:id="rId37"/>
    <p:sldId id="416" r:id="rId38"/>
    <p:sldId id="407" r:id="rId39"/>
    <p:sldId id="408" r:id="rId40"/>
    <p:sldId id="409" r:id="rId41"/>
    <p:sldId id="400" r:id="rId42"/>
    <p:sldId id="401" r:id="rId43"/>
    <p:sldId id="399" r:id="rId44"/>
    <p:sldId id="398" r:id="rId45"/>
    <p:sldId id="404" r:id="rId46"/>
    <p:sldId id="405" r:id="rId47"/>
    <p:sldId id="406" r:id="rId48"/>
  </p:sldIdLst>
  <p:sldSz cx="9144000" cy="6858000" type="screen4x3"/>
  <p:notesSz cx="7077075" cy="9051925"/>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666699"/>
    <a:srgbClr val="656789"/>
    <a:srgbClr val="666B7C"/>
    <a:srgbClr val="6C7182"/>
    <a:srgbClr val="61728D"/>
    <a:srgbClr val="6A7C84"/>
    <a:srgbClr val="687B8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5" autoAdjust="0"/>
    <p:restoredTop sz="94700" autoAdjust="0"/>
  </p:normalViewPr>
  <p:slideViewPr>
    <p:cSldViewPr>
      <p:cViewPr>
        <p:scale>
          <a:sx n="50" d="100"/>
          <a:sy n="50" d="100"/>
        </p:scale>
        <p:origin x="-1758"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1381m01\mapcftp\Boston_Climate\combined_cc_keypads_results.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oleObject" Target="file:///\\Data-001\public\DataServices\Management\Equipment%20and%20Supplies\Keypads\20100212%20BostonSusatainablity\results\combined_cc_keypads_results.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dLbls>
            <c:dLblPos val="ctr"/>
            <c:showVal val="1"/>
          </c:dLbls>
          <c:cat>
            <c:strRef>
              <c:f>participation!$A$7:$A$9</c:f>
              <c:strCache>
                <c:ptCount val="3"/>
                <c:pt idx="0">
                  <c:v>Total</c:v>
                </c:pt>
                <c:pt idx="1">
                  <c:v>Evening</c:v>
                </c:pt>
                <c:pt idx="2">
                  <c:v>Youth</c:v>
                </c:pt>
              </c:strCache>
            </c:strRef>
          </c:cat>
          <c:val>
            <c:numRef>
              <c:f>participation!$B$7:$B$9</c:f>
              <c:numCache>
                <c:formatCode>General</c:formatCode>
                <c:ptCount val="3"/>
                <c:pt idx="0">
                  <c:v>461</c:v>
                </c:pt>
                <c:pt idx="1">
                  <c:v>319</c:v>
                </c:pt>
                <c:pt idx="2">
                  <c:v>142</c:v>
                </c:pt>
              </c:numCache>
            </c:numRef>
          </c:val>
        </c:ser>
        <c:axId val="145476608"/>
        <c:axId val="147215488"/>
      </c:barChart>
      <c:catAx>
        <c:axId val="145476608"/>
        <c:scaling>
          <c:orientation val="minMax"/>
        </c:scaling>
        <c:axPos val="b"/>
        <c:majorTickMark val="none"/>
        <c:tickLblPos val="nextTo"/>
        <c:crossAx val="147215488"/>
        <c:crosses val="autoZero"/>
        <c:auto val="1"/>
        <c:lblAlgn val="ctr"/>
        <c:lblOffset val="100"/>
      </c:catAx>
      <c:valAx>
        <c:axId val="147215488"/>
        <c:scaling>
          <c:orientation val="minMax"/>
        </c:scaling>
        <c:axPos val="l"/>
        <c:majorGridlines/>
        <c:numFmt formatCode="General" sourceLinked="1"/>
        <c:majorTickMark val="none"/>
        <c:tickLblPos val="nextTo"/>
        <c:crossAx val="145476608"/>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'before-after'!$B$8</c:f>
              <c:strCache>
                <c:ptCount val="1"/>
                <c:pt idx="0">
                  <c:v>beginning</c:v>
                </c:pt>
              </c:strCache>
            </c:strRef>
          </c:tx>
          <c:dLbls>
            <c:dLblPos val="ctr"/>
            <c:showVal val="1"/>
          </c:dLbls>
          <c:cat>
            <c:strRef>
              <c:f>'before-after'!$A$9:$A$11</c:f>
              <c:strCache>
                <c:ptCount val="3"/>
                <c:pt idx="0">
                  <c:v>Youth</c:v>
                </c:pt>
                <c:pt idx="1">
                  <c:v>Neighborhood </c:v>
                </c:pt>
                <c:pt idx="2">
                  <c:v>Total </c:v>
                </c:pt>
              </c:strCache>
            </c:strRef>
          </c:cat>
          <c:val>
            <c:numRef>
              <c:f>'before-after'!$B$9:$B$11</c:f>
              <c:numCache>
                <c:formatCode>0.0</c:formatCode>
                <c:ptCount val="3"/>
                <c:pt idx="0">
                  <c:v>5.0220588235293855</c:v>
                </c:pt>
                <c:pt idx="1">
                  <c:v>5.375</c:v>
                </c:pt>
                <c:pt idx="2">
                  <c:v>5.2638888888888875</c:v>
                </c:pt>
              </c:numCache>
            </c:numRef>
          </c:val>
        </c:ser>
        <c:ser>
          <c:idx val="1"/>
          <c:order val="1"/>
          <c:tx>
            <c:strRef>
              <c:f>'before-after'!$C$8</c:f>
              <c:strCache>
                <c:ptCount val="1"/>
                <c:pt idx="0">
                  <c:v>end</c:v>
                </c:pt>
              </c:strCache>
            </c:strRef>
          </c:tx>
          <c:dLbls>
            <c:dLblPos val="ctr"/>
            <c:showVal val="1"/>
          </c:dLbls>
          <c:cat>
            <c:strRef>
              <c:f>'before-after'!$A$9:$A$11</c:f>
              <c:strCache>
                <c:ptCount val="3"/>
                <c:pt idx="0">
                  <c:v>Youth</c:v>
                </c:pt>
                <c:pt idx="1">
                  <c:v>Neighborhood </c:v>
                </c:pt>
                <c:pt idx="2">
                  <c:v>Total </c:v>
                </c:pt>
              </c:strCache>
            </c:strRef>
          </c:cat>
          <c:val>
            <c:numRef>
              <c:f>'before-after'!$C$9:$C$11</c:f>
              <c:numCache>
                <c:formatCode>0.0</c:formatCode>
                <c:ptCount val="3"/>
                <c:pt idx="0">
                  <c:v>5.4247787610619467</c:v>
                </c:pt>
                <c:pt idx="1">
                  <c:v>5.5198237885462564</c:v>
                </c:pt>
                <c:pt idx="2">
                  <c:v>5.4882352941176524</c:v>
                </c:pt>
              </c:numCache>
            </c:numRef>
          </c:val>
        </c:ser>
        <c:axId val="154335872"/>
        <c:axId val="174315776"/>
      </c:barChart>
      <c:catAx>
        <c:axId val="154335872"/>
        <c:scaling>
          <c:orientation val="minMax"/>
        </c:scaling>
        <c:axPos val="b"/>
        <c:majorTickMark val="none"/>
        <c:tickLblPos val="nextTo"/>
        <c:crossAx val="174315776"/>
        <c:crosses val="autoZero"/>
        <c:auto val="1"/>
        <c:lblAlgn val="ctr"/>
        <c:lblOffset val="100"/>
      </c:catAx>
      <c:valAx>
        <c:axId val="174315776"/>
        <c:scaling>
          <c:orientation val="minMax"/>
          <c:max val="6"/>
          <c:min val="2"/>
        </c:scaling>
        <c:axPos val="l"/>
        <c:majorGridlines/>
        <c:numFmt formatCode="0" sourceLinked="0"/>
        <c:tickLblPos val="nextTo"/>
        <c:crossAx val="154335872"/>
        <c:crosses val="autoZero"/>
        <c:crossBetween val="between"/>
        <c:majorUnit val="1"/>
      </c:valAx>
    </c:plotArea>
    <c:legend>
      <c:legendPos val="r"/>
      <c:layout/>
    </c:legend>
    <c:plotVisOnly val="1"/>
  </c:chart>
  <c:txPr>
    <a:bodyPr/>
    <a:lstStyle/>
    <a:p>
      <a:pPr>
        <a:defRPr sz="160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88386" tIns="44193" rIns="88386" bIns="44193" numCol="1" anchor="t" anchorCtr="0" compatLnSpc="1">
            <a:prstTxWarp prst="textNoShape">
              <a:avLst/>
            </a:prstTxWarp>
          </a:bodyPr>
          <a:lstStyle>
            <a:lvl1pPr defTabSz="884238" eaLnBrk="1" hangingPunct="1">
              <a:defRPr sz="1200">
                <a:latin typeface="Times New Roman" pitchFamily="18" charset="0"/>
              </a:defRPr>
            </a:lvl1pPr>
          </a:lstStyle>
          <a:p>
            <a:pPr>
              <a:defRPr/>
            </a:pPr>
            <a:endParaRPr lang="en-US"/>
          </a:p>
        </p:txBody>
      </p:sp>
      <p:sp>
        <p:nvSpPr>
          <p:cNvPr id="211971" name="Rectangle 3"/>
          <p:cNvSpPr>
            <a:spLocks noGrp="1" noChangeArrowheads="1"/>
          </p:cNvSpPr>
          <p:nvPr>
            <p:ph type="dt" sz="quarter" idx="1"/>
          </p:nvPr>
        </p:nvSpPr>
        <p:spPr bwMode="auto">
          <a:xfrm>
            <a:off x="4008438" y="0"/>
            <a:ext cx="3067050" cy="452438"/>
          </a:xfrm>
          <a:prstGeom prst="rect">
            <a:avLst/>
          </a:prstGeom>
          <a:noFill/>
          <a:ln w="9525">
            <a:noFill/>
            <a:miter lim="800000"/>
            <a:headEnd/>
            <a:tailEnd/>
          </a:ln>
          <a:effectLst/>
        </p:spPr>
        <p:txBody>
          <a:bodyPr vert="horz" wrap="square" lIns="88386" tIns="44193" rIns="88386" bIns="44193" numCol="1" anchor="t" anchorCtr="0" compatLnSpc="1">
            <a:prstTxWarp prst="textNoShape">
              <a:avLst/>
            </a:prstTxWarp>
          </a:bodyPr>
          <a:lstStyle>
            <a:lvl1pPr algn="r" defTabSz="884238" eaLnBrk="1" hangingPunct="1">
              <a:defRPr sz="1200">
                <a:latin typeface="Times New Roman" pitchFamily="18" charset="0"/>
              </a:defRPr>
            </a:lvl1pPr>
          </a:lstStyle>
          <a:p>
            <a:pPr>
              <a:defRPr/>
            </a:pPr>
            <a:endParaRPr lang="en-US"/>
          </a:p>
        </p:txBody>
      </p:sp>
      <p:sp>
        <p:nvSpPr>
          <p:cNvPr id="211972" name="Rectangle 4"/>
          <p:cNvSpPr>
            <a:spLocks noGrp="1" noChangeArrowheads="1"/>
          </p:cNvSpPr>
          <p:nvPr>
            <p:ph type="ftr" sz="quarter" idx="2"/>
          </p:nvPr>
        </p:nvSpPr>
        <p:spPr bwMode="auto">
          <a:xfrm>
            <a:off x="0" y="8597900"/>
            <a:ext cx="3067050" cy="452438"/>
          </a:xfrm>
          <a:prstGeom prst="rect">
            <a:avLst/>
          </a:prstGeom>
          <a:noFill/>
          <a:ln w="9525">
            <a:noFill/>
            <a:miter lim="800000"/>
            <a:headEnd/>
            <a:tailEnd/>
          </a:ln>
          <a:effectLst/>
        </p:spPr>
        <p:txBody>
          <a:bodyPr vert="horz" wrap="square" lIns="88386" tIns="44193" rIns="88386" bIns="44193" numCol="1" anchor="b" anchorCtr="0" compatLnSpc="1">
            <a:prstTxWarp prst="textNoShape">
              <a:avLst/>
            </a:prstTxWarp>
          </a:bodyPr>
          <a:lstStyle>
            <a:lvl1pPr defTabSz="884238" eaLnBrk="1" hangingPunct="1">
              <a:defRPr sz="1200">
                <a:latin typeface="Times New Roman" pitchFamily="18" charset="0"/>
              </a:defRPr>
            </a:lvl1pPr>
          </a:lstStyle>
          <a:p>
            <a:pPr>
              <a:defRPr/>
            </a:pPr>
            <a:endParaRPr lang="en-US"/>
          </a:p>
        </p:txBody>
      </p:sp>
      <p:sp>
        <p:nvSpPr>
          <p:cNvPr id="211973" name="Rectangle 5"/>
          <p:cNvSpPr>
            <a:spLocks noGrp="1" noChangeArrowheads="1"/>
          </p:cNvSpPr>
          <p:nvPr>
            <p:ph type="sldNum" sz="quarter" idx="3"/>
          </p:nvPr>
        </p:nvSpPr>
        <p:spPr bwMode="auto">
          <a:xfrm>
            <a:off x="4008438" y="8597900"/>
            <a:ext cx="3067050" cy="452438"/>
          </a:xfrm>
          <a:prstGeom prst="rect">
            <a:avLst/>
          </a:prstGeom>
          <a:noFill/>
          <a:ln w="9525">
            <a:noFill/>
            <a:miter lim="800000"/>
            <a:headEnd/>
            <a:tailEnd/>
          </a:ln>
          <a:effectLst/>
        </p:spPr>
        <p:txBody>
          <a:bodyPr vert="horz" wrap="square" lIns="88386" tIns="44193" rIns="88386" bIns="44193" numCol="1" anchor="b" anchorCtr="0" compatLnSpc="1">
            <a:prstTxWarp prst="textNoShape">
              <a:avLst/>
            </a:prstTxWarp>
          </a:bodyPr>
          <a:lstStyle>
            <a:lvl1pPr algn="r" defTabSz="884238" eaLnBrk="1" hangingPunct="1">
              <a:defRPr sz="1200">
                <a:latin typeface="Times New Roman" pitchFamily="18" charset="0"/>
              </a:defRPr>
            </a:lvl1pPr>
          </a:lstStyle>
          <a:p>
            <a:pPr>
              <a:defRPr/>
            </a:pPr>
            <a:fld id="{35EF5EC9-B3CF-43BB-8C21-3403D676B0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1223" tIns="45612" rIns="91223" bIns="4561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1223" tIns="45612" rIns="91223" bIns="4561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76350" y="679450"/>
            <a:ext cx="4525963" cy="33940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2975" y="4300538"/>
            <a:ext cx="5191125" cy="4073525"/>
          </a:xfrm>
          <a:prstGeom prst="rect">
            <a:avLst/>
          </a:prstGeom>
          <a:noFill/>
          <a:ln w="9525">
            <a:noFill/>
            <a:miter lim="800000"/>
            <a:headEnd/>
            <a:tailEnd/>
          </a:ln>
          <a:effectLst/>
        </p:spPr>
        <p:txBody>
          <a:bodyPr vert="horz" wrap="square" lIns="91223" tIns="45612" rIns="91223" bIns="456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1223" tIns="45612" rIns="91223" bIns="4561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1223" tIns="45612" rIns="91223" bIns="4561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54A06BC0-D534-441C-94F3-C8CA7D3FBA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12D53DC2-5378-4F45-922B-E16D4AF46D41}" type="slidenum">
              <a:rPr lang="en-US" smtClean="0"/>
              <a:pPr/>
              <a:t>10</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967B4087-4E86-4BA8-9A36-7563ECE2EDC9}" type="slidenum">
              <a:rPr lang="en-US" smtClean="0"/>
              <a:pPr/>
              <a:t>11</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07411C22-182C-4ADD-9DC2-44643C6D8108}" type="slidenum">
              <a:rPr lang="en-US" smtClean="0"/>
              <a:pPr/>
              <a:t>13</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07411C22-182C-4ADD-9DC2-44643C6D8108}" type="slidenum">
              <a:rPr lang="en-US" smtClean="0"/>
              <a:pPr/>
              <a:t>14</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C5C70A19-7878-410F-8192-2C146CADD1AB}" type="slidenum">
              <a:rPr lang="en-US" smtClean="0"/>
              <a:pPr/>
              <a:t>15</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xfrm>
            <a:off x="942975" y="4298950"/>
            <a:ext cx="5191125" cy="4073525"/>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4008438" y="8597900"/>
            <a:ext cx="3067050" cy="452438"/>
          </a:xfrm>
          <a:prstGeom prst="rect">
            <a:avLst/>
          </a:prstGeom>
          <a:noFill/>
          <a:ln w="9525">
            <a:noFill/>
            <a:miter lim="800000"/>
            <a:headEnd/>
            <a:tailEnd/>
          </a:ln>
        </p:spPr>
        <p:txBody>
          <a:bodyPr anchor="b"/>
          <a:lstStyle/>
          <a:p>
            <a:pPr algn="r"/>
            <a:fld id="{6A72E0F4-FE00-4D0C-ACDF-3471DB1C8C84}" type="slidenum">
              <a:rPr lang="en-US" sz="1200">
                <a:latin typeface="Arial" charset="0"/>
              </a:rPr>
              <a:pPr algn="r"/>
              <a:t>19</a:t>
            </a:fld>
            <a:endParaRPr lang="en-US" sz="1200">
              <a:latin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942975" y="4298950"/>
            <a:ext cx="5191125" cy="4073525"/>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xfrm>
            <a:off x="942975" y="4298950"/>
            <a:ext cx="5191125" cy="4073525"/>
          </a:xfrm>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C501DEE3-272A-4B08-9589-B42CE4E043E5}" type="slidenum">
              <a:rPr lang="en-US" smtClean="0"/>
              <a:pPr/>
              <a:t>21</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42975" y="4298950"/>
            <a:ext cx="5191125" cy="4073525"/>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79BF791C-F8DB-4429-816E-A87B055EA1F1}" type="slidenum">
              <a:rPr lang="en-US" smtClean="0"/>
              <a:pPr/>
              <a:t>22</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A6A1872E-358B-48C3-8882-16C8E87CE806}" type="slidenum">
              <a:rPr lang="en-US" smtClean="0"/>
              <a:pPr/>
              <a:t>23</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AC46ADB2-6A92-4039-A821-799BEE1A4D67}" type="slidenum">
              <a:rPr lang="en-US" smtClean="0"/>
              <a:pPr/>
              <a:t>24</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133F4410-ECC2-4F44-8390-08916124072D}" type="slidenum">
              <a:rPr lang="en-US" smtClean="0"/>
              <a:pPr/>
              <a:t>25</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41FAB18-3991-4EC0-8874-D8EF6CC24438}" type="slidenum">
              <a:rPr lang="en-US" smtClean="0"/>
              <a:pPr/>
              <a:t>26</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4010025" y="8599488"/>
            <a:ext cx="3067050" cy="452437"/>
          </a:xfrm>
          <a:prstGeom prst="rect">
            <a:avLst/>
          </a:prstGeom>
          <a:noFill/>
          <a:ln w="9525">
            <a:noFill/>
            <a:miter lim="800000"/>
            <a:headEnd/>
            <a:tailEnd/>
          </a:ln>
        </p:spPr>
        <p:txBody>
          <a:bodyPr lIns="91223" tIns="45612" rIns="91223" bIns="45612" anchor="b"/>
          <a:lstStyle/>
          <a:p>
            <a:pPr algn="r" defTabSz="911225"/>
            <a:fld id="{E84EC75A-CEFD-42C5-A851-F4CFAED01896}" type="slidenum">
              <a:rPr lang="en-US" sz="1200">
                <a:latin typeface="Times New Roman" pitchFamily="18" charset="0"/>
              </a:rPr>
              <a:pPr algn="r" defTabSz="911225"/>
              <a:t>27</a:t>
            </a:fld>
            <a:endParaRPr lang="en-US" sz="120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42975" y="4298950"/>
            <a:ext cx="5191125" cy="4073525"/>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p:cNvSpPr>
          <p:nvPr>
            <p:ph type="sldNum" sz="quarter" idx="5"/>
          </p:nvPr>
        </p:nvSpPr>
        <p:spPr>
          <a:noFill/>
        </p:spPr>
        <p:txBody>
          <a:bodyPr/>
          <a:lstStyle/>
          <a:p>
            <a:fld id="{9C3E1273-83C6-4884-859E-816EA08D7F31}" type="slidenum">
              <a:rPr lang="en-US"/>
              <a:pPr/>
              <a:t>31</a:t>
            </a:fld>
            <a:endParaRPr lang="en-US"/>
          </a:p>
        </p:txBody>
      </p:sp>
      <p:sp>
        <p:nvSpPr>
          <p:cNvPr id="15363" name="Rectangle 2"/>
          <p:cNvSpPr>
            <a:spLocks noChangeArrowheads="1" noTextEdit="1"/>
          </p:cNvSpPr>
          <p:nvPr>
            <p:ph type="sldImg"/>
          </p:nvPr>
        </p:nvSpPr>
        <p:spPr>
          <a:ln/>
        </p:spPr>
      </p:sp>
      <p:sp>
        <p:nvSpPr>
          <p:cNvPr id="15364" name="Rectangle 3"/>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p:cNvSpPr>
          <p:nvPr>
            <p:ph type="sldNum" sz="quarter" idx="5"/>
          </p:nvPr>
        </p:nvSpPr>
        <p:spPr>
          <a:noFill/>
        </p:spPr>
        <p:txBody>
          <a:bodyPr/>
          <a:lstStyle/>
          <a:p>
            <a:fld id="{CCE17DB9-1420-4F5C-8DB4-8723EAC30ADC}" type="slidenum">
              <a:rPr lang="en-US"/>
              <a:pPr/>
              <a:t>32</a:t>
            </a:fld>
            <a:endParaRPr lang="en-US"/>
          </a:p>
        </p:txBody>
      </p:sp>
      <p:sp>
        <p:nvSpPr>
          <p:cNvPr id="21507" name="Rectangle 2"/>
          <p:cNvSpPr>
            <a:spLocks noChangeArrowheads="1" noTextEdit="1"/>
          </p:cNvSpPr>
          <p:nvPr>
            <p:ph type="sldImg"/>
          </p:nvPr>
        </p:nvSpPr>
        <p:spPr>
          <a:ln/>
        </p:spPr>
      </p:sp>
      <p:sp>
        <p:nvSpPr>
          <p:cNvPr id="21508" name="Rectangle 3"/>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p:cNvSpPr>
          <p:nvPr>
            <p:ph type="sldNum" sz="quarter" idx="5"/>
          </p:nvPr>
        </p:nvSpPr>
        <p:spPr>
          <a:noFill/>
        </p:spPr>
        <p:txBody>
          <a:bodyPr/>
          <a:lstStyle/>
          <a:p>
            <a:fld id="{F239FB63-C85C-443A-8468-040E6E2E217D}" type="slidenum">
              <a:rPr lang="en-US"/>
              <a:pPr/>
              <a:t>33</a:t>
            </a:fld>
            <a:endParaRPr lang="en-US"/>
          </a:p>
        </p:txBody>
      </p:sp>
      <p:sp>
        <p:nvSpPr>
          <p:cNvPr id="23555" name="Rectangle 2"/>
          <p:cNvSpPr>
            <a:spLocks noChangeArrowheads="1" noTextEdit="1"/>
          </p:cNvSpPr>
          <p:nvPr>
            <p:ph type="sldImg"/>
          </p:nvPr>
        </p:nvSpPr>
        <p:spPr>
          <a:ln/>
        </p:spPr>
      </p:sp>
      <p:sp>
        <p:nvSpPr>
          <p:cNvPr id="23556" name="Rectangle 3"/>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p:cNvSpPr>
          <p:nvPr>
            <p:ph type="sldNum" sz="quarter" idx="5"/>
          </p:nvPr>
        </p:nvSpPr>
        <p:spPr>
          <a:noFill/>
        </p:spPr>
        <p:txBody>
          <a:bodyPr/>
          <a:lstStyle/>
          <a:p>
            <a:fld id="{FD49B04E-E8EE-47A4-8EFE-1400D9092741}" type="slidenum">
              <a:rPr lang="en-US"/>
              <a:pPr/>
              <a:t>34</a:t>
            </a:fld>
            <a:endParaRPr lang="en-US"/>
          </a:p>
        </p:txBody>
      </p:sp>
      <p:sp>
        <p:nvSpPr>
          <p:cNvPr id="25603" name="Rectangle 2"/>
          <p:cNvSpPr>
            <a:spLocks noChangeArrowheads="1" noTextEdit="1"/>
          </p:cNvSpPr>
          <p:nvPr>
            <p:ph type="sldImg"/>
          </p:nvPr>
        </p:nvSpPr>
        <p:spPr>
          <a:ln/>
        </p:spPr>
      </p:sp>
      <p:sp>
        <p:nvSpPr>
          <p:cNvPr id="25604" name="Rectangle 3"/>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noFill/>
        </p:spPr>
        <p:txBody>
          <a:bodyPr/>
          <a:lstStyle/>
          <a:p>
            <a:fld id="{B4EDA481-4CEA-4815-90A3-D584CB5B87B7}" type="slidenum">
              <a:rPr lang="en-US"/>
              <a:pPr/>
              <a:t>35</a:t>
            </a:fld>
            <a:endParaRPr lang="en-US"/>
          </a:p>
        </p:txBody>
      </p:sp>
      <p:sp>
        <p:nvSpPr>
          <p:cNvPr id="27651" name="Rectangle 2"/>
          <p:cNvSpPr>
            <a:spLocks noChangeArrowheads="1" noTextEdit="1"/>
          </p:cNvSpPr>
          <p:nvPr>
            <p:ph type="sldImg"/>
          </p:nvPr>
        </p:nvSpPr>
        <p:spPr>
          <a:ln/>
        </p:spPr>
      </p:sp>
      <p:sp>
        <p:nvSpPr>
          <p:cNvPr id="27652" name="Rectangle 3"/>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p:cNvSpPr>
          <p:nvPr>
            <p:ph type="sldNum" sz="quarter" idx="5"/>
          </p:nvPr>
        </p:nvSpPr>
        <p:spPr>
          <a:noFill/>
        </p:spPr>
        <p:txBody>
          <a:bodyPr/>
          <a:lstStyle/>
          <a:p>
            <a:fld id="{F9EABCB2-C9B6-43EC-BC6E-5569F16C2841}" type="slidenum">
              <a:rPr lang="en-US"/>
              <a:pPr/>
              <a:t>36</a:t>
            </a:fld>
            <a:endParaRPr lang="en-US"/>
          </a:p>
        </p:txBody>
      </p:sp>
      <p:sp>
        <p:nvSpPr>
          <p:cNvPr id="35843" name="Rectangle 2"/>
          <p:cNvSpPr>
            <a:spLocks noChangeArrowheads="1" noTextEdit="1"/>
          </p:cNvSpPr>
          <p:nvPr>
            <p:ph type="sldImg"/>
          </p:nvPr>
        </p:nvSpPr>
        <p:spPr>
          <a:ln/>
        </p:spPr>
      </p:sp>
      <p:sp>
        <p:nvSpPr>
          <p:cNvPr id="35844" name="Rectangle 3"/>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p:cNvSpPr>
          <p:nvPr>
            <p:ph type="sldNum" sz="quarter" idx="5"/>
          </p:nvPr>
        </p:nvSpPr>
        <p:spPr>
          <a:noFill/>
        </p:spPr>
        <p:txBody>
          <a:bodyPr/>
          <a:lstStyle/>
          <a:p>
            <a:fld id="{9D4EA6D3-2CD0-4190-A381-738FB5695EAC}" type="slidenum">
              <a:rPr lang="en-US"/>
              <a:pPr/>
              <a:t>37</a:t>
            </a:fld>
            <a:endParaRPr lang="en-US"/>
          </a:p>
        </p:txBody>
      </p:sp>
      <p:sp>
        <p:nvSpPr>
          <p:cNvPr id="48131" name="Rectangle 2"/>
          <p:cNvSpPr>
            <a:spLocks noChangeArrowheads="1" noTextEdit="1"/>
          </p:cNvSpPr>
          <p:nvPr>
            <p:ph type="sldImg"/>
          </p:nvPr>
        </p:nvSpPr>
        <p:spPr>
          <a:ln/>
        </p:spPr>
      </p:sp>
      <p:sp>
        <p:nvSpPr>
          <p:cNvPr id="48132" name="Rectangle 3"/>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DAD3544-5A2C-411E-AC21-42D679F47054}" type="slidenum">
              <a:rPr lang="en-US"/>
              <a:pPr/>
              <a:t>38</a:t>
            </a:fld>
            <a:endParaRPr lang="en-US"/>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C4880BB-A153-40BC-883F-02D4EE97FAB0}" type="slidenum">
              <a:rPr lang="en-US"/>
              <a:pPr/>
              <a:t>39</a:t>
            </a:fld>
            <a:endParaRPr 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719E36B2-938A-434D-8519-8BA2CF634598}" type="slidenum">
              <a:rPr lang="en-US" smtClean="0"/>
              <a:pPr/>
              <a:t>4</a:t>
            </a:fld>
            <a:endParaRPr lang="en-US" smtClean="0"/>
          </a:p>
        </p:txBody>
      </p:sp>
      <p:sp>
        <p:nvSpPr>
          <p:cNvPr id="24578" name="Rectangle 1026"/>
          <p:cNvSpPr>
            <a:spLocks noGrp="1" noRot="1" noChangeAspect="1" noChangeArrowheads="1" noTextEdit="1"/>
          </p:cNvSpPr>
          <p:nvPr>
            <p:ph type="sldImg"/>
          </p:nvPr>
        </p:nvSpPr>
        <p:spPr>
          <a:xfrm>
            <a:off x="1277938" y="679450"/>
            <a:ext cx="4525962" cy="3394075"/>
          </a:xfrm>
          <a:ln/>
        </p:spPr>
      </p:sp>
      <p:sp>
        <p:nvSpPr>
          <p:cNvPr id="24579"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5E1DC8B-2EAF-4DB3-8A5A-311EBC43C742}" type="slidenum">
              <a:rPr lang="en-US" smtClean="0"/>
              <a:pPr/>
              <a:t>5</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0D4E5D11-4FCC-42D4-8230-C622229C64A4}" type="slidenum">
              <a:rPr lang="en-US" smtClean="0"/>
              <a:pPr/>
              <a:t>6</a:t>
            </a:fld>
            <a:endParaRPr lang="en-US" smtClean="0"/>
          </a:p>
        </p:txBody>
      </p:sp>
      <p:sp>
        <p:nvSpPr>
          <p:cNvPr id="36866" name="Rectangle 2"/>
          <p:cNvSpPr>
            <a:spLocks noGrp="1" noRot="1" noChangeAspect="1" noChangeArrowheads="1" noTextEdit="1"/>
          </p:cNvSpPr>
          <p:nvPr>
            <p:ph type="sldImg"/>
          </p:nvPr>
        </p:nvSpPr>
        <p:spPr>
          <a:xfrm>
            <a:off x="1277938" y="679450"/>
            <a:ext cx="4525962" cy="3394075"/>
          </a:xfrm>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8F28321-17AC-4D58-BC60-875BE4A20CB6}" type="slidenum">
              <a:rPr lang="en-US" smtClean="0"/>
              <a:pPr/>
              <a:t>7</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CCCFC19F-93C0-4DEB-84B9-092768550826}" type="slidenum">
              <a:rPr lang="en-US" smtClean="0"/>
              <a:pPr/>
              <a:t>8</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D3590A22-529E-4A39-A790-7FE4472B9EAD}" type="slidenum">
              <a:rPr lang="en-US" smtClean="0"/>
              <a:pPr/>
              <a:t>9</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75028B4-09C5-48A9-B879-857E131C1A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2E27D4-A8F2-41CF-8E08-ED3DDD862F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88154C8-B85A-4090-90A4-3D951CE515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498802A-9304-4044-982A-8E7CBF0995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A29EDA79-8AA5-4BF3-A5C1-8B13A275AEE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F3873AB-2762-4785-BAA3-517425FE1E7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909FC98-47CB-4692-BABC-6C38A62F927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5FE009A-20B4-462F-86F9-BE6EAD02EB3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67B0162-DEA1-4BF9-92FC-B6A64E2C41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F75D7A3-B48B-4BEE-9DC8-D8EAD5826DA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12D9E33F-7C47-4979-8759-B0A5EE17B2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892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F6F5C0E-78F3-4701-8803-B8BADC2D0D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9" r:id="rId3"/>
    <p:sldLayoutId id="2147483690" r:id="rId4"/>
    <p:sldLayoutId id="2147483691" r:id="rId5"/>
    <p:sldLayoutId id="2147483692" r:id="rId6"/>
    <p:sldLayoutId id="2147483686" r:id="rId7"/>
    <p:sldLayoutId id="2147483693" r:id="rId8"/>
    <p:sldLayoutId id="2147483694" r:id="rId9"/>
    <p:sldLayoutId id="2147483685" r:id="rId10"/>
    <p:sldLayoutId id="2147483684"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p:cNvSpPr>
          <p:nvPr>
            <p:ph type="ctrTitle" idx="4294967295"/>
          </p:nvPr>
        </p:nvSpPr>
        <p:spPr bwMode="auto">
          <a:xfrm>
            <a:off x="685800" y="2130425"/>
            <a:ext cx="7772400" cy="1470025"/>
          </a:xfrm>
          <a:noFill/>
        </p:spPr>
        <p:txBody>
          <a:bodyPr wrap="square" lIns="91440" tIns="45720" rIns="91440" bIns="45720" numCol="1" anchorCtr="0" compatLnSpc="1">
            <a:prstTxWarp prst="textNoShape">
              <a:avLst/>
            </a:prstTxWarp>
            <a:noAutofit/>
          </a:bodyPr>
          <a:lstStyle/>
          <a:p>
            <a:r>
              <a:rPr lang="en-US" sz="3200" dirty="0" smtClean="0">
                <a:effectLst/>
              </a:rPr>
              <a:t>Engaging Stakeholders </a:t>
            </a:r>
            <a:r>
              <a:rPr lang="en-US" sz="3200" dirty="0" smtClean="0">
                <a:effectLst/>
              </a:rPr>
              <a:t>and Citizens More </a:t>
            </a:r>
            <a:r>
              <a:rPr lang="en-US" sz="3200" dirty="0" smtClean="0">
                <a:effectLst/>
              </a:rPr>
              <a:t>Effectively on Wind (and other renewable energy)  </a:t>
            </a:r>
            <a:r>
              <a:rPr lang="en-US" sz="3200" dirty="0" smtClean="0">
                <a:effectLst/>
              </a:rPr>
              <a:t>Siting and Policymaking</a:t>
            </a:r>
            <a:endParaRPr lang="en-US" sz="3200" dirty="0" smtClean="0">
              <a:effectLst/>
            </a:endParaRPr>
          </a:p>
        </p:txBody>
      </p:sp>
      <p:sp>
        <p:nvSpPr>
          <p:cNvPr id="139269" name="Rectangle 5"/>
          <p:cNvSpPr>
            <a:spLocks noGrp="1"/>
          </p:cNvSpPr>
          <p:nvPr>
            <p:ph type="subTitle" idx="4294967295"/>
          </p:nvPr>
        </p:nvSpPr>
        <p:spPr>
          <a:xfrm>
            <a:off x="1447800" y="3886200"/>
            <a:ext cx="7010400" cy="1752600"/>
          </a:xfrm>
        </p:spPr>
        <p:txBody>
          <a:bodyPr/>
          <a:lstStyle/>
          <a:p>
            <a:pPr marL="109538" indent="0" algn="r" eaLnBrk="1" hangingPunct="1">
              <a:buFont typeface="Wingdings 3" pitchFamily="18" charset="2"/>
              <a:buNone/>
            </a:pPr>
            <a:r>
              <a:rPr lang="en-US" sz="2000" dirty="0" smtClean="0">
                <a:solidFill>
                  <a:schemeClr val="tx2"/>
                </a:solidFill>
              </a:rPr>
              <a:t>Dr. Jonathan Raab, Raab Associates and MIT</a:t>
            </a:r>
          </a:p>
          <a:p>
            <a:pPr marL="109538" indent="0" algn="r" eaLnBrk="1" hangingPunct="1">
              <a:buFont typeface="Wingdings 3" pitchFamily="18" charset="2"/>
              <a:buNone/>
            </a:pPr>
            <a:r>
              <a:rPr lang="en-US" sz="2000" dirty="0" smtClean="0">
                <a:solidFill>
                  <a:schemeClr val="tx2"/>
                </a:solidFill>
              </a:rPr>
              <a:t>Massachusetts Clean Energy Center</a:t>
            </a:r>
            <a:endParaRPr lang="en-US" sz="2000" dirty="0" smtClean="0">
              <a:solidFill>
                <a:schemeClr val="tx2"/>
              </a:solidFill>
            </a:endParaRPr>
          </a:p>
          <a:p>
            <a:pPr marL="109538" indent="0" algn="r" eaLnBrk="1" hangingPunct="1">
              <a:buFont typeface="Wingdings 3" pitchFamily="18" charset="2"/>
              <a:buNone/>
            </a:pPr>
            <a:r>
              <a:rPr lang="en-US" sz="2000" dirty="0" smtClean="0">
                <a:solidFill>
                  <a:schemeClr val="tx2"/>
                </a:solidFill>
              </a:rPr>
              <a:t>May </a:t>
            </a:r>
            <a:r>
              <a:rPr lang="en-US" sz="2000" dirty="0" smtClean="0">
                <a:solidFill>
                  <a:schemeClr val="tx2"/>
                </a:solidFill>
              </a:rPr>
              <a:t>20, </a:t>
            </a:r>
            <a:r>
              <a:rPr lang="en-US" sz="2000" dirty="0" smtClean="0">
                <a:solidFill>
                  <a:schemeClr val="tx2"/>
                </a:solidFill>
              </a:rPr>
              <a:t>2011</a:t>
            </a:r>
            <a:endParaRPr lang="en-US" sz="2100"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idx="1"/>
          </p:nvPr>
        </p:nvSpPr>
        <p:spPr>
          <a:xfrm>
            <a:off x="685800" y="2057400"/>
            <a:ext cx="7772400" cy="4114800"/>
          </a:xfrm>
        </p:spPr>
        <p:txBody>
          <a:bodyPr/>
          <a:lstStyle/>
          <a:p>
            <a:pPr eaLnBrk="1" hangingPunct="1">
              <a:buFontTx/>
              <a:buNone/>
            </a:pPr>
            <a:r>
              <a:rPr lang="en-US" smtClean="0"/>
              <a:t>#1: Which set of simulations paints the project in a more favorable light?</a:t>
            </a:r>
          </a:p>
          <a:p>
            <a:pPr eaLnBrk="1" hangingPunct="1"/>
            <a:r>
              <a:rPr lang="en-US" smtClean="0"/>
              <a:t>Developers				</a:t>
            </a:r>
          </a:p>
          <a:p>
            <a:pPr eaLnBrk="1" hangingPunct="1"/>
            <a:r>
              <a:rPr lang="en-US" smtClean="0"/>
              <a:t>Opponents				</a:t>
            </a:r>
          </a:p>
          <a:p>
            <a:pPr eaLnBrk="1" hangingPunct="1"/>
            <a:r>
              <a:rPr lang="en-US" smtClean="0"/>
              <a:t>Both about the same		</a:t>
            </a:r>
          </a:p>
        </p:txBody>
      </p:sp>
      <p:sp>
        <p:nvSpPr>
          <p:cNvPr id="6246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8C63D9A-6323-40CD-8623-C7A676DA4D9A}" type="slidenum">
              <a:rPr lang="en-US" smtClean="0"/>
              <a:pPr/>
              <a:t>10</a:t>
            </a:fld>
            <a:endParaRPr lang="en-US" smtClean="0"/>
          </a:p>
        </p:txBody>
      </p:sp>
      <p:sp>
        <p:nvSpPr>
          <p:cNvPr id="26626" name="Rectangle 2"/>
          <p:cNvSpPr>
            <a:spLocks noGrp="1" noChangeArrowheads="1"/>
          </p:cNvSpPr>
          <p:nvPr>
            <p:ph type="title"/>
          </p:nvPr>
        </p:nvSpPr>
        <p:spPr>
          <a:xfrm>
            <a:off x="685800" y="685800"/>
            <a:ext cx="7772400" cy="1143000"/>
          </a:xfrm>
        </p:spPr>
        <p:txBody>
          <a:bodyPr>
            <a:normAutofit fontScale="90000"/>
          </a:bodyPr>
          <a:lstStyle/>
          <a:p>
            <a:pPr eaLnBrk="1" fontAlgn="auto" hangingPunct="1">
              <a:spcAft>
                <a:spcPts val="0"/>
              </a:spcAft>
              <a:defRPr/>
            </a:pPr>
            <a:r>
              <a:rPr lang="en-US" sz="4000" smtClean="0"/>
              <a:t>Interesting Visual Impacts Questions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0"/>
            <a:ext cx="7772400"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2800" b="1" i="1">
                <a:solidFill>
                  <a:schemeClr val="tx2"/>
                </a:solidFill>
                <a:effectLst>
                  <a:outerShdw blurRad="38100" dist="38100" dir="2700000" algn="tl">
                    <a:srgbClr val="C0C0C0"/>
                  </a:outerShdw>
                </a:effectLst>
                <a:latin typeface="Times New Roman" pitchFamily="18" charset="0"/>
              </a:rPr>
              <a:t>Blade Rotational Alignment</a:t>
            </a:r>
          </a:p>
        </p:txBody>
      </p:sp>
      <p:sp>
        <p:nvSpPr>
          <p:cNvPr id="64514" name="Rectangle 3"/>
          <p:cNvSpPr>
            <a:spLocks noChangeArrowheads="1"/>
          </p:cNvSpPr>
          <p:nvPr/>
        </p:nvSpPr>
        <p:spPr bwMode="auto">
          <a:xfrm>
            <a:off x="488950" y="1031875"/>
            <a:ext cx="8197850" cy="749300"/>
          </a:xfrm>
          <a:prstGeom prst="rect">
            <a:avLst/>
          </a:prstGeom>
          <a:noFill/>
          <a:ln w="9525">
            <a:noFill/>
            <a:miter lim="800000"/>
            <a:headEnd/>
            <a:tailEnd/>
          </a:ln>
        </p:spPr>
        <p:txBody>
          <a:bodyPr>
            <a:spAutoFit/>
          </a:bodyPr>
          <a:lstStyle/>
          <a:p>
            <a:pPr>
              <a:lnSpc>
                <a:spcPct val="90000"/>
              </a:lnSpc>
              <a:spcBef>
                <a:spcPct val="20000"/>
              </a:spcBef>
              <a:buFontTx/>
              <a:buChar char="•"/>
            </a:pPr>
            <a:r>
              <a:rPr lang="en-US" sz="2400" b="1">
                <a:latin typeface="Times New Roman" pitchFamily="18" charset="0"/>
              </a:rPr>
              <a:t>  It is very unlikely that 170 wind turbine blades will align at any given time.</a:t>
            </a:r>
          </a:p>
        </p:txBody>
      </p:sp>
      <p:pic>
        <p:nvPicPr>
          <p:cNvPr id="64515" name="Picture 4" descr="BALDE ROTATION EARTH TECH"/>
          <p:cNvPicPr>
            <a:picLocks noChangeAspect="1" noChangeArrowheads="1"/>
          </p:cNvPicPr>
          <p:nvPr/>
        </p:nvPicPr>
        <p:blipFill>
          <a:blip r:embed="rId3" cstate="print"/>
          <a:srcRect/>
          <a:stretch>
            <a:fillRect/>
          </a:stretch>
        </p:blipFill>
        <p:spPr bwMode="auto">
          <a:xfrm>
            <a:off x="180975" y="2357438"/>
            <a:ext cx="8782050" cy="1533525"/>
          </a:xfrm>
          <a:prstGeom prst="rect">
            <a:avLst/>
          </a:prstGeom>
          <a:noFill/>
          <a:ln w="9525">
            <a:solidFill>
              <a:schemeClr val="tx1"/>
            </a:solidFill>
            <a:miter lim="800000"/>
            <a:headEnd/>
            <a:tailEnd/>
          </a:ln>
        </p:spPr>
      </p:pic>
      <p:pic>
        <p:nvPicPr>
          <p:cNvPr id="64516" name="Picture 5" descr="BALDE ROTATION EDR"/>
          <p:cNvPicPr>
            <a:picLocks noChangeAspect="1" noChangeArrowheads="1"/>
          </p:cNvPicPr>
          <p:nvPr/>
        </p:nvPicPr>
        <p:blipFill>
          <a:blip r:embed="rId4" cstate="print"/>
          <a:srcRect/>
          <a:stretch>
            <a:fillRect/>
          </a:stretch>
        </p:blipFill>
        <p:spPr bwMode="auto">
          <a:xfrm>
            <a:off x="180975" y="4495800"/>
            <a:ext cx="8782050" cy="1533525"/>
          </a:xfrm>
          <a:prstGeom prst="rect">
            <a:avLst/>
          </a:prstGeom>
          <a:noFill/>
          <a:ln w="9525">
            <a:solidFill>
              <a:schemeClr val="tx1"/>
            </a:solidFill>
            <a:miter lim="800000"/>
            <a:headEnd/>
            <a:tailEnd/>
          </a:ln>
        </p:spPr>
      </p:pic>
      <p:sp>
        <p:nvSpPr>
          <p:cNvPr id="64517" name="Text Box 6"/>
          <p:cNvSpPr txBox="1">
            <a:spLocks noChangeArrowheads="1"/>
          </p:cNvSpPr>
          <p:nvPr/>
        </p:nvSpPr>
        <p:spPr bwMode="auto">
          <a:xfrm>
            <a:off x="0" y="3900488"/>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Earth Tech – Blades all in the same rotational position</a:t>
            </a:r>
          </a:p>
        </p:txBody>
      </p:sp>
      <p:sp>
        <p:nvSpPr>
          <p:cNvPr id="64518" name="Text Box 7"/>
          <p:cNvSpPr txBox="1">
            <a:spLocks noChangeArrowheads="1"/>
          </p:cNvSpPr>
          <p:nvPr/>
        </p:nvSpPr>
        <p:spPr bwMode="auto">
          <a:xfrm>
            <a:off x="1981200" y="6096000"/>
            <a:ext cx="71628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EDR – Blades are all in random positions</a:t>
            </a:r>
          </a:p>
        </p:txBody>
      </p:sp>
      <p:sp>
        <p:nvSpPr>
          <p:cNvPr id="64519"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0317150-6523-468A-A3CA-DA0B89102099}" type="slidenum">
              <a:rPr lang="en-US" smtClean="0"/>
              <a:pPr/>
              <a:t>11</a:t>
            </a:fld>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pPr eaLnBrk="1" hangingPunct="1">
              <a:buFontTx/>
              <a:buNone/>
            </a:pPr>
            <a:r>
              <a:rPr lang="en-US" smtClean="0"/>
              <a:t>#2: How do these visual impacts stack up against your preconceived notions? (worse, better, about the same)</a:t>
            </a:r>
          </a:p>
          <a:p>
            <a:pPr eaLnBrk="1" hangingPunct="1">
              <a:buFontTx/>
              <a:buNone/>
            </a:pPr>
            <a:endParaRPr lang="en-US" smtClean="0"/>
          </a:p>
          <a:p>
            <a:pPr eaLnBrk="1" hangingPunct="1">
              <a:buFontTx/>
              <a:buNone/>
            </a:pPr>
            <a:r>
              <a:rPr lang="en-US" smtClean="0"/>
              <a:t>#3: How would you rank the aesthetics of the proposed Cape Wind Project? (1 “Ugly” to 6  “Beautiful”)</a:t>
            </a:r>
          </a:p>
          <a:p>
            <a:pPr eaLnBrk="1" hangingPunct="1"/>
            <a:endParaRPr lang="en-US" smtClean="0"/>
          </a:p>
          <a:p>
            <a:pPr eaLnBrk="1" hangingPunct="1"/>
            <a:endParaRPr lang="en-US" smtClean="0"/>
          </a:p>
        </p:txBody>
      </p:sp>
      <p:sp>
        <p:nvSpPr>
          <p:cNvPr id="6656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92AE778-2E57-46D2-B648-3856D65A7AC4}" type="slidenum">
              <a:rPr lang="en-US" smtClean="0"/>
              <a:pPr/>
              <a:t>12</a:t>
            </a:fld>
            <a:endParaRPr lang="en-US" smtClean="0"/>
          </a:p>
        </p:txBody>
      </p:sp>
      <p:sp>
        <p:nvSpPr>
          <p:cNvPr id="28674" name="Title 1"/>
          <p:cNvSpPr>
            <a:spLocks noGrp="1"/>
          </p:cNvSpPr>
          <p:nvPr>
            <p:ph type="title"/>
          </p:nvPr>
        </p:nvSpPr>
        <p:spPr/>
        <p:txBody>
          <a:bodyPr>
            <a:normAutofit fontScale="90000"/>
          </a:bodyPr>
          <a:lstStyle/>
          <a:p>
            <a:pPr eaLnBrk="1" fontAlgn="auto" hangingPunct="1">
              <a:spcAft>
                <a:spcPts val="0"/>
              </a:spcAft>
              <a:defRPr/>
            </a:pPr>
            <a:r>
              <a:rPr lang="en-US" sz="4000" smtClean="0"/>
              <a:t>Interesting Visual Impacts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fade">
                                      <p:cBhvr>
                                        <p:cTn id="12" dur="2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idx="1"/>
          </p:nvPr>
        </p:nvSpPr>
        <p:spPr/>
        <p:txBody>
          <a:bodyPr/>
          <a:lstStyle/>
          <a:p>
            <a:pPr eaLnBrk="1" hangingPunct="1">
              <a:buFontTx/>
              <a:buNone/>
            </a:pPr>
            <a:r>
              <a:rPr lang="en-US" smtClean="0"/>
              <a:t>#4: How do you compare the visual impacts to the benefits of the project?</a:t>
            </a:r>
          </a:p>
          <a:p>
            <a:pPr eaLnBrk="1" hangingPunct="1">
              <a:buFontTx/>
              <a:buNone/>
            </a:pPr>
            <a:endParaRPr lang="en-US" smtClean="0"/>
          </a:p>
          <a:p>
            <a:pPr eaLnBrk="1" hangingPunct="1"/>
            <a:r>
              <a:rPr lang="en-US" smtClean="0"/>
              <a:t>A) Adverse visual impacts outweigh the benefits </a:t>
            </a:r>
          </a:p>
          <a:p>
            <a:pPr eaLnBrk="1" hangingPunct="1"/>
            <a:r>
              <a:rPr lang="en-US" smtClean="0"/>
              <a:t>B) Benefits trump the visual impacts		</a:t>
            </a:r>
          </a:p>
          <a:p>
            <a:pPr eaLnBrk="1" hangingPunct="1"/>
            <a:r>
              <a:rPr lang="en-US" smtClean="0"/>
              <a:t>C) It’s a toss up						</a:t>
            </a:r>
          </a:p>
        </p:txBody>
      </p:sp>
      <p:sp>
        <p:nvSpPr>
          <p:cNvPr id="6758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452F39A-3B2F-4AFD-9A33-0AB5BFAA9EEE}" type="slidenum">
              <a:rPr lang="en-US" smtClean="0"/>
              <a:pPr/>
              <a:t>13</a:t>
            </a:fld>
            <a:endParaRPr lang="en-US" smtClean="0"/>
          </a:p>
        </p:txBody>
      </p:sp>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Interesting Visual Impacts Questions</a:t>
            </a:r>
          </a:p>
        </p:txBody>
      </p:sp>
      <p:sp>
        <p:nvSpPr>
          <p:cNvPr id="67588" name="Text Box 5"/>
          <p:cNvSpPr txBox="1">
            <a:spLocks noChangeArrowheads="1"/>
          </p:cNvSpPr>
          <p:nvPr/>
        </p:nvSpPr>
        <p:spPr bwMode="auto">
          <a:xfrm>
            <a:off x="7772400" y="2514600"/>
            <a:ext cx="914400" cy="457200"/>
          </a:xfrm>
          <a:prstGeom prst="rect">
            <a:avLst/>
          </a:prstGeom>
          <a:noFill/>
          <a:ln w="9525">
            <a:noFill/>
            <a:miter lim="800000"/>
            <a:headEnd/>
            <a:tailEnd/>
          </a:ln>
        </p:spPr>
        <p:txBody>
          <a:bodyPr>
            <a:spAutoFit/>
          </a:bodyPr>
          <a:lstStyle/>
          <a:p>
            <a:pPr eaLnBrk="0" hangingPunct="0">
              <a:spcBef>
                <a:spcPct val="50000"/>
              </a:spcBef>
            </a:pP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idx="1"/>
          </p:nvPr>
        </p:nvSpPr>
        <p:spPr/>
        <p:txBody>
          <a:bodyPr/>
          <a:lstStyle/>
          <a:p>
            <a:pPr eaLnBrk="1" hangingPunct="1">
              <a:buFontTx/>
              <a:buNone/>
            </a:pPr>
            <a:r>
              <a:rPr lang="en-US" dirty="0" smtClean="0"/>
              <a:t>#4: How do you compare the visual impacts to the benefits of the project?</a:t>
            </a:r>
          </a:p>
          <a:p>
            <a:pPr eaLnBrk="1" hangingPunct="1">
              <a:buFontTx/>
              <a:buNone/>
            </a:pPr>
            <a:endParaRPr lang="en-US" dirty="0" smtClean="0"/>
          </a:p>
          <a:p>
            <a:pPr eaLnBrk="1" hangingPunct="1"/>
            <a:r>
              <a:rPr lang="en-US" dirty="0" smtClean="0"/>
              <a:t>A) Adverse visual impacts outweigh the benefits  					(9)</a:t>
            </a:r>
          </a:p>
          <a:p>
            <a:pPr eaLnBrk="1" hangingPunct="1"/>
            <a:r>
              <a:rPr lang="en-US" dirty="0" smtClean="0"/>
              <a:t>B) Benefits trump the visual impacts	(55)	</a:t>
            </a:r>
          </a:p>
          <a:p>
            <a:pPr eaLnBrk="1" hangingPunct="1"/>
            <a:r>
              <a:rPr lang="en-US" dirty="0" smtClean="0"/>
              <a:t>C) It’s a toss up  			</a:t>
            </a:r>
            <a:r>
              <a:rPr lang="en-US" smtClean="0"/>
              <a:t>	(12)</a:t>
            </a:r>
            <a:r>
              <a:rPr lang="en-US" dirty="0" smtClean="0"/>
              <a:t>						</a:t>
            </a:r>
          </a:p>
        </p:txBody>
      </p:sp>
      <p:sp>
        <p:nvSpPr>
          <p:cNvPr id="6758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452F39A-3B2F-4AFD-9A33-0AB5BFAA9EEE}" type="slidenum">
              <a:rPr lang="en-US" smtClean="0"/>
              <a:pPr/>
              <a:t>14</a:t>
            </a:fld>
            <a:endParaRPr lang="en-US" smtClean="0"/>
          </a:p>
        </p:txBody>
      </p:sp>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Interesting Visual Impacts </a:t>
            </a:r>
            <a:r>
              <a:rPr lang="en-US" sz="4000" dirty="0" smtClean="0"/>
              <a:t>Questions (Harvard Wind Workshop)</a:t>
            </a:r>
            <a:endParaRPr lang="en-US" sz="4000" dirty="0" smtClean="0"/>
          </a:p>
        </p:txBody>
      </p:sp>
      <p:sp>
        <p:nvSpPr>
          <p:cNvPr id="67588" name="Text Box 5"/>
          <p:cNvSpPr txBox="1">
            <a:spLocks noChangeArrowheads="1"/>
          </p:cNvSpPr>
          <p:nvPr/>
        </p:nvSpPr>
        <p:spPr bwMode="auto">
          <a:xfrm>
            <a:off x="7772400" y="2514600"/>
            <a:ext cx="914400" cy="457200"/>
          </a:xfrm>
          <a:prstGeom prst="rect">
            <a:avLst/>
          </a:prstGeom>
          <a:noFill/>
          <a:ln w="9525">
            <a:noFill/>
            <a:miter lim="800000"/>
            <a:headEnd/>
            <a:tailEnd/>
          </a:ln>
        </p:spPr>
        <p:txBody>
          <a:bodyPr>
            <a:spAutoFit/>
          </a:bodyPr>
          <a:lstStyle/>
          <a:p>
            <a:pPr eaLnBrk="0" hangingPunct="0">
              <a:spcBef>
                <a:spcPct val="50000"/>
              </a:spcBef>
            </a:pPr>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762000" y="1752600"/>
            <a:ext cx="7877175" cy="4267200"/>
          </a:xfrm>
          <a:solidFill>
            <a:srgbClr val="E5E250"/>
          </a:solidFill>
        </p:spPr>
        <p:txBody>
          <a:bodyPr>
            <a:normAutofit lnSpcReduction="10000"/>
          </a:bodyPr>
          <a:lstStyle/>
          <a:p>
            <a:pPr marL="365760" indent="-256032" eaLnBrk="1" fontAlgn="auto" hangingPunct="1">
              <a:spcAft>
                <a:spcPts val="0"/>
              </a:spcAft>
              <a:buFont typeface="Wingdings" pitchFamily="2" charset="2"/>
              <a:buChar char="v"/>
              <a:defRPr/>
            </a:pPr>
            <a:endParaRPr lang="en-US" sz="2600" b="1" smtClean="0"/>
          </a:p>
          <a:p>
            <a:pPr marL="365760" indent="-256032" eaLnBrk="1" fontAlgn="auto" hangingPunct="1">
              <a:spcAft>
                <a:spcPts val="0"/>
              </a:spcAft>
              <a:buFont typeface="Wingdings" pitchFamily="2" charset="2"/>
              <a:buChar char="v"/>
              <a:defRPr/>
            </a:pPr>
            <a:r>
              <a:rPr lang="en-US" sz="2600" b="1" smtClean="0"/>
              <a:t>Structuring a difficult, value-based conversation</a:t>
            </a:r>
          </a:p>
          <a:p>
            <a:pPr marL="365760" indent="-256032" eaLnBrk="1" fontAlgn="auto" hangingPunct="1">
              <a:spcAft>
                <a:spcPts val="0"/>
              </a:spcAft>
              <a:buFont typeface="Wingdings" pitchFamily="2" charset="2"/>
              <a:buChar char="v"/>
              <a:defRPr/>
            </a:pPr>
            <a:endParaRPr lang="en-US" sz="200" b="1" smtClean="0"/>
          </a:p>
          <a:p>
            <a:pPr marL="859536" lvl="2" eaLnBrk="1" fontAlgn="auto" hangingPunct="1">
              <a:spcAft>
                <a:spcPts val="0"/>
              </a:spcAft>
              <a:buFont typeface="Wingdings" pitchFamily="2" charset="2"/>
              <a:buChar char="v"/>
              <a:defRPr/>
            </a:pPr>
            <a:endParaRPr lang="en-US" sz="200" b="1" smtClean="0"/>
          </a:p>
          <a:p>
            <a:pPr marL="859536" lvl="2" eaLnBrk="1" fontAlgn="auto" hangingPunct="1">
              <a:spcAft>
                <a:spcPts val="0"/>
              </a:spcAft>
              <a:buFont typeface="Wingdings" pitchFamily="2" charset="2"/>
              <a:buChar char="v"/>
              <a:defRPr/>
            </a:pPr>
            <a:endParaRPr lang="en-US" sz="200" b="1" smtClean="0"/>
          </a:p>
          <a:p>
            <a:pPr marL="859536" lvl="2" eaLnBrk="1" fontAlgn="auto" hangingPunct="1">
              <a:spcAft>
                <a:spcPts val="0"/>
              </a:spcAft>
              <a:buFont typeface="Wingdings" pitchFamily="2" charset="2"/>
              <a:buChar char="v"/>
              <a:defRPr/>
            </a:pPr>
            <a:endParaRPr lang="en-US" sz="200" b="1" smtClean="0"/>
          </a:p>
          <a:p>
            <a:pPr marL="621792" lvl="1" eaLnBrk="1" fontAlgn="auto" hangingPunct="1">
              <a:spcBef>
                <a:spcPts val="324"/>
              </a:spcBef>
              <a:spcAft>
                <a:spcPts val="0"/>
              </a:spcAft>
              <a:buFont typeface="Wingdings" pitchFamily="2" charset="2"/>
              <a:buChar char="v"/>
              <a:defRPr/>
            </a:pPr>
            <a:endParaRPr lang="en-US" sz="500" b="1" smtClean="0"/>
          </a:p>
          <a:p>
            <a:pPr marL="859536" lvl="2" eaLnBrk="1" fontAlgn="auto" hangingPunct="1">
              <a:spcAft>
                <a:spcPts val="0"/>
              </a:spcAft>
              <a:buFont typeface="Wingdings" pitchFamily="2" charset="2"/>
              <a:buChar char="v"/>
              <a:defRPr/>
            </a:pPr>
            <a:r>
              <a:rPr lang="en-US" sz="2600" b="1" smtClean="0"/>
              <a:t>Are the aesthetics of wind farms strictly in the eyes of the beholder? </a:t>
            </a:r>
          </a:p>
          <a:p>
            <a:pPr marL="859536" lvl="2" eaLnBrk="1" fontAlgn="auto" hangingPunct="1">
              <a:spcAft>
                <a:spcPts val="0"/>
              </a:spcAft>
              <a:buFont typeface="Wingdings" pitchFamily="2" charset="2"/>
              <a:buChar char="v"/>
              <a:defRPr/>
            </a:pPr>
            <a:r>
              <a:rPr lang="en-US" sz="2600" b="1" smtClean="0"/>
              <a:t>How do we make the trade-offs between localized visual impacts vs. regional energy/reliability benefits and regional (acid rain, smog) and global environmental benefits (climate change)</a:t>
            </a:r>
          </a:p>
        </p:txBody>
      </p:sp>
      <p:sp>
        <p:nvSpPr>
          <p:cNvPr id="6963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780BC02-FBB3-4F4A-96FB-D0A2B98CE3E6}" type="slidenum">
              <a:rPr lang="en-US" smtClean="0"/>
              <a:pPr/>
              <a:t>15</a:t>
            </a:fld>
            <a:endParaRPr lang="en-US" smtClean="0"/>
          </a:p>
        </p:txBody>
      </p:sp>
      <p:sp>
        <p:nvSpPr>
          <p:cNvPr id="30722" name="Rectangle 2"/>
          <p:cNvSpPr>
            <a:spLocks noGrp="1" noChangeArrowheads="1"/>
          </p:cNvSpPr>
          <p:nvPr>
            <p:ph type="title"/>
          </p:nvPr>
        </p:nvSpPr>
        <p:spPr>
          <a:xfrm>
            <a:off x="889000" y="762000"/>
            <a:ext cx="7493000" cy="917575"/>
          </a:xfrm>
          <a:solidFill>
            <a:srgbClr val="FFFF99"/>
          </a:solidFill>
        </p:spPr>
        <p:txBody>
          <a:bodyPr/>
          <a:lstStyle/>
          <a:p>
            <a:pPr eaLnBrk="1" fontAlgn="auto" hangingPunct="1">
              <a:spcAft>
                <a:spcPts val="0"/>
              </a:spcAft>
              <a:defRPr/>
            </a:pPr>
            <a:r>
              <a:rPr lang="en-US" smtClean="0">
                <a:solidFill>
                  <a:srgbClr val="009900"/>
                </a:solidFill>
              </a:rPr>
              <a:t>  Visual Impacts Discussion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eaLnBrk="1" fontAlgn="auto" hangingPunct="1">
              <a:spcAft>
                <a:spcPts val="0"/>
              </a:spcAft>
              <a:defRPr/>
            </a:pPr>
            <a:r>
              <a:rPr lang="en-US" dirty="0" smtClean="0"/>
              <a:t>Vermont’s </a:t>
            </a:r>
            <a:br>
              <a:rPr lang="en-US" dirty="0" smtClean="0"/>
            </a:br>
            <a:r>
              <a:rPr lang="en-US" dirty="0" smtClean="0"/>
              <a:t>Energy Future Project</a:t>
            </a:r>
            <a:br>
              <a:rPr lang="en-US" dirty="0" smtClean="0"/>
            </a:br>
            <a:r>
              <a:rPr lang="en-US" dirty="0" smtClean="0"/>
              <a:t>2006-2007</a:t>
            </a:r>
            <a:endParaRPr lang="en-US" dirty="0"/>
          </a:p>
        </p:txBody>
      </p:sp>
      <p:sp>
        <p:nvSpPr>
          <p:cNvPr id="7168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21C4C0A-0272-43A8-9C3F-E70CABFC1177}"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30CC38-35DD-45DB-B988-156CF0376696}" type="slidenum">
              <a:rPr lang="en-US" smtClean="0"/>
              <a:pPr/>
              <a:t>17</a:t>
            </a:fld>
            <a:endParaRPr lang="en-US" smtClean="0"/>
          </a:p>
        </p:txBody>
      </p:sp>
      <p:sp>
        <p:nvSpPr>
          <p:cNvPr id="32771" name="Rectangle 2"/>
          <p:cNvSpPr>
            <a:spLocks noGrp="1" noChangeArrowheads="1"/>
          </p:cNvSpPr>
          <p:nvPr>
            <p:ph type="title"/>
          </p:nvPr>
        </p:nvSpPr>
        <p:spPr/>
        <p:txBody>
          <a:bodyPr/>
          <a:lstStyle/>
          <a:p>
            <a:pPr eaLnBrk="1" fontAlgn="auto" hangingPunct="1">
              <a:spcAft>
                <a:spcPts val="0"/>
              </a:spcAft>
              <a:defRPr/>
            </a:pPr>
            <a:r>
              <a:rPr lang="en-US" sz="4000" smtClean="0"/>
              <a:t>Why Consider the Future Now?</a:t>
            </a:r>
          </a:p>
        </p:txBody>
      </p:sp>
      <p:pic>
        <p:nvPicPr>
          <p:cNvPr id="72707" name="Picture 3" descr="Figure A - Committed Resources as of 2006"/>
          <p:cNvPicPr>
            <a:picLocks noChangeAspect="1" noChangeArrowheads="1"/>
          </p:cNvPicPr>
          <p:nvPr/>
        </p:nvPicPr>
        <p:blipFill>
          <a:blip r:embed="rId3" cstate="print"/>
          <a:srcRect/>
          <a:stretch>
            <a:fillRect/>
          </a:stretch>
        </p:blipFill>
        <p:spPr bwMode="auto">
          <a:xfrm>
            <a:off x="512763" y="2133600"/>
            <a:ext cx="8118475" cy="3881438"/>
          </a:xfrm>
          <a:prstGeom prst="rect">
            <a:avLst/>
          </a:prstGeom>
          <a:noFill/>
          <a:ln w="9525">
            <a:noFill/>
            <a:miter lim="800000"/>
            <a:headEnd/>
            <a:tailEnd/>
          </a:ln>
        </p:spPr>
      </p:pic>
      <p:pic>
        <p:nvPicPr>
          <p:cNvPr id="72708" name="Picture 5"/>
          <p:cNvPicPr>
            <a:picLocks noChangeAspect="1" noChangeArrowheads="1"/>
          </p:cNvPicPr>
          <p:nvPr/>
        </p:nvPicPr>
        <p:blipFill>
          <a:blip r:embed="rId4" cstate="print"/>
          <a:srcRect/>
          <a:stretch>
            <a:fillRect/>
          </a:stretch>
        </p:blipFill>
        <p:spPr bwMode="auto">
          <a:xfrm>
            <a:off x="228600" y="6400800"/>
            <a:ext cx="2449513" cy="209550"/>
          </a:xfrm>
          <a:prstGeom prst="rect">
            <a:avLst/>
          </a:prstGeom>
          <a:noFill/>
          <a:ln w="9525">
            <a:noFill/>
            <a:miter lim="800000"/>
            <a:headEnd/>
            <a:tailEnd/>
          </a:ln>
        </p:spPr>
      </p:pic>
      <p:pic>
        <p:nvPicPr>
          <p:cNvPr id="72709" name="Picture 6" descr="CBI_without tag"/>
          <p:cNvPicPr>
            <a:picLocks noChangeAspect="1" noChangeArrowheads="1"/>
          </p:cNvPicPr>
          <p:nvPr/>
        </p:nvPicPr>
        <p:blipFill>
          <a:blip r:embed="rId5" cstate="print"/>
          <a:srcRect/>
          <a:stretch>
            <a:fillRect/>
          </a:stretch>
        </p:blipFill>
        <p:spPr bwMode="auto">
          <a:xfrm>
            <a:off x="6553200" y="6221413"/>
            <a:ext cx="1143000" cy="407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a:xfrm>
            <a:off x="457200" y="1828800"/>
            <a:ext cx="8382000" cy="3962400"/>
          </a:xfrm>
        </p:spPr>
        <p:txBody>
          <a:bodyPr/>
          <a:lstStyle/>
          <a:p>
            <a:pPr eaLnBrk="1" hangingPunct="1"/>
            <a:r>
              <a:rPr lang="en-US" smtClean="0"/>
              <a:t>Governor Douglas wanted to know what Vermont’s Citizens (not what its lobbyists and traditional stakeholders) think Vermont and its utilities should do</a:t>
            </a:r>
          </a:p>
          <a:p>
            <a:pPr eaLnBrk="1" hangingPunct="1"/>
            <a:r>
              <a:rPr lang="en-US" smtClean="0"/>
              <a:t>Generally, Governor is</a:t>
            </a:r>
          </a:p>
          <a:p>
            <a:pPr lvl="1" eaLnBrk="1" hangingPunct="1"/>
            <a:r>
              <a:rPr lang="en-US" sz="3200" smtClean="0"/>
              <a:t>Supportive of nuclear power</a:t>
            </a:r>
          </a:p>
          <a:p>
            <a:pPr lvl="1" eaLnBrk="1" hangingPunct="1"/>
            <a:r>
              <a:rPr lang="en-US" sz="3200" smtClean="0"/>
              <a:t>Skeptical of wind</a:t>
            </a:r>
          </a:p>
        </p:txBody>
      </p:sp>
      <p:sp>
        <p:nvSpPr>
          <p:cNvPr id="7475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CB97C80-E6DF-423C-8629-B9E412E59E63}" type="slidenum">
              <a:rPr lang="en-US" smtClean="0"/>
              <a:pPr/>
              <a:t>18</a:t>
            </a:fld>
            <a:endParaRPr lang="en-US" smtClean="0"/>
          </a:p>
        </p:txBody>
      </p:sp>
      <p:sp>
        <p:nvSpPr>
          <p:cNvPr id="33794" name="Title 1"/>
          <p:cNvSpPr>
            <a:spLocks noGrp="1"/>
          </p:cNvSpPr>
          <p:nvPr>
            <p:ph type="title"/>
          </p:nvPr>
        </p:nvSpPr>
        <p:spPr/>
        <p:txBody>
          <a:bodyPr/>
          <a:lstStyle/>
          <a:p>
            <a:pPr eaLnBrk="1" fontAlgn="auto" hangingPunct="1">
              <a:spcAft>
                <a:spcPts val="0"/>
              </a:spcAft>
              <a:defRPr/>
            </a:pPr>
            <a:r>
              <a:rPr lang="en-US" sz="4000" smtClean="0"/>
              <a:t>Governor Douglas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38E416F-8089-496E-B963-34ADD24B6B0A}" type="slidenum">
              <a:rPr lang="en-US" smtClean="0"/>
              <a:pPr/>
              <a:t>19</a:t>
            </a:fld>
            <a:endParaRPr lang="en-US" smtClean="0"/>
          </a:p>
        </p:txBody>
      </p:sp>
      <p:sp>
        <p:nvSpPr>
          <p:cNvPr id="34819" name="Rectangle 2"/>
          <p:cNvSpPr>
            <a:spLocks noGrp="1" noChangeArrowheads="1"/>
          </p:cNvSpPr>
          <p:nvPr>
            <p:ph type="title" idx="4294967295"/>
          </p:nvPr>
        </p:nvSpPr>
        <p:spPr>
          <a:xfrm>
            <a:off x="0" y="609600"/>
            <a:ext cx="7772400" cy="1143000"/>
          </a:xfrm>
        </p:spPr>
        <p:txBody>
          <a:bodyPr>
            <a:normAutofit fontScale="90000"/>
          </a:bodyPr>
          <a:lstStyle/>
          <a:p>
            <a:pPr eaLnBrk="1" fontAlgn="auto" hangingPunct="1">
              <a:spcAft>
                <a:spcPts val="0"/>
              </a:spcAft>
              <a:defRPr/>
            </a:pPr>
            <a:r>
              <a:rPr lang="en-US" sz="4000" smtClean="0"/>
              <a:t>What was the VT Electricity </a:t>
            </a:r>
            <a:br>
              <a:rPr lang="en-US" sz="4000" smtClean="0"/>
            </a:br>
            <a:r>
              <a:rPr lang="en-US" sz="4000" smtClean="0"/>
              <a:t>Futures Process?</a:t>
            </a:r>
          </a:p>
        </p:txBody>
      </p:sp>
      <p:sp>
        <p:nvSpPr>
          <p:cNvPr id="34820" name="Rectangle 3"/>
          <p:cNvSpPr>
            <a:spLocks noGrp="1" noChangeArrowheads="1"/>
          </p:cNvSpPr>
          <p:nvPr>
            <p:ph type="body" idx="4294967295"/>
          </p:nvPr>
        </p:nvSpPr>
        <p:spPr>
          <a:xfrm>
            <a:off x="0" y="1981200"/>
            <a:ext cx="7772400" cy="4114800"/>
          </a:xfrm>
        </p:spPr>
        <p:txBody>
          <a:bodyPr>
            <a:normAutofit lnSpcReduction="10000"/>
          </a:bodyPr>
          <a:lstStyle/>
          <a:p>
            <a:pPr marL="365760" indent="-256032" eaLnBrk="1" fontAlgn="auto" hangingPunct="1">
              <a:lnSpc>
                <a:spcPct val="80000"/>
              </a:lnSpc>
              <a:spcAft>
                <a:spcPts val="0"/>
              </a:spcAft>
              <a:buFont typeface="Wingdings 3"/>
              <a:buChar char=""/>
              <a:defRPr/>
            </a:pPr>
            <a:r>
              <a:rPr lang="en-US" sz="2800" b="1" smtClean="0"/>
              <a:t>Advisory and Resource panels</a:t>
            </a:r>
            <a:r>
              <a:rPr lang="en-US" sz="2800" smtClean="0"/>
              <a:t> of diverse interests helped prepare background documents &amp; polling questions (aka traditional stakeholders)</a:t>
            </a:r>
          </a:p>
          <a:p>
            <a:pPr marL="365760" indent="-256032" eaLnBrk="1" fontAlgn="auto" hangingPunct="1">
              <a:lnSpc>
                <a:spcPct val="80000"/>
              </a:lnSpc>
              <a:spcAft>
                <a:spcPts val="0"/>
              </a:spcAft>
              <a:buFont typeface="Wingdings 3"/>
              <a:buChar char=""/>
              <a:defRPr/>
            </a:pPr>
            <a:r>
              <a:rPr lang="en-US" sz="2800" b="1" smtClean="0"/>
              <a:t>Five regional workshops</a:t>
            </a:r>
            <a:r>
              <a:rPr lang="en-US" sz="2800" smtClean="0"/>
              <a:t> across the state hosted to gather public input in October from over 650 Vermonters</a:t>
            </a:r>
          </a:p>
          <a:p>
            <a:pPr marL="365760" indent="-256032" eaLnBrk="1" fontAlgn="auto" hangingPunct="1">
              <a:lnSpc>
                <a:spcPct val="80000"/>
              </a:lnSpc>
              <a:spcAft>
                <a:spcPts val="0"/>
              </a:spcAft>
              <a:buFont typeface="Wingdings 3"/>
              <a:buChar char=""/>
              <a:defRPr/>
            </a:pPr>
            <a:r>
              <a:rPr lang="en-US" sz="2800" b="1" smtClean="0"/>
              <a:t>A Deliberative Polling©</a:t>
            </a:r>
            <a:r>
              <a:rPr lang="en-US" sz="2800" smtClean="0"/>
              <a:t> event of 140+ randomly selected Vermonters in November</a:t>
            </a:r>
          </a:p>
          <a:p>
            <a:pPr marL="365760" indent="-256032" eaLnBrk="1" fontAlgn="auto" hangingPunct="1">
              <a:lnSpc>
                <a:spcPct val="80000"/>
              </a:lnSpc>
              <a:spcAft>
                <a:spcPts val="0"/>
              </a:spcAft>
              <a:buFont typeface="Wingdings 3"/>
              <a:buChar char=""/>
              <a:defRPr/>
            </a:pPr>
            <a:r>
              <a:rPr lang="en-US" sz="2800" b="1" smtClean="0"/>
              <a:t>On-line </a:t>
            </a:r>
            <a:r>
              <a:rPr lang="en-US" sz="2800" smtClean="0"/>
              <a:t>effort to disseminate information and allow for additional input</a:t>
            </a:r>
            <a:endParaRPr lang="en-US" sz="2500" smtClean="0"/>
          </a:p>
        </p:txBody>
      </p:sp>
      <p:pic>
        <p:nvPicPr>
          <p:cNvPr id="75780" name="Picture 5"/>
          <p:cNvPicPr>
            <a:picLocks noChangeAspect="1" noChangeArrowheads="1"/>
          </p:cNvPicPr>
          <p:nvPr/>
        </p:nvPicPr>
        <p:blipFill>
          <a:blip r:embed="rId3" cstate="print"/>
          <a:srcRect/>
          <a:stretch>
            <a:fillRect/>
          </a:stretch>
        </p:blipFill>
        <p:spPr bwMode="auto">
          <a:xfrm>
            <a:off x="228600" y="6400800"/>
            <a:ext cx="2449513" cy="209550"/>
          </a:xfrm>
          <a:prstGeom prst="rect">
            <a:avLst/>
          </a:prstGeom>
          <a:noFill/>
          <a:ln w="9525">
            <a:noFill/>
            <a:miter lim="800000"/>
            <a:headEnd/>
            <a:tailEnd/>
          </a:ln>
        </p:spPr>
      </p:pic>
      <p:pic>
        <p:nvPicPr>
          <p:cNvPr id="75781" name="Picture 6" descr="CBI_without tag"/>
          <p:cNvPicPr>
            <a:picLocks noChangeAspect="1" noChangeArrowheads="1"/>
          </p:cNvPicPr>
          <p:nvPr/>
        </p:nvPicPr>
        <p:blipFill>
          <a:blip r:embed="rId4" cstate="print"/>
          <a:srcRect/>
          <a:stretch>
            <a:fillRect/>
          </a:stretch>
        </p:blipFill>
        <p:spPr bwMode="auto">
          <a:xfrm>
            <a:off x="67818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533400" y="1676400"/>
            <a:ext cx="7924800" cy="4419600"/>
          </a:xfrm>
        </p:spPr>
        <p:txBody>
          <a:bodyPr/>
          <a:lstStyle/>
          <a:p>
            <a:pPr eaLnBrk="1" hangingPunct="1"/>
            <a:r>
              <a:rPr lang="en-US" dirty="0" smtClean="0"/>
              <a:t>Brief Case Studies</a:t>
            </a:r>
          </a:p>
          <a:p>
            <a:pPr lvl="1" eaLnBrk="1" hangingPunct="1"/>
            <a:r>
              <a:rPr lang="en-US" dirty="0" smtClean="0"/>
              <a:t>Cape Wind</a:t>
            </a:r>
          </a:p>
          <a:p>
            <a:pPr lvl="1" eaLnBrk="1" hangingPunct="1"/>
            <a:r>
              <a:rPr lang="en-US" dirty="0" smtClean="0"/>
              <a:t>Vermont’s Electricity Future </a:t>
            </a:r>
          </a:p>
          <a:p>
            <a:pPr lvl="1" eaLnBrk="1" hangingPunct="1"/>
            <a:r>
              <a:rPr lang="en-US" dirty="0" smtClean="0"/>
              <a:t>City of Boston Climate </a:t>
            </a:r>
            <a:r>
              <a:rPr lang="en-US" dirty="0" smtClean="0"/>
              <a:t>Plan</a:t>
            </a:r>
          </a:p>
          <a:p>
            <a:pPr lvl="1" eaLnBrk="1" hangingPunct="1"/>
            <a:r>
              <a:rPr lang="en-US" dirty="0" smtClean="0"/>
              <a:t>Martha’s Vineyard</a:t>
            </a:r>
          </a:p>
          <a:p>
            <a:pPr lvl="1" eaLnBrk="1" hangingPunct="1"/>
            <a:r>
              <a:rPr lang="en-US" dirty="0" smtClean="0"/>
              <a:t>Fox Island, ME</a:t>
            </a:r>
            <a:endParaRPr lang="en-US" dirty="0" smtClean="0"/>
          </a:p>
          <a:p>
            <a:pPr eaLnBrk="1" hangingPunct="1"/>
            <a:r>
              <a:rPr lang="en-US" dirty="0" smtClean="0"/>
              <a:t>U.S. DOE </a:t>
            </a:r>
            <a:r>
              <a:rPr lang="en-US" dirty="0" smtClean="0"/>
              <a:t> Wind Training</a:t>
            </a:r>
            <a:endParaRPr lang="en-US" dirty="0" smtClean="0"/>
          </a:p>
          <a:p>
            <a:pPr eaLnBrk="1" hangingPunct="1"/>
            <a:r>
              <a:rPr lang="en-US" dirty="0" smtClean="0"/>
              <a:t>Potential Next Step Options For Better Engaging Stakeholders/Citizens </a:t>
            </a:r>
          </a:p>
        </p:txBody>
      </p:sp>
      <p:sp>
        <p:nvSpPr>
          <p:cNvPr id="1638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72BDDCF-F8FE-46CD-A277-CB60601DFE70}" type="slidenum">
              <a:rPr lang="en-US" smtClean="0"/>
              <a:pPr/>
              <a:t>2</a:t>
            </a:fld>
            <a:endParaRPr lang="en-US" smtClean="0"/>
          </a:p>
        </p:txBody>
      </p:sp>
      <p:sp>
        <p:nvSpPr>
          <p:cNvPr id="7170" name="Title 1"/>
          <p:cNvSpPr>
            <a:spLocks noGrp="1"/>
          </p:cNvSpPr>
          <p:nvPr>
            <p:ph type="title"/>
          </p:nvPr>
        </p:nvSpPr>
        <p:spPr>
          <a:xfrm>
            <a:off x="457200" y="533400"/>
            <a:ext cx="8229600" cy="1143000"/>
          </a:xfrm>
        </p:spPr>
        <p:txBody>
          <a:bodyPr/>
          <a:lstStyle/>
          <a:p>
            <a:pPr eaLnBrk="1" fontAlgn="auto" hangingPunct="1">
              <a:spcAft>
                <a:spcPts val="0"/>
              </a:spcAft>
              <a:defRPr/>
            </a:pPr>
            <a:r>
              <a:rPr lang="en-US" sz="3600" dirty="0" smtClean="0"/>
              <a:t>Outline of My Talk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p:cNvSpPr>
            <a:spLocks noGrp="1"/>
          </p:cNvSpPr>
          <p:nvPr>
            <p:ph type="sldNum" sz="quarter" idx="12"/>
          </p:nvPr>
        </p:nvSpPr>
        <p:spPr bwMode="auto">
          <a:xfrm>
            <a:off x="7010400" y="6400800"/>
            <a:ext cx="1905000" cy="457200"/>
          </a:xfrm>
          <a:noFill/>
          <a:ln>
            <a:miter lim="800000"/>
            <a:headEnd/>
            <a:tailEnd/>
          </a:ln>
        </p:spPr>
        <p:txBody>
          <a:bodyPr wrap="square" lIns="91440" tIns="45720" rIns="91440" bIns="45720" numCol="1" anchorCtr="0" compatLnSpc="1">
            <a:prstTxWarp prst="textNoShape">
              <a:avLst/>
            </a:prstTxWarp>
          </a:bodyPr>
          <a:lstStyle/>
          <a:p>
            <a:fld id="{BCDBAE28-E796-4F6F-85A5-9DDC20948FA7}" type="slidenum">
              <a:rPr lang="en-US" smtClean="0"/>
              <a:pPr/>
              <a:t>20</a:t>
            </a:fld>
            <a:endParaRPr lang="en-US" smtClean="0"/>
          </a:p>
        </p:txBody>
      </p:sp>
      <p:sp>
        <p:nvSpPr>
          <p:cNvPr id="37891" name="Rectangle 2"/>
          <p:cNvSpPr>
            <a:spLocks noGrp="1" noChangeArrowheads="1"/>
          </p:cNvSpPr>
          <p:nvPr>
            <p:ph type="title"/>
          </p:nvPr>
        </p:nvSpPr>
        <p:spPr>
          <a:xfrm>
            <a:off x="685800" y="228600"/>
            <a:ext cx="7772400" cy="1143000"/>
          </a:xfrm>
        </p:spPr>
        <p:txBody>
          <a:bodyPr>
            <a:normAutofit fontScale="90000"/>
          </a:bodyPr>
          <a:lstStyle/>
          <a:p>
            <a:pPr eaLnBrk="1" fontAlgn="auto" hangingPunct="1">
              <a:spcAft>
                <a:spcPts val="0"/>
              </a:spcAft>
              <a:defRPr/>
            </a:pPr>
            <a:r>
              <a:rPr lang="en-US" sz="4000" smtClean="0"/>
              <a:t>Comparing Environmental Impacts</a:t>
            </a:r>
            <a:endParaRPr lang="en-US" sz="3600" smtClean="0"/>
          </a:p>
        </p:txBody>
      </p:sp>
      <p:pic>
        <p:nvPicPr>
          <p:cNvPr id="81923" name="Picture 3" descr="Enviro Impact Chart flipped Raab2 (2)"/>
          <p:cNvPicPr>
            <a:picLocks noChangeAspect="1" noChangeArrowheads="1"/>
          </p:cNvPicPr>
          <p:nvPr/>
        </p:nvPicPr>
        <p:blipFill>
          <a:blip r:embed="rId3" cstate="print"/>
          <a:srcRect l="7396" t="5710" r="8290" b="20058"/>
          <a:stretch>
            <a:fillRect/>
          </a:stretch>
        </p:blipFill>
        <p:spPr bwMode="auto">
          <a:xfrm>
            <a:off x="1828800" y="1524000"/>
            <a:ext cx="5638800" cy="4953000"/>
          </a:xfrm>
          <a:prstGeom prst="rect">
            <a:avLst/>
          </a:prstGeom>
          <a:noFill/>
          <a:ln w="9525">
            <a:noFill/>
            <a:miter lim="800000"/>
            <a:headEnd/>
            <a:tailEnd/>
          </a:ln>
        </p:spPr>
      </p:pic>
      <p:pic>
        <p:nvPicPr>
          <p:cNvPr id="81924" name="Picture 5"/>
          <p:cNvPicPr>
            <a:picLocks noChangeAspect="1" noChangeArrowheads="1"/>
          </p:cNvPicPr>
          <p:nvPr/>
        </p:nvPicPr>
        <p:blipFill>
          <a:blip r:embed="rId4" cstate="print"/>
          <a:srcRect/>
          <a:stretch>
            <a:fillRect/>
          </a:stretch>
        </p:blipFill>
        <p:spPr bwMode="auto">
          <a:xfrm>
            <a:off x="65088" y="6477000"/>
            <a:ext cx="2449512" cy="209550"/>
          </a:xfrm>
          <a:prstGeom prst="rect">
            <a:avLst/>
          </a:prstGeom>
          <a:noFill/>
          <a:ln w="9525">
            <a:noFill/>
            <a:miter lim="800000"/>
            <a:headEnd/>
            <a:tailEnd/>
          </a:ln>
        </p:spPr>
      </p:pic>
      <p:pic>
        <p:nvPicPr>
          <p:cNvPr id="81925" name="Picture 6" descr="CBI_without tag"/>
          <p:cNvPicPr>
            <a:picLocks noChangeAspect="1" noChangeArrowheads="1"/>
          </p:cNvPicPr>
          <p:nvPr/>
        </p:nvPicPr>
        <p:blipFill>
          <a:blip r:embed="rId5" cstate="print"/>
          <a:srcRect/>
          <a:stretch>
            <a:fillRect/>
          </a:stretch>
        </p:blipFill>
        <p:spPr bwMode="auto">
          <a:xfrm>
            <a:off x="6781800" y="6297613"/>
            <a:ext cx="1143000" cy="407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2E1AA6E-F193-43A1-BD00-009606117948}" type="slidenum">
              <a:rPr lang="en-US" smtClean="0"/>
              <a:pPr/>
              <a:t>21</a:t>
            </a:fld>
            <a:endParaRPr lang="en-US" smtClean="0"/>
          </a:p>
        </p:txBody>
      </p:sp>
      <p:sp>
        <p:nvSpPr>
          <p:cNvPr id="38915" name="Rectangle 2"/>
          <p:cNvSpPr>
            <a:spLocks noGrp="1" noChangeArrowheads="1"/>
          </p:cNvSpPr>
          <p:nvPr>
            <p:ph type="title" idx="4294967295"/>
          </p:nvPr>
        </p:nvSpPr>
        <p:spPr>
          <a:xfrm>
            <a:off x="0" y="0"/>
            <a:ext cx="7772400" cy="609600"/>
          </a:xfrm>
        </p:spPr>
        <p:txBody>
          <a:bodyPr/>
          <a:lstStyle/>
          <a:p>
            <a:pPr eaLnBrk="1" fontAlgn="auto" hangingPunct="1">
              <a:spcAft>
                <a:spcPts val="0"/>
              </a:spcAft>
              <a:defRPr/>
            </a:pPr>
            <a:r>
              <a:rPr lang="en-US" sz="3100" smtClean="0"/>
              <a:t>Regional Workshop Agenda</a:t>
            </a:r>
          </a:p>
        </p:txBody>
      </p:sp>
      <p:sp>
        <p:nvSpPr>
          <p:cNvPr id="38916" name="Rectangle 3"/>
          <p:cNvSpPr>
            <a:spLocks noGrp="1" noChangeArrowheads="1"/>
          </p:cNvSpPr>
          <p:nvPr>
            <p:ph type="body" idx="4294967295"/>
          </p:nvPr>
        </p:nvSpPr>
        <p:spPr>
          <a:xfrm>
            <a:off x="914400" y="762000"/>
            <a:ext cx="8229600" cy="5543550"/>
          </a:xfrm>
        </p:spPr>
        <p:txBody>
          <a:bodyPr>
            <a:normAutofit lnSpcReduction="10000"/>
          </a:bodyPr>
          <a:lstStyle/>
          <a:p>
            <a:pPr marL="285750" indent="-285750" eaLnBrk="1" fontAlgn="auto" hangingPunct="1">
              <a:lnSpc>
                <a:spcPct val="90000"/>
              </a:lnSpc>
              <a:spcAft>
                <a:spcPts val="0"/>
              </a:spcAft>
              <a:buFont typeface="Wingdings" pitchFamily="2" charset="2"/>
              <a:buNone/>
              <a:tabLst>
                <a:tab pos="857250" algn="l"/>
              </a:tabLst>
              <a:defRPr/>
            </a:pPr>
            <a:r>
              <a:rPr lang="en-US" sz="1900" dirty="0" smtClean="0"/>
              <a:t>5:00	</a:t>
            </a:r>
            <a:r>
              <a:rPr lang="en-US" sz="1900" b="1" dirty="0" smtClean="0"/>
              <a:t>Registration and light dinner</a:t>
            </a:r>
          </a:p>
          <a:p>
            <a:pPr marL="285750" indent="-285750" eaLnBrk="1" fontAlgn="auto" hangingPunct="1">
              <a:lnSpc>
                <a:spcPct val="9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9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9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9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80000"/>
              </a:lnSpc>
              <a:spcAft>
                <a:spcPts val="0"/>
              </a:spcAft>
              <a:buFont typeface="Wingdings" pitchFamily="2" charset="2"/>
              <a:buNone/>
              <a:tabLst>
                <a:tab pos="857250" algn="l"/>
              </a:tabLst>
              <a:defRPr/>
            </a:pPr>
            <a:r>
              <a:rPr lang="en-US" sz="1900" dirty="0" smtClean="0"/>
              <a:t>6:00	</a:t>
            </a:r>
            <a:r>
              <a:rPr lang="en-US" sz="1900" b="1" dirty="0" smtClean="0"/>
              <a:t>Welcome</a:t>
            </a:r>
            <a:r>
              <a:rPr lang="en-US" sz="1900" dirty="0" smtClean="0"/>
              <a:t> (</a:t>
            </a:r>
            <a:r>
              <a:rPr lang="en-US" sz="1900" b="1" i="1" dirty="0" smtClean="0"/>
              <a:t>Commissioner David O’Brien</a:t>
            </a:r>
            <a:r>
              <a:rPr lang="en-US" sz="1900" dirty="0" smtClean="0"/>
              <a:t>, VT DPS), </a:t>
            </a:r>
          </a:p>
          <a:p>
            <a:pPr marL="285750" indent="-285750" eaLnBrk="1" fontAlgn="auto" hangingPunct="1">
              <a:lnSpc>
                <a:spcPct val="80000"/>
              </a:lnSpc>
              <a:spcAft>
                <a:spcPts val="0"/>
              </a:spcAft>
              <a:buFont typeface="Wingdings" pitchFamily="2" charset="2"/>
              <a:buNone/>
              <a:tabLst>
                <a:tab pos="857250" algn="l"/>
              </a:tabLst>
              <a:defRPr/>
            </a:pPr>
            <a:r>
              <a:rPr lang="en-US" sz="1900" dirty="0" smtClean="0"/>
              <a:t>		</a:t>
            </a:r>
            <a:r>
              <a:rPr lang="en-US" sz="1900" b="1" dirty="0" smtClean="0"/>
              <a:t>Overview</a:t>
            </a:r>
            <a:r>
              <a:rPr lang="en-US" sz="1900" dirty="0" smtClean="0"/>
              <a:t> (</a:t>
            </a:r>
            <a:r>
              <a:rPr lang="en-US" sz="1900" b="1" i="1" dirty="0" smtClean="0"/>
              <a:t>Jonathan Raab</a:t>
            </a:r>
            <a:r>
              <a:rPr lang="en-US" sz="1900" dirty="0" smtClean="0"/>
              <a:t>, Raab Associates), and </a:t>
            </a:r>
            <a:endParaRPr lang="en-US" sz="1900" b="1" dirty="0" smtClean="0"/>
          </a:p>
          <a:p>
            <a:pPr marL="285750" indent="-285750" eaLnBrk="1" fontAlgn="auto" hangingPunct="1">
              <a:lnSpc>
                <a:spcPct val="80000"/>
              </a:lnSpc>
              <a:spcAft>
                <a:spcPts val="0"/>
              </a:spcAft>
              <a:buFont typeface="Wingdings" pitchFamily="2" charset="2"/>
              <a:buNone/>
              <a:tabLst>
                <a:tab pos="857250" algn="l"/>
              </a:tabLst>
              <a:defRPr/>
            </a:pPr>
            <a:r>
              <a:rPr lang="en-US" sz="1900" b="1" dirty="0" smtClean="0"/>
              <a:t>		Demographic Polling</a:t>
            </a:r>
            <a:r>
              <a:rPr lang="en-US" sz="1900" dirty="0" smtClean="0"/>
              <a:t> (</a:t>
            </a:r>
            <a:r>
              <a:rPr lang="en-US" sz="1900" b="1" i="1" dirty="0" smtClean="0"/>
              <a:t>Patrick Field</a:t>
            </a:r>
            <a:r>
              <a:rPr lang="en-US" sz="1900" dirty="0" smtClean="0"/>
              <a:t>, CBI)</a:t>
            </a:r>
          </a:p>
          <a:p>
            <a:pPr marL="285750" indent="-285750" eaLnBrk="1" fontAlgn="auto" hangingPunct="1">
              <a:lnSpc>
                <a:spcPct val="8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85000"/>
              </a:lnSpc>
              <a:spcAft>
                <a:spcPts val="0"/>
              </a:spcAft>
              <a:buFont typeface="Wingdings" pitchFamily="2" charset="2"/>
              <a:buNone/>
              <a:tabLst>
                <a:tab pos="857250" algn="l"/>
              </a:tabLst>
              <a:defRPr/>
            </a:pPr>
            <a:endParaRPr lang="en-US" sz="200" dirty="0" smtClean="0"/>
          </a:p>
          <a:p>
            <a:pPr marL="285750" indent="-285750" eaLnBrk="1" fontAlgn="auto" hangingPunct="1">
              <a:lnSpc>
                <a:spcPct val="85000"/>
              </a:lnSpc>
              <a:spcAft>
                <a:spcPts val="0"/>
              </a:spcAft>
              <a:buFont typeface="Wingdings" pitchFamily="2" charset="2"/>
              <a:buNone/>
              <a:tabLst>
                <a:tab pos="857250" algn="l"/>
              </a:tabLst>
              <a:defRPr/>
            </a:pPr>
            <a:endParaRPr lang="en-US" sz="200" dirty="0" smtClean="0"/>
          </a:p>
          <a:p>
            <a:pPr marL="285750" indent="-285750" eaLnBrk="1" fontAlgn="auto" hangingPunct="1">
              <a:lnSpc>
                <a:spcPct val="85000"/>
              </a:lnSpc>
              <a:spcAft>
                <a:spcPts val="0"/>
              </a:spcAft>
              <a:buFont typeface="Wingdings" pitchFamily="2" charset="2"/>
              <a:buNone/>
              <a:tabLst>
                <a:tab pos="857250" algn="l"/>
              </a:tabLst>
              <a:defRPr/>
            </a:pPr>
            <a:r>
              <a:rPr lang="en-US" sz="1900" dirty="0" smtClean="0"/>
              <a:t>6:20	</a:t>
            </a:r>
            <a:r>
              <a:rPr lang="en-US" sz="1900" b="1" dirty="0" smtClean="0"/>
              <a:t>Presentation:  Vermont’s Current Electricity System, 	Upcoming Challenges, and Future Options</a:t>
            </a:r>
            <a:r>
              <a:rPr lang="en-US" sz="1900" dirty="0" smtClean="0"/>
              <a:t> (</a:t>
            </a:r>
            <a:r>
              <a:rPr lang="en-US" sz="1900" b="1" i="1" dirty="0" smtClean="0"/>
              <a:t>Dave Lamont</a:t>
            </a:r>
            <a:r>
              <a:rPr lang="en-US" sz="1900" dirty="0" smtClean="0"/>
              <a:t>, VT 	Department of Public Service)</a:t>
            </a:r>
          </a:p>
          <a:p>
            <a:pPr marL="285750" indent="-285750" eaLnBrk="1" fontAlgn="auto" hangingPunct="1">
              <a:lnSpc>
                <a:spcPct val="85000"/>
              </a:lnSpc>
              <a:spcAft>
                <a:spcPts val="0"/>
              </a:spcAft>
              <a:buFont typeface="Wingdings" pitchFamily="2" charset="2"/>
              <a:buNone/>
              <a:tabLst>
                <a:tab pos="857250" algn="l"/>
              </a:tabLst>
              <a:defRPr/>
            </a:pPr>
            <a:endParaRPr lang="en-US" sz="500" dirty="0" smtClean="0"/>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6:40 	</a:t>
            </a:r>
            <a:r>
              <a:rPr lang="en-US" sz="1900" b="1" dirty="0" smtClean="0"/>
              <a:t>Facilitated Discussions:  Most Significant Challenges and 	Promising Options for Vermont, and Additional  -Questions 	for Panel </a:t>
            </a:r>
            <a:endParaRPr lang="en-US" sz="1900" dirty="0" smtClean="0"/>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7:35	Break </a:t>
            </a:r>
          </a:p>
          <a:p>
            <a:pPr marL="285750" indent="-285750" eaLnBrk="1" fontAlgn="auto" hangingPunct="1">
              <a:lnSpc>
                <a:spcPct val="90000"/>
              </a:lnSpc>
              <a:spcAft>
                <a:spcPts val="0"/>
              </a:spcAft>
              <a:buFont typeface="Wingdings" pitchFamily="2" charset="2"/>
              <a:buNone/>
              <a:tabLst>
                <a:tab pos="857250" algn="l"/>
              </a:tabLst>
              <a:defRPr/>
            </a:pPr>
            <a:endParaRPr lang="en-US" sz="500" dirty="0" smtClean="0"/>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7:50	</a:t>
            </a:r>
            <a:r>
              <a:rPr lang="en-US" sz="1900" b="1" dirty="0" smtClean="0"/>
              <a:t>Panel Responds to Questions</a:t>
            </a:r>
          </a:p>
          <a:p>
            <a:pPr marL="285750" indent="-285750" eaLnBrk="1" fontAlgn="auto" hangingPunct="1">
              <a:lnSpc>
                <a:spcPct val="90000"/>
              </a:lnSpc>
              <a:spcAft>
                <a:spcPts val="0"/>
              </a:spcAft>
              <a:buFont typeface="Wingdings" pitchFamily="2" charset="2"/>
              <a:buNone/>
              <a:tabLst>
                <a:tab pos="857250" algn="l"/>
              </a:tabLst>
              <a:defRPr/>
            </a:pPr>
            <a:r>
              <a:rPr lang="en-US" sz="500" dirty="0" smtClean="0"/>
              <a:t>	</a:t>
            </a:r>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8:45 	</a:t>
            </a:r>
            <a:r>
              <a:rPr lang="en-US" sz="1900" b="1" dirty="0" smtClean="0"/>
              <a:t>Polling on Most Significant Challenges and Best  Options for 	Vermont</a:t>
            </a:r>
            <a:r>
              <a:rPr lang="en-US" sz="1900" dirty="0" smtClean="0"/>
              <a:t> (</a:t>
            </a:r>
            <a:r>
              <a:rPr lang="en-US" sz="1900" b="1" i="1" dirty="0" smtClean="0"/>
              <a:t>Patrick Field</a:t>
            </a:r>
            <a:r>
              <a:rPr lang="en-US" sz="1900" dirty="0" smtClean="0"/>
              <a:t>, Moderator)</a:t>
            </a:r>
          </a:p>
          <a:p>
            <a:pPr marL="285750" indent="-285750" eaLnBrk="1" fontAlgn="auto" hangingPunct="1">
              <a:lnSpc>
                <a:spcPct val="90000"/>
              </a:lnSpc>
              <a:spcAft>
                <a:spcPts val="0"/>
              </a:spcAft>
              <a:buFont typeface="Wingdings" pitchFamily="2" charset="2"/>
              <a:buNone/>
              <a:tabLst>
                <a:tab pos="857250" algn="l"/>
              </a:tabLst>
              <a:defRPr/>
            </a:pPr>
            <a:endParaRPr lang="en-US" sz="500" dirty="0" smtClean="0"/>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9:30	</a:t>
            </a:r>
            <a:r>
              <a:rPr lang="en-US" sz="1900" b="1" dirty="0" smtClean="0"/>
              <a:t>Open Mike for Participants to Make Brief Additional 	Comments </a:t>
            </a:r>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10:00 	</a:t>
            </a:r>
            <a:r>
              <a:rPr lang="en-US" sz="1900" b="1" dirty="0" smtClean="0"/>
              <a:t>Adjourn (when comments done</a:t>
            </a:r>
            <a:r>
              <a:rPr lang="en-US" sz="1900" dirty="0" smtClean="0"/>
              <a:t>)</a:t>
            </a:r>
          </a:p>
        </p:txBody>
      </p:sp>
      <p:pic>
        <p:nvPicPr>
          <p:cNvPr id="83972" name="Picture 4"/>
          <p:cNvPicPr>
            <a:picLocks noChangeAspect="1" noChangeArrowheads="1"/>
          </p:cNvPicPr>
          <p:nvPr/>
        </p:nvPicPr>
        <p:blipFill>
          <a:blip r:embed="rId3" cstate="print"/>
          <a:srcRect/>
          <a:stretch>
            <a:fillRect/>
          </a:stretch>
        </p:blipFill>
        <p:spPr bwMode="auto">
          <a:xfrm>
            <a:off x="152400" y="6477000"/>
            <a:ext cx="2449513" cy="209550"/>
          </a:xfrm>
          <a:prstGeom prst="rect">
            <a:avLst/>
          </a:prstGeom>
          <a:noFill/>
          <a:ln w="9525">
            <a:noFill/>
            <a:miter lim="800000"/>
            <a:headEnd/>
            <a:tailEnd/>
          </a:ln>
        </p:spPr>
      </p:pic>
      <p:pic>
        <p:nvPicPr>
          <p:cNvPr id="83973" name="Picture 6" descr="CBI_without tag"/>
          <p:cNvPicPr>
            <a:picLocks noChangeAspect="1" noChangeArrowheads="1"/>
          </p:cNvPicPr>
          <p:nvPr/>
        </p:nvPicPr>
        <p:blipFill>
          <a:blip r:embed="rId4" cstate="print"/>
          <a:srcRect/>
          <a:stretch>
            <a:fillRect/>
          </a:stretch>
        </p:blipFill>
        <p:spPr bwMode="auto">
          <a:xfrm>
            <a:off x="6705600" y="62484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AB65853-8372-4794-8C80-12439BC1DD27}" type="slidenum">
              <a:rPr lang="en-US" smtClean="0"/>
              <a:pPr/>
              <a:t>22</a:t>
            </a:fld>
            <a:endParaRPr lang="en-US" smtClean="0"/>
          </a:p>
        </p:txBody>
      </p:sp>
      <p:sp>
        <p:nvSpPr>
          <p:cNvPr id="39939" name="Rectangle 2"/>
          <p:cNvSpPr>
            <a:spLocks noGrp="1" noChangeArrowheads="1"/>
          </p:cNvSpPr>
          <p:nvPr>
            <p:ph type="title" idx="4294967295"/>
          </p:nvPr>
        </p:nvSpPr>
        <p:spPr>
          <a:xfrm>
            <a:off x="0" y="533400"/>
            <a:ext cx="7772400" cy="1143000"/>
          </a:xfrm>
        </p:spPr>
        <p:txBody>
          <a:bodyPr/>
          <a:lstStyle/>
          <a:p>
            <a:pPr eaLnBrk="1" fontAlgn="auto" hangingPunct="1">
              <a:spcAft>
                <a:spcPts val="0"/>
              </a:spcAft>
              <a:defRPr/>
            </a:pPr>
            <a:r>
              <a:rPr lang="en-US" sz="4000" smtClean="0"/>
              <a:t>Deliberative Polling© Process</a:t>
            </a:r>
          </a:p>
        </p:txBody>
      </p:sp>
      <p:sp>
        <p:nvSpPr>
          <p:cNvPr id="86019" name="Rectangle 3"/>
          <p:cNvSpPr>
            <a:spLocks noGrp="1" noChangeArrowheads="1"/>
          </p:cNvSpPr>
          <p:nvPr>
            <p:ph type="body" idx="4294967295"/>
          </p:nvPr>
        </p:nvSpPr>
        <p:spPr>
          <a:xfrm>
            <a:off x="0" y="1752600"/>
            <a:ext cx="7772400" cy="4114800"/>
          </a:xfrm>
        </p:spPr>
        <p:txBody>
          <a:bodyPr/>
          <a:lstStyle/>
          <a:p>
            <a:pPr eaLnBrk="1" hangingPunct="1"/>
            <a:r>
              <a:rPr lang="en-US" smtClean="0"/>
              <a:t>Draw random sample</a:t>
            </a:r>
          </a:p>
          <a:p>
            <a:pPr eaLnBrk="1" hangingPunct="1"/>
            <a:r>
              <a:rPr lang="en-US" smtClean="0"/>
              <a:t>Interview and invite to event</a:t>
            </a:r>
          </a:p>
          <a:p>
            <a:pPr eaLnBrk="1" hangingPunct="1"/>
            <a:r>
              <a:rPr lang="en-US" smtClean="0"/>
              <a:t>Two-day event, alternating between small group discussions (led by trained moderators) and plenary Q &amp; A’s with policy experts and policy makers</a:t>
            </a:r>
          </a:p>
          <a:p>
            <a:pPr eaLnBrk="1" hangingPunct="1"/>
            <a:r>
              <a:rPr lang="en-US" smtClean="0"/>
              <a:t>Re-administer same questionnaire</a:t>
            </a:r>
          </a:p>
        </p:txBody>
      </p:sp>
      <p:pic>
        <p:nvPicPr>
          <p:cNvPr id="86020" name="Picture 4"/>
          <p:cNvPicPr>
            <a:picLocks noChangeAspect="1" noChangeArrowheads="1"/>
          </p:cNvPicPr>
          <p:nvPr/>
        </p:nvPicPr>
        <p:blipFill>
          <a:blip r:embed="rId3" cstate="print"/>
          <a:srcRect/>
          <a:stretch>
            <a:fillRect/>
          </a:stretch>
        </p:blipFill>
        <p:spPr bwMode="auto">
          <a:xfrm>
            <a:off x="152400" y="6477000"/>
            <a:ext cx="2449513" cy="209550"/>
          </a:xfrm>
          <a:prstGeom prst="rect">
            <a:avLst/>
          </a:prstGeom>
          <a:noFill/>
          <a:ln w="9525">
            <a:noFill/>
            <a:miter lim="800000"/>
            <a:headEnd/>
            <a:tailEnd/>
          </a:ln>
        </p:spPr>
      </p:pic>
      <p:pic>
        <p:nvPicPr>
          <p:cNvPr id="86021" name="Picture 6" descr="CBI_without tag"/>
          <p:cNvPicPr>
            <a:picLocks noChangeAspect="1" noChangeArrowheads="1"/>
          </p:cNvPicPr>
          <p:nvPr/>
        </p:nvPicPr>
        <p:blipFill>
          <a:blip r:embed="rId4" cstate="print"/>
          <a:srcRect/>
          <a:stretch>
            <a:fillRect/>
          </a:stretch>
        </p:blipFill>
        <p:spPr bwMode="auto">
          <a:xfrm>
            <a:off x="67818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EC00E31-0A7E-4C2C-B507-0B9CA089F6E6}" type="slidenum">
              <a:rPr lang="en-US" smtClean="0"/>
              <a:pPr/>
              <a:t>23</a:t>
            </a:fld>
            <a:endParaRPr lang="en-US" smtClean="0"/>
          </a:p>
        </p:txBody>
      </p:sp>
      <p:sp>
        <p:nvSpPr>
          <p:cNvPr id="40963" name="Rectangle 232"/>
          <p:cNvSpPr>
            <a:spLocks noGrp="1" noChangeArrowheads="1"/>
          </p:cNvSpPr>
          <p:nvPr>
            <p:ph type="title" idx="4294967295"/>
          </p:nvPr>
        </p:nvSpPr>
        <p:spPr>
          <a:xfrm>
            <a:off x="1830388" y="911225"/>
            <a:ext cx="7313612" cy="411163"/>
          </a:xfrm>
        </p:spPr>
        <p:txBody>
          <a:bodyPr>
            <a:normAutofit fontScale="90000"/>
          </a:bodyPr>
          <a:lstStyle/>
          <a:p>
            <a:pPr eaLnBrk="1" fontAlgn="auto" hangingPunct="1">
              <a:spcAft>
                <a:spcPts val="0"/>
              </a:spcAft>
              <a:defRPr/>
            </a:pPr>
            <a:r>
              <a:rPr lang="en-US" sz="2400" smtClean="0"/>
              <a:t>How Concerned Are You About Each of the Following?</a:t>
            </a:r>
          </a:p>
        </p:txBody>
      </p:sp>
      <p:graphicFrame>
        <p:nvGraphicFramePr>
          <p:cNvPr id="16436" name="Group 52"/>
          <p:cNvGraphicFramePr>
            <a:graphicFrameLocks noGrp="1"/>
          </p:cNvGraphicFramePr>
          <p:nvPr>
            <p:ph idx="4294967295"/>
          </p:nvPr>
        </p:nvGraphicFramePr>
        <p:xfrm>
          <a:off x="609600" y="1752600"/>
          <a:ext cx="8229600" cy="3035302"/>
        </p:xfrm>
        <a:graphic>
          <a:graphicData uri="http://schemas.openxmlformats.org/drawingml/2006/table">
            <a:tbl>
              <a:tblPr/>
              <a:tblGrid>
                <a:gridCol w="3851502"/>
                <a:gridCol w="1588974"/>
                <a:gridCol w="698046"/>
                <a:gridCol w="1409871"/>
                <a:gridCol w="681207"/>
              </a:tblGrid>
              <a:tr h="55403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 </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Regional</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Workshops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Deliberative</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 Polling</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Greenhouse Gases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8.5</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1</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8.6</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1</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Radioactive Wastes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8.1</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2</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7.8</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3</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Other Air Pollution</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7.8</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3</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8.4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2</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03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Damage to River Habitats</a:t>
                      </a:r>
                    </a:p>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from Hydro</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5.4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6.4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Visual Impacts of Wind</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1.7</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5</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3.0</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5</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8111" name="Rectangle 275"/>
          <p:cNvSpPr>
            <a:spLocks noChangeArrowheads="1"/>
          </p:cNvSpPr>
          <p:nvPr/>
        </p:nvSpPr>
        <p:spPr bwMode="auto">
          <a:xfrm>
            <a:off x="381000" y="5257800"/>
            <a:ext cx="6484938" cy="581025"/>
          </a:xfrm>
          <a:prstGeom prst="rect">
            <a:avLst/>
          </a:prstGeom>
          <a:noFill/>
          <a:ln w="9525">
            <a:noFill/>
            <a:miter lim="800000"/>
            <a:headEnd/>
            <a:tailEnd/>
          </a:ln>
        </p:spPr>
        <p:txBody>
          <a:bodyPr>
            <a:spAutoFit/>
          </a:bodyPr>
          <a:lstStyle/>
          <a:p>
            <a:r>
              <a:rPr lang="en-US" sz="1600">
                <a:latin typeface="Arial" charset="0"/>
              </a:rPr>
              <a:t>  0 = not at all concerned</a:t>
            </a:r>
          </a:p>
          <a:p>
            <a:r>
              <a:rPr lang="en-US" sz="1600">
                <a:latin typeface="Arial" charset="0"/>
              </a:rPr>
              <a:t>10 = extremely concerned</a:t>
            </a:r>
          </a:p>
        </p:txBody>
      </p:sp>
      <p:pic>
        <p:nvPicPr>
          <p:cNvPr id="88112" name="Picture 278"/>
          <p:cNvPicPr>
            <a:picLocks noChangeAspect="1" noChangeArrowheads="1"/>
          </p:cNvPicPr>
          <p:nvPr/>
        </p:nvPicPr>
        <p:blipFill>
          <a:blip r:embed="rId3" cstate="print">
            <a:lum bright="-4000" contrast="-4000"/>
          </a:blip>
          <a:srcRect/>
          <a:stretch>
            <a:fillRect/>
          </a:stretch>
        </p:blipFill>
        <p:spPr bwMode="auto">
          <a:xfrm>
            <a:off x="381000" y="6324600"/>
            <a:ext cx="2833688" cy="247650"/>
          </a:xfrm>
          <a:prstGeom prst="rect">
            <a:avLst/>
          </a:prstGeom>
          <a:noFill/>
          <a:ln w="9525">
            <a:noFill/>
            <a:miter lim="800000"/>
            <a:headEnd/>
            <a:tailEnd/>
          </a:ln>
        </p:spPr>
      </p:pic>
      <p:pic>
        <p:nvPicPr>
          <p:cNvPr id="88113" name="Picture 51" descr="CBI_without tag"/>
          <p:cNvPicPr>
            <a:picLocks noChangeAspect="1" noChangeArrowheads="1"/>
          </p:cNvPicPr>
          <p:nvPr/>
        </p:nvPicPr>
        <p:blipFill>
          <a:blip r:embed="rId4" cstate="print"/>
          <a:srcRect/>
          <a:stretch>
            <a:fillRect/>
          </a:stretch>
        </p:blipFill>
        <p:spPr bwMode="auto">
          <a:xfrm>
            <a:off x="6629400" y="62484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0DA77CE-6F76-4553-A436-C78C3C23DB1F}" type="slidenum">
              <a:rPr lang="en-US" smtClean="0"/>
              <a:pPr/>
              <a:t>24</a:t>
            </a:fld>
            <a:endParaRPr lang="en-US" smtClean="0"/>
          </a:p>
        </p:txBody>
      </p:sp>
      <p:sp>
        <p:nvSpPr>
          <p:cNvPr id="41987" name="Rectangle 2"/>
          <p:cNvSpPr>
            <a:spLocks noGrp="1" noChangeArrowheads="1"/>
          </p:cNvSpPr>
          <p:nvPr>
            <p:ph type="title" idx="4294967295"/>
          </p:nvPr>
        </p:nvSpPr>
        <p:spPr>
          <a:xfrm>
            <a:off x="1830388" y="762000"/>
            <a:ext cx="7313612" cy="411163"/>
          </a:xfrm>
        </p:spPr>
        <p:txBody>
          <a:bodyPr>
            <a:normAutofit fontScale="90000"/>
          </a:bodyPr>
          <a:lstStyle/>
          <a:p>
            <a:pPr eaLnBrk="1" fontAlgn="auto" hangingPunct="1">
              <a:spcAft>
                <a:spcPts val="0"/>
              </a:spcAft>
              <a:defRPr/>
            </a:pPr>
            <a:r>
              <a:rPr lang="en-US" sz="2400" smtClean="0"/>
              <a:t>How Important is Each of the Following Goals in Meeting Vermont's Future Energy Needs? </a:t>
            </a:r>
          </a:p>
        </p:txBody>
      </p:sp>
      <p:graphicFrame>
        <p:nvGraphicFramePr>
          <p:cNvPr id="18493" name="Group 61"/>
          <p:cNvGraphicFramePr>
            <a:graphicFrameLocks noGrp="1"/>
          </p:cNvGraphicFramePr>
          <p:nvPr>
            <p:ph idx="4294967295"/>
          </p:nvPr>
        </p:nvGraphicFramePr>
        <p:xfrm>
          <a:off x="838200" y="1524000"/>
          <a:ext cx="7848600" cy="3693127"/>
        </p:xfrm>
        <a:graphic>
          <a:graphicData uri="http://schemas.openxmlformats.org/drawingml/2006/table">
            <a:tbl>
              <a:tblPr/>
              <a:tblGrid>
                <a:gridCol w="3558272"/>
                <a:gridCol w="1557119"/>
                <a:gridCol w="684052"/>
                <a:gridCol w="1381606"/>
                <a:gridCol w="667551"/>
              </a:tblGrid>
              <a:tr h="641726">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 </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Regional</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Workshops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Deliberative</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 Polling</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Rank</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937">
                <a:tc>
                  <a: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Minimizing Air Pollution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4689">
                <a:tc>
                  <a: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Reducing GHG Emissions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6909">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Electricity from Resources that Will Never Be Used Up</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31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Reducing Dependence on Overseas Energy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31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Reducing Radioactive Wastes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31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Reliable Supply of Electricity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0165" name="Rectangle 123"/>
          <p:cNvSpPr>
            <a:spLocks noChangeArrowheads="1"/>
          </p:cNvSpPr>
          <p:nvPr/>
        </p:nvSpPr>
        <p:spPr bwMode="auto">
          <a:xfrm>
            <a:off x="0" y="3228975"/>
            <a:ext cx="184150" cy="366713"/>
          </a:xfrm>
          <a:prstGeom prst="rect">
            <a:avLst/>
          </a:prstGeom>
          <a:noFill/>
          <a:ln w="9525">
            <a:noFill/>
            <a:miter lim="800000"/>
            <a:headEnd/>
            <a:tailEnd/>
          </a:ln>
        </p:spPr>
        <p:txBody>
          <a:bodyPr wrap="none">
            <a:spAutoFit/>
          </a:bodyPr>
          <a:lstStyle/>
          <a:p>
            <a:pPr fontAlgn="b"/>
            <a:endParaRPr lang="en-US">
              <a:latin typeface="Arial" charset="0"/>
            </a:endParaRPr>
          </a:p>
        </p:txBody>
      </p:sp>
      <p:sp>
        <p:nvSpPr>
          <p:cNvPr id="90166" name="Rectangle 151"/>
          <p:cNvSpPr>
            <a:spLocks noChangeArrowheads="1"/>
          </p:cNvSpPr>
          <p:nvPr/>
        </p:nvSpPr>
        <p:spPr bwMode="auto">
          <a:xfrm>
            <a:off x="533400" y="5791200"/>
            <a:ext cx="2590800" cy="336550"/>
          </a:xfrm>
          <a:prstGeom prst="rect">
            <a:avLst/>
          </a:prstGeom>
          <a:noFill/>
          <a:ln w="9525">
            <a:noFill/>
            <a:miter lim="800000"/>
            <a:headEnd/>
            <a:tailEnd/>
          </a:ln>
        </p:spPr>
        <p:txBody>
          <a:bodyPr>
            <a:spAutoFit/>
          </a:bodyPr>
          <a:lstStyle/>
          <a:p>
            <a:r>
              <a:rPr lang="en-US" sz="1600">
                <a:latin typeface="Arial" charset="0"/>
              </a:rPr>
              <a:t>10 = critically important</a:t>
            </a:r>
          </a:p>
        </p:txBody>
      </p:sp>
      <p:sp>
        <p:nvSpPr>
          <p:cNvPr id="90167" name="Rectangle 152"/>
          <p:cNvSpPr>
            <a:spLocks noChangeArrowheads="1"/>
          </p:cNvSpPr>
          <p:nvPr/>
        </p:nvSpPr>
        <p:spPr bwMode="auto">
          <a:xfrm>
            <a:off x="609600" y="5530850"/>
            <a:ext cx="2200275" cy="336550"/>
          </a:xfrm>
          <a:prstGeom prst="rect">
            <a:avLst/>
          </a:prstGeom>
          <a:noFill/>
          <a:ln w="9525">
            <a:noFill/>
            <a:miter lim="800000"/>
            <a:headEnd/>
            <a:tailEnd/>
          </a:ln>
        </p:spPr>
        <p:txBody>
          <a:bodyPr wrap="none">
            <a:spAutoFit/>
          </a:bodyPr>
          <a:lstStyle/>
          <a:p>
            <a:r>
              <a:rPr lang="en-US" sz="1600">
                <a:latin typeface="Arial" charset="0"/>
              </a:rPr>
              <a:t>0 = not at all important</a:t>
            </a:r>
          </a:p>
        </p:txBody>
      </p:sp>
      <p:pic>
        <p:nvPicPr>
          <p:cNvPr id="90168" name="Picture 158"/>
          <p:cNvPicPr>
            <a:picLocks noChangeAspect="1" noChangeArrowheads="1"/>
          </p:cNvPicPr>
          <p:nvPr/>
        </p:nvPicPr>
        <p:blipFill>
          <a:blip r:embed="rId3" cstate="print">
            <a:lum bright="-4000" contrast="-4000"/>
          </a:blip>
          <a:srcRect/>
          <a:stretch>
            <a:fillRect/>
          </a:stretch>
        </p:blipFill>
        <p:spPr bwMode="auto">
          <a:xfrm>
            <a:off x="228600" y="6324600"/>
            <a:ext cx="2833688" cy="247650"/>
          </a:xfrm>
          <a:prstGeom prst="rect">
            <a:avLst/>
          </a:prstGeom>
          <a:noFill/>
          <a:ln w="9525">
            <a:noFill/>
            <a:miter lim="800000"/>
            <a:headEnd/>
            <a:tailEnd/>
          </a:ln>
        </p:spPr>
      </p:pic>
      <p:pic>
        <p:nvPicPr>
          <p:cNvPr id="90169" name="Picture 59" descr="CBI_without tag"/>
          <p:cNvPicPr>
            <a:picLocks noChangeAspect="1" noChangeArrowheads="1"/>
          </p:cNvPicPr>
          <p:nvPr/>
        </p:nvPicPr>
        <p:blipFill>
          <a:blip r:embed="rId4" cstate="print"/>
          <a:srcRect/>
          <a:stretch>
            <a:fillRect/>
          </a:stretch>
        </p:blipFill>
        <p:spPr bwMode="auto">
          <a:xfrm>
            <a:off x="67818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D0F7A8D-80DF-4987-89E0-092258E2298B}" type="slidenum">
              <a:rPr lang="en-US" smtClean="0"/>
              <a:pPr/>
              <a:t>25</a:t>
            </a:fld>
            <a:endParaRPr lang="en-US" smtClean="0"/>
          </a:p>
        </p:txBody>
      </p:sp>
      <p:sp>
        <p:nvSpPr>
          <p:cNvPr id="43011" name="Rectangle 54"/>
          <p:cNvSpPr>
            <a:spLocks noGrp="1" noChangeArrowheads="1"/>
          </p:cNvSpPr>
          <p:nvPr>
            <p:ph type="title" idx="4294967295"/>
          </p:nvPr>
        </p:nvSpPr>
        <p:spPr>
          <a:xfrm>
            <a:off x="1830388" y="560388"/>
            <a:ext cx="7313612" cy="792162"/>
          </a:xfrm>
        </p:spPr>
        <p:txBody>
          <a:bodyPr>
            <a:normAutofit fontScale="90000"/>
          </a:bodyPr>
          <a:lstStyle/>
          <a:p>
            <a:pPr eaLnBrk="1" fontAlgn="auto" hangingPunct="1">
              <a:spcAft>
                <a:spcPts val="0"/>
              </a:spcAft>
              <a:defRPr/>
            </a:pPr>
            <a:r>
              <a:rPr lang="en-US" sz="2400" smtClean="0"/>
              <a:t>How Important is Each of the Following Goals in Meeting Vermont's Future Energy Needs (continued)?</a:t>
            </a:r>
          </a:p>
        </p:txBody>
      </p:sp>
      <p:graphicFrame>
        <p:nvGraphicFramePr>
          <p:cNvPr id="19509" name="Group 53"/>
          <p:cNvGraphicFramePr>
            <a:graphicFrameLocks noGrp="1"/>
          </p:cNvGraphicFramePr>
          <p:nvPr>
            <p:ph idx="4294967295"/>
          </p:nvPr>
        </p:nvGraphicFramePr>
        <p:xfrm>
          <a:off x="762000" y="1752600"/>
          <a:ext cx="8077199" cy="3307716"/>
        </p:xfrm>
        <a:graphic>
          <a:graphicData uri="http://schemas.openxmlformats.org/drawingml/2006/table">
            <a:tbl>
              <a:tblPr/>
              <a:tblGrid>
                <a:gridCol w="3062919"/>
                <a:gridCol w="1648050"/>
                <a:gridCol w="1122076"/>
                <a:gridCol w="1463960"/>
                <a:gridCol w="780194"/>
              </a:tblGrid>
              <a:tr h="55403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 </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Regional</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Workshops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Deliberative</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 Polling</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Creating Jobs in Vermont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Using Power Produced in Vermont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Stable Electricity Rates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6.7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Low Electricity Rates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Avoiding Facilities that Detract from Scenic Beauty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4.4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207" name="Rectangle 136"/>
          <p:cNvSpPr>
            <a:spLocks noChangeArrowheads="1"/>
          </p:cNvSpPr>
          <p:nvPr/>
        </p:nvSpPr>
        <p:spPr bwMode="auto">
          <a:xfrm>
            <a:off x="533400" y="5410200"/>
            <a:ext cx="2200275" cy="336550"/>
          </a:xfrm>
          <a:prstGeom prst="rect">
            <a:avLst/>
          </a:prstGeom>
          <a:noFill/>
          <a:ln w="9525">
            <a:noFill/>
            <a:miter lim="800000"/>
            <a:headEnd/>
            <a:tailEnd/>
          </a:ln>
        </p:spPr>
        <p:txBody>
          <a:bodyPr wrap="none">
            <a:spAutoFit/>
          </a:bodyPr>
          <a:lstStyle/>
          <a:p>
            <a:r>
              <a:rPr lang="en-US" sz="1600">
                <a:latin typeface="Arial" charset="0"/>
              </a:rPr>
              <a:t>0 = not at all important</a:t>
            </a:r>
          </a:p>
        </p:txBody>
      </p:sp>
      <p:sp>
        <p:nvSpPr>
          <p:cNvPr id="92208" name="Rectangle 137"/>
          <p:cNvSpPr>
            <a:spLocks noChangeArrowheads="1"/>
          </p:cNvSpPr>
          <p:nvPr/>
        </p:nvSpPr>
        <p:spPr bwMode="auto">
          <a:xfrm>
            <a:off x="381000" y="5638800"/>
            <a:ext cx="2324100" cy="336550"/>
          </a:xfrm>
          <a:prstGeom prst="rect">
            <a:avLst/>
          </a:prstGeom>
          <a:noFill/>
          <a:ln w="9525">
            <a:noFill/>
            <a:miter lim="800000"/>
            <a:headEnd/>
            <a:tailEnd/>
          </a:ln>
        </p:spPr>
        <p:txBody>
          <a:bodyPr wrap="none">
            <a:spAutoFit/>
          </a:bodyPr>
          <a:lstStyle/>
          <a:p>
            <a:r>
              <a:rPr lang="en-US" sz="1600">
                <a:latin typeface="Arial" charset="0"/>
              </a:rPr>
              <a:t> 10 = critically important</a:t>
            </a:r>
          </a:p>
        </p:txBody>
      </p:sp>
      <p:pic>
        <p:nvPicPr>
          <p:cNvPr id="92209" name="Picture 142"/>
          <p:cNvPicPr>
            <a:picLocks noChangeAspect="1" noChangeArrowheads="1"/>
          </p:cNvPicPr>
          <p:nvPr/>
        </p:nvPicPr>
        <p:blipFill>
          <a:blip r:embed="rId3" cstate="print">
            <a:lum bright="-4000" contrast="-4000"/>
          </a:blip>
          <a:srcRect/>
          <a:stretch>
            <a:fillRect/>
          </a:stretch>
        </p:blipFill>
        <p:spPr bwMode="auto">
          <a:xfrm>
            <a:off x="228600" y="6324600"/>
            <a:ext cx="2833688" cy="247650"/>
          </a:xfrm>
          <a:prstGeom prst="rect">
            <a:avLst/>
          </a:prstGeom>
          <a:noFill/>
          <a:ln w="9525">
            <a:noFill/>
            <a:miter lim="800000"/>
            <a:headEnd/>
            <a:tailEnd/>
          </a:ln>
        </p:spPr>
      </p:pic>
      <p:pic>
        <p:nvPicPr>
          <p:cNvPr id="92210" name="Picture 52" descr="CBI_without tag"/>
          <p:cNvPicPr>
            <a:picLocks noChangeAspect="1" noChangeArrowheads="1"/>
          </p:cNvPicPr>
          <p:nvPr/>
        </p:nvPicPr>
        <p:blipFill>
          <a:blip r:embed="rId4" cstate="print"/>
          <a:srcRect/>
          <a:stretch>
            <a:fillRect/>
          </a:stretch>
        </p:blipFill>
        <p:spPr bwMode="auto">
          <a:xfrm>
            <a:off x="68580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B44A343-70E7-456C-89D5-3C535A196F61}" type="slidenum">
              <a:rPr lang="en-US" smtClean="0"/>
              <a:pPr/>
              <a:t>26</a:t>
            </a:fld>
            <a:endParaRPr lang="en-US" smtClean="0"/>
          </a:p>
        </p:txBody>
      </p:sp>
      <p:graphicFrame>
        <p:nvGraphicFramePr>
          <p:cNvPr id="14359" name="Group 23"/>
          <p:cNvGraphicFramePr>
            <a:graphicFrameLocks noGrp="1"/>
          </p:cNvGraphicFramePr>
          <p:nvPr>
            <p:ph idx="4294967295"/>
          </p:nvPr>
        </p:nvGraphicFramePr>
        <p:xfrm>
          <a:off x="228600" y="2743200"/>
          <a:ext cx="8534400" cy="1163638"/>
        </p:xfrm>
        <a:graphic>
          <a:graphicData uri="http://schemas.openxmlformats.org/drawingml/2006/table">
            <a:tbl>
              <a:tblPr/>
              <a:tblGrid>
                <a:gridCol w="5069530"/>
                <a:gridCol w="1820592"/>
                <a:gridCol w="1644278"/>
              </a:tblGrid>
              <a:tr h="611188">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en-US" sz="17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cs typeface="Arial" charset="0"/>
                        </a:rPr>
                        <a:t>Regional Workshops</a:t>
                      </a:r>
                      <a:endParaRPr kumimoji="0" lang="en-US" sz="17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cs typeface="Arial" charset="0"/>
                        </a:rPr>
                        <a:t>Deliberative Polling</a:t>
                      </a:r>
                      <a:endParaRPr kumimoji="0" lang="en-US" sz="17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A Wind Farm Visible from Where you Live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rPr>
                        <a:t>1.6</a:t>
                      </a:r>
                      <a:endParaRPr kumimoji="0" lang="en-US" sz="1700" b="0" i="0" u="none" strike="noStrike" cap="none" normalizeH="0" baseline="0" smtClean="0">
                        <a:ln>
                          <a:noFill/>
                        </a:ln>
                        <a:solidFill>
                          <a:schemeClr val="tx1"/>
                        </a:solidFill>
                        <a:effectLst/>
                        <a:latin typeface="Verdana"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1.4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20" name="Rectangle 38"/>
          <p:cNvSpPr>
            <a:spLocks noChangeArrowheads="1"/>
          </p:cNvSpPr>
          <p:nvPr/>
        </p:nvSpPr>
        <p:spPr bwMode="auto">
          <a:xfrm>
            <a:off x="762000" y="4114800"/>
            <a:ext cx="4572000" cy="641350"/>
          </a:xfrm>
          <a:prstGeom prst="rect">
            <a:avLst/>
          </a:prstGeom>
          <a:noFill/>
          <a:ln w="9525">
            <a:noFill/>
            <a:miter lim="800000"/>
            <a:headEnd/>
            <a:tailEnd/>
          </a:ln>
        </p:spPr>
        <p:txBody>
          <a:bodyPr>
            <a:spAutoFit/>
          </a:bodyPr>
          <a:lstStyle/>
          <a:p>
            <a:r>
              <a:rPr lang="en-US">
                <a:latin typeface="Arial" charset="0"/>
              </a:rPr>
              <a:t>1 = strongly support</a:t>
            </a:r>
          </a:p>
          <a:p>
            <a:r>
              <a:rPr lang="en-US">
                <a:latin typeface="Arial" charset="0"/>
              </a:rPr>
              <a:t>5 = strongly oppose</a:t>
            </a:r>
          </a:p>
        </p:txBody>
      </p:sp>
      <p:sp>
        <p:nvSpPr>
          <p:cNvPr id="98321" name="Text Box 53"/>
          <p:cNvSpPr txBox="1">
            <a:spLocks noChangeArrowheads="1"/>
          </p:cNvSpPr>
          <p:nvPr/>
        </p:nvSpPr>
        <p:spPr bwMode="auto">
          <a:xfrm>
            <a:off x="2767013" y="1600200"/>
            <a:ext cx="3606800" cy="457200"/>
          </a:xfrm>
          <a:prstGeom prst="rect">
            <a:avLst/>
          </a:prstGeom>
          <a:noFill/>
          <a:ln w="9525">
            <a:noFill/>
            <a:miter lim="800000"/>
            <a:headEnd/>
            <a:tailEnd/>
          </a:ln>
        </p:spPr>
        <p:txBody>
          <a:bodyPr wrap="none">
            <a:spAutoFit/>
          </a:bodyPr>
          <a:lstStyle/>
          <a:p>
            <a:r>
              <a:rPr lang="en-US" sz="2400">
                <a:latin typeface="Arial" charset="0"/>
              </a:rPr>
              <a:t>Response Comparisons  </a:t>
            </a:r>
          </a:p>
        </p:txBody>
      </p:sp>
      <p:pic>
        <p:nvPicPr>
          <p:cNvPr id="98322" name="Picture 60"/>
          <p:cNvPicPr>
            <a:picLocks noChangeAspect="1" noChangeArrowheads="1"/>
          </p:cNvPicPr>
          <p:nvPr/>
        </p:nvPicPr>
        <p:blipFill>
          <a:blip r:embed="rId3" cstate="print">
            <a:lum bright="-4000" contrast="-4000"/>
          </a:blip>
          <a:srcRect/>
          <a:stretch>
            <a:fillRect/>
          </a:stretch>
        </p:blipFill>
        <p:spPr bwMode="auto">
          <a:xfrm>
            <a:off x="381000" y="6324600"/>
            <a:ext cx="2833688" cy="247650"/>
          </a:xfrm>
          <a:prstGeom prst="rect">
            <a:avLst/>
          </a:prstGeom>
          <a:noFill/>
          <a:ln w="9525">
            <a:noFill/>
            <a:miter lim="800000"/>
            <a:headEnd/>
            <a:tailEnd/>
          </a:ln>
        </p:spPr>
      </p:pic>
      <p:pic>
        <p:nvPicPr>
          <p:cNvPr id="98323" name="Picture 21" descr="CBI_without tag"/>
          <p:cNvPicPr>
            <a:picLocks noChangeAspect="1" noChangeArrowheads="1"/>
          </p:cNvPicPr>
          <p:nvPr/>
        </p:nvPicPr>
        <p:blipFill>
          <a:blip r:embed="rId4" cstate="print"/>
          <a:srcRect/>
          <a:stretch>
            <a:fillRect/>
          </a:stretch>
        </p:blipFill>
        <p:spPr bwMode="auto">
          <a:xfrm>
            <a:off x="69342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a:fld id="{63441CCB-B783-464B-ACDE-4D7CC6176732}" type="slidenum">
              <a:rPr lang="en-US" sz="1000"/>
              <a:pPr algn="r"/>
              <a:t>27</a:t>
            </a:fld>
            <a:endParaRPr lang="en-US" sz="1000"/>
          </a:p>
        </p:txBody>
      </p:sp>
      <p:sp>
        <p:nvSpPr>
          <p:cNvPr id="44035" name="Rectangle 2"/>
          <p:cNvSpPr>
            <a:spLocks noGrp="1" noChangeArrowheads="1"/>
          </p:cNvSpPr>
          <p:nvPr>
            <p:ph type="title" idx="4294967295"/>
          </p:nvPr>
        </p:nvSpPr>
        <p:spPr>
          <a:xfrm>
            <a:off x="0" y="228600"/>
            <a:ext cx="7772400" cy="1143000"/>
          </a:xfrm>
        </p:spPr>
        <p:txBody>
          <a:bodyPr>
            <a:normAutofit fontScale="90000"/>
          </a:bodyPr>
          <a:lstStyle/>
          <a:p>
            <a:pPr eaLnBrk="1" fontAlgn="auto" hangingPunct="1">
              <a:spcAft>
                <a:spcPts val="0"/>
              </a:spcAft>
              <a:defRPr/>
            </a:pPr>
            <a:r>
              <a:rPr lang="en-US" sz="1800" smtClean="0">
                <a:solidFill>
                  <a:srgbClr val="000000"/>
                </a:solidFill>
              </a:rPr>
              <a:t/>
            </a:r>
            <a:br>
              <a:rPr lang="en-US" sz="1800" smtClean="0">
                <a:solidFill>
                  <a:srgbClr val="000000"/>
                </a:solidFill>
              </a:rPr>
            </a:br>
            <a:r>
              <a:rPr lang="en-US" sz="1800" smtClean="0">
                <a:solidFill>
                  <a:srgbClr val="000000"/>
                </a:solidFill>
              </a:rPr>
              <a:t>REGIONAL WORKSHOPS</a:t>
            </a:r>
            <a:br>
              <a:rPr lang="en-US" sz="1800" smtClean="0">
                <a:solidFill>
                  <a:srgbClr val="000000"/>
                </a:solidFill>
              </a:rPr>
            </a:br>
            <a:r>
              <a:rPr lang="en-US" sz="1600" smtClean="0">
                <a:solidFill>
                  <a:srgbClr val="000000"/>
                </a:solidFill>
              </a:rPr>
              <a:t>Which resource options do you think should be the highest or lowest priorities to meet Vermont’s future electricity needs considering all factors (cost, environmental attributes, reliability, etc.)?</a:t>
            </a:r>
            <a:br>
              <a:rPr lang="en-US" sz="1600" smtClean="0">
                <a:solidFill>
                  <a:srgbClr val="000000"/>
                </a:solidFill>
              </a:rPr>
            </a:br>
            <a:endParaRPr lang="en-US" sz="1600" baseline="30000" smtClean="0">
              <a:solidFill>
                <a:srgbClr val="000000"/>
              </a:solidFill>
              <a:latin typeface="MetaBold-Roman"/>
            </a:endParaRPr>
          </a:p>
        </p:txBody>
      </p:sp>
      <p:sp>
        <p:nvSpPr>
          <p:cNvPr id="137220" name="Rectangle 3"/>
          <p:cNvSpPr>
            <a:spLocks noGrp="1" noChangeArrowheads="1"/>
          </p:cNvSpPr>
          <p:nvPr>
            <p:ph type="body" idx="4294967295"/>
          </p:nvPr>
        </p:nvSpPr>
        <p:spPr>
          <a:xfrm>
            <a:off x="0" y="6019800"/>
            <a:ext cx="7772400" cy="381000"/>
          </a:xfrm>
        </p:spPr>
        <p:txBody>
          <a:bodyPr/>
          <a:lstStyle/>
          <a:p>
            <a:pPr eaLnBrk="1" hangingPunct="1">
              <a:lnSpc>
                <a:spcPct val="90000"/>
              </a:lnSpc>
              <a:buFont typeface="Wingdings" pitchFamily="2" charset="2"/>
              <a:buNone/>
            </a:pPr>
            <a:r>
              <a:rPr lang="en-US" sz="2100" smtClean="0"/>
              <a:t>mean n = 507</a:t>
            </a:r>
          </a:p>
        </p:txBody>
      </p:sp>
      <p:graphicFrame>
        <p:nvGraphicFramePr>
          <p:cNvPr id="20565" name="Group 85"/>
          <p:cNvGraphicFramePr>
            <a:graphicFrameLocks noGrp="1"/>
          </p:cNvGraphicFramePr>
          <p:nvPr/>
        </p:nvGraphicFramePr>
        <p:xfrm>
          <a:off x="685800" y="1524000"/>
          <a:ext cx="7696200" cy="4419600"/>
        </p:xfrm>
        <a:graphic>
          <a:graphicData uri="http://schemas.openxmlformats.org/drawingml/2006/table">
            <a:tbl>
              <a:tblPr/>
              <a:tblGrid>
                <a:gridCol w="3276600"/>
                <a:gridCol w="1066800"/>
                <a:gridCol w="914400"/>
                <a:gridCol w="1447800"/>
                <a:gridCol w="990600"/>
              </a:tblGrid>
              <a:tr h="65532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rgbClr val="000000"/>
                          </a:solidFill>
                          <a:effectLst/>
                          <a:latin typeface="Verdana" pitchFamily="34" charset="0"/>
                        </a:rPr>
                        <a:t>Resource</a:t>
                      </a:r>
                      <a:endParaRPr kumimoji="0" lang="en-US" sz="1700" b="1"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rgbClr val="000000"/>
                          </a:solidFill>
                          <a:effectLst/>
                          <a:latin typeface="Verdana" pitchFamily="34" charset="0"/>
                        </a:rPr>
                        <a:t>High %</a:t>
                      </a:r>
                      <a:endParaRPr kumimoji="0" lang="en-US"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rgbClr val="000000"/>
                          </a:solidFill>
                          <a:effectLst/>
                          <a:latin typeface="Verdana" pitchFamily="34" charset="0"/>
                        </a:rPr>
                        <a:t>Low %</a:t>
                      </a:r>
                      <a:endParaRPr kumimoji="0" lang="en-US"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rgbClr val="000000"/>
                          </a:solidFill>
                          <a:effectLst/>
                          <a:latin typeface="Verdana" pitchFamily="34" charset="0"/>
                        </a:rPr>
                        <a:t>Difference</a:t>
                      </a:r>
                      <a:endParaRPr kumimoji="0" lang="en-US"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rgbClr val="000000"/>
                          </a:solidFill>
                          <a:effectLst/>
                          <a:latin typeface="Verdana" pitchFamily="34" charset="0"/>
                        </a:rPr>
                        <a:t>Rank</a:t>
                      </a:r>
                      <a:endParaRPr kumimoji="0" lang="en-US"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rgbClr val="000000"/>
                          </a:solidFill>
                          <a:effectLst/>
                          <a:latin typeface="Verdana" pitchFamily="34" charset="0"/>
                        </a:rPr>
                        <a:t>Energy Efficiency</a:t>
                      </a:r>
                      <a:endParaRPr kumimoji="0" lang="en-US" sz="17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24%</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Wind</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20%</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Hydro</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0%</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3</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Solar</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14%</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4</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Wood</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8%</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Methane from farms or landfill</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7%</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Natural gas</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8%</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7</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Nuclear</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24%</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-19%</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8</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Oil</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0%</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27%</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-27%</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9</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Coal</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32%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-32%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rgbClr val="000000"/>
                          </a:solidFill>
                          <a:effectLst/>
                          <a:latin typeface="Verdana" pitchFamily="34" charset="0"/>
                        </a:rPr>
                        <a:t>10</a:t>
                      </a:r>
                      <a:endParaRPr kumimoji="0" lang="en-US" sz="17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7295" name="Picture 78"/>
          <p:cNvPicPr>
            <a:picLocks noChangeAspect="1" noChangeArrowheads="1"/>
          </p:cNvPicPr>
          <p:nvPr/>
        </p:nvPicPr>
        <p:blipFill>
          <a:blip r:embed="rId3" cstate="print"/>
          <a:srcRect/>
          <a:stretch>
            <a:fillRect/>
          </a:stretch>
        </p:blipFill>
        <p:spPr bwMode="auto">
          <a:xfrm>
            <a:off x="65088" y="6553200"/>
            <a:ext cx="2449512" cy="209550"/>
          </a:xfrm>
          <a:prstGeom prst="rect">
            <a:avLst/>
          </a:prstGeom>
          <a:noFill/>
          <a:ln w="9525">
            <a:noFill/>
            <a:miter lim="800000"/>
            <a:headEnd/>
            <a:tailEnd/>
          </a:ln>
        </p:spPr>
      </p:pic>
      <p:pic>
        <p:nvPicPr>
          <p:cNvPr id="137296" name="Picture 80" descr="CBI_without tag"/>
          <p:cNvPicPr>
            <a:picLocks noChangeAspect="1" noChangeArrowheads="1"/>
          </p:cNvPicPr>
          <p:nvPr/>
        </p:nvPicPr>
        <p:blipFill>
          <a:blip r:embed="rId4" cstate="print"/>
          <a:srcRect/>
          <a:stretch>
            <a:fillRect/>
          </a:stretch>
        </p:blipFill>
        <p:spPr bwMode="auto">
          <a:xfrm>
            <a:off x="6858000" y="62484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1F81276-4EC1-491A-97DA-4135CC5394E0}" type="slidenum">
              <a:rPr lang="en-US" smtClean="0"/>
              <a:pPr/>
              <a:t>28</a:t>
            </a:fld>
            <a:endParaRPr lang="en-US" smtClean="0"/>
          </a:p>
        </p:txBody>
      </p:sp>
      <p:sp>
        <p:nvSpPr>
          <p:cNvPr id="49154" name="Rectangle 2"/>
          <p:cNvSpPr>
            <a:spLocks noGrp="1" noChangeArrowheads="1"/>
          </p:cNvSpPr>
          <p:nvPr>
            <p:ph type="title" idx="4294967295"/>
          </p:nvPr>
        </p:nvSpPr>
        <p:spPr>
          <a:xfrm>
            <a:off x="1830388" y="301625"/>
            <a:ext cx="7313612" cy="639763"/>
          </a:xfrm>
        </p:spPr>
        <p:txBody>
          <a:bodyPr/>
          <a:lstStyle/>
          <a:p>
            <a:pPr eaLnBrk="1" fontAlgn="auto" hangingPunct="1">
              <a:spcAft>
                <a:spcPts val="0"/>
              </a:spcAft>
              <a:defRPr/>
            </a:pPr>
            <a:r>
              <a:rPr lang="en-US" sz="1600" smtClean="0"/>
              <a:t>Figure 12:  Continue to Buy from VT Yankee? </a:t>
            </a:r>
          </a:p>
        </p:txBody>
      </p:sp>
      <p:pic>
        <p:nvPicPr>
          <p:cNvPr id="104451" name="Picture 3"/>
          <p:cNvPicPr>
            <a:picLocks noChangeAspect="1" noChangeArrowheads="1"/>
          </p:cNvPicPr>
          <p:nvPr/>
        </p:nvPicPr>
        <p:blipFill>
          <a:blip r:embed="rId3" cstate="print"/>
          <a:srcRect/>
          <a:stretch>
            <a:fillRect/>
          </a:stretch>
        </p:blipFill>
        <p:spPr bwMode="auto">
          <a:xfrm>
            <a:off x="304800" y="762000"/>
            <a:ext cx="8458200" cy="579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AC389922-DC29-41CA-8973-2CCC1455F82B}" type="slidenum">
              <a:rPr lang="en-US"/>
              <a:pPr>
                <a:defRPr/>
              </a:pPr>
              <a:t>29</a:t>
            </a:fld>
            <a:endParaRPr lang="en-US"/>
          </a:p>
        </p:txBody>
      </p:sp>
      <p:sp>
        <p:nvSpPr>
          <p:cNvPr id="37890" name="Title 3"/>
          <p:cNvSpPr>
            <a:spLocks noGrp="1"/>
          </p:cNvSpPr>
          <p:nvPr>
            <p:ph type="title" idx="4294967295"/>
          </p:nvPr>
        </p:nvSpPr>
        <p:spPr/>
        <p:txBody>
          <a:bodyPr>
            <a:normAutofit fontScale="90000"/>
          </a:bodyPr>
          <a:lstStyle/>
          <a:p>
            <a:pPr eaLnBrk="1" hangingPunct="1"/>
            <a:r>
              <a:rPr lang="en-US" sz="4000" dirty="0" smtClean="0"/>
              <a:t>Boston Climate Action Plan: Community </a:t>
            </a:r>
            <a:r>
              <a:rPr lang="en-US" sz="4000" dirty="0" smtClean="0"/>
              <a:t>Workshop Participation</a:t>
            </a:r>
          </a:p>
        </p:txBody>
      </p:sp>
      <p:graphicFrame>
        <p:nvGraphicFramePr>
          <p:cNvPr id="5" name="Chart 4"/>
          <p:cNvGraphicFramePr/>
          <p:nvPr/>
        </p:nvGraphicFramePr>
        <p:xfrm>
          <a:off x="1752600" y="1447800"/>
          <a:ext cx="5486400"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nvGraphicFramePr>
        <p:xfrm>
          <a:off x="3352800" y="5562600"/>
          <a:ext cx="2438400" cy="365126"/>
        </p:xfrm>
        <a:graphic>
          <a:graphicData uri="http://schemas.openxmlformats.org/drawingml/2006/table">
            <a:tbl>
              <a:tblPr/>
              <a:tblGrid>
                <a:gridCol w="609600"/>
                <a:gridCol w="609600"/>
                <a:gridCol w="609600"/>
                <a:gridCol w="609600"/>
              </a:tblGrid>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event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Total</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Evening</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Youth</a:t>
                      </a:r>
                    </a:p>
                  </a:txBody>
                  <a:tcPr marL="0" marR="0" marT="0" marB="0" anchor="b"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voters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461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319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142</a:t>
                      </a:r>
                    </a:p>
                  </a:txBody>
                  <a:tcPr marL="0" marR="0" marT="0" marB="0" anchor="b"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133600"/>
            <a:ext cx="8229600" cy="1143000"/>
          </a:xfrm>
        </p:spPr>
        <p:txBody>
          <a:bodyPr>
            <a:noAutofit/>
          </a:bodyPr>
          <a:lstStyle/>
          <a:p>
            <a:pPr algn="ctr" eaLnBrk="1" fontAlgn="auto" hangingPunct="1">
              <a:spcAft>
                <a:spcPts val="0"/>
              </a:spcAft>
              <a:defRPr/>
            </a:pPr>
            <a:r>
              <a:rPr lang="en-US" sz="4800" dirty="0" smtClean="0"/>
              <a:t>Cape Wind </a:t>
            </a:r>
            <a:br>
              <a:rPr lang="en-US" sz="4800" dirty="0" smtClean="0"/>
            </a:br>
            <a:r>
              <a:rPr lang="en-US" sz="4800" dirty="0" smtClean="0"/>
              <a:t>Stakeholder Process</a:t>
            </a:r>
            <a:br>
              <a:rPr lang="en-US" sz="4800" dirty="0" smtClean="0"/>
            </a:br>
            <a:r>
              <a:rPr lang="en-US" sz="4800" dirty="0" smtClean="0"/>
              <a:t> 2002-2004</a:t>
            </a:r>
            <a:endParaRPr lang="en-US" sz="4800" dirty="0"/>
          </a:p>
        </p:txBody>
      </p:sp>
      <p:sp>
        <p:nvSpPr>
          <p:cNvPr id="22530"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E7A34D5-A75B-41CD-B8CE-3C65A956BCC0}"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A46F1043-5C9C-4DB6-A15B-5525C279908A}" type="slidenum">
              <a:rPr lang="en-US"/>
              <a:pPr>
                <a:defRPr/>
              </a:pPr>
              <a:t>30</a:t>
            </a:fld>
            <a:endParaRPr lang="en-US"/>
          </a:p>
        </p:txBody>
      </p:sp>
      <p:sp>
        <p:nvSpPr>
          <p:cNvPr id="60418" name="Title 3"/>
          <p:cNvSpPr>
            <a:spLocks noGrp="1"/>
          </p:cNvSpPr>
          <p:nvPr>
            <p:ph type="title" idx="4294967295"/>
          </p:nvPr>
        </p:nvSpPr>
        <p:spPr/>
        <p:txBody>
          <a:bodyPr>
            <a:normAutofit fontScale="90000"/>
          </a:bodyPr>
          <a:lstStyle/>
          <a:p>
            <a:pPr eaLnBrk="1" hangingPunct="1"/>
            <a:r>
              <a:rPr lang="en-US" sz="2000" smtClean="0"/>
              <a:t>How important do you think it is for the Boston City Government to take action now to make the people who live and work here reduce (mitigate) the greenhouse gases that cause climate change?</a:t>
            </a:r>
            <a:br>
              <a:rPr lang="en-US" sz="2000" smtClean="0"/>
            </a:br>
            <a:r>
              <a:rPr lang="en-US" sz="2000" smtClean="0"/>
              <a:t>(Before and After)</a:t>
            </a:r>
          </a:p>
        </p:txBody>
      </p:sp>
      <p:graphicFrame>
        <p:nvGraphicFramePr>
          <p:cNvPr id="3" name="Chart 2"/>
          <p:cNvGraphicFramePr/>
          <p:nvPr/>
        </p:nvGraphicFramePr>
        <p:xfrm>
          <a:off x="685800" y="1905000"/>
          <a:ext cx="66294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3547318" y="2043783"/>
            <a:ext cx="1442145" cy="1393031"/>
          </a:xfrm>
          <a:prstGeom prst="rect">
            <a:avLst/>
          </a:prstGeom>
          <a:noFill/>
          <a:ln w="25400">
            <a:noFill/>
            <a:miter lim="800000"/>
            <a:headEnd/>
            <a:tailEnd/>
          </a:ln>
        </p:spPr>
      </p:pic>
      <p:pic>
        <p:nvPicPr>
          <p:cNvPr id="14339" name="Picture 2"/>
          <p:cNvPicPr>
            <a:picLocks noChangeAspect="1" noChangeArrowheads="1"/>
          </p:cNvPicPr>
          <p:nvPr/>
        </p:nvPicPr>
        <p:blipFill>
          <a:blip r:embed="rId4" cstate="print"/>
          <a:srcRect/>
          <a:stretch>
            <a:fillRect/>
          </a:stretch>
        </p:blipFill>
        <p:spPr bwMode="auto">
          <a:xfrm>
            <a:off x="8161734" y="7893844"/>
            <a:ext cx="3598664" cy="2779365"/>
          </a:xfrm>
          <a:prstGeom prst="rect">
            <a:avLst/>
          </a:prstGeom>
          <a:noFill/>
          <a:ln w="12700">
            <a:noFill/>
            <a:miter lim="800000"/>
            <a:headEnd/>
            <a:tailEnd/>
          </a:ln>
        </p:spPr>
      </p:pic>
      <p:sp>
        <p:nvSpPr>
          <p:cNvPr id="14340" name="Rectangle 3"/>
          <p:cNvSpPr>
            <a:spLocks/>
          </p:cNvSpPr>
          <p:nvPr/>
        </p:nvSpPr>
        <p:spPr bwMode="auto">
          <a:xfrm>
            <a:off x="1902024" y="1933277"/>
            <a:ext cx="1705570" cy="1500188"/>
          </a:xfrm>
          <a:prstGeom prst="rect">
            <a:avLst/>
          </a:prstGeom>
          <a:noFill/>
          <a:ln w="12700">
            <a:noFill/>
            <a:miter lim="800000"/>
            <a:headEnd/>
            <a:tailEnd/>
          </a:ln>
        </p:spPr>
        <p:txBody>
          <a:bodyPr lIns="0" tIns="0" rIns="0" bIns="0" anchor="ctr"/>
          <a:lstStyle/>
          <a:p>
            <a:pPr algn="l">
              <a:lnSpc>
                <a:spcPct val="120000"/>
              </a:lnSpc>
            </a:pPr>
            <a:r>
              <a:rPr lang="en-US" sz="2800" b="1" dirty="0">
                <a:solidFill>
                  <a:srgbClr val="1A1A1A"/>
                </a:solidFill>
                <a:latin typeface="Trebuchet MS" pitchFamily="-108" charset="0"/>
                <a:sym typeface="Trebuchet MS" pitchFamily="-108" charset="0"/>
              </a:rPr>
              <a:t>THE MISSING</a:t>
            </a:r>
          </a:p>
          <a:p>
            <a:pPr algn="l">
              <a:lnSpc>
                <a:spcPct val="120000"/>
              </a:lnSpc>
            </a:pPr>
            <a:r>
              <a:rPr lang="en-US" sz="2800" b="1" dirty="0">
                <a:solidFill>
                  <a:srgbClr val="1A1A1A"/>
                </a:solidFill>
                <a:latin typeface="Trebuchet MS" pitchFamily="-108" charset="0"/>
                <a:sym typeface="Trebuchet MS" pitchFamily="-108" charset="0"/>
              </a:rPr>
              <a:t>PEICE:</a:t>
            </a:r>
          </a:p>
        </p:txBody>
      </p:sp>
      <p:sp>
        <p:nvSpPr>
          <p:cNvPr id="14341" name="Rectangle 4"/>
          <p:cNvSpPr>
            <a:spLocks/>
          </p:cNvSpPr>
          <p:nvPr/>
        </p:nvSpPr>
        <p:spPr bwMode="auto">
          <a:xfrm>
            <a:off x="1651992" y="3594199"/>
            <a:ext cx="5840016" cy="678656"/>
          </a:xfrm>
          <a:prstGeom prst="rect">
            <a:avLst/>
          </a:prstGeom>
          <a:noFill/>
          <a:ln w="12700">
            <a:noFill/>
            <a:miter lim="800000"/>
            <a:headEnd/>
            <a:tailEnd/>
          </a:ln>
        </p:spPr>
        <p:txBody>
          <a:bodyPr lIns="0" tIns="0" rIns="0" bIns="0" anchor="ctr"/>
          <a:lstStyle/>
          <a:p>
            <a:pPr marL="241093"/>
            <a:r>
              <a:rPr lang="en-US" sz="2000" dirty="0">
                <a:solidFill>
                  <a:srgbClr val="4D4D4D"/>
                </a:solidFill>
              </a:rPr>
              <a:t>PUBLIC PREFERENCE IN</a:t>
            </a:r>
          </a:p>
          <a:p>
            <a:pPr marL="241093"/>
            <a:r>
              <a:rPr lang="en-US" sz="2000" dirty="0">
                <a:solidFill>
                  <a:srgbClr val="4D4D4D"/>
                </a:solidFill>
              </a:rPr>
              <a:t>WIND ENERGY SITE SELECTION</a:t>
            </a:r>
          </a:p>
        </p:txBody>
      </p:sp>
      <p:sp>
        <p:nvSpPr>
          <p:cNvPr id="14342" name="Rectangle 5"/>
          <p:cNvSpPr>
            <a:spLocks/>
          </p:cNvSpPr>
          <p:nvPr/>
        </p:nvSpPr>
        <p:spPr bwMode="auto">
          <a:xfrm>
            <a:off x="6594574" y="5777419"/>
            <a:ext cx="2026196" cy="276999"/>
          </a:xfrm>
          <a:prstGeom prst="rect">
            <a:avLst/>
          </a:prstGeom>
          <a:noFill/>
          <a:ln w="12700">
            <a:noFill/>
            <a:miter lim="800000"/>
            <a:headEnd/>
            <a:tailEnd/>
          </a:ln>
        </p:spPr>
        <p:txBody>
          <a:bodyPr wrap="none" lIns="0" tIns="0" rIns="0" bIns="0" anchor="ctr">
            <a:spAutoFit/>
          </a:bodyPr>
          <a:lstStyle/>
          <a:p>
            <a:pPr marL="241093"/>
            <a:r>
              <a:rPr lang="en-US" dirty="0">
                <a:solidFill>
                  <a:srgbClr val="1A1A1A"/>
                </a:solidFill>
              </a:rPr>
              <a:t>TYLER STUDDS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428625" y="318121"/>
            <a:ext cx="8277820" cy="6209481"/>
          </a:xfrm>
          <a:prstGeom prst="rect">
            <a:avLst/>
          </a:prstGeom>
          <a:noFill/>
          <a:ln w="12700">
            <a:noFill/>
            <a:miter lim="800000"/>
            <a:headEnd/>
            <a:tailEnd/>
          </a:ln>
        </p:spPr>
      </p:pic>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a:stretch>
            <a:fillRect/>
          </a:stretch>
        </p:blipFill>
        <p:spPr bwMode="auto">
          <a:xfrm>
            <a:off x="430858" y="321469"/>
            <a:ext cx="8275588" cy="6206133"/>
          </a:xfrm>
          <a:prstGeom prst="rect">
            <a:avLst/>
          </a:prstGeom>
          <a:noFill/>
          <a:ln w="12700">
            <a:noFill/>
            <a:miter lim="800000"/>
            <a:headEnd/>
            <a:tailEnd/>
          </a:ln>
        </p:spPr>
      </p:pic>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9297" y="-73670"/>
            <a:ext cx="9322594" cy="6991945"/>
            <a:chOff x="0" y="0"/>
            <a:chExt cx="8352" cy="6264"/>
          </a:xfrm>
        </p:grpSpPr>
        <p:pic>
          <p:nvPicPr>
            <p:cNvPr id="24579" name="Picture 2"/>
            <p:cNvPicPr>
              <a:picLocks noChangeAspect="1" noChangeArrowheads="1"/>
            </p:cNvPicPr>
            <p:nvPr/>
          </p:nvPicPr>
          <p:blipFill>
            <a:blip r:embed="rId3" cstate="print"/>
            <a:srcRect/>
            <a:stretch>
              <a:fillRect/>
            </a:stretch>
          </p:blipFill>
          <p:spPr bwMode="auto">
            <a:xfrm>
              <a:off x="0" y="0"/>
              <a:ext cx="8352" cy="6264"/>
            </a:xfrm>
            <a:prstGeom prst="rect">
              <a:avLst/>
            </a:prstGeom>
            <a:noFill/>
            <a:ln w="12700">
              <a:noFill/>
              <a:miter lim="800000"/>
              <a:headEnd/>
              <a:tailEnd/>
            </a:ln>
          </p:spPr>
        </p:pic>
        <p:sp>
          <p:nvSpPr>
            <p:cNvPr id="24580" name="Rectangle 3"/>
            <p:cNvSpPr>
              <a:spLocks/>
            </p:cNvSpPr>
            <p:nvPr/>
          </p:nvSpPr>
          <p:spPr bwMode="auto">
            <a:xfrm>
              <a:off x="5703" y="310"/>
              <a:ext cx="2000" cy="592"/>
            </a:xfrm>
            <a:prstGeom prst="rect">
              <a:avLst/>
            </a:prstGeom>
            <a:solidFill>
              <a:srgbClr val="FFFFFF"/>
            </a:solidFill>
            <a:ln w="12700">
              <a:noFill/>
              <a:miter lim="800000"/>
              <a:headEnd/>
              <a:tailEnd/>
            </a:ln>
          </p:spPr>
          <p:txBody>
            <a:bodyPr lIns="0" tIns="0" rIns="0" bIns="0" anchor="ctr"/>
            <a:lstStyle/>
            <a:p>
              <a:pPr algn="l"/>
              <a:r>
                <a:rPr lang="en-US" sz="2100" b="1" dirty="0"/>
                <a:t>Vineyard Power</a:t>
              </a:r>
            </a:p>
            <a:p>
              <a:pPr algn="l"/>
              <a:r>
                <a:rPr lang="en-US" sz="1900" i="1" dirty="0">
                  <a:solidFill>
                    <a:srgbClr val="343434"/>
                  </a:solidFill>
                </a:rPr>
                <a:t>Visual Impact Survey</a:t>
              </a:r>
            </a:p>
          </p:txBody>
        </p:sp>
      </p:gr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2977068" y="3902274"/>
            <a:ext cx="3357563" cy="4054078"/>
            <a:chOff x="0" y="0"/>
            <a:chExt cx="3008" cy="3632"/>
          </a:xfrm>
        </p:grpSpPr>
        <p:pic>
          <p:nvPicPr>
            <p:cNvPr id="26632" name="Picture 2"/>
            <p:cNvPicPr>
              <a:picLocks noChangeAspect="1" noChangeArrowheads="1"/>
            </p:cNvPicPr>
            <p:nvPr/>
          </p:nvPicPr>
          <p:blipFill>
            <a:blip r:embed="rId3" cstate="print"/>
            <a:srcRect/>
            <a:stretch>
              <a:fillRect/>
            </a:stretch>
          </p:blipFill>
          <p:spPr bwMode="auto">
            <a:xfrm>
              <a:off x="136" y="136"/>
              <a:ext cx="2728" cy="3360"/>
            </a:xfrm>
            <a:prstGeom prst="rect">
              <a:avLst/>
            </a:prstGeom>
            <a:noFill/>
            <a:ln w="12700">
              <a:noFill/>
              <a:miter lim="800000"/>
              <a:headEnd/>
              <a:tailEnd/>
            </a:ln>
          </p:spPr>
        </p:pic>
        <p:pic>
          <p:nvPicPr>
            <p:cNvPr id="26633" name="Picture 3"/>
            <p:cNvPicPr>
              <a:picLocks noChangeArrowheads="1"/>
            </p:cNvPicPr>
            <p:nvPr/>
          </p:nvPicPr>
          <p:blipFill>
            <a:blip r:embed="rId4" cstate="print"/>
            <a:srcRect/>
            <a:stretch>
              <a:fillRect/>
            </a:stretch>
          </p:blipFill>
          <p:spPr bwMode="auto">
            <a:xfrm>
              <a:off x="0" y="0"/>
              <a:ext cx="3008" cy="3632"/>
            </a:xfrm>
            <a:prstGeom prst="rect">
              <a:avLst/>
            </a:prstGeom>
            <a:noFill/>
            <a:ln w="12700">
              <a:noFill/>
              <a:miter lim="800000"/>
              <a:headEnd/>
              <a:tailEnd/>
            </a:ln>
          </p:spPr>
        </p:pic>
      </p:grpSp>
      <p:pic>
        <p:nvPicPr>
          <p:cNvPr id="26627" name="Picture 4"/>
          <p:cNvPicPr>
            <a:picLocks noChangeAspect="1" noChangeArrowheads="1"/>
          </p:cNvPicPr>
          <p:nvPr/>
        </p:nvPicPr>
        <p:blipFill>
          <a:blip r:embed="rId5" cstate="print"/>
          <a:srcRect/>
          <a:stretch>
            <a:fillRect/>
          </a:stretch>
        </p:blipFill>
        <p:spPr bwMode="auto">
          <a:xfrm>
            <a:off x="-1321593" y="754559"/>
            <a:ext cx="10879708" cy="7259836"/>
          </a:xfrm>
          <a:prstGeom prst="rect">
            <a:avLst/>
          </a:prstGeom>
          <a:noFill/>
          <a:ln w="12700">
            <a:noFill/>
            <a:miter lim="800000"/>
            <a:headEnd/>
            <a:tailEnd/>
          </a:ln>
        </p:spPr>
      </p:pic>
      <p:sp>
        <p:nvSpPr>
          <p:cNvPr id="26628" name="Rectangle 5"/>
          <p:cNvSpPr>
            <a:spLocks/>
          </p:cNvSpPr>
          <p:nvPr/>
        </p:nvSpPr>
        <p:spPr bwMode="auto">
          <a:xfrm>
            <a:off x="1866305" y="2210098"/>
            <a:ext cx="6777633" cy="2571750"/>
          </a:xfrm>
          <a:prstGeom prst="rect">
            <a:avLst/>
          </a:prstGeom>
          <a:noFill/>
          <a:ln w="12700">
            <a:noFill/>
            <a:miter lim="800000"/>
            <a:headEnd/>
            <a:tailEnd/>
          </a:ln>
        </p:spPr>
        <p:txBody>
          <a:bodyPr lIns="0" tIns="0" rIns="0" bIns="0" anchor="ctr"/>
          <a:lstStyle/>
          <a:p>
            <a:pPr algn="l">
              <a:buSzPct val="125000"/>
              <a:buFont typeface="Trebuchet MS" pitchFamily="-108" charset="0"/>
              <a:buChar char="•"/>
            </a:pPr>
            <a:r>
              <a:rPr lang="en-US" sz="2400" dirty="0">
                <a:latin typeface="Trebuchet MS" pitchFamily="-108" charset="0"/>
                <a:sym typeface="Trebuchet MS" pitchFamily="-108" charset="0"/>
              </a:rPr>
              <a:t> Relate distance to perceived impact</a:t>
            </a:r>
          </a:p>
          <a:p>
            <a:pPr algn="l">
              <a:buSzPct val="125000"/>
              <a:buFont typeface="Trebuchet MS" pitchFamily="-108" charset="0"/>
              <a:buChar char="•"/>
            </a:pPr>
            <a:endParaRPr lang="en-US" sz="2400" dirty="0">
              <a:latin typeface="Trebuchet MS" pitchFamily="-108" charset="0"/>
              <a:sym typeface="Trebuchet MS" pitchFamily="-108" charset="0"/>
            </a:endParaRPr>
          </a:p>
          <a:p>
            <a:pPr algn="l">
              <a:buSzPct val="125000"/>
              <a:buFont typeface="Trebuchet MS" pitchFamily="-108" charset="0"/>
              <a:buChar char="•"/>
            </a:pPr>
            <a:r>
              <a:rPr lang="en-US" sz="2400" dirty="0">
                <a:latin typeface="Trebuchet MS" pitchFamily="-108" charset="0"/>
                <a:sym typeface="Trebuchet MS" pitchFamily="-108" charset="0"/>
              </a:rPr>
              <a:t> Identify relative importance of viewpoint</a:t>
            </a:r>
          </a:p>
          <a:p>
            <a:pPr algn="l">
              <a:buSzPct val="125000"/>
              <a:buFont typeface="Trebuchet MS" pitchFamily="-108" charset="0"/>
              <a:buChar char="•"/>
            </a:pPr>
            <a:endParaRPr lang="en-US" sz="2400" dirty="0">
              <a:latin typeface="Trebuchet MS" pitchFamily="-108" charset="0"/>
              <a:sym typeface="Trebuchet MS" pitchFamily="-108" charset="0"/>
            </a:endParaRPr>
          </a:p>
          <a:p>
            <a:pPr algn="l">
              <a:buSzPct val="125000"/>
              <a:buFont typeface="Trebuchet MS" pitchFamily="-108" charset="0"/>
              <a:buChar char="•"/>
            </a:pPr>
            <a:r>
              <a:rPr lang="en-US" sz="2400" dirty="0">
                <a:latin typeface="Trebuchet MS" pitchFamily="-108" charset="0"/>
                <a:sym typeface="Trebuchet MS" pitchFamily="-108" charset="0"/>
              </a:rPr>
              <a:t> Predict potential visual impact of any site</a:t>
            </a:r>
          </a:p>
          <a:p>
            <a:pPr algn="l">
              <a:buSzPct val="125000"/>
              <a:buFont typeface="Trebuchet MS" pitchFamily="-108" charset="0"/>
              <a:buChar char="•"/>
            </a:pPr>
            <a:endParaRPr lang="en-US" sz="2400" dirty="0">
              <a:latin typeface="Trebuchet MS" pitchFamily="-108" charset="0"/>
              <a:sym typeface="Trebuchet MS" pitchFamily="-108" charset="0"/>
            </a:endParaRPr>
          </a:p>
          <a:p>
            <a:pPr algn="l">
              <a:buSzPct val="125000"/>
              <a:buFont typeface="Trebuchet MS" pitchFamily="-108" charset="0"/>
              <a:buChar char="•"/>
            </a:pPr>
            <a:r>
              <a:rPr lang="en-US" sz="2400" dirty="0">
                <a:latin typeface="Trebuchet MS" pitchFamily="-108" charset="0"/>
                <a:sym typeface="Trebuchet MS" pitchFamily="-108" charset="0"/>
              </a:rPr>
              <a:t> Test web-based survey methods</a:t>
            </a:r>
          </a:p>
        </p:txBody>
      </p:sp>
      <p:grpSp>
        <p:nvGrpSpPr>
          <p:cNvPr id="3" name="Group 6"/>
          <p:cNvGrpSpPr>
            <a:grpSpLocks/>
          </p:cNvGrpSpPr>
          <p:nvPr/>
        </p:nvGrpSpPr>
        <p:grpSpPr bwMode="auto">
          <a:xfrm>
            <a:off x="0" y="-2067222"/>
            <a:ext cx="9224367" cy="3589734"/>
            <a:chOff x="0" y="0"/>
            <a:chExt cx="8264" cy="3216"/>
          </a:xfrm>
        </p:grpSpPr>
        <p:sp>
          <p:nvSpPr>
            <p:cNvPr id="26630" name="Rectangle 7"/>
            <p:cNvSpPr>
              <a:spLocks/>
            </p:cNvSpPr>
            <p:nvPr/>
          </p:nvSpPr>
          <p:spPr bwMode="auto">
            <a:xfrm>
              <a:off x="0" y="0"/>
              <a:ext cx="8264" cy="3216"/>
            </a:xfrm>
            <a:prstGeom prst="rect">
              <a:avLst/>
            </a:prstGeom>
            <a:solidFill>
              <a:schemeClr val="accent1"/>
            </a:solidFill>
            <a:ln w="12700">
              <a:solidFill>
                <a:schemeClr val="tx1"/>
              </a:solidFill>
              <a:miter lim="800000"/>
              <a:headEnd/>
              <a:tailEnd/>
            </a:ln>
          </p:spPr>
          <p:txBody>
            <a:bodyPr lIns="0" tIns="0" rIns="0" bIns="0" anchor="ctr"/>
            <a:lstStyle/>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
          <p:nvSpPr>
            <p:cNvPr id="26631" name="Rectangle 8"/>
            <p:cNvSpPr>
              <a:spLocks/>
            </p:cNvSpPr>
            <p:nvPr/>
          </p:nvSpPr>
          <p:spPr bwMode="auto">
            <a:xfrm>
              <a:off x="652" y="2127"/>
              <a:ext cx="3433" cy="882"/>
            </a:xfrm>
            <a:prstGeom prst="rect">
              <a:avLst/>
            </a:prstGeom>
            <a:noFill/>
            <a:ln w="12700">
              <a:noFill/>
              <a:miter lim="800000"/>
              <a:headEnd/>
              <a:tailEnd/>
            </a:ln>
          </p:spPr>
          <p:txBody>
            <a:bodyPr wrap="none" lIns="0" tIns="0" rIns="0" bIns="0" anchor="ctr">
              <a:spAutoFit/>
            </a:bodyPr>
            <a:lstStyle/>
            <a:p>
              <a:pPr algn="l"/>
              <a:r>
                <a:rPr lang="en-US" sz="3200" dirty="0">
                  <a:latin typeface="Trebuchet MS" pitchFamily="-108" charset="0"/>
                  <a:sym typeface="Trebuchet MS" pitchFamily="-108" charset="0"/>
                </a:rPr>
                <a:t>Vineyard Power</a:t>
              </a:r>
            </a:p>
            <a:p>
              <a:pPr algn="l"/>
              <a:r>
                <a:rPr lang="en-US" sz="3200" i="1" dirty="0">
                  <a:solidFill>
                    <a:srgbClr val="343434"/>
                  </a:solidFill>
                  <a:latin typeface="Trebuchet MS" pitchFamily="-108" charset="0"/>
                  <a:sym typeface="Trebuchet MS" pitchFamily="-108" charset="0"/>
                </a:rPr>
                <a:t>Visual Impact Survey</a:t>
              </a:r>
            </a:p>
          </p:txBody>
        </p:sp>
      </p:gr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3173388" y="6056144"/>
            <a:ext cx="1595950" cy="523220"/>
          </a:xfrm>
          <a:prstGeom prst="rect">
            <a:avLst/>
          </a:prstGeom>
          <a:solidFill>
            <a:srgbClr val="FFFFFF"/>
          </a:solidFill>
          <a:ln w="12700">
            <a:noFill/>
            <a:miter lim="800000"/>
            <a:headEnd/>
            <a:tailEnd/>
          </a:ln>
        </p:spPr>
        <p:txBody>
          <a:bodyPr wrap="none" lIns="0" tIns="0" rIns="0" bIns="0" anchor="ctr">
            <a:spAutoFit/>
          </a:bodyPr>
          <a:lstStyle/>
          <a:p>
            <a:r>
              <a:rPr lang="en-US" sz="1700" dirty="0">
                <a:solidFill>
                  <a:srgbClr val="FFFF00"/>
                </a:solidFill>
                <a:effectLst>
                  <a:outerShdw blurRad="38100" dist="38100" dir="2700000" algn="tl">
                    <a:srgbClr val="C0C0C0"/>
                  </a:outerShdw>
                </a:effectLst>
              </a:rPr>
              <a:t>% Moderately </a:t>
            </a:r>
          </a:p>
          <a:p>
            <a:r>
              <a:rPr lang="en-US" sz="1700" dirty="0">
                <a:solidFill>
                  <a:srgbClr val="FFFF00"/>
                </a:solidFill>
                <a:effectLst>
                  <a:outerShdw blurRad="38100" dist="38100" dir="2700000" algn="tl">
                    <a:srgbClr val="C0C0C0"/>
                  </a:outerShdw>
                </a:effectLst>
              </a:rPr>
              <a:t>Acceptable</a:t>
            </a:r>
          </a:p>
        </p:txBody>
      </p:sp>
      <p:sp>
        <p:nvSpPr>
          <p:cNvPr id="34820" name="Rectangle 2"/>
          <p:cNvSpPr>
            <a:spLocks/>
          </p:cNvSpPr>
          <p:nvPr/>
        </p:nvSpPr>
        <p:spPr bwMode="auto">
          <a:xfrm>
            <a:off x="5059785" y="6056144"/>
            <a:ext cx="1519006" cy="523220"/>
          </a:xfrm>
          <a:prstGeom prst="rect">
            <a:avLst/>
          </a:prstGeom>
          <a:solidFill>
            <a:srgbClr val="FFFFFF"/>
          </a:solidFill>
          <a:ln w="12700">
            <a:noFill/>
            <a:miter lim="800000"/>
            <a:headEnd/>
            <a:tailEnd/>
          </a:ln>
        </p:spPr>
        <p:txBody>
          <a:bodyPr wrap="none" lIns="0" tIns="0" rIns="0" bIns="0" anchor="ctr">
            <a:spAutoFit/>
          </a:bodyPr>
          <a:lstStyle/>
          <a:p>
            <a:r>
              <a:rPr lang="en-US" sz="1700" dirty="0">
                <a:solidFill>
                  <a:srgbClr val="C87117"/>
                </a:solidFill>
              </a:rPr>
              <a:t>% Moderately</a:t>
            </a:r>
          </a:p>
          <a:p>
            <a:r>
              <a:rPr lang="en-US" sz="1700" dirty="0">
                <a:solidFill>
                  <a:srgbClr val="C87117"/>
                </a:solidFill>
              </a:rPr>
              <a:t>Unacceptable</a:t>
            </a:r>
          </a:p>
        </p:txBody>
      </p:sp>
      <p:sp>
        <p:nvSpPr>
          <p:cNvPr id="34821" name="Rectangle 3"/>
          <p:cNvSpPr>
            <a:spLocks/>
          </p:cNvSpPr>
          <p:nvPr/>
        </p:nvSpPr>
        <p:spPr bwMode="auto">
          <a:xfrm>
            <a:off x="4240486" y="5692111"/>
            <a:ext cx="1288814" cy="215444"/>
          </a:xfrm>
          <a:prstGeom prst="rect">
            <a:avLst/>
          </a:prstGeom>
          <a:noFill/>
          <a:ln w="12700">
            <a:noFill/>
            <a:miter lim="800000"/>
            <a:headEnd/>
            <a:tailEnd/>
          </a:ln>
        </p:spPr>
        <p:txBody>
          <a:bodyPr wrap="none" lIns="0" tIns="0" rIns="0" bIns="0" anchor="ctr">
            <a:spAutoFit/>
          </a:bodyPr>
          <a:lstStyle/>
          <a:p>
            <a:r>
              <a:rPr lang="en-US" sz="1400" dirty="0"/>
              <a:t>Distance (mi.)</a:t>
            </a:r>
          </a:p>
        </p:txBody>
      </p:sp>
      <p:sp>
        <p:nvSpPr>
          <p:cNvPr id="34822" name="Rectangle 4"/>
          <p:cNvSpPr>
            <a:spLocks/>
          </p:cNvSpPr>
          <p:nvPr/>
        </p:nvSpPr>
        <p:spPr bwMode="auto">
          <a:xfrm rot="-5400000">
            <a:off x="-566477" y="3080184"/>
            <a:ext cx="2695650" cy="321469"/>
          </a:xfrm>
          <a:prstGeom prst="rect">
            <a:avLst/>
          </a:prstGeom>
          <a:noFill/>
          <a:ln w="12700">
            <a:noFill/>
            <a:miter lim="800000"/>
            <a:headEnd/>
            <a:tailEnd/>
          </a:ln>
        </p:spPr>
        <p:txBody>
          <a:bodyPr lIns="0" tIns="0" rIns="0" bIns="0" anchor="ctr"/>
          <a:lstStyle/>
          <a:p>
            <a:r>
              <a:rPr lang="en-US" sz="1700" dirty="0"/>
              <a:t>%  Agreement</a:t>
            </a:r>
          </a:p>
        </p:txBody>
      </p:sp>
      <p:sp>
        <p:nvSpPr>
          <p:cNvPr id="34823" name="Rectangle 5"/>
          <p:cNvSpPr>
            <a:spLocks/>
          </p:cNvSpPr>
          <p:nvPr/>
        </p:nvSpPr>
        <p:spPr bwMode="auto">
          <a:xfrm>
            <a:off x="776883" y="312539"/>
            <a:ext cx="7581305" cy="508992"/>
          </a:xfrm>
          <a:prstGeom prst="rect">
            <a:avLst/>
          </a:prstGeom>
          <a:noFill/>
          <a:ln w="12700">
            <a:noFill/>
            <a:miter lim="800000"/>
            <a:headEnd/>
            <a:tailEnd/>
          </a:ln>
        </p:spPr>
        <p:txBody>
          <a:bodyPr lIns="0" tIns="0" rIns="0" bIns="0" anchor="ctr"/>
          <a:lstStyle/>
          <a:p>
            <a:r>
              <a:rPr lang="en-US">
                <a:solidFill>
                  <a:schemeClr val="tx1"/>
                </a:solidFill>
              </a:rPr>
              <a:t>Relationship between distance and acceptance</a:t>
            </a:r>
          </a:p>
        </p:txBody>
      </p:sp>
      <p:sp>
        <p:nvSpPr>
          <p:cNvPr id="34824" name="Rectangle 6"/>
          <p:cNvSpPr>
            <a:spLocks/>
          </p:cNvSpPr>
          <p:nvPr/>
        </p:nvSpPr>
        <p:spPr bwMode="auto">
          <a:xfrm>
            <a:off x="1622971" y="5656868"/>
            <a:ext cx="1585370" cy="276999"/>
          </a:xfrm>
          <a:prstGeom prst="rect">
            <a:avLst/>
          </a:prstGeom>
          <a:solidFill>
            <a:srgbClr val="FFFFFF"/>
          </a:solidFill>
          <a:ln w="12700">
            <a:noFill/>
            <a:miter lim="800000"/>
            <a:headEnd/>
            <a:tailEnd/>
          </a:ln>
        </p:spPr>
        <p:txBody>
          <a:bodyPr wrap="none" lIns="0" tIns="0" rIns="0" bIns="0" anchor="ctr">
            <a:spAutoFit/>
          </a:bodyPr>
          <a:lstStyle/>
          <a:p>
            <a:r>
              <a:rPr lang="en-US" dirty="0">
                <a:solidFill>
                  <a:srgbClr val="5C9548"/>
                </a:solidFill>
              </a:rPr>
              <a:t>% Acceptable</a:t>
            </a:r>
          </a:p>
        </p:txBody>
      </p:sp>
      <p:sp>
        <p:nvSpPr>
          <p:cNvPr id="34825" name="Rectangle 7"/>
          <p:cNvSpPr>
            <a:spLocks/>
          </p:cNvSpPr>
          <p:nvPr/>
        </p:nvSpPr>
        <p:spPr bwMode="auto">
          <a:xfrm>
            <a:off x="6448351" y="5816368"/>
            <a:ext cx="1777731" cy="261610"/>
          </a:xfrm>
          <a:prstGeom prst="rect">
            <a:avLst/>
          </a:prstGeom>
          <a:solidFill>
            <a:srgbClr val="FFFFFF"/>
          </a:solidFill>
          <a:ln w="12700">
            <a:noFill/>
            <a:miter lim="800000"/>
            <a:headEnd/>
            <a:tailEnd/>
          </a:ln>
        </p:spPr>
        <p:txBody>
          <a:bodyPr wrap="none" lIns="0" tIns="0" rIns="0" bIns="0" anchor="ctr">
            <a:spAutoFit/>
          </a:bodyPr>
          <a:lstStyle/>
          <a:p>
            <a:r>
              <a:rPr lang="en-US" sz="1700" dirty="0">
                <a:solidFill>
                  <a:srgbClr val="DA2B12"/>
                </a:solidFill>
              </a:rPr>
              <a:t>% Unacceptable</a:t>
            </a:r>
          </a:p>
        </p:txBody>
      </p:sp>
      <p:graphicFrame>
        <p:nvGraphicFramePr>
          <p:cNvPr id="34818" name="Object 2"/>
          <p:cNvGraphicFramePr>
            <a:graphicFrameLocks/>
          </p:cNvGraphicFramePr>
          <p:nvPr/>
        </p:nvGraphicFramePr>
        <p:xfrm>
          <a:off x="910828" y="906363"/>
          <a:ext cx="7143750" cy="8114854"/>
        </p:xfrm>
        <a:graphic>
          <a:graphicData uri="http://schemas.openxmlformats.org/presentationml/2006/ole">
            <p:oleObj spid="_x0000_s31746" name="Chart" r:id="rId4" imgW="14275643" imgH="16215873" progId="MSGraph.Chart.8">
              <p:embed/>
            </p:oleObj>
          </a:graphicData>
        </a:graphic>
      </p:graphicFrame>
      <p:sp>
        <p:nvSpPr>
          <p:cNvPr id="34826" name="Rectangle 9"/>
          <p:cNvSpPr>
            <a:spLocks/>
          </p:cNvSpPr>
          <p:nvPr/>
        </p:nvSpPr>
        <p:spPr bwMode="auto">
          <a:xfrm>
            <a:off x="7706320" y="5241726"/>
            <a:ext cx="294680" cy="321469"/>
          </a:xfrm>
          <a:prstGeom prst="rect">
            <a:avLst/>
          </a:prstGeom>
          <a:solidFill>
            <a:srgbClr val="FFFFFF"/>
          </a:solidFill>
          <a:ln w="12700">
            <a:noFill/>
            <a:miter lim="800000"/>
            <a:headEnd/>
            <a:tailEnd/>
          </a:ln>
        </p:spPr>
        <p:txBody>
          <a:bodyPr lIns="0" tIns="0" rIns="0" bIns="0" anchor="ctr"/>
          <a:lstStyle/>
          <a:p>
            <a:r>
              <a:rPr lang="en-US" sz="1700" dirty="0"/>
              <a:t>22</a:t>
            </a:r>
          </a:p>
        </p:txBody>
      </p:sp>
      <p:sp>
        <p:nvSpPr>
          <p:cNvPr id="34827" name="Rectangle 10"/>
          <p:cNvSpPr>
            <a:spLocks/>
          </p:cNvSpPr>
          <p:nvPr/>
        </p:nvSpPr>
        <p:spPr bwMode="auto">
          <a:xfrm>
            <a:off x="6465094" y="5241726"/>
            <a:ext cx="294680" cy="321469"/>
          </a:xfrm>
          <a:prstGeom prst="rect">
            <a:avLst/>
          </a:prstGeom>
          <a:solidFill>
            <a:srgbClr val="FFFFFF"/>
          </a:solidFill>
          <a:ln w="12700">
            <a:noFill/>
            <a:miter lim="800000"/>
            <a:headEnd/>
            <a:tailEnd/>
          </a:ln>
        </p:spPr>
        <p:txBody>
          <a:bodyPr lIns="0" tIns="0" rIns="0" bIns="0" anchor="ctr"/>
          <a:lstStyle/>
          <a:p>
            <a:r>
              <a:rPr lang="en-US" sz="1700" dirty="0"/>
              <a:t>18</a:t>
            </a:r>
          </a:p>
        </p:txBody>
      </p:sp>
      <p:sp>
        <p:nvSpPr>
          <p:cNvPr id="34828" name="Rectangle 11"/>
          <p:cNvSpPr>
            <a:spLocks/>
          </p:cNvSpPr>
          <p:nvPr/>
        </p:nvSpPr>
        <p:spPr bwMode="auto">
          <a:xfrm>
            <a:off x="5179219" y="5241726"/>
            <a:ext cx="294680" cy="321469"/>
          </a:xfrm>
          <a:prstGeom prst="rect">
            <a:avLst/>
          </a:prstGeom>
          <a:solidFill>
            <a:srgbClr val="FFFFFF"/>
          </a:solidFill>
          <a:ln w="12700">
            <a:noFill/>
            <a:miter lim="800000"/>
            <a:headEnd/>
            <a:tailEnd/>
          </a:ln>
        </p:spPr>
        <p:txBody>
          <a:bodyPr lIns="0" tIns="0" rIns="0" bIns="0" anchor="ctr"/>
          <a:lstStyle/>
          <a:p>
            <a:r>
              <a:rPr lang="en-US" sz="1700" dirty="0"/>
              <a:t>14</a:t>
            </a:r>
          </a:p>
        </p:txBody>
      </p:sp>
      <p:sp>
        <p:nvSpPr>
          <p:cNvPr id="34829" name="Rectangle 12"/>
          <p:cNvSpPr>
            <a:spLocks/>
          </p:cNvSpPr>
          <p:nvPr/>
        </p:nvSpPr>
        <p:spPr bwMode="auto">
          <a:xfrm>
            <a:off x="3937992" y="5241726"/>
            <a:ext cx="294680" cy="321469"/>
          </a:xfrm>
          <a:prstGeom prst="rect">
            <a:avLst/>
          </a:prstGeom>
          <a:solidFill>
            <a:srgbClr val="FFFFFF"/>
          </a:solidFill>
          <a:ln w="12700">
            <a:noFill/>
            <a:miter lim="800000"/>
            <a:headEnd/>
            <a:tailEnd/>
          </a:ln>
        </p:spPr>
        <p:txBody>
          <a:bodyPr lIns="0" tIns="0" rIns="0" bIns="0" anchor="ctr"/>
          <a:lstStyle/>
          <a:p>
            <a:r>
              <a:rPr lang="en-US" sz="1700" dirty="0"/>
              <a:t>10</a:t>
            </a:r>
          </a:p>
        </p:txBody>
      </p:sp>
      <p:sp>
        <p:nvSpPr>
          <p:cNvPr id="34830" name="Rectangle 13"/>
          <p:cNvSpPr>
            <a:spLocks/>
          </p:cNvSpPr>
          <p:nvPr/>
        </p:nvSpPr>
        <p:spPr bwMode="auto">
          <a:xfrm>
            <a:off x="2848570" y="5241726"/>
            <a:ext cx="294680" cy="321469"/>
          </a:xfrm>
          <a:prstGeom prst="rect">
            <a:avLst/>
          </a:prstGeom>
          <a:solidFill>
            <a:srgbClr val="FFFFFF"/>
          </a:solidFill>
          <a:ln w="12700">
            <a:noFill/>
            <a:miter lim="800000"/>
            <a:headEnd/>
            <a:tailEnd/>
          </a:ln>
        </p:spPr>
        <p:txBody>
          <a:bodyPr lIns="0" tIns="0" rIns="0" bIns="0" anchor="ctr"/>
          <a:lstStyle/>
          <a:p>
            <a:r>
              <a:rPr lang="en-US" sz="1700" dirty="0"/>
              <a:t>6</a:t>
            </a:r>
          </a:p>
        </p:txBody>
      </p:sp>
      <p:sp>
        <p:nvSpPr>
          <p:cNvPr id="34831" name="Rectangle 14"/>
          <p:cNvSpPr>
            <a:spLocks/>
          </p:cNvSpPr>
          <p:nvPr/>
        </p:nvSpPr>
        <p:spPr bwMode="auto">
          <a:xfrm>
            <a:off x="1678781" y="5241726"/>
            <a:ext cx="294680" cy="321469"/>
          </a:xfrm>
          <a:prstGeom prst="rect">
            <a:avLst/>
          </a:prstGeom>
          <a:solidFill>
            <a:srgbClr val="FFFFFF"/>
          </a:solidFill>
          <a:ln w="12700">
            <a:noFill/>
            <a:miter lim="800000"/>
            <a:headEnd/>
            <a:tailEnd/>
          </a:ln>
        </p:spPr>
        <p:txBody>
          <a:bodyPr lIns="0" tIns="0" rIns="0" bIns="0" anchor="ctr"/>
          <a:lstStyle/>
          <a:p>
            <a:r>
              <a:rPr lang="en-US" sz="1700" dirty="0"/>
              <a:t>3</a:t>
            </a:r>
          </a:p>
        </p:txBody>
      </p:sp>
      <p:sp>
        <p:nvSpPr>
          <p:cNvPr id="34832" name="Rectangle 15"/>
          <p:cNvSpPr>
            <a:spLocks/>
          </p:cNvSpPr>
          <p:nvPr/>
        </p:nvSpPr>
        <p:spPr bwMode="auto">
          <a:xfrm>
            <a:off x="1268016" y="3973711"/>
            <a:ext cx="366117" cy="321469"/>
          </a:xfrm>
          <a:prstGeom prst="rect">
            <a:avLst/>
          </a:prstGeom>
          <a:solidFill>
            <a:srgbClr val="FFFFFF"/>
          </a:solidFill>
          <a:ln w="12700">
            <a:noFill/>
            <a:miter lim="800000"/>
            <a:headEnd/>
            <a:tailEnd/>
          </a:ln>
        </p:spPr>
        <p:txBody>
          <a:bodyPr lIns="0" tIns="0" rIns="0" bIns="0" anchor="ctr"/>
          <a:lstStyle/>
          <a:p>
            <a:r>
              <a:rPr lang="en-US" sz="1700" dirty="0"/>
              <a:t>22</a:t>
            </a:r>
          </a:p>
        </p:txBody>
      </p:sp>
      <p:sp>
        <p:nvSpPr>
          <p:cNvPr id="34833" name="Rectangle 16"/>
          <p:cNvSpPr>
            <a:spLocks/>
          </p:cNvSpPr>
          <p:nvPr/>
        </p:nvSpPr>
        <p:spPr bwMode="auto">
          <a:xfrm>
            <a:off x="1268016" y="3009305"/>
            <a:ext cx="366117" cy="321469"/>
          </a:xfrm>
          <a:prstGeom prst="rect">
            <a:avLst/>
          </a:prstGeom>
          <a:solidFill>
            <a:srgbClr val="FFFFFF"/>
          </a:solidFill>
          <a:ln w="12700">
            <a:noFill/>
            <a:miter lim="800000"/>
            <a:headEnd/>
            <a:tailEnd/>
          </a:ln>
        </p:spPr>
        <p:txBody>
          <a:bodyPr lIns="0" tIns="0" rIns="0" bIns="0" anchor="ctr"/>
          <a:lstStyle/>
          <a:p>
            <a:r>
              <a:rPr lang="en-US" sz="1700" dirty="0"/>
              <a:t>45</a:t>
            </a:r>
          </a:p>
        </p:txBody>
      </p:sp>
      <p:sp>
        <p:nvSpPr>
          <p:cNvPr id="34834" name="Rectangle 17"/>
          <p:cNvSpPr>
            <a:spLocks/>
          </p:cNvSpPr>
          <p:nvPr/>
        </p:nvSpPr>
        <p:spPr bwMode="auto">
          <a:xfrm>
            <a:off x="1268016" y="2044898"/>
            <a:ext cx="366117" cy="321469"/>
          </a:xfrm>
          <a:prstGeom prst="rect">
            <a:avLst/>
          </a:prstGeom>
          <a:solidFill>
            <a:srgbClr val="FFFFFF"/>
          </a:solidFill>
          <a:ln w="12700">
            <a:noFill/>
            <a:miter lim="800000"/>
            <a:headEnd/>
            <a:tailEnd/>
          </a:ln>
        </p:spPr>
        <p:txBody>
          <a:bodyPr lIns="0" tIns="0" rIns="0" bIns="0" anchor="ctr"/>
          <a:lstStyle/>
          <a:p>
            <a:r>
              <a:rPr lang="en-US" sz="1700" dirty="0"/>
              <a:t>67</a:t>
            </a:r>
          </a:p>
        </p:txBody>
      </p:sp>
      <p:sp>
        <p:nvSpPr>
          <p:cNvPr id="34835" name="Rectangle 18"/>
          <p:cNvSpPr>
            <a:spLocks/>
          </p:cNvSpPr>
          <p:nvPr/>
        </p:nvSpPr>
        <p:spPr bwMode="auto">
          <a:xfrm>
            <a:off x="1268016" y="1044773"/>
            <a:ext cx="366117" cy="321469"/>
          </a:xfrm>
          <a:prstGeom prst="rect">
            <a:avLst/>
          </a:prstGeom>
          <a:solidFill>
            <a:srgbClr val="FFFFFF"/>
          </a:solidFill>
          <a:ln w="12700">
            <a:noFill/>
            <a:miter lim="800000"/>
            <a:headEnd/>
            <a:tailEnd/>
          </a:ln>
        </p:spPr>
        <p:txBody>
          <a:bodyPr lIns="0" tIns="0" rIns="0" bIns="0" anchor="ctr"/>
          <a:lstStyle/>
          <a:p>
            <a:r>
              <a:rPr lang="en-US" sz="1700" dirty="0"/>
              <a:t>90</a:t>
            </a:r>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p:cNvSpPr>
          <p:nvPr/>
        </p:nvSpPr>
        <p:spPr bwMode="auto">
          <a:xfrm>
            <a:off x="80367" y="308074"/>
            <a:ext cx="8974336" cy="392906"/>
          </a:xfrm>
          <a:prstGeom prst="rect">
            <a:avLst/>
          </a:prstGeom>
          <a:noFill/>
          <a:ln w="12700">
            <a:noFill/>
            <a:miter lim="800000"/>
            <a:headEnd/>
            <a:tailEnd/>
          </a:ln>
        </p:spPr>
        <p:txBody>
          <a:bodyPr lIns="0" tIns="0" rIns="0" bIns="0" anchor="ctr"/>
          <a:lstStyle/>
          <a:p>
            <a:r>
              <a:rPr lang="en-US" sz="2100" b="1" dirty="0"/>
              <a:t>Putting the Pieces Together:</a:t>
            </a:r>
            <a:r>
              <a:rPr lang="en-US" sz="2100" dirty="0"/>
              <a:t> </a:t>
            </a:r>
            <a:r>
              <a:rPr lang="en-US" sz="2100" i="1" dirty="0"/>
              <a:t>Combined Suitability</a:t>
            </a:r>
          </a:p>
        </p:txBody>
      </p:sp>
      <p:grpSp>
        <p:nvGrpSpPr>
          <p:cNvPr id="2" name="Group 2"/>
          <p:cNvGrpSpPr>
            <a:grpSpLocks/>
          </p:cNvGrpSpPr>
          <p:nvPr/>
        </p:nvGrpSpPr>
        <p:grpSpPr bwMode="auto">
          <a:xfrm>
            <a:off x="1151930" y="857250"/>
            <a:ext cx="3107531" cy="2773784"/>
            <a:chOff x="0" y="0"/>
            <a:chExt cx="2784" cy="2485"/>
          </a:xfrm>
        </p:grpSpPr>
        <p:pic>
          <p:nvPicPr>
            <p:cNvPr id="47117" name="Picture 3"/>
            <p:cNvPicPr>
              <a:picLocks noChangeAspect="1" noChangeArrowheads="1"/>
            </p:cNvPicPr>
            <p:nvPr/>
          </p:nvPicPr>
          <p:blipFill>
            <a:blip r:embed="rId3" cstate="print"/>
            <a:srcRect/>
            <a:stretch>
              <a:fillRect/>
            </a:stretch>
          </p:blipFill>
          <p:spPr bwMode="auto">
            <a:xfrm>
              <a:off x="0" y="0"/>
              <a:ext cx="2784" cy="2152"/>
            </a:xfrm>
            <a:prstGeom prst="rect">
              <a:avLst/>
            </a:prstGeom>
            <a:noFill/>
            <a:ln w="12700">
              <a:solidFill>
                <a:schemeClr val="tx1"/>
              </a:solidFill>
              <a:miter lim="800000"/>
              <a:headEnd/>
              <a:tailEnd/>
            </a:ln>
          </p:spPr>
        </p:pic>
        <p:sp>
          <p:nvSpPr>
            <p:cNvPr id="47118" name="Rectangle 4"/>
            <p:cNvSpPr>
              <a:spLocks/>
            </p:cNvSpPr>
            <p:nvPr/>
          </p:nvSpPr>
          <p:spPr bwMode="auto">
            <a:xfrm>
              <a:off x="41" y="2195"/>
              <a:ext cx="882" cy="290"/>
            </a:xfrm>
            <a:prstGeom prst="rect">
              <a:avLst/>
            </a:prstGeom>
            <a:noFill/>
            <a:ln w="12700">
              <a:noFill/>
              <a:miter lim="800000"/>
              <a:headEnd/>
              <a:tailEnd/>
            </a:ln>
          </p:spPr>
          <p:txBody>
            <a:bodyPr wrap="none" lIns="0" tIns="0" rIns="0" bIns="0" anchor="ctr">
              <a:spAutoFit/>
            </a:bodyPr>
            <a:lstStyle/>
            <a:p>
              <a:r>
                <a:rPr lang="en-US" sz="2100" dirty="0"/>
                <a:t>Wildlife</a:t>
              </a:r>
            </a:p>
          </p:txBody>
        </p:sp>
      </p:grpSp>
      <p:grpSp>
        <p:nvGrpSpPr>
          <p:cNvPr id="3" name="Group 5"/>
          <p:cNvGrpSpPr>
            <a:grpSpLocks/>
          </p:cNvGrpSpPr>
          <p:nvPr/>
        </p:nvGrpSpPr>
        <p:grpSpPr bwMode="auto">
          <a:xfrm>
            <a:off x="4865564" y="873994"/>
            <a:ext cx="3108647" cy="2755924"/>
            <a:chOff x="1" y="0"/>
            <a:chExt cx="2785" cy="2468"/>
          </a:xfrm>
        </p:grpSpPr>
        <p:pic>
          <p:nvPicPr>
            <p:cNvPr id="47115" name="Picture 6"/>
            <p:cNvPicPr>
              <a:picLocks noChangeAspect="1" noChangeArrowheads="1"/>
            </p:cNvPicPr>
            <p:nvPr/>
          </p:nvPicPr>
          <p:blipFill>
            <a:blip r:embed="rId4" cstate="print"/>
            <a:srcRect/>
            <a:stretch>
              <a:fillRect/>
            </a:stretch>
          </p:blipFill>
          <p:spPr bwMode="auto">
            <a:xfrm>
              <a:off x="1" y="0"/>
              <a:ext cx="2785" cy="2152"/>
            </a:xfrm>
            <a:prstGeom prst="rect">
              <a:avLst/>
            </a:prstGeom>
            <a:noFill/>
            <a:ln w="12700">
              <a:solidFill>
                <a:schemeClr val="tx1"/>
              </a:solidFill>
              <a:miter lim="800000"/>
              <a:headEnd/>
              <a:tailEnd/>
            </a:ln>
          </p:spPr>
        </p:pic>
        <p:sp>
          <p:nvSpPr>
            <p:cNvPr id="47116" name="Rectangle 7"/>
            <p:cNvSpPr>
              <a:spLocks/>
            </p:cNvSpPr>
            <p:nvPr/>
          </p:nvSpPr>
          <p:spPr bwMode="auto">
            <a:xfrm>
              <a:off x="33" y="2179"/>
              <a:ext cx="2371" cy="289"/>
            </a:xfrm>
            <a:prstGeom prst="rect">
              <a:avLst/>
            </a:prstGeom>
            <a:noFill/>
            <a:ln w="12700">
              <a:noFill/>
              <a:miter lim="800000"/>
              <a:headEnd/>
              <a:tailEnd/>
            </a:ln>
          </p:spPr>
          <p:txBody>
            <a:bodyPr wrap="none" lIns="0" tIns="0" rIns="0" bIns="0" anchor="ctr">
              <a:spAutoFit/>
            </a:bodyPr>
            <a:lstStyle/>
            <a:p>
              <a:r>
                <a:rPr lang="en-US" sz="2100" dirty="0"/>
                <a:t>Commercial Fishing</a:t>
              </a:r>
            </a:p>
          </p:txBody>
        </p:sp>
      </p:grpSp>
      <p:grpSp>
        <p:nvGrpSpPr>
          <p:cNvPr id="4" name="Group 8"/>
          <p:cNvGrpSpPr>
            <a:grpSpLocks/>
          </p:cNvGrpSpPr>
          <p:nvPr/>
        </p:nvGrpSpPr>
        <p:grpSpPr bwMode="auto">
          <a:xfrm>
            <a:off x="1151930" y="3812977"/>
            <a:ext cx="3107531" cy="2773784"/>
            <a:chOff x="0" y="0"/>
            <a:chExt cx="2784" cy="2485"/>
          </a:xfrm>
        </p:grpSpPr>
        <p:pic>
          <p:nvPicPr>
            <p:cNvPr id="47113" name="Picture 9"/>
            <p:cNvPicPr>
              <a:picLocks noChangeAspect="1" noChangeArrowheads="1"/>
            </p:cNvPicPr>
            <p:nvPr/>
          </p:nvPicPr>
          <p:blipFill>
            <a:blip r:embed="rId5" cstate="print"/>
            <a:srcRect/>
            <a:stretch>
              <a:fillRect/>
            </a:stretch>
          </p:blipFill>
          <p:spPr bwMode="auto">
            <a:xfrm>
              <a:off x="0" y="0"/>
              <a:ext cx="2784" cy="2152"/>
            </a:xfrm>
            <a:prstGeom prst="rect">
              <a:avLst/>
            </a:prstGeom>
            <a:noFill/>
            <a:ln w="12700">
              <a:solidFill>
                <a:schemeClr val="tx1"/>
              </a:solidFill>
              <a:miter lim="800000"/>
              <a:headEnd/>
              <a:tailEnd/>
            </a:ln>
          </p:spPr>
        </p:pic>
        <p:sp>
          <p:nvSpPr>
            <p:cNvPr id="47114" name="Rectangle 10"/>
            <p:cNvSpPr>
              <a:spLocks/>
            </p:cNvSpPr>
            <p:nvPr/>
          </p:nvSpPr>
          <p:spPr bwMode="auto">
            <a:xfrm>
              <a:off x="51" y="2195"/>
              <a:ext cx="2117" cy="290"/>
            </a:xfrm>
            <a:prstGeom prst="rect">
              <a:avLst/>
            </a:prstGeom>
            <a:noFill/>
            <a:ln w="12700">
              <a:noFill/>
              <a:miter lim="800000"/>
              <a:headEnd/>
              <a:tailEnd/>
            </a:ln>
          </p:spPr>
          <p:txBody>
            <a:bodyPr wrap="none" lIns="0" tIns="0" rIns="0" bIns="0" anchor="ctr">
              <a:spAutoFit/>
            </a:bodyPr>
            <a:lstStyle/>
            <a:p>
              <a:r>
                <a:rPr lang="en-US" sz="2100" dirty="0"/>
                <a:t>Cost of Electricity</a:t>
              </a:r>
            </a:p>
          </p:txBody>
        </p:sp>
      </p:grpSp>
      <p:grpSp>
        <p:nvGrpSpPr>
          <p:cNvPr id="5" name="Group 11"/>
          <p:cNvGrpSpPr>
            <a:grpSpLocks/>
          </p:cNvGrpSpPr>
          <p:nvPr/>
        </p:nvGrpSpPr>
        <p:grpSpPr bwMode="auto">
          <a:xfrm>
            <a:off x="4866680" y="3829720"/>
            <a:ext cx="3108648" cy="2738065"/>
            <a:chOff x="0" y="0"/>
            <a:chExt cx="2785" cy="2452"/>
          </a:xfrm>
        </p:grpSpPr>
        <p:pic>
          <p:nvPicPr>
            <p:cNvPr id="47111" name="Picture 12"/>
            <p:cNvPicPr>
              <a:picLocks noChangeAspect="1" noChangeArrowheads="1"/>
            </p:cNvPicPr>
            <p:nvPr/>
          </p:nvPicPr>
          <p:blipFill>
            <a:blip r:embed="rId6" cstate="print"/>
            <a:srcRect/>
            <a:stretch>
              <a:fillRect/>
            </a:stretch>
          </p:blipFill>
          <p:spPr bwMode="auto">
            <a:xfrm>
              <a:off x="0" y="0"/>
              <a:ext cx="2785" cy="2152"/>
            </a:xfrm>
            <a:prstGeom prst="rect">
              <a:avLst/>
            </a:prstGeom>
            <a:noFill/>
            <a:ln w="12700">
              <a:solidFill>
                <a:schemeClr val="tx1"/>
              </a:solidFill>
              <a:miter lim="800000"/>
              <a:headEnd/>
              <a:tailEnd/>
            </a:ln>
          </p:spPr>
        </p:pic>
        <p:sp>
          <p:nvSpPr>
            <p:cNvPr id="47112" name="Rectangle 13"/>
            <p:cNvSpPr>
              <a:spLocks/>
            </p:cNvSpPr>
            <p:nvPr/>
          </p:nvSpPr>
          <p:spPr bwMode="auto">
            <a:xfrm>
              <a:off x="36" y="2163"/>
              <a:ext cx="1659" cy="289"/>
            </a:xfrm>
            <a:prstGeom prst="rect">
              <a:avLst/>
            </a:prstGeom>
            <a:noFill/>
            <a:ln w="12700">
              <a:noFill/>
              <a:miter lim="800000"/>
              <a:headEnd/>
              <a:tailEnd/>
            </a:ln>
          </p:spPr>
          <p:txBody>
            <a:bodyPr wrap="none" lIns="0" tIns="0" rIns="0" bIns="0" anchor="ctr">
              <a:spAutoFit/>
            </a:bodyPr>
            <a:lstStyle/>
            <a:p>
              <a:r>
                <a:rPr lang="en-US" sz="2100" dirty="0"/>
                <a:t>Visual Impact</a:t>
              </a:r>
            </a:p>
          </p:txBody>
        </p:sp>
      </p:gr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BF607C-56E0-4CFD-BBC8-7C79CDE9C671}" type="slidenum">
              <a:rPr lang="en-US"/>
              <a:pPr/>
              <a:t>38</a:t>
            </a:fld>
            <a:endParaRPr lang="en-US"/>
          </a:p>
        </p:txBody>
      </p:sp>
      <p:sp>
        <p:nvSpPr>
          <p:cNvPr id="15363" name="Rectangle 2"/>
          <p:cNvSpPr>
            <a:spLocks noGrp="1" noChangeArrowheads="1"/>
          </p:cNvSpPr>
          <p:nvPr>
            <p:ph type="title"/>
          </p:nvPr>
        </p:nvSpPr>
        <p:spPr>
          <a:xfrm>
            <a:off x="1100138" y="533400"/>
            <a:ext cx="6934200" cy="1066800"/>
          </a:xfrm>
        </p:spPr>
        <p:txBody>
          <a:bodyPr/>
          <a:lstStyle/>
          <a:p>
            <a:pPr eaLnBrk="1" hangingPunct="1"/>
            <a:r>
              <a:rPr lang="en-US" sz="5000" b="1" smtClean="0">
                <a:solidFill>
                  <a:srgbClr val="339966"/>
                </a:solidFill>
                <a:latin typeface="Calibri" pitchFamily="-108" charset="0"/>
              </a:rPr>
              <a:t>Fox Islands Wind:</a:t>
            </a:r>
          </a:p>
        </p:txBody>
      </p:sp>
      <p:sp>
        <p:nvSpPr>
          <p:cNvPr id="15364" name="Rectangle 11"/>
          <p:cNvSpPr>
            <a:spLocks noChangeArrowheads="1"/>
          </p:cNvSpPr>
          <p:nvPr/>
        </p:nvSpPr>
        <p:spPr bwMode="auto">
          <a:xfrm>
            <a:off x="2362200" y="4660900"/>
            <a:ext cx="4038600" cy="1800225"/>
          </a:xfrm>
          <a:prstGeom prst="rect">
            <a:avLst/>
          </a:prstGeom>
          <a:noFill/>
          <a:ln w="9525">
            <a:noFill/>
            <a:miter lim="800000"/>
            <a:headEnd/>
            <a:tailEnd/>
          </a:ln>
        </p:spPr>
        <p:txBody>
          <a:bodyPr>
            <a:spAutoFit/>
          </a:bodyPr>
          <a:lstStyle/>
          <a:p>
            <a:pPr algn="ctr"/>
            <a:r>
              <a:rPr lang="en-US" sz="2000" b="0"/>
              <a:t>Suzanne Pude</a:t>
            </a:r>
          </a:p>
          <a:p>
            <a:pPr algn="ctr"/>
            <a:r>
              <a:rPr lang="en-US" sz="2000" b="0"/>
              <a:t>Community Energy Director</a:t>
            </a:r>
          </a:p>
          <a:p>
            <a:pPr algn="ctr"/>
            <a:r>
              <a:rPr lang="en-US" sz="2000" b="0"/>
              <a:t>Island Institute</a:t>
            </a:r>
          </a:p>
          <a:p>
            <a:pPr algn="ctr"/>
            <a:endParaRPr lang="en-US" sz="2000" b="0"/>
          </a:p>
          <a:p>
            <a:pPr algn="ctr"/>
            <a:r>
              <a:rPr lang="en-US" sz="1600" b="0"/>
              <a:t>Social Challenge of Wind Energy</a:t>
            </a:r>
          </a:p>
          <a:p>
            <a:pPr algn="ctr"/>
            <a:r>
              <a:rPr lang="en-US" sz="1600" b="0"/>
              <a:t>November 9, 2010</a:t>
            </a:r>
          </a:p>
        </p:txBody>
      </p:sp>
      <p:sp>
        <p:nvSpPr>
          <p:cNvPr id="15365" name="Rectangle 13"/>
          <p:cNvSpPr>
            <a:spLocks noChangeArrowheads="1"/>
          </p:cNvSpPr>
          <p:nvPr/>
        </p:nvSpPr>
        <p:spPr bwMode="auto">
          <a:xfrm>
            <a:off x="1295400" y="3735388"/>
            <a:ext cx="6718300" cy="701675"/>
          </a:xfrm>
          <a:prstGeom prst="rect">
            <a:avLst/>
          </a:prstGeom>
          <a:noFill/>
          <a:ln w="9525">
            <a:noFill/>
            <a:miter lim="800000"/>
            <a:headEnd/>
            <a:tailEnd/>
          </a:ln>
        </p:spPr>
        <p:txBody>
          <a:bodyPr wrap="none">
            <a:spAutoFit/>
          </a:bodyPr>
          <a:lstStyle/>
          <a:p>
            <a:pPr algn="ctr"/>
            <a:r>
              <a:rPr lang="en-US"/>
              <a:t>A Community Wind Case Study</a:t>
            </a:r>
          </a:p>
        </p:txBody>
      </p:sp>
      <p:pic>
        <p:nvPicPr>
          <p:cNvPr id="15366" name="Picture 6" descr="025- 064 12-01-2009 4 x 6 150 dpi with logo.jpg"/>
          <p:cNvPicPr>
            <a:picLocks noChangeAspect="1"/>
          </p:cNvPicPr>
          <p:nvPr/>
        </p:nvPicPr>
        <p:blipFill>
          <a:blip r:embed="rId3" cstate="print"/>
          <a:srcRect t="10001"/>
          <a:stretch>
            <a:fillRect/>
          </a:stretch>
        </p:blipFill>
        <p:spPr bwMode="auto">
          <a:xfrm>
            <a:off x="2590800" y="1447800"/>
            <a:ext cx="3811588" cy="2287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C9431CF4-ACFF-486E-99F6-FD4A979820EA}" type="slidenum">
              <a:rPr lang="en-US"/>
              <a:pPr/>
              <a:t>39</a:t>
            </a:fld>
            <a:endParaRPr lang="en-US"/>
          </a:p>
        </p:txBody>
      </p:sp>
      <p:sp>
        <p:nvSpPr>
          <p:cNvPr id="26627" name="Title 1"/>
          <p:cNvSpPr>
            <a:spLocks noGrp="1"/>
          </p:cNvSpPr>
          <p:nvPr>
            <p:ph type="title" idx="4294967295"/>
          </p:nvPr>
        </p:nvSpPr>
        <p:spPr>
          <a:xfrm>
            <a:off x="457200" y="152400"/>
            <a:ext cx="8229600" cy="1143000"/>
          </a:xfrm>
        </p:spPr>
        <p:txBody>
          <a:bodyPr/>
          <a:lstStyle/>
          <a:p>
            <a:pPr eaLnBrk="1" hangingPunct="1"/>
            <a:r>
              <a:rPr lang="en-US" smtClean="0">
                <a:solidFill>
                  <a:srgbClr val="339966"/>
                </a:solidFill>
                <a:latin typeface="Calibri" pitchFamily="-108" charset="0"/>
              </a:rPr>
              <a:t>Three Phase Process</a:t>
            </a:r>
          </a:p>
        </p:txBody>
      </p:sp>
      <p:sp>
        <p:nvSpPr>
          <p:cNvPr id="26628" name="Content Placeholder 2"/>
          <p:cNvSpPr>
            <a:spLocks noGrp="1"/>
          </p:cNvSpPr>
          <p:nvPr>
            <p:ph idx="4294967295"/>
          </p:nvPr>
        </p:nvSpPr>
        <p:spPr>
          <a:xfrm>
            <a:off x="381000" y="1195388"/>
            <a:ext cx="8229600" cy="4525962"/>
          </a:xfrm>
        </p:spPr>
        <p:txBody>
          <a:bodyPr/>
          <a:lstStyle/>
          <a:p>
            <a:pPr eaLnBrk="1" hangingPunct="1">
              <a:buFontTx/>
              <a:buNone/>
            </a:pPr>
            <a:r>
              <a:rPr lang="en-US" b="1" smtClean="0">
                <a:solidFill>
                  <a:srgbClr val="339966"/>
                </a:solidFill>
                <a:latin typeface="Calibri" pitchFamily="-108" charset="0"/>
              </a:rPr>
              <a:t>Phase 1</a:t>
            </a:r>
          </a:p>
          <a:p>
            <a:pPr eaLnBrk="1" hangingPunct="1"/>
            <a:r>
              <a:rPr lang="en-US" smtClean="0">
                <a:solidFill>
                  <a:srgbClr val="339966"/>
                </a:solidFill>
                <a:latin typeface="Calibri" pitchFamily="-108" charset="0"/>
              </a:rPr>
              <a:t>Initial feasibility (November 2007-July 2008)</a:t>
            </a:r>
          </a:p>
          <a:p>
            <a:pPr lvl="1" eaLnBrk="1" hangingPunct="1"/>
            <a:r>
              <a:rPr lang="en-US" smtClean="0">
                <a:solidFill>
                  <a:srgbClr val="339966"/>
                </a:solidFill>
                <a:latin typeface="Calibri" pitchFamily="-108" charset="0"/>
              </a:rPr>
              <a:t>Technical/logistical</a:t>
            </a:r>
          </a:p>
          <a:p>
            <a:pPr lvl="1" eaLnBrk="1" hangingPunct="1"/>
            <a:r>
              <a:rPr lang="en-US" smtClean="0">
                <a:solidFill>
                  <a:srgbClr val="339966"/>
                </a:solidFill>
                <a:latin typeface="Calibri" pitchFamily="-108" charset="0"/>
              </a:rPr>
              <a:t>Environmental</a:t>
            </a:r>
          </a:p>
          <a:p>
            <a:pPr lvl="1" eaLnBrk="1" hangingPunct="1"/>
            <a:r>
              <a:rPr lang="en-US" smtClean="0">
                <a:solidFill>
                  <a:srgbClr val="339966"/>
                </a:solidFill>
                <a:latin typeface="Calibri" pitchFamily="-108" charset="0"/>
              </a:rPr>
              <a:t>Economical/financial</a:t>
            </a:r>
          </a:p>
          <a:p>
            <a:pPr lvl="1" eaLnBrk="1" hangingPunct="1"/>
            <a:r>
              <a:rPr lang="en-US" smtClean="0">
                <a:solidFill>
                  <a:srgbClr val="339966"/>
                </a:solidFill>
                <a:latin typeface="Calibri" pitchFamily="-108" charset="0"/>
              </a:rPr>
              <a:t>Community support</a:t>
            </a:r>
          </a:p>
          <a:p>
            <a:pPr lvl="3" eaLnBrk="1" hangingPunct="1">
              <a:buFontTx/>
              <a:buNone/>
            </a:pPr>
            <a:r>
              <a:rPr lang="en-US" sz="2800" b="1" smtClean="0">
                <a:solidFill>
                  <a:srgbClr val="339966"/>
                </a:solidFill>
                <a:latin typeface="Calibri" pitchFamily="-108" charset="0"/>
                <a:sym typeface="Wingdings" pitchFamily="-108" charset="2"/>
              </a:rPr>
              <a:t>	 Community Vote: 382 - 5</a:t>
            </a:r>
            <a:endParaRPr lang="en-US" sz="2800" b="1" smtClean="0">
              <a:solidFill>
                <a:srgbClr val="339966"/>
              </a:solidFill>
              <a:latin typeface="Calibri" pitchFamily="-108" charset="0"/>
            </a:endParaRPr>
          </a:p>
          <a:p>
            <a:pPr eaLnBrk="1" hangingPunct="1">
              <a:buFontTx/>
              <a:buNone/>
            </a:pPr>
            <a:endParaRPr lang="en-US" smtClean="0">
              <a:solidFill>
                <a:srgbClr val="339966"/>
              </a:solidFill>
              <a:latin typeface="Calibri" pitchFamily="-108" charset="0"/>
            </a:endParaRPr>
          </a:p>
          <a:p>
            <a:pPr eaLnBrk="1" hangingPunct="1">
              <a:buFontTx/>
              <a:buNone/>
            </a:pPr>
            <a:endParaRPr lang="en-US" smtClean="0">
              <a:solidFill>
                <a:srgbClr val="339966"/>
              </a:solidFill>
              <a:latin typeface="Calibri" pitchFamily="-108" charset="0"/>
            </a:endParaRPr>
          </a:p>
        </p:txBody>
      </p:sp>
      <p:sp>
        <p:nvSpPr>
          <p:cNvPr id="26629"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defTabSz="457200"/>
            <a:endParaRPr lang="en-US" sz="1200" b="0">
              <a:solidFill>
                <a:srgbClr val="898989"/>
              </a:solidFill>
            </a:endParaRPr>
          </a:p>
          <a:p>
            <a:pPr defTabSz="457200"/>
            <a:endParaRPr lang="en-US" sz="1200" b="0">
              <a:solidFill>
                <a:srgbClr val="898989"/>
              </a:solidFill>
            </a:endParaRPr>
          </a:p>
        </p:txBody>
      </p:sp>
      <p:sp>
        <p:nvSpPr>
          <p:cNvPr id="26630"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endParaRPr lang="en-US" sz="1200" b="0">
              <a:solidFill>
                <a:srgbClr val="898989"/>
              </a:solidFill>
            </a:endParaRPr>
          </a:p>
          <a:p>
            <a:pPr algn="r" defTabSz="457200"/>
            <a:endParaRPr lang="en-US" sz="1200" b="0">
              <a:solidFill>
                <a:srgbClr val="898989"/>
              </a:solidFill>
            </a:endParaRPr>
          </a:p>
        </p:txBody>
      </p:sp>
      <p:sp>
        <p:nvSpPr>
          <p:cNvPr id="26631" name="Footer Placeholder 5"/>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defTabSz="457200"/>
            <a:endParaRPr lang="en-US" sz="1200" b="0">
              <a:solidFill>
                <a:srgbClr val="898989"/>
              </a:solidFill>
            </a:endParaRPr>
          </a:p>
          <a:p>
            <a:pPr algn="ctr" defTabSz="457200"/>
            <a:endParaRPr lang="en-US" sz="1200" b="0">
              <a:solidFill>
                <a:srgbClr val="898989"/>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315" name="Rectangle 5"/>
          <p:cNvSpPr>
            <a:spLocks noGrp="1" noChangeArrowheads="1"/>
          </p:cNvSpPr>
          <p:nvPr>
            <p:ph idx="1"/>
          </p:nvPr>
        </p:nvSpPr>
        <p:spPr>
          <a:xfrm>
            <a:off x="495300" y="952500"/>
            <a:ext cx="8153400" cy="5600700"/>
          </a:xfrm>
          <a:solidFill>
            <a:srgbClr val="E5E250"/>
          </a:solidFill>
        </p:spPr>
        <p:txBody>
          <a:bodyPr>
            <a:normAutofit/>
          </a:bodyPr>
          <a:lstStyle/>
          <a:p>
            <a:pPr eaLnBrk="1" hangingPunct="1">
              <a:lnSpc>
                <a:spcPct val="90000"/>
              </a:lnSpc>
              <a:buFont typeface="Wingdings" pitchFamily="2" charset="2"/>
              <a:buChar char="v"/>
            </a:pPr>
            <a:endParaRPr lang="en-US" sz="500" smtClean="0"/>
          </a:p>
          <a:p>
            <a:pPr eaLnBrk="1" hangingPunct="1">
              <a:lnSpc>
                <a:spcPct val="90000"/>
              </a:lnSpc>
              <a:buFont typeface="Wingdings" pitchFamily="2" charset="2"/>
              <a:buChar char="v"/>
            </a:pPr>
            <a:r>
              <a:rPr lang="en-US" sz="2400" smtClean="0"/>
              <a:t>Goal of the process was for stakeholders to gain familiarity with the proposed project so they could better participate in formal “notice and comment” process after the draft EIS released by the Army Corp of Engineers, including:</a:t>
            </a:r>
          </a:p>
          <a:p>
            <a:pPr eaLnBrk="1" hangingPunct="1">
              <a:lnSpc>
                <a:spcPct val="90000"/>
              </a:lnSpc>
            </a:pPr>
            <a:endParaRPr lang="en-US" sz="500" smtClean="0"/>
          </a:p>
          <a:p>
            <a:pPr lvl="2" eaLnBrk="1" hangingPunct="1">
              <a:lnSpc>
                <a:spcPct val="90000"/>
              </a:lnSpc>
              <a:buFont typeface="Wingdings" pitchFamily="2" charset="2"/>
              <a:buChar char="v"/>
            </a:pPr>
            <a:r>
              <a:rPr lang="en-US" smtClean="0"/>
              <a:t>A better understanding of the potential benefits and impacts associated with the proposed project</a:t>
            </a:r>
          </a:p>
          <a:p>
            <a:pPr lvl="1" eaLnBrk="1" hangingPunct="1">
              <a:lnSpc>
                <a:spcPct val="90000"/>
              </a:lnSpc>
              <a:buFontTx/>
              <a:buNone/>
            </a:pPr>
            <a:endParaRPr lang="en-US" sz="500" smtClean="0"/>
          </a:p>
          <a:p>
            <a:pPr lvl="2" eaLnBrk="1" hangingPunct="1">
              <a:lnSpc>
                <a:spcPct val="90000"/>
              </a:lnSpc>
              <a:buFont typeface="Wingdings" pitchFamily="2" charset="2"/>
              <a:buChar char="v"/>
            </a:pPr>
            <a:r>
              <a:rPr lang="en-US" smtClean="0"/>
              <a:t>A better understanding of the interests, hopes, and concerns of a broad cross-section of stakeholders responding to the proposed project</a:t>
            </a:r>
          </a:p>
          <a:p>
            <a:pPr lvl="2" eaLnBrk="1" hangingPunct="1">
              <a:lnSpc>
                <a:spcPct val="90000"/>
              </a:lnSpc>
              <a:buFont typeface="Wingdings" pitchFamily="2" charset="2"/>
              <a:buChar char="v"/>
            </a:pPr>
            <a:endParaRPr lang="en-US" sz="500" smtClean="0"/>
          </a:p>
          <a:p>
            <a:pPr lvl="2" eaLnBrk="1" hangingPunct="1">
              <a:lnSpc>
                <a:spcPct val="90000"/>
              </a:lnSpc>
              <a:buFont typeface="Wingdings" pitchFamily="2" charset="2"/>
              <a:buChar char="v"/>
            </a:pPr>
            <a:endParaRPr lang="en-US" sz="400" smtClean="0"/>
          </a:p>
          <a:p>
            <a:pPr eaLnBrk="1" hangingPunct="1">
              <a:lnSpc>
                <a:spcPct val="90000"/>
              </a:lnSpc>
              <a:buFont typeface="Wingdings" pitchFamily="2" charset="2"/>
              <a:buChar char="v"/>
            </a:pPr>
            <a:r>
              <a:rPr lang="en-US" sz="2400" smtClean="0"/>
              <a:t>Goal was not to reach consensus on the project</a:t>
            </a:r>
          </a:p>
          <a:p>
            <a:pPr eaLnBrk="1" hangingPunct="1">
              <a:lnSpc>
                <a:spcPct val="90000"/>
              </a:lnSpc>
              <a:buFont typeface="Wingdings" pitchFamily="2" charset="2"/>
              <a:buChar char="v"/>
            </a:pPr>
            <a:r>
              <a:rPr lang="en-US" sz="2400" smtClean="0"/>
              <a:t>Raab Associates hired by the Massachusetts Technology Collaborative to design and facilitate a Stakeholder process</a:t>
            </a:r>
          </a:p>
          <a:p>
            <a:pPr eaLnBrk="1" hangingPunct="1">
              <a:lnSpc>
                <a:spcPct val="90000"/>
              </a:lnSpc>
              <a:buFont typeface="Wingdings" pitchFamily="2" charset="2"/>
              <a:buNone/>
            </a:pPr>
            <a:endParaRPr lang="en-US" sz="2400" smtClean="0"/>
          </a:p>
        </p:txBody>
      </p:sp>
      <p:sp>
        <p:nvSpPr>
          <p:cNvPr id="2355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D6FEF4F-1D02-4ABC-9F14-01D85A2D4A3A}" type="slidenum">
              <a:rPr lang="en-US" smtClean="0"/>
              <a:pPr/>
              <a:t>4</a:t>
            </a:fld>
            <a:endParaRPr lang="en-US" smtClean="0"/>
          </a:p>
        </p:txBody>
      </p:sp>
      <p:sp>
        <p:nvSpPr>
          <p:cNvPr id="13314" name="Rectangle 4"/>
          <p:cNvSpPr>
            <a:spLocks noGrp="1" noChangeArrowheads="1"/>
          </p:cNvSpPr>
          <p:nvPr>
            <p:ph type="title"/>
          </p:nvPr>
        </p:nvSpPr>
        <p:spPr>
          <a:xfrm>
            <a:off x="685800" y="304800"/>
            <a:ext cx="7620000" cy="533400"/>
          </a:xfrm>
          <a:solidFill>
            <a:srgbClr val="FFFF99"/>
          </a:solidFill>
        </p:spPr>
        <p:txBody>
          <a:bodyPr>
            <a:normAutofit fontScale="90000"/>
          </a:bodyPr>
          <a:lstStyle/>
          <a:p>
            <a:pPr eaLnBrk="1" fontAlgn="auto" hangingPunct="1">
              <a:spcAft>
                <a:spcPts val="0"/>
              </a:spcAft>
              <a:defRPr/>
            </a:pPr>
            <a:r>
              <a:rPr lang="en-US" sz="4600" smtClean="0">
                <a:solidFill>
                  <a:srgbClr val="009900"/>
                </a:solidFill>
              </a:rPr>
              <a:t> </a:t>
            </a:r>
            <a:r>
              <a:rPr lang="en-US" sz="4000" smtClean="0">
                <a:solidFill>
                  <a:srgbClr val="009900"/>
                </a:solidFill>
              </a:rPr>
              <a:t>Cape Wind Stakeholder Process</a:t>
            </a:r>
            <a:endParaRPr lang="en-US" sz="3600" smtClean="0">
              <a:solidFill>
                <a:srgbClr val="0099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863A8C7-9757-4BCE-8D07-5A8798F20DFD}" type="slidenum">
              <a:rPr lang="en-US"/>
              <a:pPr/>
              <a:t>40</a:t>
            </a:fld>
            <a:endParaRPr lang="en-US"/>
          </a:p>
        </p:txBody>
      </p:sp>
      <p:sp>
        <p:nvSpPr>
          <p:cNvPr id="34819" name="Rectangle 2"/>
          <p:cNvSpPr>
            <a:spLocks noGrp="1" noChangeArrowheads="1"/>
          </p:cNvSpPr>
          <p:nvPr>
            <p:ph type="title"/>
          </p:nvPr>
        </p:nvSpPr>
        <p:spPr/>
        <p:txBody>
          <a:bodyPr/>
          <a:lstStyle/>
          <a:p>
            <a:pPr eaLnBrk="1" hangingPunct="1"/>
            <a:r>
              <a:rPr lang="en-US" smtClean="0">
                <a:solidFill>
                  <a:srgbClr val="339966"/>
                </a:solidFill>
                <a:latin typeface="Calibri" pitchFamily="-108" charset="0"/>
              </a:rPr>
              <a:t>Community Feedback</a:t>
            </a:r>
          </a:p>
        </p:txBody>
      </p:sp>
      <p:pic>
        <p:nvPicPr>
          <p:cNvPr id="34820" name="Picture 3"/>
          <p:cNvPicPr>
            <a:picLocks noChangeAspect="1" noChangeArrowheads="1"/>
          </p:cNvPicPr>
          <p:nvPr/>
        </p:nvPicPr>
        <p:blipFill>
          <a:blip r:embed="rId2" cstate="print"/>
          <a:srcRect t="1956" r="4340"/>
          <a:stretch>
            <a:fillRect/>
          </a:stretch>
        </p:blipFill>
        <p:spPr bwMode="auto">
          <a:xfrm>
            <a:off x="825500" y="1663700"/>
            <a:ext cx="3429000" cy="3819525"/>
          </a:xfrm>
          <a:prstGeom prst="rect">
            <a:avLst/>
          </a:prstGeom>
          <a:noFill/>
          <a:ln w="9525">
            <a:noFill/>
            <a:miter lim="800000"/>
            <a:headEnd/>
            <a:tailEnd/>
          </a:ln>
        </p:spPr>
      </p:pic>
      <p:pic>
        <p:nvPicPr>
          <p:cNvPr id="34821" name="Picture 4"/>
          <p:cNvPicPr>
            <a:picLocks noChangeAspect="1" noChangeArrowheads="1"/>
          </p:cNvPicPr>
          <p:nvPr/>
        </p:nvPicPr>
        <p:blipFill>
          <a:blip r:embed="rId3" cstate="print"/>
          <a:srcRect t="1923" r="4083"/>
          <a:stretch>
            <a:fillRect/>
          </a:stretch>
        </p:blipFill>
        <p:spPr bwMode="auto">
          <a:xfrm>
            <a:off x="4660900" y="1651000"/>
            <a:ext cx="3505200" cy="3886200"/>
          </a:xfrm>
          <a:prstGeom prst="rect">
            <a:avLst/>
          </a:prstGeom>
          <a:noFill/>
          <a:ln w="9525">
            <a:noFill/>
            <a:miter lim="800000"/>
            <a:headEnd/>
            <a:tailEnd/>
          </a:ln>
        </p:spPr>
      </p:pic>
      <p:sp>
        <p:nvSpPr>
          <p:cNvPr id="34822" name="Text Box 5"/>
          <p:cNvSpPr txBox="1">
            <a:spLocks noChangeArrowheads="1"/>
          </p:cNvSpPr>
          <p:nvPr/>
        </p:nvSpPr>
        <p:spPr bwMode="auto">
          <a:xfrm>
            <a:off x="2070100" y="5511800"/>
            <a:ext cx="1066800" cy="366713"/>
          </a:xfrm>
          <a:prstGeom prst="rect">
            <a:avLst/>
          </a:prstGeom>
          <a:noFill/>
          <a:ln w="9525">
            <a:noFill/>
            <a:miter lim="800000"/>
            <a:headEnd/>
            <a:tailEnd/>
          </a:ln>
        </p:spPr>
        <p:txBody>
          <a:bodyPr>
            <a:spAutoFit/>
          </a:bodyPr>
          <a:lstStyle/>
          <a:p>
            <a:pPr>
              <a:spcBef>
                <a:spcPct val="50000"/>
              </a:spcBef>
            </a:pPr>
            <a:r>
              <a:rPr lang="en-US" sz="1800"/>
              <a:t>July 2008</a:t>
            </a:r>
          </a:p>
        </p:txBody>
      </p:sp>
      <p:sp>
        <p:nvSpPr>
          <p:cNvPr id="34823" name="Text Box 6"/>
          <p:cNvSpPr txBox="1">
            <a:spLocks noChangeArrowheads="1"/>
          </p:cNvSpPr>
          <p:nvPr/>
        </p:nvSpPr>
        <p:spPr bwMode="auto">
          <a:xfrm>
            <a:off x="6007100" y="5511800"/>
            <a:ext cx="1143000" cy="366713"/>
          </a:xfrm>
          <a:prstGeom prst="rect">
            <a:avLst/>
          </a:prstGeom>
          <a:noFill/>
          <a:ln w="9525">
            <a:noFill/>
            <a:miter lim="800000"/>
            <a:headEnd/>
            <a:tailEnd/>
          </a:ln>
        </p:spPr>
        <p:txBody>
          <a:bodyPr>
            <a:spAutoFit/>
          </a:bodyPr>
          <a:lstStyle/>
          <a:p>
            <a:pPr>
              <a:spcBef>
                <a:spcPct val="50000"/>
              </a:spcBef>
            </a:pPr>
            <a:r>
              <a:rPr lang="en-US" sz="1800"/>
              <a:t>May 2010</a:t>
            </a:r>
          </a:p>
        </p:txBody>
      </p:sp>
      <p:sp>
        <p:nvSpPr>
          <p:cNvPr id="34824" name="Text Box 7"/>
          <p:cNvSpPr txBox="1">
            <a:spLocks noChangeArrowheads="1"/>
          </p:cNvSpPr>
          <p:nvPr/>
        </p:nvSpPr>
        <p:spPr bwMode="auto">
          <a:xfrm>
            <a:off x="2057400" y="6172200"/>
            <a:ext cx="5410200" cy="336550"/>
          </a:xfrm>
          <a:prstGeom prst="rect">
            <a:avLst/>
          </a:prstGeom>
          <a:noFill/>
          <a:ln w="9525">
            <a:noFill/>
            <a:miter lim="800000"/>
            <a:headEnd/>
            <a:tailEnd/>
          </a:ln>
        </p:spPr>
        <p:txBody>
          <a:bodyPr>
            <a:spAutoFit/>
          </a:bodyPr>
          <a:lstStyle/>
          <a:p>
            <a:pPr>
              <a:spcBef>
                <a:spcPct val="50000"/>
              </a:spcBef>
            </a:pPr>
            <a:r>
              <a:rPr lang="en-US" sz="1600"/>
              <a:t>http://www.foxislandswind.com/surveyresults_072010.html</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Funded by U.S. DOE</a:t>
            </a:r>
          </a:p>
          <a:p>
            <a:r>
              <a:rPr lang="en-US" dirty="0" smtClean="0"/>
              <a:t>Joint Project CBI and Raab Associates, Ltd.</a:t>
            </a:r>
          </a:p>
          <a:p>
            <a:r>
              <a:rPr lang="en-US" dirty="0" smtClean="0"/>
              <a:t>March 23-25, 2011 at Harvard Law School</a:t>
            </a:r>
          </a:p>
          <a:p>
            <a:r>
              <a:rPr lang="en-US" dirty="0" smtClean="0"/>
              <a:t>Originally pilot for 50 from across the U.S.</a:t>
            </a:r>
          </a:p>
          <a:p>
            <a:r>
              <a:rPr lang="en-US" dirty="0" smtClean="0"/>
              <a:t>Changed to Northeast focus primarily</a:t>
            </a:r>
          </a:p>
          <a:p>
            <a:r>
              <a:rPr lang="en-US" dirty="0" smtClean="0"/>
              <a:t>280 </a:t>
            </a:r>
            <a:r>
              <a:rPr lang="en-US" dirty="0" smtClean="0"/>
              <a:t>applicants, admitted </a:t>
            </a:r>
            <a:r>
              <a:rPr lang="en-US" dirty="0" smtClean="0"/>
              <a:t>105</a:t>
            </a:r>
            <a:endParaRPr lang="en-US" dirty="0" smtClean="0"/>
          </a:p>
          <a:p>
            <a:r>
              <a:rPr lang="en-US" dirty="0" smtClean="0"/>
              <a:t>16 states </a:t>
            </a:r>
            <a:r>
              <a:rPr lang="en-US" dirty="0" smtClean="0"/>
              <a:t>(and a few countries)</a:t>
            </a:r>
          </a:p>
          <a:p>
            <a:r>
              <a:rPr lang="en-US" dirty="0" smtClean="0"/>
              <a:t>Mix of state/local </a:t>
            </a:r>
            <a:r>
              <a:rPr lang="en-US" dirty="0" smtClean="0"/>
              <a:t>officials (35%), </a:t>
            </a:r>
            <a:r>
              <a:rPr lang="en-US" dirty="0" smtClean="0"/>
              <a:t>wind </a:t>
            </a:r>
            <a:r>
              <a:rPr lang="en-US" dirty="0" smtClean="0"/>
              <a:t>developers (25%), NGOs (30%), and consultants/others (10%)</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Facilitating Wind Energy Siting Workshop/Training</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D498802A-9304-4044-982A-8E7CBF099528}"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Mutual Gains Negotiation Theory and Practice</a:t>
            </a:r>
          </a:p>
          <a:p>
            <a:r>
              <a:rPr lang="en-US" dirty="0" smtClean="0"/>
              <a:t>Panels on key topics-visual impacts, noise, joint fact finding, engaging communities</a:t>
            </a:r>
          </a:p>
          <a:p>
            <a:r>
              <a:rPr lang="en-US" dirty="0" smtClean="0"/>
              <a:t>Site specific case studies</a:t>
            </a:r>
          </a:p>
          <a:p>
            <a:r>
              <a:rPr lang="en-US" dirty="0" smtClean="0"/>
              <a:t>Negotiation exercises ranging from two-parties and two-issues, to five parties and multiple </a:t>
            </a:r>
            <a:r>
              <a:rPr lang="en-US" dirty="0" smtClean="0"/>
              <a:t>issues for a half day</a:t>
            </a:r>
            <a:endParaRPr lang="en-US" dirty="0" smtClean="0"/>
          </a:p>
          <a:p>
            <a:r>
              <a:rPr lang="en-US" dirty="0" smtClean="0"/>
              <a:t>End with clinic on real situations raised by participants, small groups on themes</a:t>
            </a:r>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D498802A-9304-4044-982A-8E7CBF099528}"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50038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r>
                        <a:rPr lang="en-US" sz="3200" dirty="0" smtClean="0"/>
                        <a:t>8 (Excellent)</a:t>
                      </a:r>
                      <a:endParaRPr lang="en-US" sz="3200" dirty="0"/>
                    </a:p>
                  </a:txBody>
                  <a:tcPr/>
                </a:tc>
                <a:tc>
                  <a:txBody>
                    <a:bodyPr/>
                    <a:lstStyle/>
                    <a:p>
                      <a:r>
                        <a:rPr lang="en-US" sz="3200" dirty="0" smtClean="0"/>
                        <a:t>18</a:t>
                      </a:r>
                      <a:endParaRPr lang="en-US" sz="3200" dirty="0"/>
                    </a:p>
                  </a:txBody>
                  <a:tcPr/>
                </a:tc>
              </a:tr>
              <a:tr h="370840">
                <a:tc>
                  <a:txBody>
                    <a:bodyPr/>
                    <a:lstStyle/>
                    <a:p>
                      <a:r>
                        <a:rPr lang="en-US" sz="3200" dirty="0" smtClean="0"/>
                        <a:t>7</a:t>
                      </a:r>
                      <a:endParaRPr lang="en-US" sz="3200" dirty="0"/>
                    </a:p>
                  </a:txBody>
                  <a:tcPr/>
                </a:tc>
                <a:tc>
                  <a:txBody>
                    <a:bodyPr/>
                    <a:lstStyle/>
                    <a:p>
                      <a:r>
                        <a:rPr lang="en-US" sz="3200" dirty="0" smtClean="0"/>
                        <a:t>24</a:t>
                      </a:r>
                      <a:endParaRPr lang="en-US" sz="3200" dirty="0"/>
                    </a:p>
                  </a:txBody>
                  <a:tcPr/>
                </a:tc>
              </a:tr>
              <a:tr h="370840">
                <a:tc>
                  <a:txBody>
                    <a:bodyPr/>
                    <a:lstStyle/>
                    <a:p>
                      <a:r>
                        <a:rPr lang="en-US" sz="3200" dirty="0" smtClean="0"/>
                        <a:t>6</a:t>
                      </a:r>
                      <a:endParaRPr lang="en-US" sz="3200" dirty="0"/>
                    </a:p>
                  </a:txBody>
                  <a:tcPr/>
                </a:tc>
                <a:tc>
                  <a:txBody>
                    <a:bodyPr/>
                    <a:lstStyle/>
                    <a:p>
                      <a:r>
                        <a:rPr lang="en-US" sz="3200" dirty="0" smtClean="0"/>
                        <a:t>8</a:t>
                      </a:r>
                      <a:endParaRPr lang="en-US" sz="3200" dirty="0"/>
                    </a:p>
                  </a:txBody>
                  <a:tcPr/>
                </a:tc>
              </a:tr>
              <a:tr h="370840">
                <a:tc>
                  <a:txBody>
                    <a:bodyPr/>
                    <a:lstStyle/>
                    <a:p>
                      <a:r>
                        <a:rPr lang="en-US" sz="3200" dirty="0" smtClean="0"/>
                        <a:t>5</a:t>
                      </a:r>
                      <a:endParaRPr lang="en-US" sz="3200" dirty="0"/>
                    </a:p>
                  </a:txBody>
                  <a:tcPr/>
                </a:tc>
                <a:tc>
                  <a:txBody>
                    <a:bodyPr/>
                    <a:lstStyle/>
                    <a:p>
                      <a:r>
                        <a:rPr lang="en-US" sz="3200" dirty="0" smtClean="0"/>
                        <a:t>0</a:t>
                      </a:r>
                      <a:endParaRPr lang="en-US" sz="3200" dirty="0"/>
                    </a:p>
                  </a:txBody>
                  <a:tcPr/>
                </a:tc>
              </a:tr>
              <a:tr h="370840">
                <a:tc>
                  <a:txBody>
                    <a:bodyPr/>
                    <a:lstStyle/>
                    <a:p>
                      <a:r>
                        <a:rPr lang="en-US" sz="3200" dirty="0" smtClean="0"/>
                        <a:t>4</a:t>
                      </a:r>
                      <a:endParaRPr lang="en-US" sz="3200" dirty="0"/>
                    </a:p>
                  </a:txBody>
                  <a:tcPr/>
                </a:tc>
                <a:tc>
                  <a:txBody>
                    <a:bodyPr/>
                    <a:lstStyle/>
                    <a:p>
                      <a:r>
                        <a:rPr lang="en-US" sz="3200" dirty="0" smtClean="0"/>
                        <a:t>0</a:t>
                      </a:r>
                      <a:endParaRPr lang="en-US" sz="3200" dirty="0"/>
                    </a:p>
                  </a:txBody>
                  <a:tcPr/>
                </a:tc>
              </a:tr>
              <a:tr h="370840">
                <a:tc>
                  <a:txBody>
                    <a:bodyPr/>
                    <a:lstStyle/>
                    <a:p>
                      <a:r>
                        <a:rPr lang="en-US" sz="3200" dirty="0" smtClean="0"/>
                        <a:t>3</a:t>
                      </a:r>
                      <a:endParaRPr lang="en-US" sz="3200" dirty="0"/>
                    </a:p>
                  </a:txBody>
                  <a:tcPr/>
                </a:tc>
                <a:tc>
                  <a:txBody>
                    <a:bodyPr/>
                    <a:lstStyle/>
                    <a:p>
                      <a:r>
                        <a:rPr lang="en-US" sz="3200" dirty="0" smtClean="0"/>
                        <a:t>0</a:t>
                      </a:r>
                      <a:endParaRPr lang="en-US" sz="3200" dirty="0"/>
                    </a:p>
                  </a:txBody>
                  <a:tcPr/>
                </a:tc>
              </a:tr>
              <a:tr h="370840">
                <a:tc>
                  <a:txBody>
                    <a:bodyPr/>
                    <a:lstStyle/>
                    <a:p>
                      <a:r>
                        <a:rPr lang="en-US" sz="3200" dirty="0" smtClean="0"/>
                        <a:t>2</a:t>
                      </a:r>
                      <a:endParaRPr lang="en-US" sz="3200" dirty="0"/>
                    </a:p>
                  </a:txBody>
                  <a:tcPr/>
                </a:tc>
                <a:tc>
                  <a:txBody>
                    <a:bodyPr/>
                    <a:lstStyle/>
                    <a:p>
                      <a:r>
                        <a:rPr lang="en-US" sz="3200" dirty="0" smtClean="0"/>
                        <a:t>0</a:t>
                      </a:r>
                      <a:endParaRPr lang="en-US" sz="3200" dirty="0"/>
                    </a:p>
                  </a:txBody>
                  <a:tcPr/>
                </a:tc>
              </a:tr>
              <a:tr h="370840">
                <a:tc>
                  <a:txBody>
                    <a:bodyPr/>
                    <a:lstStyle/>
                    <a:p>
                      <a:r>
                        <a:rPr lang="en-US" sz="3200" dirty="0" smtClean="0"/>
                        <a:t>1 (Unsatisfactory)</a:t>
                      </a:r>
                      <a:endParaRPr lang="en-US" sz="3200" dirty="0"/>
                    </a:p>
                  </a:txBody>
                  <a:tcPr/>
                </a:tc>
                <a:tc>
                  <a:txBody>
                    <a:bodyPr/>
                    <a:lstStyle/>
                    <a:p>
                      <a:r>
                        <a:rPr lang="en-US" sz="3200" dirty="0" smtClean="0"/>
                        <a:t>0</a:t>
                      </a:r>
                      <a:endParaRPr lang="en-US" sz="3200" dirty="0"/>
                    </a:p>
                  </a:txBody>
                  <a:tcPr/>
                </a:tc>
              </a:tr>
            </a:tbl>
          </a:graphicData>
        </a:graphic>
      </p:graphicFrame>
      <p:sp>
        <p:nvSpPr>
          <p:cNvPr id="3" name="Title 2"/>
          <p:cNvSpPr>
            <a:spLocks noGrp="1"/>
          </p:cNvSpPr>
          <p:nvPr>
            <p:ph type="title"/>
          </p:nvPr>
        </p:nvSpPr>
        <p:spPr/>
        <p:txBody>
          <a:bodyPr>
            <a:normAutofit fontScale="90000"/>
          </a:bodyPr>
          <a:lstStyle/>
          <a:p>
            <a:r>
              <a:rPr lang="en-US" dirty="0" smtClean="0"/>
              <a:t>How would you evaluate the overall training (scale of 1-8)?</a:t>
            </a:r>
            <a:endParaRPr lang="en-US" dirty="0"/>
          </a:p>
        </p:txBody>
      </p:sp>
      <p:sp>
        <p:nvSpPr>
          <p:cNvPr id="4" name="Slide Number Placeholder 3"/>
          <p:cNvSpPr>
            <a:spLocks noGrp="1"/>
          </p:cNvSpPr>
          <p:nvPr>
            <p:ph type="sldNum" sz="quarter" idx="12"/>
          </p:nvPr>
        </p:nvSpPr>
        <p:spPr/>
        <p:txBody>
          <a:bodyPr/>
          <a:lstStyle/>
          <a:p>
            <a:pPr>
              <a:defRPr/>
            </a:pPr>
            <a:fld id="{D498802A-9304-4044-982A-8E7CBF099528}"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2956560"/>
        </p:xfrm>
        <a:graphic>
          <a:graphicData uri="http://schemas.openxmlformats.org/drawingml/2006/table">
            <a:tbl>
              <a:tblPr firstRow="1" bandRow="1">
                <a:tableStyleId>{5C22544A-7EE6-4342-B048-85BDC9FD1C3A}</a:tableStyleId>
              </a:tblPr>
              <a:tblGrid>
                <a:gridCol w="4953000"/>
                <a:gridCol w="3276600"/>
              </a:tblGrid>
              <a:tr h="370840">
                <a:tc>
                  <a:txBody>
                    <a:bodyPr/>
                    <a:lstStyle/>
                    <a:p>
                      <a:endParaRPr lang="en-US" sz="3600" dirty="0"/>
                    </a:p>
                  </a:txBody>
                  <a:tcPr/>
                </a:tc>
                <a:tc>
                  <a:txBody>
                    <a:bodyPr/>
                    <a:lstStyle/>
                    <a:p>
                      <a:endParaRPr lang="en-US"/>
                    </a:p>
                  </a:txBody>
                  <a:tcPr/>
                </a:tc>
              </a:tr>
              <a:tr h="370840">
                <a:tc>
                  <a:txBody>
                    <a:bodyPr/>
                    <a:lstStyle/>
                    <a:p>
                      <a:r>
                        <a:rPr lang="en-US" sz="3200" dirty="0" smtClean="0"/>
                        <a:t>Excellent</a:t>
                      </a:r>
                      <a:endParaRPr lang="en-US" sz="3200" dirty="0"/>
                    </a:p>
                  </a:txBody>
                  <a:tcPr/>
                </a:tc>
                <a:tc>
                  <a:txBody>
                    <a:bodyPr/>
                    <a:lstStyle/>
                    <a:p>
                      <a:r>
                        <a:rPr lang="en-US" sz="3200" dirty="0" smtClean="0"/>
                        <a:t>47</a:t>
                      </a:r>
                      <a:endParaRPr lang="en-US" sz="3200" dirty="0"/>
                    </a:p>
                  </a:txBody>
                  <a:tcPr/>
                </a:tc>
              </a:tr>
              <a:tr h="370840">
                <a:tc>
                  <a:txBody>
                    <a:bodyPr/>
                    <a:lstStyle/>
                    <a:p>
                      <a:r>
                        <a:rPr lang="en-US" sz="3200" dirty="0" smtClean="0"/>
                        <a:t>Good</a:t>
                      </a:r>
                      <a:endParaRPr lang="en-US" sz="3200" dirty="0"/>
                    </a:p>
                  </a:txBody>
                  <a:tcPr/>
                </a:tc>
                <a:tc>
                  <a:txBody>
                    <a:bodyPr/>
                    <a:lstStyle/>
                    <a:p>
                      <a:r>
                        <a:rPr lang="en-US" sz="3200" dirty="0" smtClean="0"/>
                        <a:t>8</a:t>
                      </a:r>
                      <a:endParaRPr lang="en-US" sz="3200" dirty="0"/>
                    </a:p>
                  </a:txBody>
                  <a:tcPr/>
                </a:tc>
              </a:tr>
              <a:tr h="370840">
                <a:tc>
                  <a:txBody>
                    <a:bodyPr/>
                    <a:lstStyle/>
                    <a:p>
                      <a:r>
                        <a:rPr lang="en-US" sz="3200" dirty="0" smtClean="0"/>
                        <a:t>Satisfactory</a:t>
                      </a:r>
                      <a:endParaRPr lang="en-US" sz="3200" dirty="0"/>
                    </a:p>
                  </a:txBody>
                  <a:tcPr/>
                </a:tc>
                <a:tc>
                  <a:txBody>
                    <a:bodyPr/>
                    <a:lstStyle/>
                    <a:p>
                      <a:r>
                        <a:rPr lang="en-US" sz="3200" dirty="0" smtClean="0"/>
                        <a:t>0</a:t>
                      </a:r>
                      <a:endParaRPr lang="en-US" sz="3200" dirty="0"/>
                    </a:p>
                  </a:txBody>
                  <a:tcPr/>
                </a:tc>
              </a:tr>
              <a:tr h="370840">
                <a:tc>
                  <a:txBody>
                    <a:bodyPr/>
                    <a:lstStyle/>
                    <a:p>
                      <a:r>
                        <a:rPr lang="en-US" sz="3200" dirty="0" smtClean="0"/>
                        <a:t>Unsatisfactory</a:t>
                      </a:r>
                      <a:endParaRPr lang="en-US" sz="3200" dirty="0"/>
                    </a:p>
                  </a:txBody>
                  <a:tcPr/>
                </a:tc>
                <a:tc>
                  <a:txBody>
                    <a:bodyPr/>
                    <a:lstStyle/>
                    <a:p>
                      <a:r>
                        <a:rPr lang="en-US" sz="3200" dirty="0" smtClean="0"/>
                        <a:t>0</a:t>
                      </a:r>
                      <a:endParaRPr lang="en-US" sz="3200" dirty="0"/>
                    </a:p>
                  </a:txBody>
                  <a:tcPr/>
                </a:tc>
              </a:tr>
            </a:tbl>
          </a:graphicData>
        </a:graphic>
      </p:graphicFrame>
      <p:sp>
        <p:nvSpPr>
          <p:cNvPr id="3" name="Title 2"/>
          <p:cNvSpPr>
            <a:spLocks noGrp="1"/>
          </p:cNvSpPr>
          <p:nvPr>
            <p:ph type="title"/>
          </p:nvPr>
        </p:nvSpPr>
        <p:spPr/>
        <p:txBody>
          <a:bodyPr>
            <a:normAutofit fontScale="90000"/>
          </a:bodyPr>
          <a:lstStyle/>
          <a:p>
            <a:pPr lvl="0"/>
            <a:r>
              <a:rPr lang="en-US" dirty="0" smtClean="0"/>
              <a:t/>
            </a:r>
            <a:br>
              <a:rPr lang="en-US" dirty="0" smtClean="0"/>
            </a:br>
            <a:r>
              <a:rPr lang="en-US" dirty="0" smtClean="0"/>
              <a:t>How would you evaluate the trainers?</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D498802A-9304-4044-982A-8E7CBF099528}"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TRAINING</a:t>
            </a:r>
          </a:p>
          <a:p>
            <a:pPr lvl="1"/>
            <a:r>
              <a:rPr lang="en-US" sz="2000" dirty="0" smtClean="0"/>
              <a:t>Additional customized “Facilitating Wind Siting and Policymaking Workshops/Trainings” </a:t>
            </a:r>
            <a:r>
              <a:rPr lang="en-US" sz="2000" dirty="0" smtClean="0"/>
              <a:t>(ala CBI/Raab Harvard)</a:t>
            </a:r>
            <a:endParaRPr lang="en-US" sz="2000" dirty="0" smtClean="0"/>
          </a:p>
          <a:p>
            <a:pPr lvl="2"/>
            <a:r>
              <a:rPr lang="en-US" sz="1800" dirty="0" smtClean="0"/>
              <a:t>Brief or </a:t>
            </a:r>
            <a:r>
              <a:rPr lang="en-US" sz="1800" dirty="0" smtClean="0"/>
              <a:t>multi-day—local, state, or regional</a:t>
            </a:r>
            <a:endParaRPr lang="en-US" sz="1800" dirty="0" smtClean="0"/>
          </a:p>
          <a:p>
            <a:r>
              <a:rPr lang="en-US" sz="2400" dirty="0" smtClean="0"/>
              <a:t>GENERAL INFORMATION AND EDUCATION</a:t>
            </a:r>
          </a:p>
          <a:p>
            <a:pPr lvl="1"/>
            <a:r>
              <a:rPr lang="en-US" sz="2000" dirty="0" smtClean="0"/>
              <a:t>Workshops on energy choices more broadly with facilitated dialog and keypad polling </a:t>
            </a:r>
            <a:r>
              <a:rPr lang="en-US" sz="2000" dirty="0" smtClean="0"/>
              <a:t>(ala VT and Boston GHG)</a:t>
            </a:r>
            <a:endParaRPr lang="en-US" sz="2000" dirty="0" smtClean="0"/>
          </a:p>
          <a:p>
            <a:pPr lvl="2"/>
            <a:r>
              <a:rPr lang="en-US" sz="1800" dirty="0" smtClean="0"/>
              <a:t>Background materials and keypad questions developed by diverse stakeholder advisory group</a:t>
            </a:r>
          </a:p>
          <a:p>
            <a:r>
              <a:rPr lang="en-US" sz="2400" dirty="0" smtClean="0"/>
              <a:t>GUIDANCE</a:t>
            </a:r>
            <a:endParaRPr lang="en-US" sz="2000" dirty="0"/>
          </a:p>
          <a:p>
            <a:pPr lvl="1"/>
            <a:r>
              <a:rPr lang="en-US" sz="2000" dirty="0"/>
              <a:t>Development of model local siting ordinances and </a:t>
            </a:r>
            <a:r>
              <a:rPr lang="en-US" sz="2000" dirty="0" smtClean="0"/>
              <a:t>codes</a:t>
            </a:r>
          </a:p>
          <a:p>
            <a:pPr lvl="1"/>
            <a:r>
              <a:rPr lang="en-US" sz="2000" dirty="0" smtClean="0"/>
              <a:t>Other handbooks for local </a:t>
            </a:r>
            <a:r>
              <a:rPr lang="en-US" sz="2000" dirty="0" smtClean="0"/>
              <a:t>officials, developers, and stakeholders on topic (ala CLF Ventures)</a:t>
            </a:r>
            <a:endParaRPr lang="en-US" sz="2000" dirty="0"/>
          </a:p>
          <a:p>
            <a:pPr lvl="1"/>
            <a:endParaRPr lang="en-US" sz="2000"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200" dirty="0" smtClean="0"/>
              <a:t>Potential Next Step Citizen Engagement Options for MA and Beyond</a:t>
            </a:r>
            <a:endParaRPr lang="en-US" sz="3200" dirty="0"/>
          </a:p>
        </p:txBody>
      </p:sp>
      <p:sp>
        <p:nvSpPr>
          <p:cNvPr id="4" name="Slide Number Placeholder 3"/>
          <p:cNvSpPr>
            <a:spLocks noGrp="1"/>
          </p:cNvSpPr>
          <p:nvPr>
            <p:ph type="sldNum" sz="quarter" idx="12"/>
          </p:nvPr>
        </p:nvSpPr>
        <p:spPr/>
        <p:txBody>
          <a:bodyPr/>
          <a:lstStyle/>
          <a:p>
            <a:pPr>
              <a:defRPr/>
            </a:pPr>
            <a:fld id="{D498802A-9304-4044-982A-8E7CBF099528}"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SITE-SPECIFIC</a:t>
            </a:r>
            <a:endParaRPr lang="en-US" sz="2800" dirty="0"/>
          </a:p>
          <a:p>
            <a:pPr lvl="1"/>
            <a:r>
              <a:rPr lang="en-US" sz="2400" dirty="0"/>
              <a:t>Site-specific stakeholder/citizen engagement assessment by </a:t>
            </a:r>
            <a:r>
              <a:rPr lang="en-US" sz="2400" dirty="0" smtClean="0"/>
              <a:t>neutral assessor</a:t>
            </a:r>
            <a:endParaRPr lang="en-US" sz="2400" dirty="0"/>
          </a:p>
          <a:p>
            <a:pPr lvl="1"/>
            <a:r>
              <a:rPr lang="en-US" sz="2400" dirty="0"/>
              <a:t>Professionally facilitated site-specific stakeholder/citizen engagement </a:t>
            </a:r>
            <a:r>
              <a:rPr lang="en-US" sz="2400" dirty="0" smtClean="0"/>
              <a:t>process on specifi</a:t>
            </a:r>
            <a:r>
              <a:rPr lang="en-US" sz="2400" dirty="0" smtClean="0"/>
              <a:t>c project proposals or pre-proposal stage</a:t>
            </a:r>
            <a:endParaRPr lang="en-US" sz="2400" dirty="0" smtClean="0"/>
          </a:p>
          <a:p>
            <a:pPr lvl="2"/>
            <a:r>
              <a:rPr lang="en-US" sz="2200" dirty="0" smtClean="0"/>
              <a:t>Intent could range from information to developing joint options to seeking </a:t>
            </a:r>
            <a:r>
              <a:rPr lang="en-US" sz="2200" dirty="0" smtClean="0"/>
              <a:t>agreement on conditions around a particular project</a:t>
            </a:r>
            <a:endParaRPr lang="en-US" sz="2200" dirty="0" smtClean="0"/>
          </a:p>
          <a:p>
            <a:pPr lvl="1"/>
            <a:r>
              <a:rPr lang="en-US" sz="2400" dirty="0" smtClean="0"/>
              <a:t>Consider an easy access pool of dollars and contracting to access neutral help easily</a:t>
            </a:r>
          </a:p>
          <a:p>
            <a:pPr lvl="1"/>
            <a:endParaRPr lang="en-US" sz="2400" dirty="0"/>
          </a:p>
          <a:p>
            <a:endParaRPr lang="en-US" dirty="0"/>
          </a:p>
        </p:txBody>
      </p:sp>
      <p:sp>
        <p:nvSpPr>
          <p:cNvPr id="3" name="Title 2"/>
          <p:cNvSpPr>
            <a:spLocks noGrp="1"/>
          </p:cNvSpPr>
          <p:nvPr>
            <p:ph type="title"/>
          </p:nvPr>
        </p:nvSpPr>
        <p:spPr/>
        <p:txBody>
          <a:bodyPr>
            <a:normAutofit/>
          </a:bodyPr>
          <a:lstStyle/>
          <a:p>
            <a:r>
              <a:rPr lang="en-US" sz="3200" dirty="0" smtClean="0"/>
              <a:t>Potential Next Step Citizen Engagement Options for MA and </a:t>
            </a:r>
            <a:r>
              <a:rPr lang="en-US" sz="3200" dirty="0" smtClean="0"/>
              <a:t>Beyond (continued)</a:t>
            </a:r>
            <a:endParaRPr lang="en-US" sz="3200" dirty="0"/>
          </a:p>
        </p:txBody>
      </p:sp>
      <p:sp>
        <p:nvSpPr>
          <p:cNvPr id="4" name="Slide Number Placeholder 3"/>
          <p:cNvSpPr>
            <a:spLocks noGrp="1"/>
          </p:cNvSpPr>
          <p:nvPr>
            <p:ph type="sldNum" sz="quarter" idx="12"/>
          </p:nvPr>
        </p:nvSpPr>
        <p:spPr/>
        <p:txBody>
          <a:bodyPr/>
          <a:lstStyle/>
          <a:p>
            <a:pPr>
              <a:defRPr/>
            </a:pPr>
            <a:fld id="{D498802A-9304-4044-982A-8E7CBF099528}" type="slidenum">
              <a:rPr lang="en-US" smtClean="0"/>
              <a:pPr>
                <a:defRPr/>
              </a:pPr>
              <a:t>46</a:t>
            </a:fld>
            <a:endParaRPr lang="en-US"/>
          </a:p>
        </p:txBody>
      </p:sp>
    </p:spTree>
    <p:extLst>
      <p:ext uri="{BB962C8B-B14F-4D97-AF65-F5344CB8AC3E}">
        <p14:creationId xmlns:p14="http://schemas.microsoft.com/office/powerpoint/2010/main" xmlns="" val="10152058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POLICY</a:t>
            </a:r>
          </a:p>
          <a:p>
            <a:pPr lvl="1"/>
            <a:r>
              <a:rPr lang="en-US" sz="2800" dirty="0" smtClean="0"/>
              <a:t>Regional or state Joint fact finding on key topics of import (noise, wildlife, etc.)</a:t>
            </a:r>
          </a:p>
          <a:p>
            <a:pPr lvl="1"/>
            <a:r>
              <a:rPr lang="en-US" sz="2800" dirty="0" smtClean="0"/>
              <a:t>State-based negotiated rulemaking on renewable facility siting laws or guidelines; or renewable policy (FITs, net metering, RPS, interconnections standards)</a:t>
            </a:r>
          </a:p>
          <a:p>
            <a:endParaRPr lang="en-US" dirty="0"/>
          </a:p>
        </p:txBody>
      </p:sp>
      <p:sp>
        <p:nvSpPr>
          <p:cNvPr id="3" name="Title 2"/>
          <p:cNvSpPr>
            <a:spLocks noGrp="1"/>
          </p:cNvSpPr>
          <p:nvPr>
            <p:ph type="title"/>
          </p:nvPr>
        </p:nvSpPr>
        <p:spPr/>
        <p:txBody>
          <a:bodyPr>
            <a:normAutofit/>
          </a:bodyPr>
          <a:lstStyle/>
          <a:p>
            <a:r>
              <a:rPr lang="en-US" sz="3200" dirty="0" smtClean="0"/>
              <a:t>Potential Next Step Citizen Engagement Options for MA and Beyond (continued)</a:t>
            </a:r>
            <a:endParaRPr lang="en-US" sz="3200" dirty="0"/>
          </a:p>
        </p:txBody>
      </p:sp>
      <p:sp>
        <p:nvSpPr>
          <p:cNvPr id="4" name="Slide Number Placeholder 3"/>
          <p:cNvSpPr>
            <a:spLocks noGrp="1"/>
          </p:cNvSpPr>
          <p:nvPr>
            <p:ph type="sldNum" sz="quarter" idx="12"/>
          </p:nvPr>
        </p:nvSpPr>
        <p:spPr/>
        <p:txBody>
          <a:bodyPr/>
          <a:lstStyle/>
          <a:p>
            <a:pPr>
              <a:defRPr/>
            </a:pPr>
            <a:fld id="{D498802A-9304-4044-982A-8E7CBF099528}" type="slidenum">
              <a:rPr lang="en-US" smtClean="0"/>
              <a:pPr>
                <a:defRPr/>
              </a:pPr>
              <a:t>47</a:t>
            </a:fld>
            <a:endParaRPr lang="en-US"/>
          </a:p>
        </p:txBody>
      </p:sp>
    </p:spTree>
    <p:extLst>
      <p:ext uri="{BB962C8B-B14F-4D97-AF65-F5344CB8AC3E}">
        <p14:creationId xmlns:p14="http://schemas.microsoft.com/office/powerpoint/2010/main" xmlns="" val="3576296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subTitle" idx="1"/>
          </p:nvPr>
        </p:nvSpPr>
        <p:spPr>
          <a:xfrm>
            <a:off x="2590800" y="533400"/>
            <a:ext cx="5410200" cy="1752600"/>
          </a:xfrm>
          <a:solidFill>
            <a:srgbClr val="FFFF99"/>
          </a:solidFill>
        </p:spPr>
        <p:txBody>
          <a:bodyPr/>
          <a:lstStyle/>
          <a:p>
            <a:pPr marR="0" algn="l" eaLnBrk="1" hangingPunct="1"/>
            <a:r>
              <a:rPr lang="en-US" sz="2800" b="1" smtClean="0"/>
              <a:t>Cape &amp; Islands </a:t>
            </a:r>
          </a:p>
          <a:p>
            <a:pPr marR="0" algn="l" eaLnBrk="1" hangingPunct="1"/>
            <a:r>
              <a:rPr lang="en-US" sz="2800" b="1" smtClean="0"/>
              <a:t>Offshore Wind Process</a:t>
            </a:r>
          </a:p>
          <a:p>
            <a:pPr marR="0" algn="l" eaLnBrk="1" hangingPunct="1"/>
            <a:r>
              <a:rPr lang="en-US" sz="2500" i="1" smtClean="0"/>
              <a:t>Meeting #3: November 21, 2002</a:t>
            </a:r>
          </a:p>
        </p:txBody>
      </p:sp>
      <p:sp>
        <p:nvSpPr>
          <p:cNvPr id="33794" name="Text Box 3"/>
          <p:cNvSpPr txBox="1">
            <a:spLocks noChangeArrowheads="1"/>
          </p:cNvSpPr>
          <p:nvPr/>
        </p:nvSpPr>
        <p:spPr bwMode="auto">
          <a:xfrm>
            <a:off x="428625" y="2887663"/>
            <a:ext cx="8410575" cy="3513137"/>
          </a:xfrm>
          <a:prstGeom prst="rect">
            <a:avLst/>
          </a:prstGeom>
          <a:solidFill>
            <a:srgbClr val="E5E250"/>
          </a:solidFill>
          <a:ln w="9525">
            <a:noFill/>
            <a:miter lim="800000"/>
            <a:headEnd/>
            <a:tailEnd/>
          </a:ln>
        </p:spPr>
        <p:txBody>
          <a:bodyPr>
            <a:spAutoFit/>
          </a:bodyPr>
          <a:lstStyle/>
          <a:p>
            <a:pPr>
              <a:spcBef>
                <a:spcPct val="50000"/>
              </a:spcBef>
            </a:pPr>
            <a:endParaRPr lang="en-US" b="1" i="1">
              <a:latin typeface="Arial" charset="0"/>
            </a:endParaRPr>
          </a:p>
          <a:p>
            <a:pPr>
              <a:spcBef>
                <a:spcPct val="50000"/>
              </a:spcBef>
            </a:pPr>
            <a:r>
              <a:rPr lang="en-US" b="1" i="1">
                <a:latin typeface="Arial" charset="0"/>
              </a:rPr>
              <a:t>November 21</a:t>
            </a:r>
            <a:r>
              <a:rPr lang="en-US">
                <a:latin typeface="Arial" charset="0"/>
              </a:rPr>
              <a:t>	</a:t>
            </a:r>
            <a:r>
              <a:rPr lang="en-US" b="1">
                <a:latin typeface="Arial" charset="0"/>
              </a:rPr>
              <a:t>Panel 1</a:t>
            </a:r>
            <a:r>
              <a:rPr lang="en-US">
                <a:latin typeface="Arial" charset="0"/>
              </a:rPr>
              <a:t>: </a:t>
            </a:r>
            <a:r>
              <a:rPr lang="en-US" b="1">
                <a:latin typeface="Arial" charset="0"/>
              </a:rPr>
              <a:t>Visual Impacts</a:t>
            </a:r>
            <a:br>
              <a:rPr lang="en-US" b="1">
                <a:latin typeface="Arial" charset="0"/>
              </a:rPr>
            </a:br>
            <a:r>
              <a:rPr lang="en-US" b="1">
                <a:latin typeface="Arial" charset="0"/>
              </a:rPr>
              <a:t/>
            </a:r>
            <a:br>
              <a:rPr lang="en-US" b="1">
                <a:latin typeface="Arial" charset="0"/>
              </a:rPr>
            </a:br>
            <a:r>
              <a:rPr lang="en-US" b="1">
                <a:latin typeface="Arial" charset="0"/>
              </a:rPr>
              <a:t>	</a:t>
            </a:r>
            <a:r>
              <a:rPr lang="en-US" b="1" i="1">
                <a:latin typeface="Arial" charset="0"/>
              </a:rPr>
              <a:t>	Goal: To better understand what the proposed 			Cape Wind project might look like.	</a:t>
            </a:r>
          </a:p>
          <a:p>
            <a:pPr>
              <a:spcBef>
                <a:spcPct val="50000"/>
              </a:spcBef>
            </a:pPr>
            <a:r>
              <a:rPr lang="en-US" b="1">
                <a:latin typeface="Arial" charset="0"/>
              </a:rPr>
              <a:t>		 Agenda:</a:t>
            </a:r>
            <a:br>
              <a:rPr lang="en-US" b="1">
                <a:latin typeface="Arial" charset="0"/>
              </a:rPr>
            </a:br>
            <a:endParaRPr lang="en-US" b="1">
              <a:latin typeface="Arial" charset="0"/>
            </a:endParaRPr>
          </a:p>
          <a:p>
            <a:pPr lvl="4">
              <a:buFontTx/>
              <a:buChar char="•"/>
            </a:pPr>
            <a:r>
              <a:rPr lang="en-US" sz="1600" b="1">
                <a:latin typeface="Arial" charset="0"/>
              </a:rPr>
              <a:t> Cape Wind (visual model)</a:t>
            </a:r>
          </a:p>
          <a:p>
            <a:pPr lvl="4">
              <a:buFontTx/>
              <a:buChar char="•"/>
            </a:pPr>
            <a:r>
              <a:rPr lang="en-US" sz="1600" b="1">
                <a:latin typeface="Arial" charset="0"/>
              </a:rPr>
              <a:t> Alliance to Protect Nantucket Sound (visual model)</a:t>
            </a:r>
          </a:p>
          <a:p>
            <a:pPr lvl="4">
              <a:buFontTx/>
              <a:buChar char="•"/>
            </a:pPr>
            <a:r>
              <a:rPr lang="en-US" sz="1600" b="1">
                <a:latin typeface="Arial" charset="0"/>
              </a:rPr>
              <a:t> Visual Modeling of Other Wind Projects/Proposals</a:t>
            </a:r>
          </a:p>
          <a:p>
            <a:pPr lvl="4">
              <a:buFontTx/>
              <a:buChar char="•"/>
            </a:pPr>
            <a:r>
              <a:rPr lang="en-US" sz="1600" b="1">
                <a:latin typeface="Arial" charset="0"/>
              </a:rPr>
              <a:t> Video on Offshore Wind Development in Europe</a:t>
            </a:r>
          </a:p>
          <a:p>
            <a:pPr lvl="4">
              <a:buFontTx/>
              <a:buChar char="•"/>
            </a:pPr>
            <a:endParaRPr lang="en-US" sz="1600" b="1">
              <a:latin typeface="Arial" charset="0"/>
            </a:endParaRPr>
          </a:p>
        </p:txBody>
      </p:sp>
      <p:pic>
        <p:nvPicPr>
          <p:cNvPr id="33795" name="Picture 4" descr="spark"/>
          <p:cNvPicPr>
            <a:picLocks noChangeAspect="1" noChangeArrowheads="1"/>
          </p:cNvPicPr>
          <p:nvPr/>
        </p:nvPicPr>
        <p:blipFill>
          <a:blip r:embed="rId3" cstate="print"/>
          <a:srcRect/>
          <a:stretch>
            <a:fillRect/>
          </a:stretch>
        </p:blipFill>
        <p:spPr bwMode="auto">
          <a:xfrm>
            <a:off x="914400" y="685800"/>
            <a:ext cx="1524000" cy="1609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a:xfrm>
            <a:off x="685800" y="1905000"/>
            <a:ext cx="8001000" cy="4495800"/>
          </a:xfrm>
          <a:solidFill>
            <a:srgbClr val="E5E250"/>
          </a:solidFill>
        </p:spPr>
        <p:txBody>
          <a:bodyPr/>
          <a:lstStyle/>
          <a:p>
            <a:pPr marL="571500" indent="-571500" eaLnBrk="1" hangingPunct="1">
              <a:buFont typeface="Wingdings" pitchFamily="2" charset="2"/>
              <a:buChar char="v"/>
            </a:pPr>
            <a:endParaRPr lang="en-US" sz="3000" b="1" smtClean="0"/>
          </a:p>
          <a:p>
            <a:pPr marL="571500" indent="-571500" eaLnBrk="1" hangingPunct="1">
              <a:buFont typeface="Wingdings" pitchFamily="2" charset="2"/>
              <a:buChar char="v"/>
            </a:pPr>
            <a:r>
              <a:rPr lang="en-US" sz="3000" b="1" smtClean="0"/>
              <a:t>“Industrialization of Nantucket Sound”</a:t>
            </a:r>
          </a:p>
          <a:p>
            <a:pPr marL="571500" indent="-571500" eaLnBrk="1" hangingPunct="1">
              <a:buFont typeface="Wingdings" pitchFamily="2" charset="2"/>
              <a:buNone/>
            </a:pPr>
            <a:endParaRPr lang="en-US" sz="1000" b="1" smtClean="0"/>
          </a:p>
          <a:p>
            <a:pPr marL="571500" indent="-571500" eaLnBrk="1" hangingPunct="1">
              <a:buFont typeface="Wingdings" pitchFamily="2" charset="2"/>
              <a:buNone/>
            </a:pPr>
            <a:endParaRPr lang="en-US" sz="1000" b="1" smtClean="0"/>
          </a:p>
          <a:p>
            <a:pPr marL="571500" indent="-571500" eaLnBrk="1" hangingPunct="1">
              <a:buFont typeface="Wingdings" pitchFamily="2" charset="2"/>
              <a:buChar char="v"/>
            </a:pPr>
            <a:r>
              <a:rPr lang="en-US" sz="3000" b="1" smtClean="0"/>
              <a:t>“Elegant Testimonial to Our Technical  Ingenuity”</a:t>
            </a:r>
          </a:p>
          <a:p>
            <a:pPr marL="571500" indent="-571500" eaLnBrk="1" hangingPunct="1">
              <a:buFont typeface="Wingdings" pitchFamily="2" charset="2"/>
              <a:buChar char="v"/>
            </a:pPr>
            <a:endParaRPr lang="en-US" sz="1000" b="1" smtClean="0"/>
          </a:p>
          <a:p>
            <a:pPr marL="571500" indent="-571500" eaLnBrk="1" hangingPunct="1">
              <a:buFont typeface="Wingdings" pitchFamily="2" charset="2"/>
              <a:buChar char="v"/>
            </a:pPr>
            <a:endParaRPr lang="en-US" sz="1000" b="1" smtClean="0"/>
          </a:p>
          <a:p>
            <a:pPr marL="571500" indent="-571500" eaLnBrk="1" hangingPunct="1">
              <a:buFont typeface="Wingdings" pitchFamily="2" charset="2"/>
              <a:buChar char="v"/>
            </a:pPr>
            <a:r>
              <a:rPr lang="en-US" sz="3000" b="1" smtClean="0"/>
              <a:t>“One Butterfly is a Beautiful Thing, But If I’m Locked in a Small Closet With 130 of Them, That’s Claustrophobic”</a:t>
            </a:r>
          </a:p>
          <a:p>
            <a:pPr marL="571500" indent="-571500" eaLnBrk="1" hangingPunct="1"/>
            <a:endParaRPr lang="en-US" sz="3000" b="1" smtClean="0"/>
          </a:p>
        </p:txBody>
      </p:sp>
      <p:sp>
        <p:nvSpPr>
          <p:cNvPr id="35843" name="Slide Number Placeholder 3"/>
          <p:cNvSpPr>
            <a:spLocks noGrp="1"/>
          </p:cNvSpPr>
          <p:nvPr>
            <p:ph type="sldNum" sz="quarter" idx="12"/>
          </p:nvPr>
        </p:nvSpPr>
        <p:spPr bwMode="auto">
          <a:xfrm>
            <a:off x="7162800" y="6324600"/>
            <a:ext cx="1905000" cy="457200"/>
          </a:xfrm>
          <a:noFill/>
          <a:ln>
            <a:miter lim="800000"/>
            <a:headEnd/>
            <a:tailEnd/>
          </a:ln>
        </p:spPr>
        <p:txBody>
          <a:bodyPr wrap="square" lIns="91440" tIns="45720" rIns="91440" bIns="45720" numCol="1" anchorCtr="0" compatLnSpc="1">
            <a:prstTxWarp prst="textNoShape">
              <a:avLst/>
            </a:prstTxWarp>
          </a:bodyPr>
          <a:lstStyle/>
          <a:p>
            <a:fld id="{C534F957-77E3-4CA8-9476-49B803E3CEC9}" type="slidenum">
              <a:rPr lang="en-US" smtClean="0"/>
              <a:pPr/>
              <a:t>6</a:t>
            </a:fld>
            <a:endParaRPr lang="en-US" smtClean="0"/>
          </a:p>
        </p:txBody>
      </p:sp>
      <p:sp>
        <p:nvSpPr>
          <p:cNvPr id="209922" name="Rectangle 2"/>
          <p:cNvSpPr>
            <a:spLocks noGrp="1" noChangeArrowheads="1"/>
          </p:cNvSpPr>
          <p:nvPr>
            <p:ph type="title"/>
          </p:nvPr>
        </p:nvSpPr>
        <p:spPr>
          <a:xfrm>
            <a:off x="457200" y="381000"/>
            <a:ext cx="8534400" cy="1371600"/>
          </a:xfrm>
          <a:solidFill>
            <a:srgbClr val="FFFF99"/>
          </a:solidFill>
        </p:spPr>
        <p:txBody>
          <a:bodyPr/>
          <a:lstStyle/>
          <a:p>
            <a:pPr eaLnBrk="1" fontAlgn="auto" hangingPunct="1">
              <a:spcAft>
                <a:spcPts val="0"/>
              </a:spcAft>
              <a:defRPr/>
            </a:pPr>
            <a:r>
              <a:rPr lang="en-US" smtClean="0">
                <a:solidFill>
                  <a:srgbClr val="009900"/>
                </a:solidFill>
              </a:rPr>
              <a:t>Divergent Views on The Visual Impacts of Proposed Project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9922">
                                            <p:txEl>
                                              <p:charRg st="4294967295" end="4294967295"/>
                                            </p:txEl>
                                          </p:spTgt>
                                        </p:tgtEl>
                                        <p:attrNameLst>
                                          <p:attrName>style.visibility</p:attrName>
                                        </p:attrNameLst>
                                      </p:cBhvr>
                                      <p:to>
                                        <p:strVal val="visible"/>
                                      </p:to>
                                    </p:set>
                                    <p:animEffect transition="in" filter="fade">
                                      <p:cBhvr>
                                        <p:cTn id="7" dur="1000"/>
                                        <p:tgtEl>
                                          <p:spTgt spid="209922">
                                            <p:txEl>
                                              <p:charRg st="4294967295" end="4294967295"/>
                                            </p:txEl>
                                          </p:spTgt>
                                        </p:tgtEl>
                                      </p:cBhvr>
                                    </p:animEffect>
                                    <p:anim calcmode="lin" valueType="num">
                                      <p:cBhvr>
                                        <p:cTn id="8" dur="1000" fill="hold"/>
                                        <p:tgtEl>
                                          <p:spTgt spid="209922">
                                            <p:txEl>
                                              <p:charRg st="4294967295" end="4294967295"/>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09922">
                                            <p:txEl>
                                              <p:charRg st="4294967295" end="429496729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9922">
                                            <p:txEl>
                                              <p:charRg st="4294967295" end="429496729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9923">
                                            <p:txEl>
                                              <p:pRg st="1" end="1"/>
                                            </p:txEl>
                                          </p:spTgt>
                                        </p:tgtEl>
                                        <p:attrNameLst>
                                          <p:attrName>style.visibility</p:attrName>
                                        </p:attrNameLst>
                                      </p:cBhvr>
                                      <p:to>
                                        <p:strVal val="visible"/>
                                      </p:to>
                                    </p:set>
                                    <p:animEffect transition="in" filter="fade">
                                      <p:cBhvr>
                                        <p:cTn id="15" dur="1000"/>
                                        <p:tgtEl>
                                          <p:spTgt spid="209923">
                                            <p:txEl>
                                              <p:pRg st="1" end="1"/>
                                            </p:txEl>
                                          </p:spTgt>
                                        </p:tgtEl>
                                      </p:cBhvr>
                                    </p:animEffect>
                                    <p:anim calcmode="lin" valueType="num">
                                      <p:cBhvr>
                                        <p:cTn id="16" dur="1000" fill="hold"/>
                                        <p:tgtEl>
                                          <p:spTgt spid="20992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99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99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9923">
                                            <p:txEl>
                                              <p:pRg st="4" end="4"/>
                                            </p:txEl>
                                          </p:spTgt>
                                        </p:tgtEl>
                                        <p:attrNameLst>
                                          <p:attrName>style.visibility</p:attrName>
                                        </p:attrNameLst>
                                      </p:cBhvr>
                                      <p:to>
                                        <p:strVal val="visible"/>
                                      </p:to>
                                    </p:set>
                                    <p:animEffect transition="in" filter="fade">
                                      <p:cBhvr>
                                        <p:cTn id="23" dur="1000"/>
                                        <p:tgtEl>
                                          <p:spTgt spid="209923">
                                            <p:txEl>
                                              <p:pRg st="4" end="4"/>
                                            </p:txEl>
                                          </p:spTgt>
                                        </p:tgtEl>
                                      </p:cBhvr>
                                    </p:animEffect>
                                    <p:anim calcmode="lin" valueType="num">
                                      <p:cBhvr>
                                        <p:cTn id="24" dur="1000" fill="hold"/>
                                        <p:tgtEl>
                                          <p:spTgt spid="209923">
                                            <p:txEl>
                                              <p:pRg st="4" end="4"/>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992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992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9923">
                                            <p:txEl>
                                              <p:pRg st="7" end="7"/>
                                            </p:txEl>
                                          </p:spTgt>
                                        </p:tgtEl>
                                        <p:attrNameLst>
                                          <p:attrName>style.visibility</p:attrName>
                                        </p:attrNameLst>
                                      </p:cBhvr>
                                      <p:to>
                                        <p:strVal val="visible"/>
                                      </p:to>
                                    </p:set>
                                    <p:animEffect transition="in" filter="fade">
                                      <p:cBhvr>
                                        <p:cTn id="31" dur="1000"/>
                                        <p:tgtEl>
                                          <p:spTgt spid="209923">
                                            <p:txEl>
                                              <p:pRg st="7" end="7"/>
                                            </p:txEl>
                                          </p:spTgt>
                                        </p:tgtEl>
                                      </p:cBhvr>
                                    </p:animEffect>
                                    <p:anim calcmode="lin" valueType="num">
                                      <p:cBhvr>
                                        <p:cTn id="32" dur="1000" fill="hold"/>
                                        <p:tgtEl>
                                          <p:spTgt spid="209923">
                                            <p:txEl>
                                              <p:pRg st="7" end="7"/>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09923">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0992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P spid="2099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50mm_earlymorning_hyannis_1 sim"/>
          <p:cNvPicPr>
            <a:picLocks noChangeAspect="1" noChangeArrowheads="1"/>
          </p:cNvPicPr>
          <p:nvPr/>
        </p:nvPicPr>
        <p:blipFill>
          <a:blip r:embed="rId3" cstate="print"/>
          <a:srcRect/>
          <a:stretch>
            <a:fillRect/>
          </a:stretch>
        </p:blipFill>
        <p:spPr bwMode="auto">
          <a:xfrm>
            <a:off x="457200" y="838200"/>
            <a:ext cx="8229600" cy="5400675"/>
          </a:xfrm>
          <a:prstGeom prst="rect">
            <a:avLst/>
          </a:prstGeom>
          <a:noFill/>
          <a:ln w="9525">
            <a:solidFill>
              <a:schemeClr val="tx1"/>
            </a:solidFill>
            <a:miter lim="800000"/>
            <a:headEnd/>
            <a:tailEnd/>
          </a:ln>
        </p:spPr>
      </p:pic>
      <p:sp>
        <p:nvSpPr>
          <p:cNvPr id="318467" name="Rectangle 3"/>
          <p:cNvSpPr>
            <a:spLocks noChangeArrowheads="1"/>
          </p:cNvSpPr>
          <p:nvPr/>
        </p:nvSpPr>
        <p:spPr bwMode="auto">
          <a:xfrm>
            <a:off x="685800" y="0"/>
            <a:ext cx="7772400"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2800" b="1" i="1" dirty="0">
                <a:solidFill>
                  <a:schemeClr val="tx2"/>
                </a:solidFill>
                <a:effectLst>
                  <a:outerShdw blurRad="38100" dist="38100" dir="2700000" algn="tl">
                    <a:srgbClr val="C0C0C0"/>
                  </a:outerShdw>
                </a:effectLst>
                <a:latin typeface="Times New Roman" pitchFamily="18" charset="0"/>
              </a:rPr>
              <a:t>Hyannis – 50 mm Simulation</a:t>
            </a:r>
          </a:p>
        </p:txBody>
      </p:sp>
      <p:sp>
        <p:nvSpPr>
          <p:cNvPr id="4608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B48A367-2F13-4F49-AFC6-C296EC3D2BF1}" type="slidenum">
              <a:rPr lang="en-US" smtClean="0"/>
              <a:pPr/>
              <a:t>7</a:t>
            </a:fld>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600200"/>
            <a:ext cx="7848600" cy="5562600"/>
          </a:xfrm>
        </p:spPr>
        <p:txBody>
          <a:bodyPr/>
          <a:lstStyle/>
          <a:p>
            <a:pPr eaLnBrk="1" hangingPunct="1">
              <a:buFontTx/>
              <a:buNone/>
            </a:pPr>
            <a:r>
              <a:rPr lang="en-US" sz="1800" b="1" smtClean="0">
                <a:latin typeface="Arial" charset="0"/>
              </a:rPr>
              <a:t>		</a:t>
            </a:r>
          </a:p>
        </p:txBody>
      </p:sp>
      <p:sp>
        <p:nvSpPr>
          <p:cNvPr id="307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8D4F9AA-6F67-4059-B4B6-A50B1AD9488B}" type="slidenum">
              <a:rPr lang="en-US" smtClean="0"/>
              <a:pPr/>
              <a:t>8</a:t>
            </a:fld>
            <a:endParaRPr lang="en-US" smtClean="0"/>
          </a:p>
        </p:txBody>
      </p:sp>
      <p:sp>
        <p:nvSpPr>
          <p:cNvPr id="2" name="Rectangle 2"/>
          <p:cNvSpPr>
            <a:spLocks noGrp="1" noChangeArrowheads="1"/>
          </p:cNvSpPr>
          <p:nvPr>
            <p:ph type="title"/>
          </p:nvPr>
        </p:nvSpPr>
        <p:spPr>
          <a:xfrm>
            <a:off x="973138" y="942975"/>
            <a:ext cx="7340600" cy="763588"/>
          </a:xfrm>
          <a:solidFill>
            <a:srgbClr val="FFFFCC"/>
          </a:solidFill>
        </p:spPr>
        <p:txBody>
          <a:bodyPr/>
          <a:lstStyle/>
          <a:p>
            <a:pPr eaLnBrk="1" fontAlgn="auto" hangingPunct="1">
              <a:spcAft>
                <a:spcPts val="0"/>
              </a:spcAft>
              <a:defRPr/>
            </a:pPr>
            <a:r>
              <a:rPr lang="en-US" smtClean="0">
                <a:solidFill>
                  <a:srgbClr val="3C8E36"/>
                </a:solidFill>
              </a:rPr>
              <a:t>SEA ST. BEACH, HYANNIS</a:t>
            </a:r>
          </a:p>
        </p:txBody>
      </p:sp>
      <p:sp>
        <p:nvSpPr>
          <p:cNvPr id="3078" name="Rectangle 4"/>
          <p:cNvSpPr>
            <a:spLocks noChangeArrowheads="1"/>
          </p:cNvSpPr>
          <p:nvPr/>
        </p:nvSpPr>
        <p:spPr bwMode="auto">
          <a:xfrm>
            <a:off x="1473200" y="4953000"/>
            <a:ext cx="6197600" cy="838200"/>
          </a:xfrm>
          <a:prstGeom prst="rect">
            <a:avLst/>
          </a:prstGeom>
          <a:noFill/>
          <a:ln w="9525">
            <a:noFill/>
            <a:miter lim="800000"/>
            <a:headEnd/>
            <a:tailEnd/>
          </a:ln>
        </p:spPr>
        <p:txBody>
          <a:bodyPr/>
          <a:lstStyle/>
          <a:p>
            <a:pPr eaLnBrk="0" hangingPunct="0"/>
            <a:endParaRPr lang="en-US" sz="1400">
              <a:latin typeface="Times New Roman" pitchFamily="18" charset="0"/>
            </a:endParaRPr>
          </a:p>
        </p:txBody>
      </p:sp>
      <p:graphicFrame>
        <p:nvGraphicFramePr>
          <p:cNvPr id="3074" name="Object 5"/>
          <p:cNvGraphicFramePr>
            <a:graphicFrameLocks noChangeAspect="1"/>
          </p:cNvGraphicFramePr>
          <p:nvPr/>
        </p:nvGraphicFramePr>
        <p:xfrm>
          <a:off x="228600" y="1905000"/>
          <a:ext cx="8763000" cy="2592388"/>
        </p:xfrm>
        <a:graphic>
          <a:graphicData uri="http://schemas.openxmlformats.org/presentationml/2006/ole">
            <p:oleObj spid="_x0000_s3074" name="Image" r:id="rId4" imgW="3047748" imgH="902133" progId="">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901700" y="1981200"/>
            <a:ext cx="7485063" cy="3667125"/>
          </a:xfrm>
          <a:solidFill>
            <a:srgbClr val="E5E250"/>
          </a:solidFill>
        </p:spPr>
        <p:txBody>
          <a:bodyPr/>
          <a:lstStyle/>
          <a:p>
            <a:pPr eaLnBrk="1" hangingPunct="1">
              <a:buFont typeface="Wingdings" pitchFamily="2" charset="2"/>
              <a:buChar char="v"/>
            </a:pPr>
            <a:endParaRPr lang="en-US" sz="1800" b="1" smtClean="0"/>
          </a:p>
          <a:p>
            <a:pPr eaLnBrk="1" hangingPunct="1">
              <a:buFont typeface="Wingdings" pitchFamily="2" charset="2"/>
              <a:buChar char="v"/>
            </a:pPr>
            <a:r>
              <a:rPr lang="en-US" b="1" smtClean="0"/>
              <a:t>Standing the correct distance from the screen story</a:t>
            </a:r>
          </a:p>
          <a:p>
            <a:pPr eaLnBrk="1" hangingPunct="1">
              <a:buFont typeface="Wingdings" pitchFamily="2" charset="2"/>
              <a:buChar char="v"/>
            </a:pPr>
            <a:r>
              <a:rPr lang="en-US" b="1" smtClean="0"/>
              <a:t>Capturing the Woody Allen true thought bubbles (what are stakeholders and citizens really thinking?)</a:t>
            </a:r>
          </a:p>
          <a:p>
            <a:pPr eaLnBrk="1" hangingPunct="1">
              <a:buFont typeface="Wingdings" pitchFamily="2" charset="2"/>
              <a:buNone/>
            </a:pPr>
            <a:endParaRPr lang="en-US" b="1" smtClean="0"/>
          </a:p>
        </p:txBody>
      </p:sp>
      <p:sp>
        <p:nvSpPr>
          <p:cNvPr id="6041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CBC40C7-DA5B-45D4-9D9F-D07FFF1661E5}" type="slidenum">
              <a:rPr lang="en-US" smtClean="0"/>
              <a:pPr/>
              <a:t>9</a:t>
            </a:fld>
            <a:endParaRPr lang="en-US" smtClean="0"/>
          </a:p>
        </p:txBody>
      </p:sp>
      <p:sp>
        <p:nvSpPr>
          <p:cNvPr id="25602" name="Rectangle 2"/>
          <p:cNvSpPr>
            <a:spLocks noGrp="1" noChangeArrowheads="1"/>
          </p:cNvSpPr>
          <p:nvPr>
            <p:ph type="title"/>
          </p:nvPr>
        </p:nvSpPr>
        <p:spPr>
          <a:xfrm>
            <a:off x="793750" y="685800"/>
            <a:ext cx="7556500" cy="917575"/>
          </a:xfrm>
          <a:solidFill>
            <a:srgbClr val="FFFF99"/>
          </a:solidFill>
        </p:spPr>
        <p:txBody>
          <a:bodyPr/>
          <a:lstStyle/>
          <a:p>
            <a:pPr eaLnBrk="1" fontAlgn="auto" hangingPunct="1">
              <a:spcAft>
                <a:spcPts val="0"/>
              </a:spcAft>
              <a:defRPr/>
            </a:pPr>
            <a:r>
              <a:rPr lang="en-US" smtClean="0">
                <a:solidFill>
                  <a:srgbClr val="009900"/>
                </a:solidFill>
              </a:rPr>
              <a:t>Proper Viewing of Slides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animEffect transition="in" filter="fade">
                                      <p:cBhvr>
                                        <p:cTn id="7" dur="2000"/>
                                        <p:tgtEl>
                                          <p:spTgt spid="2560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1977</TotalTime>
  <Words>1683</Words>
  <Application>Microsoft Office PowerPoint</Application>
  <PresentationFormat>On-screen Show (4:3)</PresentationFormat>
  <Paragraphs>510</Paragraphs>
  <Slides>47</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Concourse</vt:lpstr>
      <vt:lpstr>Image</vt:lpstr>
      <vt:lpstr>Microsoft Graph Chart</vt:lpstr>
      <vt:lpstr>Engaging Stakeholders and Citizens More Effectively on Wind (and other renewable energy)  Siting and Policymaking</vt:lpstr>
      <vt:lpstr>Outline of My Talk</vt:lpstr>
      <vt:lpstr>Cape Wind  Stakeholder Process  2002-2004</vt:lpstr>
      <vt:lpstr> Cape Wind Stakeholder Process</vt:lpstr>
      <vt:lpstr>Slide 5</vt:lpstr>
      <vt:lpstr>Divergent Views on The Visual Impacts of Proposed Project</vt:lpstr>
      <vt:lpstr>Slide 7</vt:lpstr>
      <vt:lpstr>SEA ST. BEACH, HYANNIS</vt:lpstr>
      <vt:lpstr>Proper Viewing of Slides  </vt:lpstr>
      <vt:lpstr>Interesting Visual Impacts Questions</vt:lpstr>
      <vt:lpstr>Slide 11</vt:lpstr>
      <vt:lpstr>Interesting Visual Impacts Questions</vt:lpstr>
      <vt:lpstr>Interesting Visual Impacts Questions</vt:lpstr>
      <vt:lpstr>Interesting Visual Impacts Questions (Harvard Wind Workshop)</vt:lpstr>
      <vt:lpstr>  Visual Impacts Discussion</vt:lpstr>
      <vt:lpstr>Vermont’s  Energy Future Project 2006-2007</vt:lpstr>
      <vt:lpstr>Why Consider the Future Now?</vt:lpstr>
      <vt:lpstr>Governor Douglas</vt:lpstr>
      <vt:lpstr>What was the VT Electricity  Futures Process?</vt:lpstr>
      <vt:lpstr>Comparing Environmental Impacts</vt:lpstr>
      <vt:lpstr>Regional Workshop Agenda</vt:lpstr>
      <vt:lpstr>Deliberative Polling© Process</vt:lpstr>
      <vt:lpstr>How Concerned Are You About Each of the Following?</vt:lpstr>
      <vt:lpstr>How Important is Each of the Following Goals in Meeting Vermont's Future Energy Needs? </vt:lpstr>
      <vt:lpstr>How Important is Each of the Following Goals in Meeting Vermont's Future Energy Needs (continued)?</vt:lpstr>
      <vt:lpstr>Slide 26</vt:lpstr>
      <vt:lpstr> REGIONAL WORKSHOPS Which resource options do you think should be the highest or lowest priorities to meet Vermont’s future electricity needs considering all factors (cost, environmental attributes, reliability, etc.)? </vt:lpstr>
      <vt:lpstr>Figure 12:  Continue to Buy from VT Yankee? </vt:lpstr>
      <vt:lpstr>Boston Climate Action Plan: Community Workshop Participation</vt:lpstr>
      <vt:lpstr>How important do you think it is for the Boston City Government to take action now to make the people who live and work here reduce (mitigate) the greenhouse gases that cause climate change? (Before and After)</vt:lpstr>
      <vt:lpstr>Slide 31</vt:lpstr>
      <vt:lpstr>Slide 32</vt:lpstr>
      <vt:lpstr>Slide 33</vt:lpstr>
      <vt:lpstr>Slide 34</vt:lpstr>
      <vt:lpstr>Slide 35</vt:lpstr>
      <vt:lpstr>Slide 36</vt:lpstr>
      <vt:lpstr>Slide 37</vt:lpstr>
      <vt:lpstr>Fox Islands Wind:</vt:lpstr>
      <vt:lpstr>Three Phase Process</vt:lpstr>
      <vt:lpstr>Community Feedback</vt:lpstr>
      <vt:lpstr>  Facilitating Wind Energy Siting Workshop/Training  </vt:lpstr>
      <vt:lpstr>Agenda</vt:lpstr>
      <vt:lpstr>How would you evaluate the overall training (scale of 1-8)?</vt:lpstr>
      <vt:lpstr> How would you evaluate the trainers? </vt:lpstr>
      <vt:lpstr>Potential Next Step Citizen Engagement Options for MA and Beyond</vt:lpstr>
      <vt:lpstr>Potential Next Step Citizen Engagement Options for MA and Beyond (continued)</vt:lpstr>
      <vt:lpstr>Potential Next Step Citizen Engagement Options for MA and Beyond (continued)</vt:lpstr>
    </vt:vector>
  </TitlesOfParts>
  <Company>Raab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Raab</dc:creator>
  <cp:lastModifiedBy> </cp:lastModifiedBy>
  <cp:revision>110</cp:revision>
  <dcterms:created xsi:type="dcterms:W3CDTF">2006-06-07T15:32:21Z</dcterms:created>
  <dcterms:modified xsi:type="dcterms:W3CDTF">2011-05-19T16:10:05Z</dcterms:modified>
</cp:coreProperties>
</file>