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xlsx" ContentType="application/vnd.openxmlformats-officedocument.spreadsheetml.sheet"/>
  <Default Extension="rels" ContentType="application/vnd.openxmlformats-package.relationships+xml"/>
  <Default Extension="vml" ContentType="application/vnd.openxmlformats-officedocument.vmlDrawing"/>
  <Default Extension="wdp" ContentType="image/vnd.ms-photo"/>
  <Default Extension="png" ContentType="image/png"/>
  <Default Extension="bin" ContentType="application/vnd.openxmlformats-officedocument.oleObjec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handoutMasterIdLst>
    <p:handoutMasterId r:id="rId21"/>
  </p:handoutMasterIdLst>
  <p:sldIdLst>
    <p:sldId id="256" r:id="rId2"/>
    <p:sldId id="274" r:id="rId3"/>
    <p:sldId id="298" r:id="rId4"/>
    <p:sldId id="280" r:id="rId5"/>
    <p:sldId id="281" r:id="rId6"/>
    <p:sldId id="285" r:id="rId7"/>
    <p:sldId id="284" r:id="rId8"/>
    <p:sldId id="286" r:id="rId9"/>
    <p:sldId id="287" r:id="rId10"/>
    <p:sldId id="283" r:id="rId11"/>
    <p:sldId id="297" r:id="rId12"/>
    <p:sldId id="293" r:id="rId13"/>
    <p:sldId id="294" r:id="rId14"/>
    <p:sldId id="292" r:id="rId15"/>
    <p:sldId id="295" r:id="rId16"/>
    <p:sldId id="296" r:id="rId17"/>
    <p:sldId id="289" r:id="rId18"/>
    <p:sldId id="279"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76985" autoAdjust="0"/>
  </p:normalViewPr>
  <p:slideViewPr>
    <p:cSldViewPr>
      <p:cViewPr>
        <p:scale>
          <a:sx n="90" d="100"/>
          <a:sy n="90" d="100"/>
        </p:scale>
        <p:origin x="1744" y="352"/>
      </p:cViewPr>
      <p:guideLst>
        <p:guide orient="horz" pos="2160"/>
        <p:guide pos="2880"/>
      </p:guideLst>
    </p:cSldViewPr>
  </p:slideViewPr>
  <p:notesTextViewPr>
    <p:cViewPr>
      <p:scale>
        <a:sx n="1" d="1"/>
        <a:sy n="1" d="1"/>
      </p:scale>
      <p:origin x="0" y="0"/>
    </p:cViewPr>
  </p:notesTextViewPr>
  <p:notesViewPr>
    <p:cSldViewPr>
      <p:cViewPr varScale="1">
        <p:scale>
          <a:sx n="84" d="100"/>
          <a:sy n="84" d="100"/>
        </p:scale>
        <p:origin x="-1884"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notesMaster" Target="notesMasters/notesMaster1.xml"/><Relationship Id="rId21" Type="http://schemas.openxmlformats.org/officeDocument/2006/relationships/handoutMaster" Target="handoutMasters/handoutMaster1.xml"/><Relationship Id="rId22" Type="http://schemas.openxmlformats.org/officeDocument/2006/relationships/presProps" Target="presProps.xml"/><Relationship Id="rId23" Type="http://schemas.openxmlformats.org/officeDocument/2006/relationships/viewProps" Target="viewProps.xml"/><Relationship Id="rId24" Type="http://schemas.openxmlformats.org/officeDocument/2006/relationships/theme" Target="theme/theme1.xml"/><Relationship Id="rId2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089382040135608"/>
          <c:y val="0.0370692248714209"/>
          <c:w val="0.89470360801254"/>
          <c:h val="0.925861550257158"/>
        </c:manualLayout>
      </c:layout>
      <c:barChart>
        <c:barDir val="col"/>
        <c:grouping val="clustered"/>
        <c:varyColors val="0"/>
        <c:ser>
          <c:idx val="0"/>
          <c:order val="0"/>
          <c:spPr>
            <a:solidFill>
              <a:srgbClr val="00B050"/>
            </a:solidFill>
          </c:spPr>
          <c:invertIfNegative val="0"/>
          <c:val>
            <c:numRef>
              <c:f>Sheet1!$A$3:$X$3</c:f>
              <c:numCache>
                <c:formatCode>_("$"* #,##0_);_("$"* \(#,##0\);_("$"* "-"??_);_(@_)</c:formatCode>
                <c:ptCount val="24"/>
                <c:pt idx="0">
                  <c:v>55.0</c:v>
                </c:pt>
                <c:pt idx="1">
                  <c:v>44.0</c:v>
                </c:pt>
                <c:pt idx="2">
                  <c:v>38.0</c:v>
                </c:pt>
                <c:pt idx="3">
                  <c:v>33.0</c:v>
                </c:pt>
                <c:pt idx="4">
                  <c:v>28.0</c:v>
                </c:pt>
                <c:pt idx="5">
                  <c:v>28.0</c:v>
                </c:pt>
                <c:pt idx="6">
                  <c:v>33.0</c:v>
                </c:pt>
                <c:pt idx="7">
                  <c:v>37.0</c:v>
                </c:pt>
                <c:pt idx="8">
                  <c:v>41.0</c:v>
                </c:pt>
                <c:pt idx="9">
                  <c:v>35.0</c:v>
                </c:pt>
                <c:pt idx="10">
                  <c:v>46.0</c:v>
                </c:pt>
                <c:pt idx="11">
                  <c:v>74.0</c:v>
                </c:pt>
                <c:pt idx="12">
                  <c:v>90.0</c:v>
                </c:pt>
                <c:pt idx="13">
                  <c:v>186.0</c:v>
                </c:pt>
                <c:pt idx="14">
                  <c:v>555.0</c:v>
                </c:pt>
                <c:pt idx="15">
                  <c:v>207.0</c:v>
                </c:pt>
                <c:pt idx="16">
                  <c:v>70.0</c:v>
                </c:pt>
                <c:pt idx="17">
                  <c:v>86.0</c:v>
                </c:pt>
                <c:pt idx="18">
                  <c:v>134.0</c:v>
                </c:pt>
                <c:pt idx="19">
                  <c:v>73.0</c:v>
                </c:pt>
                <c:pt idx="20">
                  <c:v>75.0</c:v>
                </c:pt>
                <c:pt idx="21">
                  <c:v>74.0</c:v>
                </c:pt>
                <c:pt idx="22">
                  <c:v>55.0</c:v>
                </c:pt>
                <c:pt idx="23">
                  <c:v>38.0</c:v>
                </c:pt>
              </c:numCache>
            </c:numRef>
          </c:val>
        </c:ser>
        <c:dLbls>
          <c:showLegendKey val="0"/>
          <c:showVal val="0"/>
          <c:showCatName val="0"/>
          <c:showSerName val="0"/>
          <c:showPercent val="0"/>
          <c:showBubbleSize val="0"/>
        </c:dLbls>
        <c:gapWidth val="150"/>
        <c:axId val="542436400"/>
        <c:axId val="542438176"/>
      </c:barChart>
      <c:catAx>
        <c:axId val="542436400"/>
        <c:scaling>
          <c:orientation val="minMax"/>
        </c:scaling>
        <c:delete val="1"/>
        <c:axPos val="b"/>
        <c:majorGridlines>
          <c:spPr>
            <a:ln>
              <a:solidFill>
                <a:schemeClr val="bg1">
                  <a:lumMod val="75000"/>
                </a:schemeClr>
              </a:solidFill>
              <a:prstDash val="sysDash"/>
            </a:ln>
          </c:spPr>
        </c:majorGridlines>
        <c:majorTickMark val="out"/>
        <c:minorTickMark val="none"/>
        <c:tickLblPos val="nextTo"/>
        <c:crossAx val="542438176"/>
        <c:crosses val="autoZero"/>
        <c:auto val="1"/>
        <c:lblAlgn val="ctr"/>
        <c:lblOffset val="100"/>
        <c:noMultiLvlLbl val="0"/>
      </c:catAx>
      <c:valAx>
        <c:axId val="542438176"/>
        <c:scaling>
          <c:orientation val="minMax"/>
        </c:scaling>
        <c:delete val="0"/>
        <c:axPos val="l"/>
        <c:majorGridlines>
          <c:spPr>
            <a:ln>
              <a:solidFill>
                <a:schemeClr val="bg1">
                  <a:lumMod val="75000"/>
                </a:schemeClr>
              </a:solidFill>
            </a:ln>
          </c:spPr>
        </c:majorGridlines>
        <c:title>
          <c:tx>
            <c:rich>
              <a:bodyPr/>
              <a:lstStyle/>
              <a:p>
                <a:pPr>
                  <a:defRPr/>
                </a:pPr>
                <a:r>
                  <a:rPr lang="en-US" dirty="0" smtClean="0"/>
                  <a:t>Final RT LMP WCMA ($/</a:t>
                </a:r>
                <a:r>
                  <a:rPr lang="en-US" dirty="0" err="1" smtClean="0"/>
                  <a:t>Mwh</a:t>
                </a:r>
                <a:r>
                  <a:rPr lang="en-US" dirty="0" smtClean="0"/>
                  <a:t>)</a:t>
                </a:r>
                <a:endParaRPr lang="en-US" dirty="0"/>
              </a:p>
            </c:rich>
          </c:tx>
          <c:layout/>
          <c:overlay val="0"/>
        </c:title>
        <c:numFmt formatCode="_(&quot;$&quot;* #,##0_);_(&quot;$&quot;* \(#,##0\);_(&quot;$&quot;* &quot;-&quot;??_);_(@_)" sourceLinked="1"/>
        <c:majorTickMark val="out"/>
        <c:minorTickMark val="none"/>
        <c:tickLblPos val="nextTo"/>
        <c:spPr>
          <a:solidFill>
            <a:schemeClr val="bg1"/>
          </a:solidFill>
        </c:spPr>
        <c:txPr>
          <a:bodyPr/>
          <a:lstStyle/>
          <a:p>
            <a:pPr>
              <a:defRPr b="1"/>
            </a:pPr>
            <a:endParaRPr lang="en-US"/>
          </a:p>
        </c:txPr>
        <c:crossAx val="542436400"/>
        <c:crosses val="autoZero"/>
        <c:crossBetween val="between"/>
      </c:valAx>
      <c:spPr>
        <a:ln>
          <a:solidFill>
            <a:schemeClr val="bg1">
              <a:lumMod val="85000"/>
            </a:schemeClr>
          </a:solidFill>
        </a:ln>
      </c:spPr>
    </c:plotArea>
    <c:plotVisOnly val="1"/>
    <c:dispBlanksAs val="gap"/>
    <c:showDLblsOverMax val="0"/>
  </c:chart>
  <c:spPr>
    <a:solidFill>
      <a:schemeClr val="bg1"/>
    </a:solidFill>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480A70C-CF9D-43D3-9107-B4654CF206E0}" type="datetimeFigureOut">
              <a:rPr lang="en-US" smtClean="0"/>
              <a:t>12/8/16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3BDA39BE-3DEB-46A3-AA81-33B003D7F752}" type="slidenum">
              <a:rPr lang="en-US" smtClean="0"/>
              <a:t>‹#›</a:t>
            </a:fld>
            <a:endParaRPr lang="en-US"/>
          </a:p>
        </p:txBody>
      </p:sp>
    </p:spTree>
    <p:extLst>
      <p:ext uri="{BB962C8B-B14F-4D97-AF65-F5344CB8AC3E}">
        <p14:creationId xmlns:p14="http://schemas.microsoft.com/office/powerpoint/2010/main" val="16296407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408673-B7A2-4F5D-8510-48F196E77C96}" type="datetimeFigureOut">
              <a:rPr lang="en-US" smtClean="0"/>
              <a:t>12/8/16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63E584-92E2-4C49-A114-E7E2E643D9E3}" type="slidenum">
              <a:rPr lang="en-US" smtClean="0"/>
              <a:t>‹#›</a:t>
            </a:fld>
            <a:endParaRPr lang="en-US"/>
          </a:p>
        </p:txBody>
      </p:sp>
    </p:spTree>
    <p:extLst>
      <p:ext uri="{BB962C8B-B14F-4D97-AF65-F5344CB8AC3E}">
        <p14:creationId xmlns:p14="http://schemas.microsoft.com/office/powerpoint/2010/main" val="38101403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How are micro-grids likely to fit in as part of the evolution of LDCs? Depends</a:t>
            </a:r>
            <a:r>
              <a:rPr lang="en-CA" baseline="0" dirty="0" smtClean="0"/>
              <a:t> on the economics, and the perceived value of energy independence and resiliency…</a:t>
            </a:r>
            <a:endParaRPr lang="en-US" dirty="0" smtClean="0"/>
          </a:p>
          <a:p>
            <a:r>
              <a:rPr lang="en-CA" dirty="0" smtClean="0"/>
              <a:t>Can they be a part of LDCs and an alternative to LDCs at the same time? Yes… efficiency/economy</a:t>
            </a:r>
            <a:r>
              <a:rPr lang="en-CA" baseline="0" dirty="0" smtClean="0"/>
              <a:t> of scale should be better at the municipal/regional level as opposed to individual sites’ backup </a:t>
            </a:r>
            <a:r>
              <a:rPr lang="en-CA" baseline="0" dirty="0" err="1" smtClean="0"/>
              <a:t>gensets</a:t>
            </a:r>
            <a:r>
              <a:rPr lang="en-CA" baseline="0" dirty="0" smtClean="0"/>
              <a:t> or </a:t>
            </a:r>
            <a:r>
              <a:rPr lang="en-CA" baseline="0" dirty="0" err="1" smtClean="0"/>
              <a:t>PV+storage</a:t>
            </a:r>
            <a:r>
              <a:rPr lang="en-CA" baseline="0" dirty="0" smtClean="0"/>
              <a:t>, but if LDC’s do not move fast enough to incorporate what their ratepayers want (*if* they want </a:t>
            </a:r>
            <a:r>
              <a:rPr lang="en-CA" baseline="0" dirty="0" err="1" smtClean="0"/>
              <a:t>microgrids</a:t>
            </a:r>
            <a:r>
              <a:rPr lang="en-CA" baseline="0" dirty="0" smtClean="0"/>
              <a:t> that is) they may be left behind</a:t>
            </a:r>
            <a:endParaRPr lang="en-US" dirty="0" smtClean="0"/>
          </a:p>
          <a:p>
            <a:r>
              <a:rPr lang="en-CA" dirty="0" smtClean="0"/>
              <a:t>Do they represent a viable market for generation and storage? At the moment </a:t>
            </a:r>
            <a:r>
              <a:rPr lang="en-CA" dirty="0" err="1" smtClean="0"/>
              <a:t>microgrid</a:t>
            </a:r>
            <a:r>
              <a:rPr lang="en-CA" dirty="0" smtClean="0"/>
              <a:t> functionality for</a:t>
            </a:r>
            <a:r>
              <a:rPr lang="en-CA" baseline="0" dirty="0" smtClean="0"/>
              <a:t> LDC’s appears to be outweighed by the economic value of generation and storage resources even in areas where resiliency/independence is desired… but costs are coming down</a:t>
            </a:r>
            <a:endParaRPr lang="en-US" dirty="0" smtClean="0"/>
          </a:p>
          <a:p>
            <a:r>
              <a:rPr lang="en-CA" dirty="0" smtClean="0"/>
              <a:t>What kinds of steps should LDCs consider to reflect the new realities? Ask if resiliency</a:t>
            </a:r>
            <a:r>
              <a:rPr lang="en-CA" baseline="0" dirty="0" smtClean="0"/>
              <a:t> offered by </a:t>
            </a:r>
            <a:r>
              <a:rPr lang="en-CA" baseline="0" dirty="0" err="1" smtClean="0"/>
              <a:t>microgrid</a:t>
            </a:r>
            <a:r>
              <a:rPr lang="en-CA" baseline="0" dirty="0" smtClean="0"/>
              <a:t> is worth anything to the ratepayers that would be affected, surrounding areas/electrical neighbors, or government organizations. Start planning for or enabling critical/non-critical load electrical separation or isolation in your distribution circuits. </a:t>
            </a:r>
            <a:r>
              <a:rPr lang="en-CA" baseline="0" dirty="0" err="1" smtClean="0"/>
              <a:t>Microgrids</a:t>
            </a:r>
            <a:r>
              <a:rPr lang="en-CA" baseline="0" dirty="0" smtClean="0"/>
              <a:t> are a local phenomenon and therefore logically be locally funded – but could they also have </a:t>
            </a:r>
            <a:r>
              <a:rPr lang="en-CA" baseline="0" dirty="0" err="1" smtClean="0"/>
              <a:t>systemwide</a:t>
            </a:r>
            <a:r>
              <a:rPr lang="en-CA" baseline="0" dirty="0" smtClean="0"/>
              <a:t> benefits that could then be funded “remotely”? Refer to Massachusetts “State of Charge” report for </a:t>
            </a:r>
            <a:r>
              <a:rPr lang="en-CA" baseline="0" dirty="0" err="1" smtClean="0"/>
              <a:t>systemwide</a:t>
            </a:r>
            <a:r>
              <a:rPr lang="en-CA" baseline="0" dirty="0" smtClean="0"/>
              <a:t> benefits quantification for the Massachusetts grid...</a:t>
            </a:r>
            <a:endParaRPr lang="en-US" dirty="0" smtClean="0"/>
          </a:p>
        </p:txBody>
      </p:sp>
      <p:sp>
        <p:nvSpPr>
          <p:cNvPr id="4" name="Slide Number Placeholder 3"/>
          <p:cNvSpPr>
            <a:spLocks noGrp="1"/>
          </p:cNvSpPr>
          <p:nvPr>
            <p:ph type="sldNum" sz="quarter" idx="10"/>
          </p:nvPr>
        </p:nvSpPr>
        <p:spPr/>
        <p:txBody>
          <a:bodyPr/>
          <a:lstStyle/>
          <a:p>
            <a:fld id="{5F63E584-92E2-4C49-A114-E7E2E643D9E3}" type="slidenum">
              <a:rPr lang="en-US" smtClean="0"/>
              <a:t>1</a:t>
            </a:fld>
            <a:endParaRPr lang="en-US"/>
          </a:p>
        </p:txBody>
      </p:sp>
    </p:spTree>
    <p:extLst>
      <p:ext uri="{BB962C8B-B14F-4D97-AF65-F5344CB8AC3E}">
        <p14:creationId xmlns:p14="http://schemas.microsoft.com/office/powerpoint/2010/main" val="27116646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
        <p:nvSpPr>
          <p:cNvPr id="4" name="Slide Number Placeholder 3"/>
          <p:cNvSpPr>
            <a:spLocks noGrp="1"/>
          </p:cNvSpPr>
          <p:nvPr>
            <p:ph type="sldNum" sz="quarter" idx="10"/>
          </p:nvPr>
        </p:nvSpPr>
        <p:spPr/>
        <p:txBody>
          <a:bodyPr/>
          <a:lstStyle/>
          <a:p>
            <a:fld id="{3DA09BFF-9304-4EE8-967B-56F816FBB8C1}" type="slidenum">
              <a:rPr lang="en-US" smtClean="0">
                <a:solidFill>
                  <a:prstClr val="black"/>
                </a:solidFill>
              </a:rPr>
              <a:pPr/>
              <a:t>3</a:t>
            </a:fld>
            <a:endParaRPr lang="en-US">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63E584-92E2-4C49-A114-E7E2E643D9E3}" type="slidenum">
              <a:rPr lang="en-US" smtClean="0"/>
              <a:t>4</a:t>
            </a:fld>
            <a:endParaRPr lang="en-US"/>
          </a:p>
        </p:txBody>
      </p:sp>
    </p:spTree>
    <p:extLst>
      <p:ext uri="{BB962C8B-B14F-4D97-AF65-F5344CB8AC3E}">
        <p14:creationId xmlns:p14="http://schemas.microsoft.com/office/powerpoint/2010/main" val="31683453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63E584-92E2-4C49-A114-E7E2E643D9E3}" type="slidenum">
              <a:rPr lang="en-US" smtClean="0"/>
              <a:t>5</a:t>
            </a:fld>
            <a:endParaRPr lang="en-US"/>
          </a:p>
        </p:txBody>
      </p:sp>
    </p:spTree>
    <p:extLst>
      <p:ext uri="{BB962C8B-B14F-4D97-AF65-F5344CB8AC3E}">
        <p14:creationId xmlns:p14="http://schemas.microsoft.com/office/powerpoint/2010/main" val="3429582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site in West Virginia, USA, was installed for our customer next to its wind farm in 2011. </a:t>
            </a:r>
            <a:r>
              <a:rPr lang="en-US" dirty="0" smtClean="0"/>
              <a:t>One of the </a:t>
            </a:r>
            <a:r>
              <a:rPr lang="en-US" baseline="0" dirty="0" smtClean="0"/>
              <a:t>largest installations of the GSS grid storage solution at 32MW / 8MWh using our HR (high-rate) high power energy storage technology, we supplied the energy storage equipment, power conversion, and chiller systems and performed the installation and commissioning services. This site was operational in approximately eight weeks from arrival of the equipment on-site. Our customer was awarded the 2012 Excellence in Renewable Energy Award for Wind Project of the Year by Renewable Energy World for the Laurel Mountain site, and today operates in the PJM Regulation market.</a:t>
            </a:r>
          </a:p>
          <a:p>
            <a:endParaRPr lang="en-US" baseline="0" dirty="0" smtClean="0"/>
          </a:p>
        </p:txBody>
      </p:sp>
      <p:sp>
        <p:nvSpPr>
          <p:cNvPr id="4" name="Slide Number Placeholder 3"/>
          <p:cNvSpPr>
            <a:spLocks noGrp="1"/>
          </p:cNvSpPr>
          <p:nvPr>
            <p:ph type="sldNum" sz="quarter" idx="10"/>
          </p:nvPr>
        </p:nvSpPr>
        <p:spPr/>
        <p:txBody>
          <a:bodyPr/>
          <a:lstStyle/>
          <a:p>
            <a:fld id="{3DA09BFF-9304-4EE8-967B-56F816FBB8C1}" type="slidenum">
              <a:rPr lang="en-US" smtClean="0"/>
              <a:pPr/>
              <a:t>12</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customer in Chile,</a:t>
            </a:r>
            <a:r>
              <a:rPr lang="en-US" baseline="0" dirty="0" smtClean="0"/>
              <a:t> building upon success with its first installation of our equipment in Los Andes, procured another 20MW of our GSS grid storage solution using our HR (high-rate) high power energy storage technology. We manufactured and delivered the energy storage equipment, performed all of the site work, and achieved operation in approximately eight weeks equipment arrival, which was sited next to our customer’s coal-fired generation plant in </a:t>
            </a:r>
            <a:r>
              <a:rPr lang="en-US" baseline="0" dirty="0" err="1" smtClean="0"/>
              <a:t>Angamos</a:t>
            </a:r>
            <a:r>
              <a:rPr lang="en-US" baseline="0" dirty="0" smtClean="0"/>
              <a:t>, Chile. In addition, for this project our customer won the prestigious “EEI Edison Award” in 2012. Like its sister installation Los Andes, the </a:t>
            </a:r>
            <a:r>
              <a:rPr lang="en-US" baseline="0" dirty="0" err="1" smtClean="0"/>
              <a:t>Angamos</a:t>
            </a:r>
            <a:r>
              <a:rPr lang="en-US" baseline="0" dirty="0" smtClean="0"/>
              <a:t> installation also operates in primary reserve and frees generation capacity of the coal-fired plant, increasing revenue for our customer.</a:t>
            </a:r>
            <a:endParaRPr lang="en-US" dirty="0" smtClean="0"/>
          </a:p>
          <a:p>
            <a:endParaRPr lang="en-US" dirty="0"/>
          </a:p>
        </p:txBody>
      </p:sp>
      <p:sp>
        <p:nvSpPr>
          <p:cNvPr id="4" name="Slide Number Placeholder 3"/>
          <p:cNvSpPr>
            <a:spLocks noGrp="1"/>
          </p:cNvSpPr>
          <p:nvPr>
            <p:ph type="sldNum" sz="quarter" idx="10"/>
          </p:nvPr>
        </p:nvSpPr>
        <p:spPr/>
        <p:txBody>
          <a:bodyPr/>
          <a:lstStyle/>
          <a:p>
            <a:fld id="{3DA09BFF-9304-4EE8-967B-56F816FBB8C1}" type="slidenum">
              <a:rPr lang="en-US" smtClean="0"/>
              <a:pPr/>
              <a:t>13</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a:t>
            </a:r>
            <a:r>
              <a:rPr lang="en-US" baseline="0" dirty="0" err="1" smtClean="0"/>
              <a:t>Auwahi</a:t>
            </a:r>
            <a:r>
              <a:rPr lang="en-US" baseline="0" dirty="0" smtClean="0"/>
              <a:t> project in Maui, Hawaii was installed for our customer, Sempra Energy. As one of our largest GSS installations with renewable generation, it provides wind ramp management, essentially smoothing the output of the 21MW wind farm there using our HR (high-rate) energy storage technology. For this project we provided full turnkey engineering, procurement, and construction service within the scope of supply, including switchgear. Operational in approximately 8 weeks from equipment delivery to the site, the </a:t>
            </a:r>
            <a:r>
              <a:rPr lang="en-US" baseline="0" dirty="0" err="1" smtClean="0"/>
              <a:t>Auwahi</a:t>
            </a:r>
            <a:r>
              <a:rPr lang="en-US" baseline="0" dirty="0" smtClean="0"/>
              <a:t> project enables the 21MW wind farm to provide more consistent and less variable renewable electricity to the island of Maui.</a:t>
            </a:r>
          </a:p>
          <a:p>
            <a:endParaRPr lang="en-US" dirty="0"/>
          </a:p>
        </p:txBody>
      </p:sp>
      <p:sp>
        <p:nvSpPr>
          <p:cNvPr id="4" name="Slide Number Placeholder 3"/>
          <p:cNvSpPr>
            <a:spLocks noGrp="1"/>
          </p:cNvSpPr>
          <p:nvPr>
            <p:ph type="sldNum" sz="quarter" idx="10"/>
          </p:nvPr>
        </p:nvSpPr>
        <p:spPr/>
        <p:txBody>
          <a:bodyPr/>
          <a:lstStyle/>
          <a:p>
            <a:fld id="{3DA09BFF-9304-4EE8-967B-56F816FBB8C1}" type="slidenum">
              <a:rPr lang="en-US" smtClean="0"/>
              <a:pPr/>
              <a:t>14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http://newsroom.edison.com/stories/energy-storage-delivers-electric-reliability-to-a-neighborhood-near-you</a:t>
            </a:r>
            <a:endParaRPr lang="en-US" dirty="0"/>
          </a:p>
        </p:txBody>
      </p:sp>
      <p:sp>
        <p:nvSpPr>
          <p:cNvPr id="4" name="Slide Number Placeholder 3"/>
          <p:cNvSpPr>
            <a:spLocks noGrp="1"/>
          </p:cNvSpPr>
          <p:nvPr>
            <p:ph type="sldNum" sz="quarter" idx="10"/>
          </p:nvPr>
        </p:nvSpPr>
        <p:spPr/>
        <p:txBody>
          <a:bodyPr/>
          <a:lstStyle/>
          <a:p>
            <a:fld id="{3DA09BFF-9304-4EE8-967B-56F816FBB8C1}" type="slidenum">
              <a:rPr lang="en-US" smtClean="0"/>
              <a:pPr/>
              <a:t>15</a:t>
            </a:fld>
            <a:endParaRPr lang="en-US"/>
          </a:p>
        </p:txBody>
      </p:sp>
    </p:spTree>
    <p:extLst>
      <p:ext uri="{BB962C8B-B14F-4D97-AF65-F5344CB8AC3E}">
        <p14:creationId xmlns:p14="http://schemas.microsoft.com/office/powerpoint/2010/main" val="35928820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microsoft.com/office/2007/relationships/hdphoto" Target="../media/hdphoto1.wdp"/><Relationship Id="rId1" Type="http://schemas.openxmlformats.org/officeDocument/2006/relationships/slideMaster" Target="../slideMasters/slideMaster1.xml"/><Relationship Id="rId2" Type="http://schemas.openxmlformats.org/officeDocument/2006/relationships/image" Target="../media/image8.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Advanced GS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9E0D01C5-D47B-40BE-9FFF-D27702CC7449}" type="slidenum">
              <a:rPr lang="en-US" smtClean="0"/>
              <a:t>‹#›</a:t>
            </a:fld>
            <a:endParaRPr lang="en-US"/>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636" b="19680"/>
          <a:stretch/>
        </p:blipFill>
        <p:spPr bwMode="auto">
          <a:xfrm>
            <a:off x="0" y="963168"/>
            <a:ext cx="9144000" cy="5620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ctrTitle"/>
          </p:nvPr>
        </p:nvSpPr>
        <p:spPr>
          <a:xfrm>
            <a:off x="1143000" y="1447800"/>
            <a:ext cx="7772400" cy="1470025"/>
          </a:xfrm>
        </p:spPr>
        <p:txBody>
          <a:bodyPr/>
          <a:lstStyle>
            <a:lvl1pPr algn="r">
              <a:defRPr b="1"/>
            </a:lvl1pPr>
          </a:lstStyle>
          <a:p>
            <a:r>
              <a:rPr lang="en-US" smtClean="0"/>
              <a:t>Click to edit Master title style</a:t>
            </a:r>
            <a:endParaRPr lang="en-US"/>
          </a:p>
        </p:txBody>
      </p:sp>
      <p:sp>
        <p:nvSpPr>
          <p:cNvPr id="6" name="Subtitle 2"/>
          <p:cNvSpPr>
            <a:spLocks noGrp="1"/>
          </p:cNvSpPr>
          <p:nvPr>
            <p:ph type="subTitle" idx="1"/>
          </p:nvPr>
        </p:nvSpPr>
        <p:spPr>
          <a:xfrm>
            <a:off x="2359764" y="5516059"/>
            <a:ext cx="6400800" cy="579941"/>
          </a:xfr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16930811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Closing Slide NECES">
    <p:spTree>
      <p:nvGrpSpPr>
        <p:cNvPr id="1" name=""/>
        <p:cNvGrpSpPr/>
        <p:nvPr/>
      </p:nvGrpSpPr>
      <p:grpSpPr>
        <a:xfrm>
          <a:off x="0" y="0"/>
          <a:ext cx="0" cy="0"/>
          <a:chOff x="0" y="0"/>
          <a:chExt cx="0" cy="0"/>
        </a:xfrm>
      </p:grpSpPr>
      <p:sp>
        <p:nvSpPr>
          <p:cNvPr id="5" name="Rectangle 4"/>
          <p:cNvSpPr/>
          <p:nvPr/>
        </p:nvSpPr>
        <p:spPr bwMode="auto">
          <a:xfrm>
            <a:off x="0" y="0"/>
            <a:ext cx="9144000" cy="1219200"/>
          </a:xfrm>
          <a:prstGeom prst="rect">
            <a:avLst/>
          </a:prstGeom>
          <a:solidFill>
            <a:schemeClr val="bg1"/>
          </a:solidFill>
          <a:ln w="38100" cap="flat" cmpd="sng" algn="ctr">
            <a:noFill/>
            <a:prstDash val="solid"/>
            <a:round/>
            <a:headEnd type="none" w="med" len="med"/>
            <a:tailEnd type="none" w="med" len="med"/>
          </a:ln>
          <a:effectLst/>
          <a:extLst>
            <a:ext uri="{AF507438-7753-43E0-B8FC-AC1667EBCBE1}">
              <a14:hiddenEffects xmlns:a14="http://schemas.microsoft.com/office/drawing/2010/main">
                <a:effectLst>
                  <a:outerShdw dist="17961" dir="2700000" algn="ctr" rotWithShape="0">
                    <a:schemeClr val="bg2">
                      <a:alpha val="50000"/>
                    </a:schemeClr>
                  </a:outerShdw>
                </a:effectLst>
              </a14:hiddenEffects>
            </a:ext>
          </a:ex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en-US" sz="1800" b="0" i="0" u="none" strike="noStrike" cap="none" normalizeH="0" baseline="0" smtClean="0">
              <a:ln>
                <a:noFill/>
              </a:ln>
              <a:solidFill>
                <a:schemeClr val="tx1"/>
              </a:solidFill>
              <a:effectLst/>
              <a:latin typeface="Arial" charset="0"/>
              <a:ea typeface="HGP創英角ｺﾞｼｯｸUB" pitchFamily="50" charset="-128"/>
            </a:endParaRPr>
          </a:p>
        </p:txBody>
      </p:sp>
      <p:pic>
        <p:nvPicPr>
          <p:cNvPr id="2" name="Pictur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308999" y="1463040"/>
            <a:ext cx="6526003" cy="3931920"/>
          </a:xfrm>
          <a:prstGeom prst="rect">
            <a:avLst/>
          </a:prstGeom>
        </p:spPr>
      </p:pic>
      <p:sp>
        <p:nvSpPr>
          <p:cNvPr id="6" name="Rectangle 5"/>
          <p:cNvSpPr/>
          <p:nvPr/>
        </p:nvSpPr>
        <p:spPr bwMode="auto">
          <a:xfrm>
            <a:off x="0" y="5998534"/>
            <a:ext cx="9144000" cy="914400"/>
          </a:xfrm>
          <a:prstGeom prst="rect">
            <a:avLst/>
          </a:prstGeom>
          <a:solidFill>
            <a:schemeClr val="bg1"/>
          </a:solidFill>
          <a:ln w="38100" cap="flat" cmpd="sng" algn="ctr">
            <a:no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bodyPr>
          <a:lstStyle/>
          <a:p>
            <a:pPr marL="0" marR="0" indent="0" algn="l" defTabSz="914400" rtl="0" eaLnBrk="1" fontAlgn="base" latinLnBrk="0" hangingPunct="1">
              <a:lnSpc>
                <a:spcPct val="100000"/>
              </a:lnSpc>
              <a:spcBef>
                <a:spcPct val="50000"/>
              </a:spcBef>
              <a:spcAft>
                <a:spcPct val="0"/>
              </a:spcAft>
              <a:buClrTx/>
              <a:buSzTx/>
              <a:buFontTx/>
              <a:buNone/>
              <a:tabLst/>
            </a:pPr>
            <a:endParaRPr kumimoji="1" lang="en-US" sz="1800" b="0" i="0" u="none" strike="noStrike" cap="none" normalizeH="0" baseline="0" smtClean="0">
              <a:ln>
                <a:noFill/>
              </a:ln>
              <a:solidFill>
                <a:schemeClr val="tx1"/>
              </a:solidFill>
              <a:effectLst/>
              <a:latin typeface="Arial" charset="0"/>
              <a:ea typeface="HGP創英角ｺﾞｼｯｸUB" pitchFamily="50" charset="-128"/>
            </a:endParaRPr>
          </a:p>
        </p:txBody>
      </p:sp>
    </p:spTree>
    <p:extLst>
      <p:ext uri="{BB962C8B-B14F-4D97-AF65-F5344CB8AC3E}">
        <p14:creationId xmlns:p14="http://schemas.microsoft.com/office/powerpoint/2010/main" val="28203666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Closing Slide NEC">
    <p:spTree>
      <p:nvGrpSpPr>
        <p:cNvPr id="1" name=""/>
        <p:cNvGrpSpPr/>
        <p:nvPr/>
      </p:nvGrpSpPr>
      <p:grpSpPr>
        <a:xfrm>
          <a:off x="0" y="0"/>
          <a:ext cx="0" cy="0"/>
          <a:chOff x="0" y="0"/>
          <a:chExt cx="0" cy="0"/>
        </a:xfrm>
      </p:grpSpPr>
      <p:pic>
        <p:nvPicPr>
          <p:cNvPr id="4" name="Logo"/>
          <p:cNvPicPr>
            <a:picLocks noChangeAspect="1"/>
          </p:cNvPicPr>
          <p:nvPr/>
        </p:nvPicPr>
        <p:blipFill rotWithShape="1">
          <a:blip r:embed="rId2">
            <a:extLst>
              <a:ext uri="{28A0092B-C50C-407E-A947-70E740481C1C}">
                <a14:useLocalDpi xmlns:a14="http://schemas.microsoft.com/office/drawing/2010/main"/>
              </a:ext>
            </a:extLst>
          </a:blip>
          <a:srcRect t="-16667" b="-16667"/>
          <a:stretch/>
        </p:blipFill>
        <p:spPr bwMode="gray">
          <a:xfrm>
            <a:off x="0" y="0"/>
            <a:ext cx="9144000" cy="6858000"/>
          </a:xfrm>
          <a:prstGeom prst="rect">
            <a:avLst/>
          </a:prstGeom>
          <a:solidFill>
            <a:schemeClr val="bg1"/>
          </a:solidFill>
        </p:spPr>
      </p:pic>
    </p:spTree>
    <p:extLst>
      <p:ext uri="{BB962C8B-B14F-4D97-AF65-F5344CB8AC3E}">
        <p14:creationId xmlns:p14="http://schemas.microsoft.com/office/powerpoint/2010/main" val="22918273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7" name="正方形/長方形 3"/>
          <p:cNvSpPr/>
          <p:nvPr/>
        </p:nvSpPr>
        <p:spPr>
          <a:xfrm>
            <a:off x="-254" y="0"/>
            <a:ext cx="9144508" cy="685800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dirty="0">
              <a:solidFill>
                <a:schemeClr val="tx1"/>
              </a:solidFill>
            </a:endParaRPr>
          </a:p>
        </p:txBody>
      </p:sp>
      <p:grpSp>
        <p:nvGrpSpPr>
          <p:cNvPr id="8" name="グループ化 1"/>
          <p:cNvGrpSpPr/>
          <p:nvPr/>
        </p:nvGrpSpPr>
        <p:grpSpPr bwMode="gray">
          <a:xfrm>
            <a:off x="0" y="857250"/>
            <a:ext cx="9144001" cy="5143500"/>
            <a:chOff x="0" y="1"/>
            <a:chExt cx="9144001" cy="5143500"/>
          </a:xfrm>
        </p:grpSpPr>
        <p:grpSp>
          <p:nvGrpSpPr>
            <p:cNvPr id="9" name="グループ化 25"/>
            <p:cNvGrpSpPr/>
            <p:nvPr userDrawn="1"/>
          </p:nvGrpSpPr>
          <p:grpSpPr bwMode="gray">
            <a:xfrm>
              <a:off x="0" y="1"/>
              <a:ext cx="9144001" cy="5143500"/>
              <a:chOff x="0" y="1"/>
              <a:chExt cx="9144001" cy="5143500"/>
            </a:xfrm>
          </p:grpSpPr>
          <p:pic>
            <p:nvPicPr>
              <p:cNvPr id="11" name="white"/>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gray">
              <a:xfrm>
                <a:off x="1" y="1"/>
                <a:ext cx="9144000" cy="5143500"/>
              </a:xfrm>
              <a:prstGeom prst="rect">
                <a:avLst/>
              </a:prstGeom>
            </p:spPr>
          </p:pic>
          <p:pic>
            <p:nvPicPr>
              <p:cNvPr id="12" name="brighter_logo_poji"/>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bwMode="gray">
              <a:xfrm>
                <a:off x="0" y="1508626"/>
                <a:ext cx="9144000" cy="914400"/>
              </a:xfrm>
              <a:prstGeom prst="rect">
                <a:avLst/>
              </a:prstGeom>
            </p:spPr>
          </p:pic>
        </p:grpSp>
        <p:pic>
          <p:nvPicPr>
            <p:cNvPr id="10" name="kaisetubun_3"/>
            <p:cNvPicPr>
              <a:picLocks noChangeAspect="1" noChangeArrowheads="1"/>
            </p:cNvPicPr>
            <p:nvPr userDrawn="1"/>
          </p:nvPicPr>
          <p:blipFill>
            <a:blip r:embed="rId4">
              <a:biLevel thresh="75000"/>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gray">
            <a:xfrm>
              <a:off x="1846274" y="2529842"/>
              <a:ext cx="6188075" cy="2530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12220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3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Containers">
    <p:spTree>
      <p:nvGrpSpPr>
        <p:cNvPr id="1" name=""/>
        <p:cNvGrpSpPr/>
        <p:nvPr/>
      </p:nvGrpSpPr>
      <p:grpSpPr>
        <a:xfrm>
          <a:off x="0" y="0"/>
          <a:ext cx="0" cy="0"/>
          <a:chOff x="0" y="0"/>
          <a:chExt cx="0" cy="0"/>
        </a:xfrm>
      </p:grpSpPr>
      <p:pic>
        <p:nvPicPr>
          <p:cNvPr id="10" name="Picture 9" descr="Containers_NEC_txt.jpg"/>
          <p:cNvPicPr>
            <a:picLocks noChangeAspect="1"/>
          </p:cNvPicPr>
          <p:nvPr/>
        </p:nvPicPr>
        <p:blipFill rotWithShape="1">
          <a:blip r:embed="rId2" cstate="email">
            <a:extLst>
              <a:ext uri="{28A0092B-C50C-407E-A947-70E740481C1C}">
                <a14:useLocalDpi xmlns:a14="http://schemas.microsoft.com/office/drawing/2010/main"/>
              </a:ext>
            </a:extLst>
          </a:blip>
          <a:srcRect l="-1996"/>
          <a:stretch/>
        </p:blipFill>
        <p:spPr>
          <a:xfrm>
            <a:off x="0" y="2328078"/>
            <a:ext cx="5212080" cy="2701122"/>
          </a:xfrm>
          <a:prstGeom prst="rect">
            <a:avLst/>
          </a:prstGeom>
        </p:spPr>
      </p:pic>
      <p:sp>
        <p:nvSpPr>
          <p:cNvPr id="2" name="Title 1"/>
          <p:cNvSpPr>
            <a:spLocks noGrp="1"/>
          </p:cNvSpPr>
          <p:nvPr>
            <p:ph type="ctrTitle"/>
          </p:nvPr>
        </p:nvSpPr>
        <p:spPr>
          <a:xfrm>
            <a:off x="1143000" y="1226213"/>
            <a:ext cx="7772400" cy="1470025"/>
          </a:xfrm>
        </p:spPr>
        <p:txBody>
          <a:bodyPr/>
          <a:lstStyle>
            <a:lvl1pPr algn="r">
              <a:defRPr b="1"/>
            </a:lvl1pPr>
          </a:lstStyle>
          <a:p>
            <a:r>
              <a:rPr lang="en-US" smtClean="0"/>
              <a:t>Click to edit Master title style</a:t>
            </a:r>
            <a:endParaRPr lang="en-US" dirty="0"/>
          </a:p>
        </p:txBody>
      </p:sp>
      <p:sp>
        <p:nvSpPr>
          <p:cNvPr id="3" name="Subtitle 2"/>
          <p:cNvSpPr>
            <a:spLocks noGrp="1"/>
          </p:cNvSpPr>
          <p:nvPr>
            <p:ph type="subTitle" idx="1"/>
          </p:nvPr>
        </p:nvSpPr>
        <p:spPr>
          <a:xfrm>
            <a:off x="2359764" y="4883188"/>
            <a:ext cx="6400800" cy="579941"/>
          </a:xfr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00027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Blank">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600200"/>
            <a:ext cx="7772400" cy="1470025"/>
          </a:xfrm>
        </p:spPr>
        <p:txBody>
          <a:bodyPr/>
          <a:lstStyle>
            <a:lvl1pPr algn="r">
              <a:defRPr b="1"/>
            </a:lvl1pPr>
          </a:lstStyle>
          <a:p>
            <a:r>
              <a:rPr lang="en-US" smtClean="0"/>
              <a:t>Click to edit Master title style</a:t>
            </a:r>
            <a:endParaRPr lang="en-US"/>
          </a:p>
        </p:txBody>
      </p:sp>
      <p:sp>
        <p:nvSpPr>
          <p:cNvPr id="3" name="Subtitle 2"/>
          <p:cNvSpPr>
            <a:spLocks noGrp="1"/>
          </p:cNvSpPr>
          <p:nvPr>
            <p:ph type="subTitle" idx="1"/>
          </p:nvPr>
        </p:nvSpPr>
        <p:spPr>
          <a:xfrm>
            <a:off x="2359764" y="4883188"/>
            <a:ext cx="6400800" cy="579941"/>
          </a:xfrm>
        </p:spPr>
        <p:txBody>
          <a:bodyPr/>
          <a:lstStyle>
            <a:lvl1pPr marL="0" indent="0" algn="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val="28628578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685800" y="4406900"/>
            <a:ext cx="7772400" cy="1362075"/>
          </a:xfrm>
          <a:prstGeom prst="rect">
            <a:avLst/>
          </a:prstGeom>
        </p:spPr>
        <p:txBody>
          <a:bodyPr lIns="91440" rIns="91440" anchor="t"/>
          <a:lstStyle>
            <a:lvl1pPr algn="l">
              <a:spcBef>
                <a:spcPts val="0"/>
              </a:spcBef>
              <a:defRPr sz="2400" b="1" cap="none" baseline="0">
                <a:solidFill>
                  <a:schemeClr val="tx2"/>
                </a:solidFill>
                <a:latin typeface="Arial" pitchFamily="34" charset="0"/>
              </a:defRPr>
            </a:lvl1pPr>
          </a:lstStyle>
          <a:p>
            <a:r>
              <a:rPr lang="en-US" dirty="0" smtClean="0"/>
              <a:t>Click To Edit Section Header Title</a:t>
            </a:r>
            <a:endParaRPr lang="en-US" dirty="0"/>
          </a:p>
        </p:txBody>
      </p:sp>
      <p:sp>
        <p:nvSpPr>
          <p:cNvPr id="6" name="Text Placeholder 2"/>
          <p:cNvSpPr>
            <a:spLocks noGrp="1"/>
          </p:cNvSpPr>
          <p:nvPr>
            <p:ph type="body" idx="1" hasCustomPrompt="1"/>
          </p:nvPr>
        </p:nvSpPr>
        <p:spPr>
          <a:xfrm>
            <a:off x="685800" y="2906713"/>
            <a:ext cx="7772400" cy="1500187"/>
          </a:xfrm>
          <a:prstGeom prst="rect">
            <a:avLst/>
          </a:prstGeom>
        </p:spPr>
        <p:txBody>
          <a:bodyPr anchor="b"/>
          <a:lstStyle>
            <a:lvl1pPr marL="0" indent="0">
              <a:spcBef>
                <a:spcPts val="0"/>
              </a:spcBef>
              <a:buNone/>
              <a:defRPr sz="2000" baseline="0">
                <a:solidFill>
                  <a:schemeClr val="tx1"/>
                </a:solidFill>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smtClean="0"/>
              <a:t>Click to edit subtitle text</a:t>
            </a:r>
          </a:p>
        </p:txBody>
      </p:sp>
    </p:spTree>
    <p:extLst>
      <p:ext uri="{BB962C8B-B14F-4D97-AF65-F5344CB8AC3E}">
        <p14:creationId xmlns:p14="http://schemas.microsoft.com/office/powerpoint/2010/main" val="271144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8" name="Text Placeholder 2"/>
          <p:cNvSpPr>
            <a:spLocks noGrp="1"/>
          </p:cNvSpPr>
          <p:nvPr>
            <p:ph idx="1"/>
          </p:nvPr>
        </p:nvSpPr>
        <p:spPr>
          <a:xfrm>
            <a:off x="137160" y="1219200"/>
            <a:ext cx="8869680" cy="5257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Rectangle 4"/>
          <p:cNvSpPr>
            <a:spLocks noGrp="1" noChangeArrowheads="1"/>
          </p:cNvSpPr>
          <p:nvPr>
            <p:ph type="title" hasCustomPrompt="1"/>
          </p:nvPr>
        </p:nvSpPr>
        <p:spPr bwMode="auto">
          <a:xfrm>
            <a:off x="133775" y="559641"/>
            <a:ext cx="745236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noAutofit/>
          </a:bodyPr>
          <a:lstStyle>
            <a:lvl1pPr>
              <a:defRPr sz="2800" baseline="0"/>
            </a:lvl1pPr>
          </a:lstStyle>
          <a:p>
            <a:pPr lvl="0"/>
            <a:r>
              <a:rPr lang="en-US" altLang="ja-JP" dirty="0" smtClean="0"/>
              <a:t>Click to edit title</a:t>
            </a:r>
            <a:endParaRPr lang="ja-JP" altLang="en-US" dirty="0" smtClean="0"/>
          </a:p>
        </p:txBody>
      </p:sp>
      <p:sp>
        <p:nvSpPr>
          <p:cNvPr id="5" name="Slide Number Placeholder 3"/>
          <p:cNvSpPr>
            <a:spLocks noGrp="1"/>
          </p:cNvSpPr>
          <p:nvPr>
            <p:ph type="sldNum" sz="quarter" idx="10"/>
          </p:nvPr>
        </p:nvSpPr>
        <p:spPr>
          <a:xfrm>
            <a:off x="8686800" y="6626859"/>
            <a:ext cx="457200" cy="182880"/>
          </a:xfrm>
        </p:spPr>
        <p:txBody>
          <a:bodyPr/>
          <a:lstStyle/>
          <a:p>
            <a:fld id="{9E0D01C5-D47B-40BE-9FFF-D27702CC7449}" type="slidenum">
              <a:rPr lang="en-US" smtClean="0"/>
              <a:t>‹#›</a:t>
            </a:fld>
            <a:endParaRPr lang="en-US"/>
          </a:p>
        </p:txBody>
      </p:sp>
    </p:spTree>
    <p:extLst>
      <p:ext uri="{BB962C8B-B14F-4D97-AF65-F5344CB8AC3E}">
        <p14:creationId xmlns:p14="http://schemas.microsoft.com/office/powerpoint/2010/main" val="29374527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_Only">
    <p:spTree>
      <p:nvGrpSpPr>
        <p:cNvPr id="1" name=""/>
        <p:cNvGrpSpPr/>
        <p:nvPr/>
      </p:nvGrpSpPr>
      <p:grpSpPr>
        <a:xfrm>
          <a:off x="0" y="0"/>
          <a:ext cx="0" cy="0"/>
          <a:chOff x="0" y="0"/>
          <a:chExt cx="0" cy="0"/>
        </a:xfrm>
      </p:grpSpPr>
      <p:sp>
        <p:nvSpPr>
          <p:cNvPr id="5" name="Title 4"/>
          <p:cNvSpPr>
            <a:spLocks noGrp="1" noChangeArrowheads="1"/>
          </p:cNvSpPr>
          <p:nvPr>
            <p:ph type="title" hasCustomPrompt="1"/>
          </p:nvPr>
        </p:nvSpPr>
        <p:spPr bwMode="auto">
          <a:xfrm>
            <a:off x="133775" y="559641"/>
            <a:ext cx="745236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noAutofit/>
          </a:bodyPr>
          <a:lstStyle>
            <a:lvl1pPr>
              <a:defRPr sz="2800" baseline="0"/>
            </a:lvl1pPr>
          </a:lstStyle>
          <a:p>
            <a:pPr lvl="0"/>
            <a:r>
              <a:rPr lang="en-US" altLang="ja-JP" dirty="0" smtClean="0"/>
              <a:t>Click to edit title</a:t>
            </a:r>
            <a:endParaRPr lang="ja-JP" altLang="en-US" dirty="0" smtClean="0"/>
          </a:p>
        </p:txBody>
      </p:sp>
      <p:sp>
        <p:nvSpPr>
          <p:cNvPr id="4" name="Slide Number Placeholder 3"/>
          <p:cNvSpPr>
            <a:spLocks noGrp="1"/>
          </p:cNvSpPr>
          <p:nvPr>
            <p:ph type="sldNum" sz="quarter" idx="10"/>
          </p:nvPr>
        </p:nvSpPr>
        <p:spPr>
          <a:xfrm>
            <a:off x="8686800" y="6626859"/>
            <a:ext cx="457200" cy="182880"/>
          </a:xfrm>
        </p:spPr>
        <p:txBody>
          <a:bodyPr/>
          <a:lstStyle/>
          <a:p>
            <a:fld id="{9E0D01C5-D47B-40BE-9FFF-D27702CC7449}" type="slidenum">
              <a:rPr lang="en-US" smtClean="0"/>
              <a:t>‹#›</a:t>
            </a:fld>
            <a:endParaRPr lang="en-US"/>
          </a:p>
        </p:txBody>
      </p:sp>
    </p:spTree>
    <p:extLst>
      <p:ext uri="{BB962C8B-B14F-4D97-AF65-F5344CB8AC3E}">
        <p14:creationId xmlns:p14="http://schemas.microsoft.com/office/powerpoint/2010/main" val="18545275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Subhead Only">
    <p:spTree>
      <p:nvGrpSpPr>
        <p:cNvPr id="1" name=""/>
        <p:cNvGrpSpPr/>
        <p:nvPr/>
      </p:nvGrpSpPr>
      <p:grpSpPr>
        <a:xfrm>
          <a:off x="0" y="0"/>
          <a:ext cx="0" cy="0"/>
          <a:chOff x="0" y="0"/>
          <a:chExt cx="0" cy="0"/>
        </a:xfrm>
      </p:grpSpPr>
      <p:sp>
        <p:nvSpPr>
          <p:cNvPr id="6" name="Rectangle 4"/>
          <p:cNvSpPr>
            <a:spLocks noGrp="1" noChangeArrowheads="1"/>
          </p:cNvSpPr>
          <p:nvPr>
            <p:ph type="title" hasCustomPrompt="1"/>
          </p:nvPr>
        </p:nvSpPr>
        <p:spPr bwMode="auto">
          <a:xfrm>
            <a:off x="133775" y="559641"/>
            <a:ext cx="745236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noAutofit/>
          </a:bodyPr>
          <a:lstStyle>
            <a:lvl1pPr>
              <a:defRPr sz="2800" baseline="0"/>
            </a:lvl1pPr>
          </a:lstStyle>
          <a:p>
            <a:pPr lvl="0"/>
            <a:r>
              <a:rPr lang="en-US" altLang="ja-JP" dirty="0" smtClean="0"/>
              <a:t>Click to edit title</a:t>
            </a:r>
            <a:endParaRPr lang="ja-JP" altLang="en-US" dirty="0" smtClean="0"/>
          </a:p>
        </p:txBody>
      </p:sp>
      <p:sp>
        <p:nvSpPr>
          <p:cNvPr id="7" name="Text Placeholder 2"/>
          <p:cNvSpPr>
            <a:spLocks noGrp="1"/>
          </p:cNvSpPr>
          <p:nvPr>
            <p:ph type="body" idx="11" hasCustomPrompt="1"/>
          </p:nvPr>
        </p:nvSpPr>
        <p:spPr>
          <a:xfrm>
            <a:off x="137160" y="1126066"/>
            <a:ext cx="8869680" cy="384608"/>
          </a:xfrm>
          <a:prstGeom prst="rect">
            <a:avLst/>
          </a:prstGeom>
        </p:spPr>
        <p:txBody>
          <a:bodyPr anchor="t" anchorCtr="0">
            <a:noAutofit/>
          </a:bodyPr>
          <a:lstStyle>
            <a:lvl1pPr marL="0" indent="0">
              <a:spcBef>
                <a:spcPts val="0"/>
              </a:spcBef>
              <a:buNone/>
              <a:defRPr sz="2400" b="1"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subtitle</a:t>
            </a:r>
          </a:p>
        </p:txBody>
      </p:sp>
      <p:sp>
        <p:nvSpPr>
          <p:cNvPr id="8" name="Slide Number Placeholder 3"/>
          <p:cNvSpPr>
            <a:spLocks noGrp="1"/>
          </p:cNvSpPr>
          <p:nvPr>
            <p:ph type="sldNum" sz="quarter" idx="10"/>
          </p:nvPr>
        </p:nvSpPr>
        <p:spPr>
          <a:xfrm>
            <a:off x="8686800" y="6626859"/>
            <a:ext cx="457200" cy="182880"/>
          </a:xfrm>
        </p:spPr>
        <p:txBody>
          <a:bodyPr/>
          <a:lstStyle/>
          <a:p>
            <a:fld id="{9E0D01C5-D47B-40BE-9FFF-D27702CC7449}" type="slidenum">
              <a:rPr lang="en-US" smtClean="0"/>
              <a:t>‹#›</a:t>
            </a:fld>
            <a:endParaRPr lang="en-US"/>
          </a:p>
        </p:txBody>
      </p:sp>
    </p:spTree>
    <p:extLst>
      <p:ext uri="{BB962C8B-B14F-4D97-AF65-F5344CB8AC3E}">
        <p14:creationId xmlns:p14="http://schemas.microsoft.com/office/powerpoint/2010/main" val="3873113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ubhead and Content">
    <p:spTree>
      <p:nvGrpSpPr>
        <p:cNvPr id="1" name=""/>
        <p:cNvGrpSpPr/>
        <p:nvPr/>
      </p:nvGrpSpPr>
      <p:grpSpPr>
        <a:xfrm>
          <a:off x="0" y="0"/>
          <a:ext cx="0" cy="0"/>
          <a:chOff x="0" y="0"/>
          <a:chExt cx="0" cy="0"/>
        </a:xfrm>
      </p:grpSpPr>
      <p:sp>
        <p:nvSpPr>
          <p:cNvPr id="10" name="Text Placeholder 2"/>
          <p:cNvSpPr>
            <a:spLocks noGrp="1"/>
          </p:cNvSpPr>
          <p:nvPr>
            <p:ph idx="1"/>
          </p:nvPr>
        </p:nvSpPr>
        <p:spPr>
          <a:xfrm>
            <a:off x="137160" y="1676400"/>
            <a:ext cx="8869680" cy="475488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Text Placeholder 2"/>
          <p:cNvSpPr>
            <a:spLocks noGrp="1"/>
          </p:cNvSpPr>
          <p:nvPr>
            <p:ph type="body" idx="11" hasCustomPrompt="1"/>
          </p:nvPr>
        </p:nvSpPr>
        <p:spPr>
          <a:xfrm>
            <a:off x="137160" y="1126066"/>
            <a:ext cx="8869680" cy="384608"/>
          </a:xfrm>
          <a:prstGeom prst="rect">
            <a:avLst/>
          </a:prstGeom>
        </p:spPr>
        <p:txBody>
          <a:bodyPr anchor="t" anchorCtr="0">
            <a:noAutofit/>
          </a:bodyPr>
          <a:lstStyle>
            <a:lvl1pPr marL="0" indent="0">
              <a:spcBef>
                <a:spcPts val="0"/>
              </a:spcBef>
              <a:buNone/>
              <a:defRPr sz="2400" b="1"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subtitle</a:t>
            </a:r>
          </a:p>
        </p:txBody>
      </p:sp>
      <p:sp>
        <p:nvSpPr>
          <p:cNvPr id="12" name="Rectangle 4"/>
          <p:cNvSpPr>
            <a:spLocks noGrp="1" noChangeArrowheads="1"/>
          </p:cNvSpPr>
          <p:nvPr>
            <p:ph type="title" hasCustomPrompt="1"/>
          </p:nvPr>
        </p:nvSpPr>
        <p:spPr bwMode="auto">
          <a:xfrm>
            <a:off x="133775" y="559641"/>
            <a:ext cx="745236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noAutofit/>
          </a:bodyPr>
          <a:lstStyle>
            <a:lvl1pPr>
              <a:defRPr sz="2800" baseline="0"/>
            </a:lvl1pPr>
          </a:lstStyle>
          <a:p>
            <a:pPr lvl="0"/>
            <a:r>
              <a:rPr lang="en-US" altLang="ja-JP" dirty="0" smtClean="0"/>
              <a:t>Click to edit title</a:t>
            </a:r>
            <a:endParaRPr lang="ja-JP" altLang="en-US" dirty="0" smtClean="0"/>
          </a:p>
        </p:txBody>
      </p:sp>
      <p:sp>
        <p:nvSpPr>
          <p:cNvPr id="6" name="Slide Number Placeholder 3"/>
          <p:cNvSpPr>
            <a:spLocks noGrp="1"/>
          </p:cNvSpPr>
          <p:nvPr>
            <p:ph type="sldNum" sz="quarter" idx="10"/>
          </p:nvPr>
        </p:nvSpPr>
        <p:spPr>
          <a:xfrm>
            <a:off x="8686800" y="6626859"/>
            <a:ext cx="457200" cy="182880"/>
          </a:xfrm>
        </p:spPr>
        <p:txBody>
          <a:bodyPr/>
          <a:lstStyle/>
          <a:p>
            <a:fld id="{9E0D01C5-D47B-40BE-9FFF-D27702CC7449}" type="slidenum">
              <a:rPr lang="en-US" smtClean="0"/>
              <a:t>‹#›</a:t>
            </a:fld>
            <a:endParaRPr lang="en-US"/>
          </a:p>
        </p:txBody>
      </p:sp>
    </p:spTree>
    <p:extLst>
      <p:ext uri="{BB962C8B-B14F-4D97-AF65-F5344CB8AC3E}">
        <p14:creationId xmlns:p14="http://schemas.microsoft.com/office/powerpoint/2010/main" val="36889482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Full blank">
    <p:spTree>
      <p:nvGrpSpPr>
        <p:cNvPr id="1" name=""/>
        <p:cNvGrpSpPr/>
        <p:nvPr/>
      </p:nvGrpSpPr>
      <p:grpSpPr>
        <a:xfrm>
          <a:off x="0" y="0"/>
          <a:ext cx="0" cy="0"/>
          <a:chOff x="0" y="0"/>
          <a:chExt cx="0" cy="0"/>
        </a:xfrm>
      </p:grpSpPr>
      <p:sp>
        <p:nvSpPr>
          <p:cNvPr id="3" name="Slide Number Placeholder 3"/>
          <p:cNvSpPr>
            <a:spLocks noGrp="1"/>
          </p:cNvSpPr>
          <p:nvPr>
            <p:ph type="sldNum" sz="quarter" idx="10"/>
          </p:nvPr>
        </p:nvSpPr>
        <p:spPr>
          <a:xfrm>
            <a:off x="8686800" y="6626859"/>
            <a:ext cx="457200" cy="182880"/>
          </a:xfrm>
        </p:spPr>
        <p:txBody>
          <a:bodyPr/>
          <a:lstStyle/>
          <a:p>
            <a:fld id="{9E0D01C5-D47B-40BE-9FFF-D27702CC7449}" type="slidenum">
              <a:rPr lang="en-US" smtClean="0"/>
              <a:t>‹#›</a:t>
            </a:fld>
            <a:endParaRPr lang="en-US"/>
          </a:p>
        </p:txBody>
      </p:sp>
    </p:spTree>
    <p:extLst>
      <p:ext uri="{BB962C8B-B14F-4D97-AF65-F5344CB8AC3E}">
        <p14:creationId xmlns:p14="http://schemas.microsoft.com/office/powerpoint/2010/main" val="408437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4" Type="http://schemas.openxmlformats.org/officeDocument/2006/relationships/image" Target="../media/image1.png"/><Relationship Id="rId15" Type="http://schemas.openxmlformats.org/officeDocument/2006/relationships/image" Target="../media/image2.png"/><Relationship Id="rId16" Type="http://schemas.openxmlformats.org/officeDocument/2006/relationships/image" Target="../media/image3.jpe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14" cstate="email">
            <a:extLst>
              <a:ext uri="{28A0092B-C50C-407E-A947-70E740481C1C}">
                <a14:useLocalDpi xmlns:a14="http://schemas.microsoft.com/office/drawing/2010/main"/>
              </a:ext>
            </a:extLst>
          </a:blip>
          <a:srcRect/>
          <a:stretch/>
        </p:blipFill>
        <p:spPr>
          <a:xfrm flipV="1">
            <a:off x="0" y="-1"/>
            <a:ext cx="9144000" cy="1194834"/>
          </a:xfrm>
          <a:prstGeom prst="rect">
            <a:avLst/>
          </a:prstGeom>
        </p:spPr>
      </p:pic>
      <p:pic>
        <p:nvPicPr>
          <p:cNvPr id="9" name="Picture 8"/>
          <p:cNvPicPr>
            <a:picLocks noChangeAspect="1"/>
          </p:cNvPicPr>
          <p:nvPr/>
        </p:nvPicPr>
        <p:blipFill rotWithShape="1">
          <a:blip r:embed="rId15" cstate="email">
            <a:extLst>
              <a:ext uri="{28A0092B-C50C-407E-A947-70E740481C1C}">
                <a14:useLocalDpi xmlns:a14="http://schemas.microsoft.com/office/drawing/2010/main"/>
              </a:ext>
            </a:extLst>
          </a:blip>
          <a:srcRect r="-2"/>
          <a:stretch/>
        </p:blipFill>
        <p:spPr>
          <a:xfrm flipH="1" flipV="1">
            <a:off x="-24983" y="6553200"/>
            <a:ext cx="9170232" cy="319790"/>
          </a:xfrm>
          <a:prstGeom prst="rect">
            <a:avLst/>
          </a:prstGeom>
        </p:spPr>
      </p:pic>
      <p:sp>
        <p:nvSpPr>
          <p:cNvPr id="2" name="Title Placeholder 1"/>
          <p:cNvSpPr>
            <a:spLocks noGrp="1"/>
          </p:cNvSpPr>
          <p:nvPr>
            <p:ph type="title"/>
          </p:nvPr>
        </p:nvSpPr>
        <p:spPr>
          <a:xfrm>
            <a:off x="152400" y="609600"/>
            <a:ext cx="7406640" cy="4572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37160" y="1295400"/>
            <a:ext cx="8869680" cy="5257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cxnSp>
        <p:nvCxnSpPr>
          <p:cNvPr id="10" name="Straight Connector 9"/>
          <p:cNvCxnSpPr/>
          <p:nvPr/>
        </p:nvCxnSpPr>
        <p:spPr>
          <a:xfrm>
            <a:off x="0" y="1066800"/>
            <a:ext cx="9144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0" y="1066800"/>
            <a:ext cx="9144000" cy="0"/>
          </a:xfrm>
          <a:prstGeom prst="line">
            <a:avLst/>
          </a:prstGeom>
          <a:ln>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180476" y="6626859"/>
            <a:ext cx="6783048" cy="215444"/>
          </a:xfrm>
          <a:prstGeom prst="rect">
            <a:avLst/>
          </a:prstGeom>
          <a:noFill/>
        </p:spPr>
        <p:txBody>
          <a:bodyPr wrap="square" rtlCol="0">
            <a:spAutoFit/>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dirty="0" smtClean="0">
                <a:solidFill>
                  <a:schemeClr val="bg1"/>
                </a:solidFill>
                <a:latin typeface="+mn-lt"/>
                <a:cs typeface="Arial" panose="020B0604020202020204" pitchFamily="34" charset="0"/>
              </a:rPr>
              <a:t>©2016 NEC Energy Solutions, Inc. All rights reserved.</a:t>
            </a:r>
            <a:endParaRPr lang="en-US" sz="100" b="0" dirty="0" smtClean="0">
              <a:solidFill>
                <a:schemeClr val="bg1"/>
              </a:solidFill>
              <a:latin typeface="+mn-lt"/>
              <a:cs typeface="Arial" panose="020B0604020202020204" pitchFamily="34" charset="0"/>
            </a:endParaRPr>
          </a:p>
        </p:txBody>
      </p:sp>
      <p:pic>
        <p:nvPicPr>
          <p:cNvPr id="5" name="Picture 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574280" y="406878"/>
            <a:ext cx="1188720" cy="477579"/>
          </a:xfrm>
          <a:prstGeom prst="rect">
            <a:avLst/>
          </a:prstGeom>
        </p:spPr>
      </p:pic>
      <p:cxnSp>
        <p:nvCxnSpPr>
          <p:cNvPr id="8" name="Straight Connector 7"/>
          <p:cNvCxnSpPr/>
          <p:nvPr/>
        </p:nvCxnSpPr>
        <p:spPr>
          <a:xfrm>
            <a:off x="1249" y="6553200"/>
            <a:ext cx="9142751" cy="0"/>
          </a:xfrm>
          <a:prstGeom prst="line">
            <a:avLst/>
          </a:prstGeom>
          <a:ln w="28575">
            <a:solidFill>
              <a:srgbClr val="5BBF21"/>
            </a:solidFill>
          </a:ln>
          <a:effectLst>
            <a:outerShdw blurRad="50800" dist="38100" dir="2700000" algn="tl" rotWithShape="0">
              <a:prstClr val="black">
                <a:alpha val="40000"/>
              </a:prstClr>
            </a:outerShdw>
          </a:effectLst>
        </p:spPr>
        <p:style>
          <a:lnRef idx="1">
            <a:schemeClr val="accent3"/>
          </a:lnRef>
          <a:fillRef idx="0">
            <a:schemeClr val="accent3"/>
          </a:fillRef>
          <a:effectRef idx="0">
            <a:schemeClr val="accent3"/>
          </a:effectRef>
          <a:fontRef idx="minor">
            <a:schemeClr val="tx1"/>
          </a:fontRef>
        </p:style>
      </p:cxnSp>
      <p:sp>
        <p:nvSpPr>
          <p:cNvPr id="12" name="Slide Number Placeholder 6"/>
          <p:cNvSpPr>
            <a:spLocks noGrp="1"/>
          </p:cNvSpPr>
          <p:nvPr>
            <p:ph type="sldNum" sz="quarter" idx="4"/>
          </p:nvPr>
        </p:nvSpPr>
        <p:spPr>
          <a:xfrm>
            <a:off x="8686800" y="6626859"/>
            <a:ext cx="457200" cy="182880"/>
          </a:xfrm>
          <a:prstGeom prst="rect">
            <a:avLst/>
          </a:prstGeom>
        </p:spPr>
        <p:txBody>
          <a:bodyPr anchor="ctr"/>
          <a:lstStyle>
            <a:lvl1pPr algn="ctr">
              <a:defRPr sz="800">
                <a:solidFill>
                  <a:schemeClr val="bg1"/>
                </a:solidFill>
              </a:defRPr>
            </a:lvl1pPr>
          </a:lstStyle>
          <a:p>
            <a:fld id="{9E0D01C5-D47B-40BE-9FFF-D27702CC7449}" type="slidenum">
              <a:rPr lang="en-US" smtClean="0"/>
              <a:t>‹#›</a:t>
            </a:fld>
            <a:endParaRPr lang="en-US"/>
          </a:p>
        </p:txBody>
      </p:sp>
    </p:spTree>
    <p:extLst>
      <p:ext uri="{BB962C8B-B14F-4D97-AF65-F5344CB8AC3E}">
        <p14:creationId xmlns:p14="http://schemas.microsoft.com/office/powerpoint/2010/main" val="10778521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7"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Lst>
  <p:timing>
    <p:tnLst>
      <p:par>
        <p:cTn id="1" dur="indefinite" restart="never" nodeType="tmRoot"/>
      </p:par>
    </p:tnLst>
  </p:timing>
  <p:hf hdr="0" ftr="0" dt="0"/>
  <p:txStyles>
    <p:titleStyle>
      <a:lvl1pPr algn="l" defTabSz="914400" rtl="0" eaLnBrk="1" latinLnBrk="0" hangingPunct="1">
        <a:spcBef>
          <a:spcPct val="0"/>
        </a:spcBef>
        <a:buNone/>
        <a:defRPr kumimoji="1" lang="en-US" sz="2800" b="1" kern="1200" baseline="0" dirty="0">
          <a:solidFill>
            <a:schemeClr val="tx1"/>
          </a:solidFill>
          <a:latin typeface="+mn-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400"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000" kern="1200">
          <a:solidFill>
            <a:schemeClr val="tx1">
              <a:lumMod val="75000"/>
              <a:lumOff val="2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800" kern="1200">
          <a:solidFill>
            <a:schemeClr val="tx1">
              <a:lumMod val="75000"/>
              <a:lumOff val="2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600" kern="1200">
          <a:solidFill>
            <a:schemeClr val="tx1">
              <a:lumMod val="75000"/>
              <a:lumOff val="2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600" kern="1200">
          <a:solidFill>
            <a:schemeClr val="tx1">
              <a:lumMod val="75000"/>
              <a:lumOff val="2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33.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3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3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3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8.jpeg"/><Relationship Id="rId3" Type="http://schemas.openxmlformats.org/officeDocument/2006/relationships/hyperlink" Target="mailto:rlin@neces.com"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1.png"/><Relationship Id="rId3" Type="http://schemas.openxmlformats.org/officeDocument/2006/relationships/image" Target="../media/image12.jpeg"/></Relationships>
</file>

<file path=ppt/slides/_rels/slide3.xml.rels><?xml version="1.0" encoding="UTF-8" standalone="yes"?>
<Relationships xmlns="http://schemas.openxmlformats.org/package/2006/relationships"><Relationship Id="rId1" Type="http://schemas.openxmlformats.org/officeDocument/2006/relationships/vmlDrawing" Target="../drawings/vmlDrawing1.vml"/><Relationship Id="rId2" Type="http://schemas.openxmlformats.org/officeDocument/2006/relationships/tags" Target="../tags/tag1.xml"/><Relationship Id="rId3" Type="http://schemas.openxmlformats.org/officeDocument/2006/relationships/tags" Target="../tags/tag2.xml"/><Relationship Id="rId4" Type="http://schemas.openxmlformats.org/officeDocument/2006/relationships/tags" Target="../tags/tag3.xml"/><Relationship Id="rId5" Type="http://schemas.openxmlformats.org/officeDocument/2006/relationships/tags" Target="../tags/tag4.xml"/><Relationship Id="rId6" Type="http://schemas.openxmlformats.org/officeDocument/2006/relationships/tags" Target="../tags/tag5.xml"/><Relationship Id="rId7" Type="http://schemas.openxmlformats.org/officeDocument/2006/relationships/tags" Target="../tags/tag6.xml"/><Relationship Id="rId8" Type="http://schemas.openxmlformats.org/officeDocument/2006/relationships/tags" Target="../tags/tag7.xml"/><Relationship Id="rId9" Type="http://schemas.openxmlformats.org/officeDocument/2006/relationships/tags" Target="../tags/tag8.xml"/><Relationship Id="rId10" Type="http://schemas.openxmlformats.org/officeDocument/2006/relationships/tags" Target="../tags/tag9.xml"/><Relationship Id="rId11" Type="http://schemas.openxmlformats.org/officeDocument/2006/relationships/tags" Target="../tags/tag10.xml"/><Relationship Id="rId12" Type="http://schemas.openxmlformats.org/officeDocument/2006/relationships/tags" Target="../tags/tag11.xml"/><Relationship Id="rId13" Type="http://schemas.openxmlformats.org/officeDocument/2006/relationships/tags" Target="../tags/tag12.xml"/><Relationship Id="rId14" Type="http://schemas.openxmlformats.org/officeDocument/2006/relationships/tags" Target="../tags/tag13.xml"/><Relationship Id="rId15" Type="http://schemas.openxmlformats.org/officeDocument/2006/relationships/tags" Target="../tags/tag14.xml"/><Relationship Id="rId16" Type="http://schemas.openxmlformats.org/officeDocument/2006/relationships/tags" Target="../tags/tag15.xml"/><Relationship Id="rId17" Type="http://schemas.openxmlformats.org/officeDocument/2006/relationships/tags" Target="../tags/tag16.xml"/><Relationship Id="rId18" Type="http://schemas.openxmlformats.org/officeDocument/2006/relationships/tags" Target="../tags/tag17.xml"/><Relationship Id="rId19" Type="http://schemas.openxmlformats.org/officeDocument/2006/relationships/tags" Target="../tags/tag18.xml"/><Relationship Id="rId30" Type="http://schemas.openxmlformats.org/officeDocument/2006/relationships/tags" Target="../tags/tag29.xml"/><Relationship Id="rId31" Type="http://schemas.openxmlformats.org/officeDocument/2006/relationships/tags" Target="../tags/tag30.xml"/><Relationship Id="rId32" Type="http://schemas.openxmlformats.org/officeDocument/2006/relationships/tags" Target="../tags/tag31.xml"/><Relationship Id="rId33" Type="http://schemas.openxmlformats.org/officeDocument/2006/relationships/tags" Target="../tags/tag32.xml"/><Relationship Id="rId34" Type="http://schemas.openxmlformats.org/officeDocument/2006/relationships/tags" Target="../tags/tag33.xml"/><Relationship Id="rId35" Type="http://schemas.openxmlformats.org/officeDocument/2006/relationships/tags" Target="../tags/tag34.xml"/><Relationship Id="rId36" Type="http://schemas.openxmlformats.org/officeDocument/2006/relationships/tags" Target="../tags/tag35.xml"/><Relationship Id="rId37" Type="http://schemas.openxmlformats.org/officeDocument/2006/relationships/tags" Target="../tags/tag36.xml"/><Relationship Id="rId38" Type="http://schemas.openxmlformats.org/officeDocument/2006/relationships/tags" Target="../tags/tag37.xml"/><Relationship Id="rId39" Type="http://schemas.openxmlformats.org/officeDocument/2006/relationships/tags" Target="../tags/tag38.xml"/><Relationship Id="rId50" Type="http://schemas.openxmlformats.org/officeDocument/2006/relationships/tags" Target="../tags/tag49.xml"/><Relationship Id="rId51" Type="http://schemas.openxmlformats.org/officeDocument/2006/relationships/tags" Target="../tags/tag50.xml"/><Relationship Id="rId52" Type="http://schemas.openxmlformats.org/officeDocument/2006/relationships/tags" Target="../tags/tag51.xml"/><Relationship Id="rId53" Type="http://schemas.openxmlformats.org/officeDocument/2006/relationships/tags" Target="../tags/tag52.xml"/><Relationship Id="rId54" Type="http://schemas.openxmlformats.org/officeDocument/2006/relationships/tags" Target="../tags/tag53.xml"/><Relationship Id="rId55" Type="http://schemas.openxmlformats.org/officeDocument/2006/relationships/tags" Target="../tags/tag54.xml"/><Relationship Id="rId56" Type="http://schemas.openxmlformats.org/officeDocument/2006/relationships/tags" Target="../tags/tag55.xml"/><Relationship Id="rId57" Type="http://schemas.openxmlformats.org/officeDocument/2006/relationships/tags" Target="../tags/tag56.xml"/><Relationship Id="rId58" Type="http://schemas.openxmlformats.org/officeDocument/2006/relationships/tags" Target="../tags/tag57.xml"/><Relationship Id="rId59" Type="http://schemas.openxmlformats.org/officeDocument/2006/relationships/tags" Target="../tags/tag58.xml"/><Relationship Id="rId70" Type="http://schemas.openxmlformats.org/officeDocument/2006/relationships/tags" Target="../tags/tag69.xml"/><Relationship Id="rId71" Type="http://schemas.openxmlformats.org/officeDocument/2006/relationships/tags" Target="../tags/tag70.xml"/><Relationship Id="rId72" Type="http://schemas.openxmlformats.org/officeDocument/2006/relationships/tags" Target="../tags/tag71.xml"/><Relationship Id="rId73" Type="http://schemas.openxmlformats.org/officeDocument/2006/relationships/tags" Target="../tags/tag72.xml"/><Relationship Id="rId74" Type="http://schemas.openxmlformats.org/officeDocument/2006/relationships/tags" Target="../tags/tag73.xml"/><Relationship Id="rId75" Type="http://schemas.openxmlformats.org/officeDocument/2006/relationships/tags" Target="../tags/tag74.xml"/><Relationship Id="rId76" Type="http://schemas.openxmlformats.org/officeDocument/2006/relationships/tags" Target="../tags/tag75.xml"/><Relationship Id="rId77" Type="http://schemas.openxmlformats.org/officeDocument/2006/relationships/slideLayout" Target="../slideLayouts/slideLayout7.xml"/><Relationship Id="rId78" Type="http://schemas.openxmlformats.org/officeDocument/2006/relationships/notesSlide" Target="../notesSlides/notesSlide2.xml"/><Relationship Id="rId79" Type="http://schemas.openxmlformats.org/officeDocument/2006/relationships/image" Target="../media/image14.jpeg"/><Relationship Id="rId90" Type="http://schemas.openxmlformats.org/officeDocument/2006/relationships/image" Target="../media/image23.png"/><Relationship Id="rId20" Type="http://schemas.openxmlformats.org/officeDocument/2006/relationships/tags" Target="../tags/tag19.xml"/><Relationship Id="rId21" Type="http://schemas.openxmlformats.org/officeDocument/2006/relationships/tags" Target="../tags/tag20.xml"/><Relationship Id="rId22" Type="http://schemas.openxmlformats.org/officeDocument/2006/relationships/tags" Target="../tags/tag21.xml"/><Relationship Id="rId23" Type="http://schemas.openxmlformats.org/officeDocument/2006/relationships/tags" Target="../tags/tag22.xml"/><Relationship Id="rId24" Type="http://schemas.openxmlformats.org/officeDocument/2006/relationships/tags" Target="../tags/tag23.xml"/><Relationship Id="rId25" Type="http://schemas.openxmlformats.org/officeDocument/2006/relationships/tags" Target="../tags/tag24.xml"/><Relationship Id="rId26" Type="http://schemas.openxmlformats.org/officeDocument/2006/relationships/tags" Target="../tags/tag25.xml"/><Relationship Id="rId27" Type="http://schemas.openxmlformats.org/officeDocument/2006/relationships/tags" Target="../tags/tag26.xml"/><Relationship Id="rId28" Type="http://schemas.openxmlformats.org/officeDocument/2006/relationships/tags" Target="../tags/tag27.xml"/><Relationship Id="rId29" Type="http://schemas.openxmlformats.org/officeDocument/2006/relationships/tags" Target="../tags/tag28.xml"/><Relationship Id="rId40" Type="http://schemas.openxmlformats.org/officeDocument/2006/relationships/tags" Target="../tags/tag39.xml"/><Relationship Id="rId41" Type="http://schemas.openxmlformats.org/officeDocument/2006/relationships/tags" Target="../tags/tag40.xml"/><Relationship Id="rId42" Type="http://schemas.openxmlformats.org/officeDocument/2006/relationships/tags" Target="../tags/tag41.xml"/><Relationship Id="rId43" Type="http://schemas.openxmlformats.org/officeDocument/2006/relationships/tags" Target="../tags/tag42.xml"/><Relationship Id="rId44" Type="http://schemas.openxmlformats.org/officeDocument/2006/relationships/tags" Target="../tags/tag43.xml"/><Relationship Id="rId45" Type="http://schemas.openxmlformats.org/officeDocument/2006/relationships/tags" Target="../tags/tag44.xml"/><Relationship Id="rId46" Type="http://schemas.openxmlformats.org/officeDocument/2006/relationships/tags" Target="../tags/tag45.xml"/><Relationship Id="rId47" Type="http://schemas.openxmlformats.org/officeDocument/2006/relationships/tags" Target="../tags/tag46.xml"/><Relationship Id="rId48" Type="http://schemas.openxmlformats.org/officeDocument/2006/relationships/tags" Target="../tags/tag47.xml"/><Relationship Id="rId49" Type="http://schemas.openxmlformats.org/officeDocument/2006/relationships/tags" Target="../tags/tag48.xml"/><Relationship Id="rId60" Type="http://schemas.openxmlformats.org/officeDocument/2006/relationships/tags" Target="../tags/tag59.xml"/><Relationship Id="rId61" Type="http://schemas.openxmlformats.org/officeDocument/2006/relationships/tags" Target="../tags/tag60.xml"/><Relationship Id="rId62" Type="http://schemas.openxmlformats.org/officeDocument/2006/relationships/tags" Target="../tags/tag61.xml"/><Relationship Id="rId63" Type="http://schemas.openxmlformats.org/officeDocument/2006/relationships/tags" Target="../tags/tag62.xml"/><Relationship Id="rId64" Type="http://schemas.openxmlformats.org/officeDocument/2006/relationships/tags" Target="../tags/tag63.xml"/><Relationship Id="rId65" Type="http://schemas.openxmlformats.org/officeDocument/2006/relationships/tags" Target="../tags/tag64.xml"/><Relationship Id="rId66" Type="http://schemas.openxmlformats.org/officeDocument/2006/relationships/tags" Target="../tags/tag65.xml"/><Relationship Id="rId67" Type="http://schemas.openxmlformats.org/officeDocument/2006/relationships/tags" Target="../tags/tag66.xml"/><Relationship Id="rId68" Type="http://schemas.openxmlformats.org/officeDocument/2006/relationships/tags" Target="../tags/tag67.xml"/><Relationship Id="rId69" Type="http://schemas.openxmlformats.org/officeDocument/2006/relationships/tags" Target="../tags/tag68.xml"/><Relationship Id="rId80" Type="http://schemas.openxmlformats.org/officeDocument/2006/relationships/oleObject" Target="../embeddings/oleObject1.bin"/><Relationship Id="rId81" Type="http://schemas.openxmlformats.org/officeDocument/2006/relationships/image" Target="../media/image13.emf"/><Relationship Id="rId82" Type="http://schemas.openxmlformats.org/officeDocument/2006/relationships/image" Target="../media/image15.png"/><Relationship Id="rId83" Type="http://schemas.openxmlformats.org/officeDocument/2006/relationships/image" Target="../media/image16.png"/><Relationship Id="rId84" Type="http://schemas.openxmlformats.org/officeDocument/2006/relationships/image" Target="../media/image17.png"/><Relationship Id="rId85" Type="http://schemas.openxmlformats.org/officeDocument/2006/relationships/image" Target="../media/image18.png"/><Relationship Id="rId86" Type="http://schemas.openxmlformats.org/officeDocument/2006/relationships/image" Target="../media/image19.png"/><Relationship Id="rId87" Type="http://schemas.openxmlformats.org/officeDocument/2006/relationships/image" Target="../media/image20.png"/><Relationship Id="rId88" Type="http://schemas.openxmlformats.org/officeDocument/2006/relationships/image" Target="../media/image21.png"/><Relationship Id="rId89"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1" Type="http://schemas.openxmlformats.org/officeDocument/2006/relationships/slideLayout" Target="../slideLayouts/slideLayout8.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chart" Target="../charts/chart1.xml"/><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0.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smtClean="0"/>
              <a:t>Energy </a:t>
            </a:r>
            <a:r>
              <a:rPr lang="en-US" smtClean="0"/>
              <a:t>Storage For A Municipal </a:t>
            </a:r>
            <a:r>
              <a:rPr lang="en-US" dirty="0" smtClean="0"/>
              <a:t>Utility</a:t>
            </a:r>
            <a:endParaRPr lang="en-US" dirty="0"/>
          </a:p>
        </p:txBody>
      </p:sp>
      <p:sp>
        <p:nvSpPr>
          <p:cNvPr id="5" name="Subtitle 4"/>
          <p:cNvSpPr>
            <a:spLocks noGrp="1"/>
          </p:cNvSpPr>
          <p:nvPr>
            <p:ph type="subTitle" idx="1"/>
          </p:nvPr>
        </p:nvSpPr>
        <p:spPr>
          <a:xfrm>
            <a:off x="2359764" y="5257800"/>
            <a:ext cx="6400800" cy="990599"/>
          </a:xfrm>
        </p:spPr>
        <p:txBody>
          <a:bodyPr>
            <a:normAutofit fontScale="62500" lnSpcReduction="20000"/>
          </a:bodyPr>
          <a:lstStyle/>
          <a:p>
            <a:r>
              <a:rPr lang="en-US" dirty="0" smtClean="0"/>
              <a:t>Roger Lin</a:t>
            </a:r>
          </a:p>
          <a:p>
            <a:r>
              <a:rPr lang="en-US" dirty="0" smtClean="0"/>
              <a:t>Senior Director, Product Marketing</a:t>
            </a:r>
          </a:p>
          <a:p>
            <a:r>
              <a:rPr lang="en-US" dirty="0" smtClean="0"/>
              <a:t>NEC Energy Solutions</a:t>
            </a:r>
          </a:p>
          <a:p>
            <a:r>
              <a:rPr lang="en-US" dirty="0" smtClean="0"/>
              <a:t>rlin@neces.com</a:t>
            </a:r>
            <a:endParaRPr lang="en-US" dirty="0"/>
          </a:p>
        </p:txBody>
      </p:sp>
      <p:sp>
        <p:nvSpPr>
          <p:cNvPr id="2" name="Slide Number Placeholder 1"/>
          <p:cNvSpPr>
            <a:spLocks noGrp="1"/>
          </p:cNvSpPr>
          <p:nvPr>
            <p:ph type="sldNum" sz="quarter" idx="10"/>
          </p:nvPr>
        </p:nvSpPr>
        <p:spPr/>
        <p:txBody>
          <a:bodyPr/>
          <a:lstStyle/>
          <a:p>
            <a:fld id="{9E0D01C5-D47B-40BE-9FFF-D27702CC7449}" type="slidenum">
              <a:rPr lang="en-US" smtClean="0"/>
              <a:t>1</a:t>
            </a:fld>
            <a:endParaRPr lang="en-US"/>
          </a:p>
        </p:txBody>
      </p:sp>
    </p:spTree>
    <p:extLst>
      <p:ext uri="{BB962C8B-B14F-4D97-AF65-F5344CB8AC3E}">
        <p14:creationId xmlns:p14="http://schemas.microsoft.com/office/powerpoint/2010/main" val="116395923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Sterling Energy Storage Installation </a:t>
            </a:r>
            <a:r>
              <a:rPr lang="en-US" dirty="0"/>
              <a:t>Nov </a:t>
            </a:r>
            <a:r>
              <a:rPr lang="en-US" dirty="0" smtClean="0"/>
              <a:t>14 2016</a:t>
            </a:r>
            <a:endParaRPr lang="en-US" dirty="0"/>
          </a:p>
        </p:txBody>
      </p:sp>
      <p:pic>
        <p:nvPicPr>
          <p:cNvPr id="3074" name="Picture 2" descr="\\ws-nce-fnp-01\Data\Grid Integration\Install Locations\Current Projects\Chocksett Road (524050-001)\3.2 Installation\Site Photos\2016-12-02\DSCN276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830" b="8434"/>
          <a:stretch/>
        </p:blipFill>
        <p:spPr bwMode="auto">
          <a:xfrm>
            <a:off x="0" y="1169582"/>
            <a:ext cx="9144000" cy="526311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fld id="{9E0D01C5-D47B-40BE-9FFF-D27702CC7449}" type="slidenum">
              <a:rPr lang="en-US" smtClean="0"/>
              <a:t>10</a:t>
            </a:fld>
            <a:endParaRPr lang="en-US"/>
          </a:p>
        </p:txBody>
      </p:sp>
      <p:sp>
        <p:nvSpPr>
          <p:cNvPr id="5" name="TextBox 4"/>
          <p:cNvSpPr txBox="1"/>
          <p:nvPr/>
        </p:nvSpPr>
        <p:spPr>
          <a:xfrm>
            <a:off x="152400" y="1199777"/>
            <a:ext cx="3631315" cy="369332"/>
          </a:xfrm>
          <a:prstGeom prst="rect">
            <a:avLst/>
          </a:prstGeom>
          <a:noFill/>
        </p:spPr>
        <p:txBody>
          <a:bodyPr wrap="none" rtlCol="0">
            <a:spAutoFit/>
          </a:bodyPr>
          <a:lstStyle/>
          <a:p>
            <a:r>
              <a:rPr lang="en-US" dirty="0" smtClean="0">
                <a:solidFill>
                  <a:schemeClr val="bg1"/>
                </a:solidFill>
              </a:rPr>
              <a:t>Air conditioning ductwork installed…</a:t>
            </a:r>
            <a:endParaRPr lang="en-US" dirty="0">
              <a:solidFill>
                <a:schemeClr val="bg1"/>
              </a:solidFill>
            </a:endParaRPr>
          </a:p>
        </p:txBody>
      </p:sp>
      <p:sp>
        <p:nvSpPr>
          <p:cNvPr id="7" name="Content Placeholder 2"/>
          <p:cNvSpPr txBox="1">
            <a:spLocks/>
          </p:cNvSpPr>
          <p:nvPr/>
        </p:nvSpPr>
        <p:spPr bwMode="auto">
          <a:xfrm>
            <a:off x="0" y="5257800"/>
            <a:ext cx="9144000" cy="381000"/>
          </a:xfrm>
          <a:prstGeom prst="rect">
            <a:avLst/>
          </a:prstGeom>
          <a:solidFill>
            <a:schemeClr val="bg1">
              <a:alpha val="67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342900" indent="-342900">
              <a:spcAft>
                <a:spcPts val="800"/>
              </a:spcAft>
              <a:buClr>
                <a:schemeClr val="bg1"/>
              </a:buClr>
              <a:buFont typeface="Arial" charset="0"/>
              <a:buChar char="▐"/>
              <a:defRPr kumimoji="1" sz="1600" b="1">
                <a:latin typeface="Arial" pitchFamily="34" charset="0"/>
              </a:defRPr>
            </a:lvl1pPr>
          </a:lstStyle>
          <a:p>
            <a:pPr marL="0" indent="0" algn="r">
              <a:buNone/>
            </a:pPr>
            <a:r>
              <a:rPr lang="en-US" dirty="0" smtClean="0"/>
              <a:t>Groundbreaking on Oct 12, equipment installation on Nov 14….</a:t>
            </a:r>
            <a:endParaRPr lang="en-US" dirty="0"/>
          </a:p>
        </p:txBody>
      </p:sp>
      <p:sp>
        <p:nvSpPr>
          <p:cNvPr id="8" name="Content Placeholder 2"/>
          <p:cNvSpPr txBox="1">
            <a:spLocks/>
          </p:cNvSpPr>
          <p:nvPr/>
        </p:nvSpPr>
        <p:spPr bwMode="auto">
          <a:xfrm>
            <a:off x="0" y="4724400"/>
            <a:ext cx="9144000" cy="381000"/>
          </a:xfrm>
          <a:prstGeom prst="rect">
            <a:avLst/>
          </a:prstGeom>
          <a:solidFill>
            <a:schemeClr val="bg1">
              <a:alpha val="67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342900" indent="-342900">
              <a:spcAft>
                <a:spcPts val="800"/>
              </a:spcAft>
              <a:buClr>
                <a:schemeClr val="bg1"/>
              </a:buClr>
              <a:buFont typeface="Arial" charset="0"/>
              <a:buChar char="▐"/>
              <a:defRPr kumimoji="1" sz="1600" b="1">
                <a:latin typeface="Arial" pitchFamily="34" charset="0"/>
              </a:defRPr>
            </a:lvl1pPr>
          </a:lstStyle>
          <a:p>
            <a:pPr marL="0" indent="0" algn="r">
              <a:buNone/>
            </a:pPr>
            <a:r>
              <a:rPr lang="en-US" dirty="0" smtClean="0"/>
              <a:t>2MW, 3.9MWh lithium ion energy storage system</a:t>
            </a:r>
            <a:endParaRPr lang="en-US" dirty="0"/>
          </a:p>
        </p:txBody>
      </p:sp>
      <p:sp>
        <p:nvSpPr>
          <p:cNvPr id="9" name="Content Placeholder 2"/>
          <p:cNvSpPr txBox="1">
            <a:spLocks/>
          </p:cNvSpPr>
          <p:nvPr/>
        </p:nvSpPr>
        <p:spPr bwMode="auto">
          <a:xfrm>
            <a:off x="0" y="5798288"/>
            <a:ext cx="9144000" cy="381000"/>
          </a:xfrm>
          <a:prstGeom prst="rect">
            <a:avLst/>
          </a:prstGeom>
          <a:solidFill>
            <a:schemeClr val="bg1">
              <a:alpha val="67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342900" indent="-342900">
              <a:spcAft>
                <a:spcPts val="800"/>
              </a:spcAft>
              <a:buClr>
                <a:schemeClr val="bg1"/>
              </a:buClr>
              <a:buFont typeface="Arial" charset="0"/>
              <a:buChar char="▐"/>
              <a:defRPr kumimoji="1" sz="1600" b="1">
                <a:latin typeface="Arial" pitchFamily="34" charset="0"/>
              </a:defRPr>
            </a:lvl1pPr>
          </a:lstStyle>
          <a:p>
            <a:pPr marL="0" indent="0" algn="r">
              <a:buNone/>
            </a:pPr>
            <a:r>
              <a:rPr lang="en-US" dirty="0" smtClean="0"/>
              <a:t>Final commissioning expected to be complete this month</a:t>
            </a:r>
            <a:endParaRPr lang="en-US" dirty="0"/>
          </a:p>
        </p:txBody>
      </p:sp>
    </p:spTree>
    <p:extLst>
      <p:ext uri="{BB962C8B-B14F-4D97-AF65-F5344CB8AC3E}">
        <p14:creationId xmlns:p14="http://schemas.microsoft.com/office/powerpoint/2010/main" val="18944963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Other Real (and Diverse) Energy Storage Projects</a:t>
            </a:r>
            <a:endParaRPr lang="en-US" dirty="0"/>
          </a:p>
        </p:txBody>
      </p:sp>
      <p:sp>
        <p:nvSpPr>
          <p:cNvPr id="4" name="Text Placeholder 3"/>
          <p:cNvSpPr>
            <a:spLocks noGrp="1"/>
          </p:cNvSpPr>
          <p:nvPr>
            <p:ph type="body" idx="1"/>
          </p:nvPr>
        </p:nvSpPr>
        <p:spPr/>
        <p:txBody>
          <a:bodyPr/>
          <a:lstStyle/>
          <a:p>
            <a:r>
              <a:rPr lang="en-US" dirty="0" smtClean="0"/>
              <a:t>Sample NEC Project Portfolio</a:t>
            </a:r>
            <a:endParaRPr lang="en-US" dirty="0"/>
          </a:p>
        </p:txBody>
      </p:sp>
    </p:spTree>
    <p:extLst>
      <p:ext uri="{BB962C8B-B14F-4D97-AF65-F5344CB8AC3E}">
        <p14:creationId xmlns:p14="http://schemas.microsoft.com/office/powerpoint/2010/main" val="22011303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079530"/>
            <a:ext cx="9151660" cy="5443736"/>
          </a:xfrm>
          <a:prstGeom prst="rect">
            <a:avLst/>
          </a:prstGeom>
        </p:spPr>
      </p:pic>
      <p:sp>
        <p:nvSpPr>
          <p:cNvPr id="5" name="Title 4"/>
          <p:cNvSpPr>
            <a:spLocks noGrp="1"/>
          </p:cNvSpPr>
          <p:nvPr>
            <p:ph type="title"/>
          </p:nvPr>
        </p:nvSpPr>
        <p:spPr/>
        <p:txBody>
          <a:bodyPr/>
          <a:lstStyle/>
          <a:p>
            <a:r>
              <a:rPr lang="en-US" dirty="0"/>
              <a:t>Energy Storage in </a:t>
            </a:r>
            <a:r>
              <a:rPr lang="en-US" dirty="0" smtClean="0"/>
              <a:t>PJM Frequency Regulation </a:t>
            </a:r>
            <a:endParaRPr lang="en-US" dirty="0"/>
          </a:p>
        </p:txBody>
      </p:sp>
      <p:sp>
        <p:nvSpPr>
          <p:cNvPr id="10" name="Content Placeholder 2"/>
          <p:cNvSpPr txBox="1">
            <a:spLocks/>
          </p:cNvSpPr>
          <p:nvPr/>
        </p:nvSpPr>
        <p:spPr bwMode="auto">
          <a:xfrm>
            <a:off x="0" y="3124200"/>
            <a:ext cx="9151660" cy="1074285"/>
          </a:xfrm>
          <a:prstGeom prst="rect">
            <a:avLst/>
          </a:prstGeom>
          <a:solidFill>
            <a:schemeClr val="bg1">
              <a:alpha val="67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342900" indent="-342900">
              <a:spcAft>
                <a:spcPts val="800"/>
              </a:spcAft>
              <a:buClr>
                <a:schemeClr val="bg1"/>
              </a:buClr>
              <a:buFont typeface="Arial" charset="0"/>
              <a:buChar char="▐"/>
              <a:defRPr kumimoji="1" sz="1600" b="1">
                <a:latin typeface="Arial" pitchFamily="34" charset="0"/>
              </a:defRPr>
            </a:lvl1pPr>
          </a:lstStyle>
          <a:p>
            <a:r>
              <a:rPr lang="en-US" dirty="0"/>
              <a:t>Located at Laurel Mountain wind farm in West Virginia</a:t>
            </a:r>
          </a:p>
          <a:p>
            <a:r>
              <a:rPr lang="en-US" dirty="0"/>
              <a:t>32 MW lithium ion energy storage</a:t>
            </a:r>
          </a:p>
          <a:p>
            <a:r>
              <a:rPr lang="en-US" dirty="0"/>
              <a:t>Operational since 2011</a:t>
            </a:r>
          </a:p>
        </p:txBody>
      </p:sp>
      <p:sp>
        <p:nvSpPr>
          <p:cNvPr id="4" name="Slide Number Placeholder 3"/>
          <p:cNvSpPr>
            <a:spLocks noGrp="1"/>
          </p:cNvSpPr>
          <p:nvPr>
            <p:ph type="sldNum" sz="quarter" idx="10"/>
          </p:nvPr>
        </p:nvSpPr>
        <p:spPr/>
        <p:txBody>
          <a:bodyPr/>
          <a:lstStyle/>
          <a:p>
            <a:fld id="{9E0D01C5-D47B-40BE-9FFF-D27702CC7449}" type="slidenum">
              <a:rPr lang="en-US" smtClean="0"/>
              <a:t>12</a:t>
            </a:fld>
            <a:endParaRPr lang="en-US"/>
          </a:p>
        </p:txBody>
      </p:sp>
    </p:spTree>
    <p:extLst>
      <p:ext uri="{BB962C8B-B14F-4D97-AF65-F5344CB8AC3E}">
        <p14:creationId xmlns:p14="http://schemas.microsoft.com/office/powerpoint/2010/main" val="26805162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1955"/>
          <a:stretch/>
        </p:blipFill>
        <p:spPr>
          <a:xfrm>
            <a:off x="0" y="1078172"/>
            <a:ext cx="9144000" cy="5440317"/>
          </a:xfrm>
          <a:prstGeom prst="rect">
            <a:avLst/>
          </a:prstGeom>
        </p:spPr>
      </p:pic>
      <p:sp>
        <p:nvSpPr>
          <p:cNvPr id="30723" name="Rectangle 2"/>
          <p:cNvSpPr>
            <a:spLocks noGrp="1" noChangeArrowheads="1"/>
          </p:cNvSpPr>
          <p:nvPr>
            <p:ph type="title"/>
          </p:nvPr>
        </p:nvSpPr>
        <p:spPr/>
        <p:txBody>
          <a:bodyPr/>
          <a:lstStyle/>
          <a:p>
            <a:r>
              <a:rPr lang="en-US" dirty="0"/>
              <a:t>Energy Storage in </a:t>
            </a:r>
            <a:r>
              <a:rPr lang="en-US" dirty="0" smtClean="0"/>
              <a:t>Primary Reserve</a:t>
            </a:r>
            <a:endParaRPr lang="en-US" dirty="0"/>
          </a:p>
        </p:txBody>
      </p:sp>
      <p:sp>
        <p:nvSpPr>
          <p:cNvPr id="14" name="Content Placeholder 2"/>
          <p:cNvSpPr txBox="1">
            <a:spLocks/>
          </p:cNvSpPr>
          <p:nvPr/>
        </p:nvSpPr>
        <p:spPr bwMode="auto">
          <a:xfrm>
            <a:off x="-9152" y="5029201"/>
            <a:ext cx="9153152" cy="1142999"/>
          </a:xfrm>
          <a:prstGeom prst="rect">
            <a:avLst/>
          </a:prstGeom>
          <a:solidFill>
            <a:schemeClr val="bg1">
              <a:alpha val="67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342900" indent="-342900">
              <a:spcAft>
                <a:spcPts val="800"/>
              </a:spcAft>
              <a:buClr>
                <a:schemeClr val="bg1"/>
              </a:buClr>
              <a:buFont typeface="Arial" charset="0"/>
              <a:buChar char="▐"/>
              <a:defRPr kumimoji="1" sz="1600" b="1">
                <a:latin typeface="Arial" pitchFamily="34" charset="0"/>
              </a:defRPr>
            </a:lvl1pPr>
          </a:lstStyle>
          <a:p>
            <a:r>
              <a:rPr lang="en-US" dirty="0"/>
              <a:t>Located in Chile, South America 1,400km north of Santiago</a:t>
            </a:r>
          </a:p>
          <a:p>
            <a:r>
              <a:rPr lang="en-US" dirty="0"/>
              <a:t>20MW lithium ion energy storage facility</a:t>
            </a:r>
          </a:p>
          <a:p>
            <a:r>
              <a:rPr lang="en-US" dirty="0"/>
              <a:t>Operational since 2011</a:t>
            </a:r>
          </a:p>
          <a:p>
            <a:endParaRPr lang="en-US" dirty="0"/>
          </a:p>
        </p:txBody>
      </p:sp>
      <p:sp>
        <p:nvSpPr>
          <p:cNvPr id="4" name="Slide Number Placeholder 3"/>
          <p:cNvSpPr>
            <a:spLocks noGrp="1"/>
          </p:cNvSpPr>
          <p:nvPr>
            <p:ph type="sldNum" sz="quarter" idx="10"/>
          </p:nvPr>
        </p:nvSpPr>
        <p:spPr/>
        <p:txBody>
          <a:bodyPr/>
          <a:lstStyle/>
          <a:p>
            <a:fld id="{9E0D01C5-D47B-40BE-9FFF-D27702CC7449}" type="slidenum">
              <a:rPr lang="en-US" smtClean="0"/>
              <a:t>13</a:t>
            </a:fld>
            <a:endParaRPr lang="en-US"/>
          </a:p>
        </p:txBody>
      </p:sp>
    </p:spTree>
    <p:extLst>
      <p:ext uri="{BB962C8B-B14F-4D97-AF65-F5344CB8AC3E}">
        <p14:creationId xmlns:p14="http://schemas.microsoft.com/office/powerpoint/2010/main" val="42034264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1119676"/>
            <a:ext cx="9144000" cy="5393092"/>
          </a:xfrm>
          <a:prstGeom prst="rect">
            <a:avLst/>
          </a:prstGeom>
        </p:spPr>
      </p:pic>
      <p:sp>
        <p:nvSpPr>
          <p:cNvPr id="5" name="Title 4"/>
          <p:cNvSpPr>
            <a:spLocks noGrp="1"/>
          </p:cNvSpPr>
          <p:nvPr>
            <p:ph type="title"/>
          </p:nvPr>
        </p:nvSpPr>
        <p:spPr/>
        <p:txBody>
          <a:bodyPr/>
          <a:lstStyle/>
          <a:p>
            <a:r>
              <a:rPr lang="en-US" dirty="0" smtClean="0"/>
              <a:t>Energy Storage in Ramp Rate Management</a:t>
            </a:r>
            <a:endParaRPr lang="en-US" dirty="0"/>
          </a:p>
        </p:txBody>
      </p:sp>
      <p:sp>
        <p:nvSpPr>
          <p:cNvPr id="7" name="Content Placeholder 2"/>
          <p:cNvSpPr txBox="1">
            <a:spLocks/>
          </p:cNvSpPr>
          <p:nvPr/>
        </p:nvSpPr>
        <p:spPr bwMode="auto">
          <a:xfrm>
            <a:off x="0" y="5181600"/>
            <a:ext cx="9144000" cy="1143000"/>
          </a:xfrm>
          <a:prstGeom prst="rect">
            <a:avLst/>
          </a:prstGeom>
          <a:solidFill>
            <a:schemeClr val="bg1">
              <a:alpha val="67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342900" indent="-342900">
              <a:spcAft>
                <a:spcPts val="800"/>
              </a:spcAft>
              <a:buClr>
                <a:schemeClr val="bg1"/>
              </a:buClr>
              <a:buFont typeface="Arial" charset="0"/>
              <a:buChar char="▐"/>
              <a:defRPr kumimoji="1" sz="1600" b="1">
                <a:latin typeface="Arial" pitchFamily="34" charset="0"/>
              </a:defRPr>
            </a:lvl1pPr>
          </a:lstStyle>
          <a:p>
            <a:r>
              <a:rPr lang="en-US" dirty="0"/>
              <a:t>Located on Maui, Hawaii</a:t>
            </a:r>
          </a:p>
          <a:p>
            <a:r>
              <a:rPr lang="en-US" dirty="0"/>
              <a:t>11MW lithium ion energy storage working with a 21MW wind farm</a:t>
            </a:r>
          </a:p>
          <a:p>
            <a:r>
              <a:rPr lang="en-US" dirty="0"/>
              <a:t>Operational since December 2012</a:t>
            </a:r>
          </a:p>
        </p:txBody>
      </p:sp>
      <p:sp>
        <p:nvSpPr>
          <p:cNvPr id="2" name="Slide Number Placeholder 1"/>
          <p:cNvSpPr>
            <a:spLocks noGrp="1"/>
          </p:cNvSpPr>
          <p:nvPr>
            <p:ph type="sldNum" sz="quarter" idx="10"/>
          </p:nvPr>
        </p:nvSpPr>
        <p:spPr/>
        <p:txBody>
          <a:bodyPr/>
          <a:lstStyle/>
          <a:p>
            <a:fld id="{9E0D01C5-D47B-40BE-9FFF-D27702CC7449}" type="slidenum">
              <a:rPr lang="en-US" smtClean="0"/>
              <a:t>14</a:t>
            </a:fld>
            <a:endParaRPr lang="en-US"/>
          </a:p>
        </p:txBody>
      </p:sp>
    </p:spTree>
    <p:extLst>
      <p:ext uri="{BB962C8B-B14F-4D97-AF65-F5344CB8AC3E}">
        <p14:creationId xmlns:p14="http://schemas.microsoft.com/office/powerpoint/2010/main" val="28013723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email">
            <a:extLst>
              <a:ext uri="{28A0092B-C50C-407E-A947-70E740481C1C}">
                <a14:useLocalDpi xmlns:a14="http://schemas.microsoft.com/office/drawing/2010/main"/>
              </a:ext>
            </a:extLst>
          </a:blip>
          <a:srcRect b="-4194"/>
          <a:stretch/>
        </p:blipFill>
        <p:spPr>
          <a:xfrm>
            <a:off x="-2" y="1172288"/>
            <a:ext cx="9144001" cy="5596276"/>
          </a:xfrm>
          <a:prstGeom prst="rect">
            <a:avLst/>
          </a:prstGeom>
        </p:spPr>
      </p:pic>
      <p:sp>
        <p:nvSpPr>
          <p:cNvPr id="4" name="Title 3"/>
          <p:cNvSpPr>
            <a:spLocks noGrp="1"/>
          </p:cNvSpPr>
          <p:nvPr>
            <p:ph type="title"/>
          </p:nvPr>
        </p:nvSpPr>
        <p:spPr/>
        <p:txBody>
          <a:bodyPr/>
          <a:lstStyle/>
          <a:p>
            <a:r>
              <a:rPr lang="en-US" dirty="0" smtClean="0"/>
              <a:t>Energy Storage in Load Limiting/Peak Shaving</a:t>
            </a:r>
            <a:endParaRPr lang="en-US" dirty="0"/>
          </a:p>
        </p:txBody>
      </p:sp>
      <p:sp>
        <p:nvSpPr>
          <p:cNvPr id="10" name="Content Placeholder 2"/>
          <p:cNvSpPr txBox="1">
            <a:spLocks/>
          </p:cNvSpPr>
          <p:nvPr/>
        </p:nvSpPr>
        <p:spPr bwMode="auto">
          <a:xfrm>
            <a:off x="31906" y="5043193"/>
            <a:ext cx="9112093" cy="1052807"/>
          </a:xfrm>
          <a:prstGeom prst="rect">
            <a:avLst/>
          </a:prstGeom>
          <a:solidFill>
            <a:schemeClr val="bg1">
              <a:alpha val="67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marL="342900" indent="-342900">
              <a:spcAft>
                <a:spcPts val="800"/>
              </a:spcAft>
              <a:buClr>
                <a:schemeClr val="bg1"/>
              </a:buClr>
              <a:buFont typeface="Arial" charset="0"/>
              <a:buChar char="▐"/>
              <a:defRPr kumimoji="1" sz="1600" b="1">
                <a:latin typeface="Arial" pitchFamily="34" charset="0"/>
              </a:defRPr>
            </a:lvl1pPr>
          </a:lstStyle>
          <a:p>
            <a:r>
              <a:rPr lang="en-US" dirty="0"/>
              <a:t>Located in </a:t>
            </a:r>
            <a:r>
              <a:rPr lang="en-US" dirty="0" smtClean="0"/>
              <a:t>California distribution </a:t>
            </a:r>
            <a:r>
              <a:rPr lang="en-US" dirty="0"/>
              <a:t>grid for improved power reliability</a:t>
            </a:r>
          </a:p>
          <a:p>
            <a:r>
              <a:rPr lang="en-US" dirty="0"/>
              <a:t>2.5MW lithium ion energy storage in custom enclosure</a:t>
            </a:r>
          </a:p>
          <a:p>
            <a:r>
              <a:rPr lang="en-US" dirty="0"/>
              <a:t>Operational since July 2015</a:t>
            </a:r>
          </a:p>
          <a:p>
            <a:endParaRPr lang="en-US" dirty="0"/>
          </a:p>
          <a:p>
            <a:endParaRPr lang="en-US" dirty="0"/>
          </a:p>
          <a:p>
            <a:endParaRPr lang="en-US" dirty="0"/>
          </a:p>
        </p:txBody>
      </p:sp>
      <p:sp>
        <p:nvSpPr>
          <p:cNvPr id="5" name="Slide Number Placeholder 4"/>
          <p:cNvSpPr>
            <a:spLocks noGrp="1"/>
          </p:cNvSpPr>
          <p:nvPr>
            <p:ph type="sldNum" sz="quarter" idx="10"/>
          </p:nvPr>
        </p:nvSpPr>
        <p:spPr/>
        <p:txBody>
          <a:bodyPr/>
          <a:lstStyle/>
          <a:p>
            <a:fld id="{9E0D01C5-D47B-40BE-9FFF-D27702CC7449}" type="slidenum">
              <a:rPr lang="en-US" smtClean="0"/>
              <a:t>15</a:t>
            </a:fld>
            <a:endParaRPr lang="en-US"/>
          </a:p>
        </p:txBody>
      </p:sp>
    </p:spTree>
    <p:extLst>
      <p:ext uri="{BB962C8B-B14F-4D97-AF65-F5344CB8AC3E}">
        <p14:creationId xmlns:p14="http://schemas.microsoft.com/office/powerpoint/2010/main" val="10292956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t="11621" b="22966"/>
          <a:stretch/>
        </p:blipFill>
        <p:spPr>
          <a:xfrm>
            <a:off x="6090" y="1142997"/>
            <a:ext cx="9144000" cy="5353495"/>
          </a:xfrm>
          <a:prstGeom prst="rect">
            <a:avLst/>
          </a:prstGeom>
        </p:spPr>
      </p:pic>
      <p:sp>
        <p:nvSpPr>
          <p:cNvPr id="5" name="Title 4"/>
          <p:cNvSpPr>
            <a:spLocks noGrp="1"/>
          </p:cNvSpPr>
          <p:nvPr>
            <p:ph type="title"/>
          </p:nvPr>
        </p:nvSpPr>
        <p:spPr/>
        <p:txBody>
          <a:bodyPr/>
          <a:lstStyle/>
          <a:p>
            <a:r>
              <a:rPr lang="en-US" dirty="0" smtClean="0"/>
              <a:t>Energy Storage in </a:t>
            </a:r>
            <a:r>
              <a:rPr lang="en-US" dirty="0" err="1" smtClean="0"/>
              <a:t>Microgrid</a:t>
            </a:r>
            <a:r>
              <a:rPr lang="en-US" dirty="0" smtClean="0"/>
              <a:t> Support</a:t>
            </a:r>
            <a:endParaRPr lang="en-US" dirty="0"/>
          </a:p>
        </p:txBody>
      </p:sp>
      <p:sp>
        <p:nvSpPr>
          <p:cNvPr id="7" name="Content Placeholder 2"/>
          <p:cNvSpPr txBox="1">
            <a:spLocks/>
          </p:cNvSpPr>
          <p:nvPr/>
        </p:nvSpPr>
        <p:spPr bwMode="auto">
          <a:xfrm>
            <a:off x="0" y="5040866"/>
            <a:ext cx="9144000" cy="1283734"/>
          </a:xfrm>
          <a:prstGeom prst="rect">
            <a:avLst/>
          </a:prstGeom>
          <a:solidFill>
            <a:schemeClr val="bg1">
              <a:alpha val="67000"/>
            </a:schemeClr>
          </a:solidFill>
          <a:ln w="9525">
            <a:noFill/>
            <a:miter lim="800000"/>
            <a:headEnd/>
            <a:tailEnd/>
          </a:ln>
          <a:effectLst/>
        </p:spPr>
        <p:txBody>
          <a:bodyPr vert="horz" wrap="square" lIns="91440" tIns="45720" rIns="91440" bIns="45720" numCol="1" anchor="t" anchorCtr="0" compatLnSpc="1">
            <a:prstTxWarp prst="textNoShape">
              <a:avLst/>
            </a:prstTxWarp>
          </a:bodyPr>
          <a:lstStyle/>
          <a:p>
            <a:pPr marL="342900" indent="-342900">
              <a:spcAft>
                <a:spcPts val="800"/>
              </a:spcAft>
              <a:buClr>
                <a:schemeClr val="bg1"/>
              </a:buClr>
              <a:buFont typeface="Arial" charset="0"/>
              <a:buChar char="▐"/>
              <a:defRPr/>
            </a:pPr>
            <a:r>
              <a:rPr kumimoji="1" lang="en-US" sz="1600" b="1" dirty="0" smtClean="0">
                <a:latin typeface="Arial" pitchFamily="34" charset="0"/>
              </a:rPr>
              <a:t>Located in China installed in pre-existing </a:t>
            </a:r>
            <a:r>
              <a:rPr kumimoji="1" lang="en-US" sz="1600" b="1" dirty="0">
                <a:latin typeface="Arial" pitchFamily="34" charset="0"/>
              </a:rPr>
              <a:t>building </a:t>
            </a:r>
            <a:r>
              <a:rPr kumimoji="1" lang="en-US" sz="1600" b="1" dirty="0" smtClean="0">
                <a:latin typeface="Arial" pitchFamily="34" charset="0"/>
              </a:rPr>
              <a:t>with </a:t>
            </a:r>
            <a:r>
              <a:rPr kumimoji="1" lang="en-US" sz="1600" b="1" dirty="0">
                <a:latin typeface="Arial" pitchFamily="34" charset="0"/>
              </a:rPr>
              <a:t>local wind, solar, and thermal generation</a:t>
            </a:r>
          </a:p>
          <a:p>
            <a:pPr marL="342900" indent="-342900" algn="l">
              <a:lnSpc>
                <a:spcPct val="100000"/>
              </a:lnSpc>
              <a:spcBef>
                <a:spcPts val="0"/>
              </a:spcBef>
              <a:spcAft>
                <a:spcPts val="800"/>
              </a:spcAft>
              <a:buClr>
                <a:schemeClr val="bg1"/>
              </a:buClr>
              <a:buFont typeface="Arial" charset="0"/>
              <a:buChar char="▐"/>
              <a:defRPr/>
            </a:pPr>
            <a:r>
              <a:rPr kumimoji="1" lang="en-US" sz="1600" b="1" dirty="0" smtClean="0">
                <a:latin typeface="Arial" pitchFamily="34" charset="0"/>
              </a:rPr>
              <a:t>500kW lithium ion energy storage</a:t>
            </a:r>
            <a:endParaRPr kumimoji="1" lang="en-US" sz="1600" b="1" dirty="0">
              <a:latin typeface="Arial" pitchFamily="34" charset="0"/>
            </a:endParaRPr>
          </a:p>
          <a:p>
            <a:pPr marL="342900" indent="-342900" algn="l">
              <a:lnSpc>
                <a:spcPct val="100000"/>
              </a:lnSpc>
              <a:spcBef>
                <a:spcPts val="0"/>
              </a:spcBef>
              <a:spcAft>
                <a:spcPts val="800"/>
              </a:spcAft>
              <a:buClr>
                <a:schemeClr val="bg1"/>
              </a:buClr>
              <a:buFont typeface="Arial" charset="0"/>
              <a:buChar char="▐"/>
              <a:defRPr/>
            </a:pPr>
            <a:r>
              <a:rPr kumimoji="1" lang="en-US" sz="1600" b="1" dirty="0" smtClean="0">
                <a:latin typeface="Arial" pitchFamily="34" charset="0"/>
              </a:rPr>
              <a:t>Operational since March </a:t>
            </a:r>
            <a:r>
              <a:rPr kumimoji="1" lang="en-US" sz="1600" b="1" dirty="0">
                <a:latin typeface="Arial" pitchFamily="34" charset="0"/>
              </a:rPr>
              <a:t>2014</a:t>
            </a:r>
          </a:p>
        </p:txBody>
      </p:sp>
      <p:sp>
        <p:nvSpPr>
          <p:cNvPr id="2" name="Slide Number Placeholder 1"/>
          <p:cNvSpPr>
            <a:spLocks noGrp="1"/>
          </p:cNvSpPr>
          <p:nvPr>
            <p:ph type="sldNum" sz="quarter" idx="10"/>
          </p:nvPr>
        </p:nvSpPr>
        <p:spPr/>
        <p:txBody>
          <a:bodyPr/>
          <a:lstStyle/>
          <a:p>
            <a:fld id="{9E0D01C5-D47B-40BE-9FFF-D27702CC7449}" type="slidenum">
              <a:rPr lang="en-US" smtClean="0"/>
              <a:t>16</a:t>
            </a:fld>
            <a:endParaRPr lang="en-US"/>
          </a:p>
        </p:txBody>
      </p:sp>
    </p:spTree>
    <p:extLst>
      <p:ext uri="{BB962C8B-B14F-4D97-AF65-F5344CB8AC3E}">
        <p14:creationId xmlns:p14="http://schemas.microsoft.com/office/powerpoint/2010/main" val="5291060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extLst>
              <a:ext uri="{28A0092B-C50C-407E-A947-70E740481C1C}">
                <a14:useLocalDpi xmlns:a14="http://schemas.microsoft.com/office/drawing/2010/main" val="0"/>
              </a:ext>
            </a:extLst>
          </a:blip>
          <a:srcRect l="10489" t="9317" r="1400"/>
          <a:stretch/>
        </p:blipFill>
        <p:spPr>
          <a:xfrm>
            <a:off x="0" y="1148315"/>
            <a:ext cx="9144000" cy="5341087"/>
          </a:xfrm>
          <a:prstGeom prst="rect">
            <a:avLst/>
          </a:prstGeom>
        </p:spPr>
      </p:pic>
      <p:sp>
        <p:nvSpPr>
          <p:cNvPr id="2" name="Title 1"/>
          <p:cNvSpPr>
            <a:spLocks noGrp="1"/>
          </p:cNvSpPr>
          <p:nvPr>
            <p:ph type="title"/>
          </p:nvPr>
        </p:nvSpPr>
        <p:spPr/>
        <p:txBody>
          <a:bodyPr/>
          <a:lstStyle/>
          <a:p>
            <a:r>
              <a:rPr lang="en-US" dirty="0" smtClean="0"/>
              <a:t>Other Energy Storage Case Studies</a:t>
            </a:r>
            <a:endParaRPr lang="en-US" dirty="0"/>
          </a:p>
        </p:txBody>
      </p:sp>
      <p:sp>
        <p:nvSpPr>
          <p:cNvPr id="7" name="TextBox 6"/>
          <p:cNvSpPr txBox="1"/>
          <p:nvPr/>
        </p:nvSpPr>
        <p:spPr>
          <a:xfrm>
            <a:off x="4572000" y="4004608"/>
            <a:ext cx="4572000" cy="1938992"/>
          </a:xfrm>
          <a:prstGeom prst="rect">
            <a:avLst/>
          </a:prstGeom>
          <a:solidFill>
            <a:schemeClr val="bg1">
              <a:alpha val="67000"/>
            </a:schemeClr>
          </a:solidFill>
          <a:effectLst>
            <a:outerShdw blurRad="63500" sx="102000" sy="102000" algn="ctr" rotWithShape="0">
              <a:prstClr val="black">
                <a:alpha val="40000"/>
              </a:prstClr>
            </a:outerShdw>
          </a:effectLst>
        </p:spPr>
        <p:txBody>
          <a:bodyPr wrap="square" rtlCol="0">
            <a:spAutoFit/>
          </a:bodyPr>
          <a:lstStyle/>
          <a:p>
            <a:pPr marL="0" lvl="1"/>
            <a:r>
              <a:rPr lang="en-US" sz="2000" b="1" dirty="0" smtClean="0"/>
              <a:t>Thank you!</a:t>
            </a:r>
          </a:p>
          <a:p>
            <a:pPr marL="0" lvl="1"/>
            <a:r>
              <a:rPr lang="en-US" sz="2000" dirty="0" smtClean="0"/>
              <a:t>Roger Lin</a:t>
            </a:r>
            <a:r>
              <a:rPr lang="en-US" sz="2000" b="1" dirty="0"/>
              <a:t/>
            </a:r>
            <a:br>
              <a:rPr lang="en-US" sz="2000" b="1" dirty="0"/>
            </a:br>
            <a:r>
              <a:rPr lang="en-US" sz="1400" dirty="0"/>
              <a:t>Senior Director of Product Marketing</a:t>
            </a:r>
            <a:br>
              <a:rPr lang="en-US" sz="1400" dirty="0"/>
            </a:br>
            <a:r>
              <a:rPr lang="en-US" sz="1400" dirty="0"/>
              <a:t>NEC Energy Solutions, Inc.</a:t>
            </a:r>
            <a:br>
              <a:rPr lang="en-US" sz="1400" dirty="0"/>
            </a:br>
            <a:r>
              <a:rPr lang="en-US" sz="1200" dirty="0"/>
              <a:t>155 Flanders Road  |  Westborough, MA 01581 </a:t>
            </a:r>
            <a:br>
              <a:rPr lang="en-US" sz="1200" dirty="0"/>
            </a:br>
            <a:r>
              <a:rPr lang="en-US" sz="1200" dirty="0"/>
              <a:t>Direct +1 (508) 497-7261</a:t>
            </a:r>
            <a:br>
              <a:rPr lang="en-US" sz="1200" dirty="0"/>
            </a:br>
            <a:r>
              <a:rPr lang="en-US" sz="1400" u="sng" dirty="0">
                <a:hlinkClick r:id="rId3"/>
              </a:rPr>
              <a:t>rlin@neces.com</a:t>
            </a:r>
            <a:endParaRPr lang="en-US" sz="2000" dirty="0"/>
          </a:p>
          <a:p>
            <a:endParaRPr lang="en-US" sz="1400" dirty="0"/>
          </a:p>
        </p:txBody>
      </p:sp>
      <p:sp>
        <p:nvSpPr>
          <p:cNvPr id="8" name="Slide Number Placeholder 7"/>
          <p:cNvSpPr>
            <a:spLocks noGrp="1"/>
          </p:cNvSpPr>
          <p:nvPr>
            <p:ph type="sldNum" sz="quarter" idx="10"/>
          </p:nvPr>
        </p:nvSpPr>
        <p:spPr/>
        <p:txBody>
          <a:bodyPr/>
          <a:lstStyle/>
          <a:p>
            <a:fld id="{9E0D01C5-D47B-40BE-9FFF-D27702CC7449}" type="slidenum">
              <a:rPr lang="en-US" smtClean="0"/>
              <a:t>17</a:t>
            </a:fld>
            <a:endParaRPr lang="en-US"/>
          </a:p>
        </p:txBody>
      </p:sp>
      <p:sp>
        <p:nvSpPr>
          <p:cNvPr id="10" name="TextBox 9"/>
          <p:cNvSpPr txBox="1"/>
          <p:nvPr/>
        </p:nvSpPr>
        <p:spPr>
          <a:xfrm>
            <a:off x="1" y="1447800"/>
            <a:ext cx="4572000" cy="1692771"/>
          </a:xfrm>
          <a:prstGeom prst="rect">
            <a:avLst/>
          </a:prstGeom>
          <a:solidFill>
            <a:schemeClr val="bg1">
              <a:alpha val="67000"/>
            </a:schemeClr>
          </a:solidFill>
          <a:effectLst>
            <a:outerShdw blurRad="63500" sx="102000" sy="102000" algn="ctr" rotWithShape="0">
              <a:prstClr val="black">
                <a:alpha val="40000"/>
              </a:prstClr>
            </a:outerShdw>
          </a:effectLst>
        </p:spPr>
        <p:txBody>
          <a:bodyPr wrap="square" rtlCol="0">
            <a:spAutoFit/>
          </a:bodyPr>
          <a:lstStyle>
            <a:defPPr>
              <a:defRPr lang="en-US"/>
            </a:defPPr>
            <a:lvl1pPr>
              <a:defRPr sz="1400"/>
            </a:lvl1pPr>
            <a:lvl2pPr marL="0" lvl="1">
              <a:defRPr sz="2000" b="1"/>
            </a:lvl2pPr>
          </a:lstStyle>
          <a:p>
            <a:pPr algn="r"/>
            <a:r>
              <a:rPr lang="en-US" sz="2000" b="1" dirty="0" smtClean="0"/>
              <a:t>Other applications…</a:t>
            </a:r>
            <a:endParaRPr lang="en-US" sz="2000" b="1" dirty="0"/>
          </a:p>
          <a:p>
            <a:pPr lvl="2" algn="r"/>
            <a:r>
              <a:rPr lang="en-US" sz="1400" dirty="0"/>
              <a:t>Frequency Regulation in PJM?</a:t>
            </a:r>
          </a:p>
          <a:p>
            <a:pPr lvl="2" algn="r"/>
            <a:r>
              <a:rPr lang="en-US" sz="1400" dirty="0"/>
              <a:t>Primary Reserve in Chile?</a:t>
            </a:r>
          </a:p>
          <a:p>
            <a:pPr lvl="2" algn="r"/>
            <a:r>
              <a:rPr lang="en-US" sz="1400" dirty="0"/>
              <a:t>Ramp Rate Management (Wind) in Hawaii?</a:t>
            </a:r>
          </a:p>
          <a:p>
            <a:pPr lvl="2" algn="r"/>
            <a:r>
              <a:rPr lang="en-US" sz="1400" dirty="0"/>
              <a:t>Load Limiting (Peak Shaving) in California?</a:t>
            </a:r>
          </a:p>
          <a:p>
            <a:pPr lvl="2" algn="r"/>
            <a:r>
              <a:rPr lang="en-US" sz="1400" dirty="0" err="1"/>
              <a:t>Microgrid</a:t>
            </a:r>
            <a:r>
              <a:rPr lang="en-US" sz="1400" dirty="0"/>
              <a:t> Support in China?</a:t>
            </a:r>
          </a:p>
          <a:p>
            <a:pPr lvl="2" algn="r"/>
            <a:r>
              <a:rPr lang="en-US" sz="1400" dirty="0"/>
              <a:t>Other applications not mentioned</a:t>
            </a:r>
            <a:r>
              <a:rPr lang="en-US" sz="1400" dirty="0" smtClean="0"/>
              <a:t>?</a:t>
            </a:r>
            <a:endParaRPr lang="en-US" sz="1400" dirty="0"/>
          </a:p>
        </p:txBody>
      </p:sp>
    </p:spTree>
    <p:extLst>
      <p:ext uri="{BB962C8B-B14F-4D97-AF65-F5344CB8AC3E}">
        <p14:creationId xmlns:p14="http://schemas.microsoft.com/office/powerpoint/2010/main" val="27459831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2322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Content Placeholder 35"/>
          <p:cNvSpPr>
            <a:spLocks noGrp="1"/>
          </p:cNvSpPr>
          <p:nvPr>
            <p:ph idx="1"/>
          </p:nvPr>
        </p:nvSpPr>
        <p:spPr>
          <a:xfrm>
            <a:off x="152400" y="1670544"/>
            <a:ext cx="8869680" cy="4572000"/>
          </a:xfrm>
        </p:spPr>
        <p:txBody>
          <a:bodyPr>
            <a:normAutofit/>
          </a:bodyPr>
          <a:lstStyle/>
          <a:p>
            <a:pPr>
              <a:spcBef>
                <a:spcPts val="600"/>
              </a:spcBef>
            </a:pPr>
            <a:r>
              <a:rPr lang="en-US" sz="1800" dirty="0" smtClean="0"/>
              <a:t>The GSS® grid storage solution is a fully integrated, turnkey, AC energy storage plant ready to interconnect to the grid</a:t>
            </a:r>
          </a:p>
          <a:p>
            <a:pPr lvl="1">
              <a:spcBef>
                <a:spcPts val="600"/>
              </a:spcBef>
            </a:pPr>
            <a:r>
              <a:rPr lang="en-US" sz="1400" dirty="0" smtClean="0"/>
              <a:t>Configured-to-order </a:t>
            </a:r>
            <a:r>
              <a:rPr lang="en-US" sz="1400" dirty="0"/>
              <a:t>from </a:t>
            </a:r>
            <a:r>
              <a:rPr lang="en-US" sz="1400" dirty="0" smtClean="0"/>
              <a:t>factory-assembled, standard </a:t>
            </a:r>
            <a:r>
              <a:rPr lang="en-US" sz="1400" dirty="0"/>
              <a:t>modular components</a:t>
            </a:r>
          </a:p>
          <a:p>
            <a:pPr lvl="1">
              <a:spcBef>
                <a:spcPts val="600"/>
              </a:spcBef>
            </a:pPr>
            <a:r>
              <a:rPr lang="en-US" sz="1400" dirty="0" smtClean="0"/>
              <a:t>Designed and manufactured by NEC Energy Solutions:</a:t>
            </a:r>
          </a:p>
          <a:p>
            <a:pPr lvl="2">
              <a:spcBef>
                <a:spcPts val="600"/>
              </a:spcBef>
            </a:pPr>
            <a:r>
              <a:rPr lang="en-US" sz="1400" dirty="0" smtClean="0"/>
              <a:t>AEROS® controls, a complete energy storage command and controls  software package</a:t>
            </a:r>
            <a:endParaRPr lang="en-US" sz="1400" dirty="0"/>
          </a:p>
          <a:p>
            <a:pPr lvl="2">
              <a:spcBef>
                <a:spcPts val="600"/>
              </a:spcBef>
            </a:pPr>
            <a:r>
              <a:rPr lang="en-US" sz="1400" dirty="0" smtClean="0"/>
              <a:t>GBS® grid battery systems; energy storage with BMS and controls hardware in outdoor-rated enclosures (standard containerized, but custom enclosures possible)</a:t>
            </a:r>
          </a:p>
          <a:p>
            <a:pPr lvl="1">
              <a:spcBef>
                <a:spcPts val="600"/>
              </a:spcBef>
            </a:pPr>
            <a:r>
              <a:rPr lang="en-US" sz="1400" dirty="0" smtClean="0"/>
              <a:t>Includes necessary equipment from third-parties, engineered to work with all NEC ES equipment</a:t>
            </a:r>
          </a:p>
          <a:p>
            <a:pPr lvl="2">
              <a:spcBef>
                <a:spcPts val="600"/>
              </a:spcBef>
            </a:pPr>
            <a:r>
              <a:rPr lang="en-US" sz="1400" dirty="0" smtClean="0"/>
              <a:t>Power conversion hardware (inverters) from leading manufacturers around the world</a:t>
            </a:r>
          </a:p>
          <a:p>
            <a:pPr lvl="2">
              <a:spcBef>
                <a:spcPts val="600"/>
              </a:spcBef>
            </a:pPr>
            <a:r>
              <a:rPr lang="en-US" sz="1400" dirty="0" smtClean="0"/>
              <a:t>Thermal management units (air conditioning or water chillers) for battery cooling</a:t>
            </a:r>
          </a:p>
        </p:txBody>
      </p:sp>
      <p:sp>
        <p:nvSpPr>
          <p:cNvPr id="42" name="Text Placeholder 41"/>
          <p:cNvSpPr>
            <a:spLocks noGrp="1"/>
          </p:cNvSpPr>
          <p:nvPr>
            <p:ph type="body" idx="11"/>
          </p:nvPr>
        </p:nvSpPr>
        <p:spPr/>
        <p:txBody>
          <a:bodyPr/>
          <a:lstStyle/>
          <a:p>
            <a:r>
              <a:rPr lang="en-US" dirty="0" smtClean="0"/>
              <a:t>An Integrated System</a:t>
            </a:r>
            <a:endParaRPr lang="en-US" dirty="0"/>
          </a:p>
        </p:txBody>
      </p:sp>
      <p:sp>
        <p:nvSpPr>
          <p:cNvPr id="9" name="Title 8"/>
          <p:cNvSpPr>
            <a:spLocks noGrp="1"/>
          </p:cNvSpPr>
          <p:nvPr>
            <p:ph type="title"/>
          </p:nvPr>
        </p:nvSpPr>
        <p:spPr/>
        <p:txBody>
          <a:bodyPr/>
          <a:lstStyle/>
          <a:p>
            <a:r>
              <a:rPr lang="en-US" dirty="0" smtClean="0"/>
              <a:t>The GSS</a:t>
            </a:r>
            <a:r>
              <a:rPr lang="en-US" baseline="30000" dirty="0" smtClean="0"/>
              <a:t>®</a:t>
            </a:r>
            <a:r>
              <a:rPr lang="en-US" dirty="0" smtClean="0"/>
              <a:t> grid storage solution</a:t>
            </a:r>
            <a:endParaRPr lang="en-US" dirty="0"/>
          </a:p>
        </p:txBody>
      </p:sp>
      <p:grpSp>
        <p:nvGrpSpPr>
          <p:cNvPr id="6" name="Group 5"/>
          <p:cNvGrpSpPr/>
          <p:nvPr/>
        </p:nvGrpSpPr>
        <p:grpSpPr>
          <a:xfrm>
            <a:off x="534943" y="4696710"/>
            <a:ext cx="8140621" cy="1723151"/>
            <a:chOff x="702276" y="5059877"/>
            <a:chExt cx="7497744" cy="1359970"/>
          </a:xfrm>
        </p:grpSpPr>
        <p:sp>
          <p:nvSpPr>
            <p:cNvPr id="30" name="TextBox 29"/>
            <p:cNvSpPr txBox="1"/>
            <p:nvPr/>
          </p:nvSpPr>
          <p:spPr bwMode="auto">
            <a:xfrm>
              <a:off x="702276" y="5072999"/>
              <a:ext cx="3200400" cy="193112"/>
            </a:xfrm>
            <a:prstGeom prst="rect">
              <a:avLst/>
            </a:prstGeom>
            <a:noFill/>
            <a:ln w="12700" cap="sq" algn="ctr">
              <a:noFill/>
              <a:miter lim="800000"/>
              <a:headEnd/>
              <a:tailEnd/>
            </a:ln>
            <a:effectLst/>
          </p:spPr>
          <p:txBody>
            <a:bodyPr wrap="square" rtlCol="0">
              <a:spAutoFit/>
            </a:bodyPr>
            <a:lstStyle/>
            <a:p>
              <a:pPr>
                <a:spcBef>
                  <a:spcPts val="300"/>
                </a:spcBef>
              </a:pPr>
              <a:r>
                <a:rPr lang="en-US" sz="1100" b="1" dirty="0" smtClean="0">
                  <a:solidFill>
                    <a:schemeClr val="tx1">
                      <a:lumMod val="75000"/>
                      <a:lumOff val="25000"/>
                    </a:schemeClr>
                  </a:solidFill>
                  <a:latin typeface="Arial" panose="020B0604020202020204" pitchFamily="34" charset="0"/>
                  <a:cs typeface="Arial" panose="020B0604020202020204" pitchFamily="34" charset="0"/>
                </a:rPr>
                <a:t>Custom enclosure GSS</a:t>
              </a:r>
              <a:r>
                <a:rPr lang="en-US" sz="1100" b="1" baseline="30000" dirty="0" smtClean="0">
                  <a:solidFill>
                    <a:schemeClr val="tx1">
                      <a:lumMod val="75000"/>
                      <a:lumOff val="25000"/>
                    </a:schemeClr>
                  </a:solidFill>
                  <a:latin typeface="Arial" panose="020B0604020202020204" pitchFamily="34" charset="0"/>
                  <a:cs typeface="Arial" panose="020B0604020202020204" pitchFamily="34" charset="0"/>
                </a:rPr>
                <a:t>® </a:t>
              </a:r>
              <a:r>
                <a:rPr lang="en-US" sz="1100" b="1" dirty="0" smtClean="0">
                  <a:solidFill>
                    <a:schemeClr val="tx1">
                      <a:lumMod val="75000"/>
                      <a:lumOff val="25000"/>
                    </a:schemeClr>
                  </a:solidFill>
                  <a:latin typeface="Arial" panose="020B0604020202020204" pitchFamily="34" charset="0"/>
                  <a:cs typeface="Arial" panose="020B0604020202020204" pitchFamily="34" charset="0"/>
                </a:rPr>
                <a:t>grid storage solution</a:t>
              </a:r>
              <a:endParaRPr lang="en-US" sz="1100" b="1" baseline="30000" dirty="0" smtClean="0">
                <a:solidFill>
                  <a:schemeClr val="tx1">
                    <a:lumMod val="75000"/>
                    <a:lumOff val="25000"/>
                  </a:schemeClr>
                </a:solidFill>
                <a:latin typeface="Arial" panose="020B0604020202020204" pitchFamily="34" charset="0"/>
                <a:cs typeface="Arial" panose="020B0604020202020204" pitchFamily="34" charset="0"/>
              </a:endParaRPr>
            </a:p>
          </p:txBody>
        </p:sp>
        <p:sp>
          <p:nvSpPr>
            <p:cNvPr id="31" name="TextBox 30"/>
            <p:cNvSpPr txBox="1"/>
            <p:nvPr/>
          </p:nvSpPr>
          <p:spPr bwMode="auto">
            <a:xfrm>
              <a:off x="4887557" y="5059877"/>
              <a:ext cx="3312463" cy="193111"/>
            </a:xfrm>
            <a:prstGeom prst="rect">
              <a:avLst/>
            </a:prstGeom>
            <a:noFill/>
            <a:ln w="12700" cap="sq" algn="ctr">
              <a:noFill/>
              <a:miter lim="800000"/>
              <a:headEnd/>
              <a:tailEnd/>
            </a:ln>
            <a:effectLst/>
          </p:spPr>
          <p:txBody>
            <a:bodyPr wrap="square" rtlCol="0">
              <a:spAutoFit/>
            </a:bodyPr>
            <a:lstStyle/>
            <a:p>
              <a:pPr>
                <a:spcBef>
                  <a:spcPts val="300"/>
                </a:spcBef>
              </a:pPr>
              <a:r>
                <a:rPr lang="en-US" sz="1100" b="1" dirty="0" smtClean="0">
                  <a:solidFill>
                    <a:schemeClr val="tx1">
                      <a:lumMod val="75000"/>
                      <a:lumOff val="25000"/>
                    </a:schemeClr>
                  </a:solidFill>
                  <a:latin typeface="Arial" panose="020B0604020202020204" pitchFamily="34" charset="0"/>
                  <a:cs typeface="Arial" panose="020B0604020202020204" pitchFamily="34" charset="0"/>
                </a:rPr>
                <a:t>Standard containerized GSS</a:t>
              </a:r>
              <a:r>
                <a:rPr lang="en-US" sz="1100" b="1" baseline="30000" dirty="0" smtClean="0">
                  <a:solidFill>
                    <a:schemeClr val="tx1">
                      <a:lumMod val="75000"/>
                      <a:lumOff val="25000"/>
                    </a:schemeClr>
                  </a:solidFill>
                  <a:latin typeface="Arial" panose="020B0604020202020204" pitchFamily="34" charset="0"/>
                  <a:cs typeface="Arial" panose="020B0604020202020204" pitchFamily="34" charset="0"/>
                </a:rPr>
                <a:t>®</a:t>
              </a:r>
              <a:r>
                <a:rPr lang="en-US" sz="1100" b="1" dirty="0" smtClean="0">
                  <a:solidFill>
                    <a:schemeClr val="tx1">
                      <a:lumMod val="75000"/>
                      <a:lumOff val="25000"/>
                    </a:schemeClr>
                  </a:solidFill>
                  <a:latin typeface="Arial" panose="020B0604020202020204" pitchFamily="34" charset="0"/>
                  <a:cs typeface="Arial" panose="020B0604020202020204" pitchFamily="34" charset="0"/>
                </a:rPr>
                <a:t> grid storage solution</a:t>
              </a:r>
              <a:endParaRPr lang="en-US" sz="1100" b="1" baseline="30000" dirty="0" smtClean="0">
                <a:solidFill>
                  <a:schemeClr val="tx1">
                    <a:lumMod val="75000"/>
                    <a:lumOff val="25000"/>
                  </a:schemeClr>
                </a:solidFill>
                <a:latin typeface="Arial" panose="020B0604020202020204" pitchFamily="34" charset="0"/>
                <a:cs typeface="Arial" panose="020B0604020202020204" pitchFamily="34" charset="0"/>
              </a:endParaRPr>
            </a:p>
          </p:txBody>
        </p:sp>
        <p:pic>
          <p:nvPicPr>
            <p:cNvPr id="3789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088" t="34109" r="11515" b="11282"/>
            <a:stretch/>
          </p:blipFill>
          <p:spPr bwMode="auto">
            <a:xfrm>
              <a:off x="5017064" y="5222134"/>
              <a:ext cx="3043004" cy="118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8760" b="22537"/>
            <a:stretch/>
          </p:blipFill>
          <p:spPr>
            <a:xfrm>
              <a:off x="764498" y="5231127"/>
              <a:ext cx="3075957" cy="1188720"/>
            </a:xfrm>
            <a:prstGeom prst="rect">
              <a:avLst/>
            </a:prstGeom>
          </p:spPr>
        </p:pic>
      </p:grpSp>
      <p:sp>
        <p:nvSpPr>
          <p:cNvPr id="3" name="Slide Number Placeholder 2"/>
          <p:cNvSpPr>
            <a:spLocks noGrp="1"/>
          </p:cNvSpPr>
          <p:nvPr>
            <p:ph type="sldNum" sz="quarter" idx="10"/>
          </p:nvPr>
        </p:nvSpPr>
        <p:spPr/>
        <p:txBody>
          <a:bodyPr/>
          <a:lstStyle/>
          <a:p>
            <a:fld id="{A067BAB4-9464-4798-8A6B-4B98AFF04EB6}" type="slidenum">
              <a:rPr lang="en-US" smtClean="0"/>
              <a:t>2</a:t>
            </a:fld>
            <a:endParaRPr lang="en-US"/>
          </a:p>
        </p:txBody>
      </p:sp>
    </p:spTree>
    <p:extLst>
      <p:ext uri="{BB962C8B-B14F-4D97-AF65-F5344CB8AC3E}">
        <p14:creationId xmlns:p14="http://schemas.microsoft.com/office/powerpoint/2010/main" val="2482044446"/>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custDataLst>
              <p:tags r:id="rId2"/>
            </p:custDataLst>
          </p:nvPr>
        </p:nvPicPr>
        <p:blipFill>
          <a:blip r:embed="rId79" cstate="email">
            <a:biLevel thresh="50000"/>
            <a:extLst>
              <a:ext uri="{28A0092B-C50C-407E-A947-70E740481C1C}">
                <a14:useLocalDpi xmlns:a14="http://schemas.microsoft.com/office/drawing/2010/main"/>
              </a:ext>
            </a:extLst>
          </a:blip>
          <a:srcRect/>
          <a:stretch>
            <a:fillRect/>
          </a:stretch>
        </p:blipFill>
        <p:spPr bwMode="auto">
          <a:xfrm>
            <a:off x="762000" y="1363494"/>
            <a:ext cx="8129738" cy="5018232"/>
          </a:xfrm>
          <a:prstGeom prst="rect">
            <a:avLst/>
          </a:prstGeom>
          <a:noFill/>
          <a:ln w="19050">
            <a:noFill/>
            <a:miter lim="800000"/>
            <a:headEnd/>
            <a:tailEnd/>
          </a:ln>
          <a:effectLst/>
        </p:spPr>
      </p:pic>
      <p:graphicFrame>
        <p:nvGraphicFramePr>
          <p:cNvPr id="74" name="Object 73" hidden="1"/>
          <p:cNvGraphicFramePr>
            <a:graphicFrameLocks noChangeAspect="1"/>
          </p:cNvGraphicFramePr>
          <p:nvPr>
            <p:custDataLst>
              <p:tags r:id="rId3"/>
            </p:custDataLst>
          </p:nvPr>
        </p:nvGraphicFramePr>
        <p:xfrm>
          <a:off x="0" y="0"/>
          <a:ext cx="158750" cy="158750"/>
        </p:xfrm>
        <a:graphic>
          <a:graphicData uri="http://schemas.openxmlformats.org/presentationml/2006/ole">
            <mc:AlternateContent xmlns:mc="http://schemas.openxmlformats.org/markup-compatibility/2006">
              <mc:Choice xmlns:v="urn:schemas-microsoft-com:vml" Requires="v">
                <p:oleObj spid="_x0000_s9235" name="think-cell Slide" r:id="rId80" imgW="360" imgH="360" progId="">
                  <p:embed/>
                </p:oleObj>
              </mc:Choice>
              <mc:Fallback>
                <p:oleObj name="think-cell Slide" r:id="rId80" imgW="360" imgH="360" progId="">
                  <p:embed/>
                  <p:pic>
                    <p:nvPicPr>
                      <p:cNvPr id="0" name=""/>
                      <p:cNvPicPr>
                        <a:picLocks noChangeAspect="1" noChangeArrowheads="1"/>
                      </p:cNvPicPr>
                      <p:nvPr/>
                    </p:nvPicPr>
                    <p:blipFill>
                      <a:blip r:embed="rId81">
                        <a:extLst>
                          <a:ext uri="{28A0092B-C50C-407E-A947-70E740481C1C}">
                            <a14:useLocalDpi xmlns:a14="http://schemas.microsoft.com/office/drawing/2010/main" val="0"/>
                          </a:ext>
                        </a:extLst>
                      </a:blip>
                      <a:srcRect/>
                      <a:stretch>
                        <a:fillRect/>
                      </a:stretch>
                    </p:blipFill>
                    <p:spPr bwMode="auto">
                      <a:xfrm>
                        <a:off x="0" y="0"/>
                        <a:ext cx="158750" cy="1587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Title 29"/>
          <p:cNvSpPr>
            <a:spLocks noGrp="1"/>
          </p:cNvSpPr>
          <p:nvPr>
            <p:ph type="title"/>
            <p:custDataLst>
              <p:tags r:id="rId4"/>
            </p:custDataLst>
          </p:nvPr>
        </p:nvSpPr>
        <p:spPr>
          <a:xfrm>
            <a:off x="205743" y="467651"/>
            <a:ext cx="7147560" cy="493712"/>
          </a:xfrm>
        </p:spPr>
        <p:txBody>
          <a:bodyPr>
            <a:normAutofit fontScale="90000"/>
          </a:bodyPr>
          <a:lstStyle/>
          <a:p>
            <a:pPr lvl="0">
              <a:defRPr/>
            </a:pPr>
            <a:r>
              <a:rPr lang="en-US" smtClean="0"/>
              <a:t/>
            </a:r>
            <a:br>
              <a:rPr lang="en-US" smtClean="0"/>
            </a:br>
            <a:r>
              <a:rPr lang="en-US" smtClean="0"/>
              <a:t>Global GSS</a:t>
            </a:r>
            <a:r>
              <a:rPr lang="en-US" baseline="30000" smtClean="0"/>
              <a:t>®</a:t>
            </a:r>
            <a:r>
              <a:rPr lang="en-US" smtClean="0"/>
              <a:t> Grid Storage Solution Installations</a:t>
            </a:r>
            <a:endParaRPr lang="en-US" dirty="0"/>
          </a:p>
        </p:txBody>
      </p:sp>
      <p:grpSp>
        <p:nvGrpSpPr>
          <p:cNvPr id="2" name="Group 90"/>
          <p:cNvGrpSpPr/>
          <p:nvPr/>
        </p:nvGrpSpPr>
        <p:grpSpPr>
          <a:xfrm>
            <a:off x="4599316" y="3425430"/>
            <a:ext cx="933445" cy="1133346"/>
            <a:chOff x="5524504" y="2983488"/>
            <a:chExt cx="933445" cy="1133346"/>
          </a:xfrm>
        </p:grpSpPr>
        <p:sp>
          <p:nvSpPr>
            <p:cNvPr id="59" name="Rectangle 58"/>
            <p:cNvSpPr/>
            <p:nvPr>
              <p:custDataLst>
                <p:tags r:id="rId74"/>
              </p:custDataLst>
            </p:nvPr>
          </p:nvSpPr>
          <p:spPr bwMode="auto">
            <a:xfrm>
              <a:off x="5543549" y="3476754"/>
              <a:ext cx="914400" cy="640080"/>
            </a:xfrm>
            <a:prstGeom prst="rect">
              <a:avLst/>
            </a:prstGeom>
            <a:ln w="28575">
              <a:solidFill>
                <a:schemeClr val="accent1"/>
              </a:solidFill>
              <a:headEnd/>
              <a:tailEnd/>
            </a:ln>
          </p:spPr>
          <p:style>
            <a:lnRef idx="2">
              <a:schemeClr val="accent2"/>
            </a:lnRef>
            <a:fillRef idx="1">
              <a:schemeClr val="lt1"/>
            </a:fillRef>
            <a:effectRef idx="0">
              <a:schemeClr val="accent2"/>
            </a:effectRef>
            <a:fontRef idx="minor">
              <a:schemeClr val="dk1"/>
            </a:fontRef>
          </p:style>
          <p:txBody>
            <a:bodyPr wrap="none" rtlCol="0" anchor="t"/>
            <a:lstStyle/>
            <a:p>
              <a:pPr algn="l" fontAlgn="auto">
                <a:lnSpc>
                  <a:spcPct val="100000"/>
                </a:lnSpc>
                <a:spcBef>
                  <a:spcPts val="0"/>
                </a:spcBef>
                <a:spcAft>
                  <a:spcPts val="0"/>
                </a:spcAft>
              </a:pPr>
              <a:r>
                <a:rPr lang="en-US" sz="800" b="1" dirty="0" smtClean="0">
                  <a:solidFill>
                    <a:srgbClr val="000000"/>
                  </a:solidFill>
                </a:rPr>
                <a:t>1 MW/3 </a:t>
              </a:r>
              <a:r>
                <a:rPr lang="en-US" sz="800" b="1" dirty="0" err="1" smtClean="0">
                  <a:solidFill>
                    <a:srgbClr val="000000"/>
                  </a:solidFill>
                </a:rPr>
                <a:t>MWh</a:t>
              </a:r>
              <a:endParaRPr lang="en-US" sz="800" b="1" dirty="0" smtClean="0">
                <a:solidFill>
                  <a:srgbClr val="000000"/>
                </a:solidFill>
              </a:endParaRPr>
            </a:p>
            <a:p>
              <a:pPr algn="l" fontAlgn="auto">
                <a:lnSpc>
                  <a:spcPct val="100000"/>
                </a:lnSpc>
                <a:spcBef>
                  <a:spcPts val="0"/>
                </a:spcBef>
                <a:spcAft>
                  <a:spcPts val="0"/>
                </a:spcAft>
              </a:pPr>
              <a:endParaRPr lang="en-US" sz="800" dirty="0" smtClean="0">
                <a:solidFill>
                  <a:srgbClr val="000000"/>
                </a:solidFill>
              </a:endParaRPr>
            </a:p>
            <a:p>
              <a:pPr algn="r" fontAlgn="auto">
                <a:lnSpc>
                  <a:spcPct val="100000"/>
                </a:lnSpc>
                <a:spcBef>
                  <a:spcPts val="0"/>
                </a:spcBef>
                <a:spcAft>
                  <a:spcPts val="0"/>
                </a:spcAft>
              </a:pPr>
              <a:r>
                <a:rPr lang="en-US" sz="800" b="1" dirty="0" smtClean="0">
                  <a:solidFill>
                    <a:srgbClr val="000000"/>
                  </a:solidFill>
                </a:rPr>
                <a:t>2013</a:t>
              </a:r>
              <a:endParaRPr lang="en-US" sz="800" b="1" dirty="0">
                <a:solidFill>
                  <a:srgbClr val="000000"/>
                </a:solidFill>
              </a:endParaRPr>
            </a:p>
          </p:txBody>
        </p:sp>
        <p:cxnSp>
          <p:nvCxnSpPr>
            <p:cNvPr id="65" name="Elbow Connector 5"/>
            <p:cNvCxnSpPr/>
            <p:nvPr>
              <p:custDataLst>
                <p:tags r:id="rId75"/>
              </p:custDataLst>
            </p:nvPr>
          </p:nvCxnSpPr>
          <p:spPr bwMode="auto">
            <a:xfrm rot="5400000" flipH="1" flipV="1">
              <a:off x="5444412" y="3063580"/>
              <a:ext cx="616965" cy="456782"/>
            </a:xfrm>
            <a:prstGeom prst="bentConnector3">
              <a:avLst>
                <a:gd name="adj1" fmla="val 50000"/>
              </a:avLst>
            </a:prstGeom>
            <a:solidFill>
              <a:schemeClr val="accent2"/>
            </a:solidFill>
            <a:ln w="31750" cap="sq" cmpd="sng" algn="ctr">
              <a:solidFill>
                <a:schemeClr val="accent1"/>
              </a:solidFill>
              <a:prstDash val="solid"/>
              <a:round/>
              <a:headEnd type="none" w="med" len="med"/>
              <a:tailEnd type="oval" w="lg" len="lg"/>
            </a:ln>
            <a:effectLst/>
          </p:spPr>
        </p:cxnSp>
        <p:pic>
          <p:nvPicPr>
            <p:cNvPr id="90" name="Picture 5"/>
            <p:cNvPicPr>
              <a:picLocks noChangeAspect="1" noChangeArrowheads="1"/>
            </p:cNvPicPr>
            <p:nvPr>
              <p:custDataLst>
                <p:tags r:id="rId76"/>
              </p:custDataLst>
            </p:nvPr>
          </p:nvPicPr>
          <p:blipFill>
            <a:blip r:embed="rId8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573904" y="3612593"/>
              <a:ext cx="429372" cy="457200"/>
            </a:xfrm>
            <a:prstGeom prst="rect">
              <a:avLst/>
            </a:prstGeom>
            <a:noFill/>
            <a:ln w="9525">
              <a:noFill/>
              <a:miter lim="800000"/>
              <a:headEnd/>
              <a:tailEnd/>
            </a:ln>
          </p:spPr>
        </p:pic>
      </p:grpSp>
      <p:grpSp>
        <p:nvGrpSpPr>
          <p:cNvPr id="3" name="Group 91"/>
          <p:cNvGrpSpPr/>
          <p:nvPr/>
        </p:nvGrpSpPr>
        <p:grpSpPr>
          <a:xfrm>
            <a:off x="5105400" y="2672718"/>
            <a:ext cx="2429713" cy="656316"/>
            <a:chOff x="5105400" y="2833224"/>
            <a:chExt cx="2429713" cy="656316"/>
          </a:xfrm>
        </p:grpSpPr>
        <p:cxnSp>
          <p:nvCxnSpPr>
            <p:cNvPr id="35" name="Elbow Connector 5"/>
            <p:cNvCxnSpPr/>
            <p:nvPr>
              <p:custDataLst>
                <p:tags r:id="rId71"/>
              </p:custDataLst>
            </p:nvPr>
          </p:nvCxnSpPr>
          <p:spPr bwMode="auto">
            <a:xfrm rot="10800000">
              <a:off x="5105400" y="3057526"/>
              <a:ext cx="1552574" cy="114429"/>
            </a:xfrm>
            <a:prstGeom prst="bentConnector3">
              <a:avLst>
                <a:gd name="adj1" fmla="val 89264"/>
              </a:avLst>
            </a:prstGeom>
            <a:solidFill>
              <a:schemeClr val="accent2"/>
            </a:solidFill>
            <a:ln w="31750" cap="sq" cmpd="sng" algn="ctr">
              <a:solidFill>
                <a:schemeClr val="accent1"/>
              </a:solidFill>
              <a:prstDash val="solid"/>
              <a:round/>
              <a:headEnd type="none" w="med" len="med"/>
              <a:tailEnd type="oval" w="lg" len="lg"/>
            </a:ln>
            <a:effectLst/>
          </p:spPr>
        </p:cxnSp>
        <p:sp>
          <p:nvSpPr>
            <p:cNvPr id="102" name="Rectangle 101"/>
            <p:cNvSpPr/>
            <p:nvPr>
              <p:custDataLst>
                <p:tags r:id="rId72"/>
              </p:custDataLst>
            </p:nvPr>
          </p:nvSpPr>
          <p:spPr bwMode="auto">
            <a:xfrm>
              <a:off x="6620713" y="2833224"/>
              <a:ext cx="914400" cy="640080"/>
            </a:xfrm>
            <a:prstGeom prst="rect">
              <a:avLst/>
            </a:prstGeom>
            <a:ln w="28575">
              <a:solidFill>
                <a:schemeClr val="accent1"/>
              </a:solidFill>
              <a:headEnd/>
              <a:tailEnd/>
            </a:ln>
          </p:spPr>
          <p:style>
            <a:lnRef idx="2">
              <a:schemeClr val="accent2"/>
            </a:lnRef>
            <a:fillRef idx="1">
              <a:schemeClr val="lt1"/>
            </a:fillRef>
            <a:effectRef idx="0">
              <a:schemeClr val="accent2"/>
            </a:effectRef>
            <a:fontRef idx="minor">
              <a:schemeClr val="dk1"/>
            </a:fontRef>
          </p:style>
          <p:txBody>
            <a:bodyPr wrap="none" rtlCol="0" anchor="t"/>
            <a:lstStyle/>
            <a:p>
              <a:pPr algn="l" fontAlgn="auto">
                <a:lnSpc>
                  <a:spcPct val="100000"/>
                </a:lnSpc>
                <a:spcBef>
                  <a:spcPts val="0"/>
                </a:spcBef>
                <a:spcAft>
                  <a:spcPts val="0"/>
                </a:spcAft>
              </a:pPr>
              <a:r>
                <a:rPr lang="en-US" sz="800" b="1" dirty="0" smtClean="0">
                  <a:solidFill>
                    <a:srgbClr val="000000"/>
                  </a:solidFill>
                </a:rPr>
                <a:t>2.5 MW/5 </a:t>
              </a:r>
              <a:r>
                <a:rPr lang="en-US" sz="800" b="1" dirty="0" err="1" smtClean="0">
                  <a:solidFill>
                    <a:srgbClr val="000000"/>
                  </a:solidFill>
                </a:rPr>
                <a:t>MWh</a:t>
              </a:r>
              <a:endParaRPr lang="en-US" sz="800" b="1" dirty="0" smtClean="0">
                <a:solidFill>
                  <a:srgbClr val="000000"/>
                </a:solidFill>
              </a:endParaRPr>
            </a:p>
            <a:p>
              <a:pPr algn="l" fontAlgn="auto">
                <a:lnSpc>
                  <a:spcPct val="100000"/>
                </a:lnSpc>
                <a:spcBef>
                  <a:spcPts val="0"/>
                </a:spcBef>
                <a:spcAft>
                  <a:spcPts val="0"/>
                </a:spcAft>
              </a:pPr>
              <a:endParaRPr lang="en-US" sz="800" dirty="0" smtClean="0">
                <a:solidFill>
                  <a:srgbClr val="000000"/>
                </a:solidFill>
              </a:endParaRPr>
            </a:p>
            <a:p>
              <a:pPr algn="r" fontAlgn="auto">
                <a:lnSpc>
                  <a:spcPct val="100000"/>
                </a:lnSpc>
                <a:spcBef>
                  <a:spcPts val="0"/>
                </a:spcBef>
                <a:spcAft>
                  <a:spcPts val="0"/>
                </a:spcAft>
              </a:pPr>
              <a:r>
                <a:rPr lang="en-US" sz="800" b="1" dirty="0" smtClean="0">
                  <a:solidFill>
                    <a:srgbClr val="000000"/>
                  </a:solidFill>
                </a:rPr>
                <a:t>2013</a:t>
              </a:r>
              <a:r>
                <a:rPr lang="en-US" sz="800" dirty="0" smtClean="0">
                  <a:solidFill>
                    <a:srgbClr val="000000"/>
                  </a:solidFill>
                </a:rPr>
                <a:t> </a:t>
              </a:r>
              <a:br>
                <a:rPr lang="en-US" sz="800" dirty="0" smtClean="0">
                  <a:solidFill>
                    <a:srgbClr val="000000"/>
                  </a:solidFill>
                </a:rPr>
              </a:br>
              <a:endParaRPr lang="en-US" sz="800" dirty="0">
                <a:solidFill>
                  <a:srgbClr val="000000"/>
                </a:solidFill>
              </a:endParaRPr>
            </a:p>
          </p:txBody>
        </p:sp>
        <p:pic>
          <p:nvPicPr>
            <p:cNvPr id="103" name="Picture 6"/>
            <p:cNvPicPr>
              <a:picLocks noChangeAspect="1" noChangeArrowheads="1"/>
            </p:cNvPicPr>
            <p:nvPr>
              <p:custDataLst>
                <p:tags r:id="rId73"/>
              </p:custDataLst>
            </p:nvPr>
          </p:nvPicPr>
          <p:blipFill>
            <a:blip r:embed="rId8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652092" y="3032340"/>
              <a:ext cx="392594" cy="457200"/>
            </a:xfrm>
            <a:prstGeom prst="rect">
              <a:avLst/>
            </a:prstGeom>
            <a:noFill/>
            <a:ln w="9525">
              <a:noFill/>
              <a:miter lim="800000"/>
              <a:headEnd/>
              <a:tailEnd/>
            </a:ln>
          </p:spPr>
        </p:pic>
      </p:grpSp>
      <p:grpSp>
        <p:nvGrpSpPr>
          <p:cNvPr id="6" name="Group 92"/>
          <p:cNvGrpSpPr/>
          <p:nvPr/>
        </p:nvGrpSpPr>
        <p:grpSpPr>
          <a:xfrm>
            <a:off x="1564744" y="3931349"/>
            <a:ext cx="1385738" cy="1752530"/>
            <a:chOff x="1695372" y="3961227"/>
            <a:chExt cx="1385738" cy="1752530"/>
          </a:xfrm>
        </p:grpSpPr>
        <p:cxnSp>
          <p:nvCxnSpPr>
            <p:cNvPr id="39" name="Elbow Connector 38"/>
            <p:cNvCxnSpPr/>
            <p:nvPr>
              <p:custDataLst>
                <p:tags r:id="rId68"/>
              </p:custDataLst>
            </p:nvPr>
          </p:nvCxnSpPr>
          <p:spPr bwMode="auto">
            <a:xfrm rot="16200000" flipV="1">
              <a:off x="1413875" y="4242724"/>
              <a:ext cx="1111944" cy="548950"/>
            </a:xfrm>
            <a:prstGeom prst="bentConnector3">
              <a:avLst>
                <a:gd name="adj1" fmla="val 50000"/>
              </a:avLst>
            </a:prstGeom>
            <a:solidFill>
              <a:schemeClr val="accent2"/>
            </a:solidFill>
            <a:ln w="31750" cap="sq" cmpd="sng" algn="ctr">
              <a:solidFill>
                <a:schemeClr val="accent1"/>
              </a:solidFill>
              <a:prstDash val="solid"/>
              <a:round/>
              <a:headEnd type="none" w="med" len="med"/>
              <a:tailEnd type="oval" w="lg" len="lg"/>
            </a:ln>
            <a:effectLst/>
          </p:spPr>
        </p:cxnSp>
        <p:sp>
          <p:nvSpPr>
            <p:cNvPr id="38" name="Rectangle 37"/>
            <p:cNvSpPr/>
            <p:nvPr>
              <p:custDataLst>
                <p:tags r:id="rId69"/>
              </p:custDataLst>
            </p:nvPr>
          </p:nvSpPr>
          <p:spPr bwMode="auto">
            <a:xfrm>
              <a:off x="2166710" y="5063886"/>
              <a:ext cx="914400" cy="640080"/>
            </a:xfrm>
            <a:prstGeom prst="rect">
              <a:avLst/>
            </a:prstGeom>
            <a:ln w="28575">
              <a:solidFill>
                <a:schemeClr val="accent1"/>
              </a:solidFill>
              <a:headEnd/>
              <a:tailEnd/>
            </a:ln>
          </p:spPr>
          <p:style>
            <a:lnRef idx="2">
              <a:schemeClr val="accent2"/>
            </a:lnRef>
            <a:fillRef idx="1">
              <a:schemeClr val="lt1"/>
            </a:fillRef>
            <a:effectRef idx="0">
              <a:schemeClr val="accent2"/>
            </a:effectRef>
            <a:fontRef idx="minor">
              <a:schemeClr val="dk1"/>
            </a:fontRef>
          </p:style>
          <p:txBody>
            <a:bodyPr wrap="none" rtlCol="0" anchor="t"/>
            <a:lstStyle/>
            <a:p>
              <a:pPr algn="l" fontAlgn="auto">
                <a:lnSpc>
                  <a:spcPct val="100000"/>
                </a:lnSpc>
                <a:spcBef>
                  <a:spcPts val="0"/>
                </a:spcBef>
                <a:spcAft>
                  <a:spcPts val="0"/>
                </a:spcAft>
              </a:pPr>
              <a:r>
                <a:rPr lang="en-US" sz="800" b="1" dirty="0" smtClean="0">
                  <a:solidFill>
                    <a:srgbClr val="000000"/>
                  </a:solidFill>
                </a:rPr>
                <a:t>1 MW/1 </a:t>
              </a:r>
              <a:r>
                <a:rPr lang="en-US" sz="800" b="1" dirty="0" err="1" smtClean="0">
                  <a:solidFill>
                    <a:srgbClr val="000000"/>
                  </a:solidFill>
                </a:rPr>
                <a:t>MWh</a:t>
              </a:r>
              <a:endParaRPr lang="en-US" sz="800" b="1" dirty="0" smtClean="0">
                <a:solidFill>
                  <a:srgbClr val="000000"/>
                </a:solidFill>
              </a:endParaRPr>
            </a:p>
            <a:p>
              <a:pPr algn="l" fontAlgn="auto">
                <a:lnSpc>
                  <a:spcPct val="100000"/>
                </a:lnSpc>
                <a:spcBef>
                  <a:spcPts val="0"/>
                </a:spcBef>
                <a:spcAft>
                  <a:spcPts val="0"/>
                </a:spcAft>
              </a:pPr>
              <a:endParaRPr lang="en-US" sz="800" dirty="0" smtClean="0">
                <a:solidFill>
                  <a:srgbClr val="000000"/>
                </a:solidFill>
              </a:endParaRPr>
            </a:p>
            <a:p>
              <a:pPr algn="r" fontAlgn="auto">
                <a:lnSpc>
                  <a:spcPct val="100000"/>
                </a:lnSpc>
                <a:spcBef>
                  <a:spcPts val="0"/>
                </a:spcBef>
                <a:spcAft>
                  <a:spcPts val="0"/>
                </a:spcAft>
              </a:pPr>
              <a:r>
                <a:rPr lang="en-US" sz="800" b="1" dirty="0" smtClean="0">
                  <a:solidFill>
                    <a:srgbClr val="000000"/>
                  </a:solidFill>
                </a:rPr>
                <a:t>2013</a:t>
              </a:r>
              <a:r>
                <a:rPr lang="en-US" sz="800" dirty="0" smtClean="0">
                  <a:solidFill>
                    <a:srgbClr val="000000"/>
                  </a:solidFill>
                </a:rPr>
                <a:t> </a:t>
              </a:r>
              <a:br>
                <a:rPr lang="en-US" sz="800" dirty="0" smtClean="0">
                  <a:solidFill>
                    <a:srgbClr val="000000"/>
                  </a:solidFill>
                </a:rPr>
              </a:br>
              <a:endParaRPr lang="en-US" sz="800" dirty="0">
                <a:solidFill>
                  <a:srgbClr val="000000"/>
                </a:solidFill>
              </a:endParaRPr>
            </a:p>
          </p:txBody>
        </p:sp>
        <p:pic>
          <p:nvPicPr>
            <p:cNvPr id="89" name="Picture 6"/>
            <p:cNvPicPr>
              <a:picLocks noChangeAspect="1" noChangeArrowheads="1"/>
            </p:cNvPicPr>
            <p:nvPr>
              <p:custDataLst>
                <p:tags r:id="rId70"/>
              </p:custDataLst>
            </p:nvPr>
          </p:nvPicPr>
          <p:blipFill>
            <a:blip r:embed="rId8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253658" y="5256557"/>
              <a:ext cx="392594" cy="457200"/>
            </a:xfrm>
            <a:prstGeom prst="rect">
              <a:avLst/>
            </a:prstGeom>
            <a:noFill/>
            <a:ln w="9525">
              <a:noFill/>
              <a:miter lim="800000"/>
              <a:headEnd/>
              <a:tailEnd/>
            </a:ln>
          </p:spPr>
        </p:pic>
      </p:grpSp>
      <p:grpSp>
        <p:nvGrpSpPr>
          <p:cNvPr id="7" name="Group 94"/>
          <p:cNvGrpSpPr/>
          <p:nvPr/>
        </p:nvGrpSpPr>
        <p:grpSpPr>
          <a:xfrm>
            <a:off x="139853" y="3912048"/>
            <a:ext cx="1424891" cy="768741"/>
            <a:chOff x="139853" y="4072554"/>
            <a:chExt cx="1424891" cy="768741"/>
          </a:xfrm>
        </p:grpSpPr>
        <p:cxnSp>
          <p:nvCxnSpPr>
            <p:cNvPr id="36" name="Elbow Connector 35"/>
            <p:cNvCxnSpPr/>
            <p:nvPr>
              <p:custDataLst>
                <p:tags r:id="rId65"/>
              </p:custDataLst>
            </p:nvPr>
          </p:nvCxnSpPr>
          <p:spPr bwMode="auto">
            <a:xfrm flipV="1">
              <a:off x="887240" y="4072554"/>
              <a:ext cx="677504" cy="363644"/>
            </a:xfrm>
            <a:prstGeom prst="bentConnector3">
              <a:avLst>
                <a:gd name="adj1" fmla="val 50000"/>
              </a:avLst>
            </a:prstGeom>
            <a:solidFill>
              <a:schemeClr val="accent2"/>
            </a:solidFill>
            <a:ln w="31750" cap="sq" cmpd="sng" algn="ctr">
              <a:solidFill>
                <a:schemeClr val="accent1"/>
              </a:solidFill>
              <a:prstDash val="solid"/>
              <a:round/>
              <a:headEnd type="none" w="med" len="med"/>
              <a:tailEnd type="oval" w="lg" len="lg"/>
            </a:ln>
            <a:effectLst/>
          </p:spPr>
        </p:cxnSp>
        <p:sp>
          <p:nvSpPr>
            <p:cNvPr id="108" name="Rectangle 107"/>
            <p:cNvSpPr/>
            <p:nvPr>
              <p:custDataLst>
                <p:tags r:id="rId66"/>
              </p:custDataLst>
            </p:nvPr>
          </p:nvSpPr>
          <p:spPr bwMode="auto">
            <a:xfrm>
              <a:off x="139853" y="4199272"/>
              <a:ext cx="914400" cy="640080"/>
            </a:xfrm>
            <a:prstGeom prst="rect">
              <a:avLst/>
            </a:prstGeom>
            <a:ln w="28575">
              <a:solidFill>
                <a:schemeClr val="accent1"/>
              </a:solidFill>
              <a:headEnd/>
              <a:tailEnd/>
            </a:ln>
          </p:spPr>
          <p:style>
            <a:lnRef idx="2">
              <a:schemeClr val="accent2"/>
            </a:lnRef>
            <a:fillRef idx="1">
              <a:schemeClr val="lt1"/>
            </a:fillRef>
            <a:effectRef idx="0">
              <a:schemeClr val="accent2"/>
            </a:effectRef>
            <a:fontRef idx="minor">
              <a:schemeClr val="dk1"/>
            </a:fontRef>
          </p:style>
          <p:txBody>
            <a:bodyPr wrap="none" rtlCol="0" anchor="t"/>
            <a:lstStyle/>
            <a:p>
              <a:pPr algn="l" fontAlgn="auto">
                <a:lnSpc>
                  <a:spcPct val="100000"/>
                </a:lnSpc>
                <a:spcBef>
                  <a:spcPts val="0"/>
                </a:spcBef>
                <a:spcAft>
                  <a:spcPts val="0"/>
                </a:spcAft>
              </a:pPr>
              <a:r>
                <a:rPr lang="en-US" sz="800" b="1" dirty="0" smtClean="0">
                  <a:solidFill>
                    <a:srgbClr val="000000"/>
                  </a:solidFill>
                </a:rPr>
                <a:t>11 MW/4.4 </a:t>
              </a:r>
              <a:r>
                <a:rPr lang="en-US" sz="800" b="1" dirty="0" err="1" smtClean="0">
                  <a:solidFill>
                    <a:srgbClr val="000000"/>
                  </a:solidFill>
                </a:rPr>
                <a:t>MWh</a:t>
              </a:r>
              <a:endParaRPr lang="en-US" sz="800" b="1" dirty="0" smtClean="0">
                <a:solidFill>
                  <a:srgbClr val="000000"/>
                </a:solidFill>
              </a:endParaRPr>
            </a:p>
            <a:p>
              <a:pPr algn="l" fontAlgn="auto">
                <a:lnSpc>
                  <a:spcPct val="100000"/>
                </a:lnSpc>
                <a:spcBef>
                  <a:spcPts val="0"/>
                </a:spcBef>
                <a:spcAft>
                  <a:spcPts val="0"/>
                </a:spcAft>
              </a:pPr>
              <a:endParaRPr lang="en-US" sz="800" dirty="0" smtClean="0">
                <a:solidFill>
                  <a:srgbClr val="000000"/>
                </a:solidFill>
              </a:endParaRPr>
            </a:p>
            <a:p>
              <a:pPr algn="r" fontAlgn="auto">
                <a:lnSpc>
                  <a:spcPct val="100000"/>
                </a:lnSpc>
                <a:spcBef>
                  <a:spcPts val="0"/>
                </a:spcBef>
                <a:spcAft>
                  <a:spcPts val="0"/>
                </a:spcAft>
              </a:pPr>
              <a:r>
                <a:rPr lang="en-US" sz="800" b="1" dirty="0" smtClean="0">
                  <a:solidFill>
                    <a:srgbClr val="000000"/>
                  </a:solidFill>
                </a:rPr>
                <a:t>2012</a:t>
              </a:r>
              <a:endParaRPr lang="en-US" sz="800" b="1" dirty="0">
                <a:solidFill>
                  <a:srgbClr val="000000"/>
                </a:solidFill>
              </a:endParaRPr>
            </a:p>
          </p:txBody>
        </p:sp>
        <p:pic>
          <p:nvPicPr>
            <p:cNvPr id="109" name="Picture 5"/>
            <p:cNvPicPr>
              <a:picLocks noChangeAspect="1" noChangeArrowheads="1"/>
            </p:cNvPicPr>
            <p:nvPr>
              <p:custDataLst>
                <p:tags r:id="rId67"/>
              </p:custDataLst>
            </p:nvPr>
          </p:nvPicPr>
          <p:blipFill>
            <a:blip r:embed="rId8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02865" y="4384095"/>
              <a:ext cx="429372" cy="457200"/>
            </a:xfrm>
            <a:prstGeom prst="rect">
              <a:avLst/>
            </a:prstGeom>
            <a:noFill/>
            <a:ln w="9525">
              <a:noFill/>
              <a:miter lim="800000"/>
              <a:headEnd/>
              <a:tailEnd/>
            </a:ln>
          </p:spPr>
        </p:pic>
      </p:grpSp>
      <p:grpSp>
        <p:nvGrpSpPr>
          <p:cNvPr id="8" name="Group 85"/>
          <p:cNvGrpSpPr/>
          <p:nvPr/>
        </p:nvGrpSpPr>
        <p:grpSpPr>
          <a:xfrm>
            <a:off x="6737690" y="3710678"/>
            <a:ext cx="1170678" cy="1043494"/>
            <a:chOff x="7736540" y="3403382"/>
            <a:chExt cx="1170678" cy="1043494"/>
          </a:xfrm>
        </p:grpSpPr>
        <p:cxnSp>
          <p:nvCxnSpPr>
            <p:cNvPr id="24" name="Elbow Connector 23"/>
            <p:cNvCxnSpPr>
              <a:stCxn id="116" idx="0"/>
            </p:cNvCxnSpPr>
            <p:nvPr>
              <p:custDataLst>
                <p:tags r:id="rId62"/>
              </p:custDataLst>
            </p:nvPr>
          </p:nvCxnSpPr>
          <p:spPr bwMode="auto">
            <a:xfrm rot="5400000" flipH="1" flipV="1">
              <a:off x="8349743" y="3247378"/>
              <a:ext cx="401472" cy="713479"/>
            </a:xfrm>
            <a:prstGeom prst="bentConnector2">
              <a:avLst/>
            </a:prstGeom>
            <a:solidFill>
              <a:schemeClr val="accent2"/>
            </a:solidFill>
            <a:ln w="31750" cap="sq" cmpd="sng" algn="ctr">
              <a:solidFill>
                <a:schemeClr val="accent1"/>
              </a:solidFill>
              <a:prstDash val="solid"/>
              <a:round/>
              <a:headEnd type="none" w="med" len="med"/>
              <a:tailEnd type="oval" w="lg" len="lg"/>
            </a:ln>
            <a:effectLst/>
          </p:spPr>
        </p:cxnSp>
        <p:grpSp>
          <p:nvGrpSpPr>
            <p:cNvPr id="9" name="Group 114"/>
            <p:cNvGrpSpPr/>
            <p:nvPr>
              <p:custDataLst>
                <p:tags r:id="rId63"/>
              </p:custDataLst>
            </p:nvPr>
          </p:nvGrpSpPr>
          <p:grpSpPr>
            <a:xfrm>
              <a:off x="7736540" y="3804853"/>
              <a:ext cx="914400" cy="642023"/>
              <a:chOff x="-389067" y="2854603"/>
              <a:chExt cx="914400" cy="642023"/>
            </a:xfrm>
          </p:grpSpPr>
          <p:sp>
            <p:nvSpPr>
              <p:cNvPr id="116" name="Rectangle 115"/>
              <p:cNvSpPr/>
              <p:nvPr>
                <p:custDataLst>
                  <p:tags r:id="rId64"/>
                </p:custDataLst>
              </p:nvPr>
            </p:nvSpPr>
            <p:spPr bwMode="auto">
              <a:xfrm>
                <a:off x="-389067" y="2854603"/>
                <a:ext cx="914400" cy="640080"/>
              </a:xfrm>
              <a:prstGeom prst="rect">
                <a:avLst/>
              </a:prstGeom>
              <a:ln w="28575">
                <a:solidFill>
                  <a:schemeClr val="accent1"/>
                </a:solidFill>
                <a:headEnd/>
                <a:tailEnd/>
              </a:ln>
            </p:spPr>
            <p:style>
              <a:lnRef idx="2">
                <a:schemeClr val="accent2"/>
              </a:lnRef>
              <a:fillRef idx="1">
                <a:schemeClr val="lt1"/>
              </a:fillRef>
              <a:effectRef idx="0">
                <a:schemeClr val="accent2"/>
              </a:effectRef>
              <a:fontRef idx="minor">
                <a:schemeClr val="dk1"/>
              </a:fontRef>
            </p:style>
            <p:txBody>
              <a:bodyPr wrap="none" rtlCol="0" anchor="t"/>
              <a:lstStyle/>
              <a:p>
                <a:pPr algn="l" fontAlgn="auto">
                  <a:lnSpc>
                    <a:spcPct val="100000"/>
                  </a:lnSpc>
                  <a:spcBef>
                    <a:spcPts val="0"/>
                  </a:spcBef>
                  <a:spcAft>
                    <a:spcPts val="0"/>
                  </a:spcAft>
                </a:pPr>
                <a:r>
                  <a:rPr lang="en-US" sz="800" b="1" dirty="0" smtClean="0">
                    <a:solidFill>
                      <a:srgbClr val="000000"/>
                    </a:solidFill>
                  </a:rPr>
                  <a:t>500 kW/125 kWh</a:t>
                </a:r>
              </a:p>
              <a:p>
                <a:pPr algn="l" fontAlgn="auto">
                  <a:lnSpc>
                    <a:spcPct val="100000"/>
                  </a:lnSpc>
                  <a:spcBef>
                    <a:spcPts val="0"/>
                  </a:spcBef>
                  <a:spcAft>
                    <a:spcPts val="0"/>
                  </a:spcAft>
                </a:pPr>
                <a:endParaRPr lang="en-US" sz="800" dirty="0" smtClean="0">
                  <a:solidFill>
                    <a:srgbClr val="000000"/>
                  </a:solidFill>
                </a:endParaRPr>
              </a:p>
              <a:p>
                <a:pPr algn="r" fontAlgn="auto">
                  <a:lnSpc>
                    <a:spcPct val="100000"/>
                  </a:lnSpc>
                  <a:spcBef>
                    <a:spcPts val="0"/>
                  </a:spcBef>
                  <a:spcAft>
                    <a:spcPts val="0"/>
                  </a:spcAft>
                </a:pPr>
                <a:r>
                  <a:rPr lang="en-US" sz="800" b="1" dirty="0" smtClean="0">
                    <a:solidFill>
                      <a:srgbClr val="000000"/>
                    </a:solidFill>
                  </a:rPr>
                  <a:t>2013</a:t>
                </a:r>
                <a:endParaRPr lang="en-US" sz="800" b="1" dirty="0">
                  <a:solidFill>
                    <a:srgbClr val="000000"/>
                  </a:solidFill>
                </a:endParaRPr>
              </a:p>
            </p:txBody>
          </p:sp>
          <p:pic>
            <p:nvPicPr>
              <p:cNvPr id="117" name="Picture 5"/>
              <p:cNvPicPr>
                <a:picLocks noChangeAspect="1" noChangeArrowheads="1"/>
              </p:cNvPicPr>
              <p:nvPr/>
            </p:nvPicPr>
            <p:blipFill>
              <a:blip r:embed="rId8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0691" y="3039426"/>
                <a:ext cx="429372" cy="457200"/>
              </a:xfrm>
              <a:prstGeom prst="rect">
                <a:avLst/>
              </a:prstGeom>
              <a:noFill/>
              <a:ln w="9525">
                <a:noFill/>
                <a:miter lim="800000"/>
                <a:headEnd/>
                <a:tailEnd/>
              </a:ln>
            </p:spPr>
          </p:pic>
        </p:grpSp>
      </p:grpSp>
      <p:grpSp>
        <p:nvGrpSpPr>
          <p:cNvPr id="10" name="Group 67"/>
          <p:cNvGrpSpPr/>
          <p:nvPr/>
        </p:nvGrpSpPr>
        <p:grpSpPr>
          <a:xfrm>
            <a:off x="5400736" y="1476355"/>
            <a:ext cx="2371226" cy="1364744"/>
            <a:chOff x="5400736" y="1636861"/>
            <a:chExt cx="2371226" cy="1364744"/>
          </a:xfrm>
        </p:grpSpPr>
        <p:cxnSp>
          <p:nvCxnSpPr>
            <p:cNvPr id="49" name="Elbow Connector 48"/>
            <p:cNvCxnSpPr>
              <a:stCxn id="11" idx="1"/>
            </p:cNvCxnSpPr>
            <p:nvPr>
              <p:custDataLst>
                <p:tags r:id="rId59"/>
              </p:custDataLst>
            </p:nvPr>
          </p:nvCxnSpPr>
          <p:spPr bwMode="auto">
            <a:xfrm rot="10800000" flipV="1">
              <a:off x="5400736" y="1956901"/>
              <a:ext cx="1456827" cy="1044704"/>
            </a:xfrm>
            <a:prstGeom prst="bentConnector3">
              <a:avLst>
                <a:gd name="adj1" fmla="val 50000"/>
              </a:avLst>
            </a:prstGeom>
            <a:solidFill>
              <a:schemeClr val="accent2"/>
            </a:solidFill>
            <a:ln w="31750" cap="sq" cmpd="sng" algn="ctr">
              <a:solidFill>
                <a:schemeClr val="accent1"/>
              </a:solidFill>
              <a:prstDash val="solid"/>
              <a:round/>
              <a:headEnd type="none" w="med" len="med"/>
              <a:tailEnd type="oval" w="lg" len="lg"/>
            </a:ln>
            <a:effectLst/>
          </p:spPr>
        </p:cxnSp>
        <p:sp>
          <p:nvSpPr>
            <p:cNvPr id="11" name="Rectangle 10"/>
            <p:cNvSpPr/>
            <p:nvPr>
              <p:custDataLst>
                <p:tags r:id="rId60"/>
              </p:custDataLst>
            </p:nvPr>
          </p:nvSpPr>
          <p:spPr bwMode="auto">
            <a:xfrm>
              <a:off x="6857562" y="1636861"/>
              <a:ext cx="914400" cy="640080"/>
            </a:xfrm>
            <a:prstGeom prst="rect">
              <a:avLst/>
            </a:prstGeom>
            <a:ln w="28575">
              <a:headEnd/>
              <a:tailEnd/>
            </a:ln>
          </p:spPr>
          <p:style>
            <a:lnRef idx="2">
              <a:schemeClr val="accent1"/>
            </a:lnRef>
            <a:fillRef idx="1">
              <a:schemeClr val="lt1"/>
            </a:fillRef>
            <a:effectRef idx="0">
              <a:schemeClr val="accent1"/>
            </a:effectRef>
            <a:fontRef idx="minor">
              <a:schemeClr val="dk1"/>
            </a:fontRef>
          </p:style>
          <p:txBody>
            <a:bodyPr wrap="none" rtlCol="0" anchor="t"/>
            <a:lstStyle/>
            <a:p>
              <a:pPr algn="l" fontAlgn="auto">
                <a:lnSpc>
                  <a:spcPct val="100000"/>
                </a:lnSpc>
                <a:spcBef>
                  <a:spcPts val="0"/>
                </a:spcBef>
                <a:spcAft>
                  <a:spcPts val="0"/>
                </a:spcAft>
              </a:pPr>
              <a:r>
                <a:rPr lang="en-US" sz="800" b="1" dirty="0" smtClean="0">
                  <a:solidFill>
                    <a:srgbClr val="000000"/>
                  </a:solidFill>
                </a:rPr>
                <a:t>400 kW/100 kWh</a:t>
              </a:r>
              <a:r>
                <a:rPr lang="en-US" sz="800" dirty="0" smtClean="0">
                  <a:solidFill>
                    <a:srgbClr val="000000"/>
                  </a:solidFill>
                </a:rPr>
                <a:t> </a:t>
              </a:r>
            </a:p>
            <a:p>
              <a:pPr algn="r" fontAlgn="auto">
                <a:lnSpc>
                  <a:spcPct val="100000"/>
                </a:lnSpc>
                <a:spcBef>
                  <a:spcPts val="0"/>
                </a:spcBef>
                <a:spcAft>
                  <a:spcPts val="0"/>
                </a:spcAft>
              </a:pPr>
              <a:r>
                <a:rPr lang="en-US" sz="800" dirty="0" smtClean="0">
                  <a:solidFill>
                    <a:srgbClr val="000000"/>
                  </a:solidFill>
                </a:rPr>
                <a:t/>
              </a:r>
              <a:br>
                <a:rPr lang="en-US" sz="800" dirty="0" smtClean="0">
                  <a:solidFill>
                    <a:srgbClr val="000000"/>
                  </a:solidFill>
                </a:rPr>
              </a:br>
              <a:r>
                <a:rPr lang="en-US" sz="800" b="1" dirty="0" smtClean="0">
                  <a:solidFill>
                    <a:srgbClr val="000000"/>
                  </a:solidFill>
                </a:rPr>
                <a:t>2010</a:t>
              </a:r>
              <a:endParaRPr lang="en-US" sz="800" b="1" dirty="0">
                <a:solidFill>
                  <a:srgbClr val="000000"/>
                </a:solidFill>
              </a:endParaRPr>
            </a:p>
          </p:txBody>
        </p:sp>
        <p:pic>
          <p:nvPicPr>
            <p:cNvPr id="118" name="Picture 5"/>
            <p:cNvPicPr>
              <a:picLocks noChangeAspect="1" noChangeArrowheads="1"/>
            </p:cNvPicPr>
            <p:nvPr>
              <p:custDataLst>
                <p:tags r:id="rId61"/>
              </p:custDataLst>
            </p:nvPr>
          </p:nvPicPr>
          <p:blipFill>
            <a:blip r:embed="rId8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6894305" y="1805876"/>
              <a:ext cx="429372" cy="457200"/>
            </a:xfrm>
            <a:prstGeom prst="rect">
              <a:avLst/>
            </a:prstGeom>
            <a:noFill/>
            <a:ln w="9525">
              <a:noFill/>
              <a:miter lim="800000"/>
              <a:headEnd/>
              <a:tailEnd/>
            </a:ln>
          </p:spPr>
        </p:pic>
      </p:grpSp>
      <p:grpSp>
        <p:nvGrpSpPr>
          <p:cNvPr id="12" name="Group 69"/>
          <p:cNvGrpSpPr/>
          <p:nvPr/>
        </p:nvGrpSpPr>
        <p:grpSpPr>
          <a:xfrm>
            <a:off x="3625331" y="4700393"/>
            <a:ext cx="1606456" cy="640080"/>
            <a:chOff x="4195500" y="4774834"/>
            <a:chExt cx="1606456" cy="640080"/>
          </a:xfrm>
        </p:grpSpPr>
        <p:cxnSp>
          <p:nvCxnSpPr>
            <p:cNvPr id="29" name="Elbow Connector 28"/>
            <p:cNvCxnSpPr/>
            <p:nvPr>
              <p:custDataLst>
                <p:tags r:id="rId56"/>
              </p:custDataLst>
            </p:nvPr>
          </p:nvCxnSpPr>
          <p:spPr bwMode="auto">
            <a:xfrm rot="10800000" flipV="1">
              <a:off x="4195500" y="5105398"/>
              <a:ext cx="848913" cy="158730"/>
            </a:xfrm>
            <a:prstGeom prst="bentConnector3">
              <a:avLst>
                <a:gd name="adj1" fmla="val 50000"/>
              </a:avLst>
            </a:prstGeom>
            <a:solidFill>
              <a:schemeClr val="accent2"/>
            </a:solidFill>
            <a:ln w="31750" cap="sq" cmpd="sng" algn="ctr">
              <a:solidFill>
                <a:schemeClr val="accent1"/>
              </a:solidFill>
              <a:prstDash val="solid"/>
              <a:round/>
              <a:headEnd type="none" w="med" len="med"/>
              <a:tailEnd type="oval" w="lg" len="lg"/>
            </a:ln>
            <a:effectLst/>
          </p:spPr>
        </p:cxnSp>
        <p:sp>
          <p:nvSpPr>
            <p:cNvPr id="126" name="Rectangle 125"/>
            <p:cNvSpPr/>
            <p:nvPr>
              <p:custDataLst>
                <p:tags r:id="rId57"/>
              </p:custDataLst>
            </p:nvPr>
          </p:nvSpPr>
          <p:spPr bwMode="auto">
            <a:xfrm>
              <a:off x="4887556" y="4774834"/>
              <a:ext cx="914400" cy="640080"/>
            </a:xfrm>
            <a:prstGeom prst="rect">
              <a:avLst/>
            </a:prstGeom>
            <a:ln w="28575">
              <a:solidFill>
                <a:schemeClr val="accent1"/>
              </a:solidFill>
              <a:headEnd/>
              <a:tailEnd/>
            </a:ln>
          </p:spPr>
          <p:style>
            <a:lnRef idx="2">
              <a:schemeClr val="accent2"/>
            </a:lnRef>
            <a:fillRef idx="1">
              <a:schemeClr val="lt1"/>
            </a:fillRef>
            <a:effectRef idx="0">
              <a:schemeClr val="accent2"/>
            </a:effectRef>
            <a:fontRef idx="minor">
              <a:schemeClr val="dk1"/>
            </a:fontRef>
          </p:style>
          <p:txBody>
            <a:bodyPr wrap="none" rtlCol="0" anchor="t"/>
            <a:lstStyle/>
            <a:p>
              <a:pPr algn="l" fontAlgn="auto">
                <a:lnSpc>
                  <a:spcPct val="100000"/>
                </a:lnSpc>
                <a:spcBef>
                  <a:spcPts val="0"/>
                </a:spcBef>
                <a:spcAft>
                  <a:spcPts val="0"/>
                </a:spcAft>
              </a:pPr>
              <a:r>
                <a:rPr lang="en-US" sz="800" b="1" dirty="0" smtClean="0">
                  <a:solidFill>
                    <a:srgbClr val="000000"/>
                  </a:solidFill>
                </a:rPr>
                <a:t>12 MW/4 </a:t>
              </a:r>
              <a:r>
                <a:rPr lang="en-US" sz="800" b="1" dirty="0" err="1" smtClean="0">
                  <a:solidFill>
                    <a:srgbClr val="000000"/>
                  </a:solidFill>
                </a:rPr>
                <a:t>MWh</a:t>
              </a:r>
              <a:endParaRPr lang="en-US" sz="800" b="1" dirty="0" smtClean="0">
                <a:solidFill>
                  <a:srgbClr val="000000"/>
                </a:solidFill>
              </a:endParaRPr>
            </a:p>
            <a:p>
              <a:pPr algn="l" fontAlgn="auto">
                <a:lnSpc>
                  <a:spcPct val="100000"/>
                </a:lnSpc>
                <a:spcBef>
                  <a:spcPts val="0"/>
                </a:spcBef>
                <a:spcAft>
                  <a:spcPts val="0"/>
                </a:spcAft>
              </a:pPr>
              <a:endParaRPr lang="en-US" sz="800" dirty="0" smtClean="0">
                <a:solidFill>
                  <a:srgbClr val="000000"/>
                </a:solidFill>
              </a:endParaRPr>
            </a:p>
            <a:p>
              <a:pPr algn="r" fontAlgn="auto">
                <a:lnSpc>
                  <a:spcPct val="100000"/>
                </a:lnSpc>
                <a:spcBef>
                  <a:spcPts val="0"/>
                </a:spcBef>
                <a:spcAft>
                  <a:spcPts val="0"/>
                </a:spcAft>
              </a:pPr>
              <a:r>
                <a:rPr lang="en-US" sz="800" b="1" dirty="0" smtClean="0">
                  <a:solidFill>
                    <a:srgbClr val="000000"/>
                  </a:solidFill>
                </a:rPr>
                <a:t>2009</a:t>
              </a:r>
              <a:endParaRPr lang="en-US" sz="800" b="1" dirty="0">
                <a:solidFill>
                  <a:srgbClr val="000000"/>
                </a:solidFill>
              </a:endParaRPr>
            </a:p>
          </p:txBody>
        </p:sp>
        <p:pic>
          <p:nvPicPr>
            <p:cNvPr id="72" name="Picture 4"/>
            <p:cNvPicPr>
              <a:picLocks noChangeAspect="1" noChangeArrowheads="1"/>
            </p:cNvPicPr>
            <p:nvPr>
              <p:custDataLst>
                <p:tags r:id="rId58"/>
              </p:custDataLst>
            </p:nvPr>
          </p:nvPicPr>
          <p:blipFill>
            <a:blip r:embed="rId8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927004" y="4952443"/>
              <a:ext cx="310875" cy="457200"/>
            </a:xfrm>
            <a:prstGeom prst="rect">
              <a:avLst/>
            </a:prstGeom>
            <a:noFill/>
            <a:ln w="9525">
              <a:noFill/>
              <a:miter lim="800000"/>
              <a:headEnd/>
              <a:tailEnd/>
            </a:ln>
          </p:spPr>
        </p:pic>
      </p:grpSp>
      <p:grpSp>
        <p:nvGrpSpPr>
          <p:cNvPr id="13" name="Group 80"/>
          <p:cNvGrpSpPr/>
          <p:nvPr/>
        </p:nvGrpSpPr>
        <p:grpSpPr>
          <a:xfrm>
            <a:off x="3609475" y="5248988"/>
            <a:ext cx="1742448" cy="907411"/>
            <a:chOff x="3609475" y="5402179"/>
            <a:chExt cx="1742448" cy="907411"/>
          </a:xfrm>
        </p:grpSpPr>
        <p:cxnSp>
          <p:nvCxnSpPr>
            <p:cNvPr id="79" name="Elbow Connector 78"/>
            <p:cNvCxnSpPr/>
            <p:nvPr>
              <p:custDataLst>
                <p:tags r:id="rId53"/>
              </p:custDataLst>
            </p:nvPr>
          </p:nvCxnSpPr>
          <p:spPr bwMode="auto">
            <a:xfrm rot="10800000">
              <a:off x="3609475" y="5402179"/>
              <a:ext cx="1021519" cy="778600"/>
            </a:xfrm>
            <a:prstGeom prst="bentConnector3">
              <a:avLst>
                <a:gd name="adj1" fmla="val 50000"/>
              </a:avLst>
            </a:prstGeom>
            <a:solidFill>
              <a:schemeClr val="accent2"/>
            </a:solidFill>
            <a:ln w="31750" cap="sq" cmpd="sng" algn="ctr">
              <a:solidFill>
                <a:schemeClr val="accent1"/>
              </a:solidFill>
              <a:prstDash val="solid"/>
              <a:round/>
              <a:headEnd type="none" w="med" len="med"/>
              <a:tailEnd type="oval" w="lg" len="lg"/>
            </a:ln>
            <a:effectLst/>
          </p:spPr>
        </p:cxnSp>
        <p:sp>
          <p:nvSpPr>
            <p:cNvPr id="129" name="Rectangle 128"/>
            <p:cNvSpPr/>
            <p:nvPr>
              <p:custDataLst>
                <p:tags r:id="rId54"/>
              </p:custDataLst>
            </p:nvPr>
          </p:nvSpPr>
          <p:spPr bwMode="auto">
            <a:xfrm>
              <a:off x="4437523" y="5669510"/>
              <a:ext cx="914400" cy="640080"/>
            </a:xfrm>
            <a:prstGeom prst="rect">
              <a:avLst/>
            </a:prstGeom>
            <a:ln w="28575">
              <a:solidFill>
                <a:schemeClr val="accent1"/>
              </a:solidFill>
              <a:headEnd/>
              <a:tailEnd/>
            </a:ln>
          </p:spPr>
          <p:style>
            <a:lnRef idx="2">
              <a:schemeClr val="accent2"/>
            </a:lnRef>
            <a:fillRef idx="1">
              <a:schemeClr val="lt1"/>
            </a:fillRef>
            <a:effectRef idx="0">
              <a:schemeClr val="accent2"/>
            </a:effectRef>
            <a:fontRef idx="minor">
              <a:schemeClr val="dk1"/>
            </a:fontRef>
          </p:style>
          <p:txBody>
            <a:bodyPr wrap="none" rtlCol="0" anchor="t"/>
            <a:lstStyle/>
            <a:p>
              <a:pPr algn="l" fontAlgn="auto">
                <a:lnSpc>
                  <a:spcPct val="100000"/>
                </a:lnSpc>
                <a:spcBef>
                  <a:spcPts val="0"/>
                </a:spcBef>
                <a:spcAft>
                  <a:spcPts val="0"/>
                </a:spcAft>
              </a:pPr>
              <a:r>
                <a:rPr lang="en-US" sz="800" b="1" dirty="0" smtClean="0">
                  <a:solidFill>
                    <a:srgbClr val="000000"/>
                  </a:solidFill>
                </a:rPr>
                <a:t>20 MW/5 </a:t>
              </a:r>
              <a:r>
                <a:rPr lang="en-US" sz="800" b="1" dirty="0" err="1" smtClean="0">
                  <a:solidFill>
                    <a:srgbClr val="000000"/>
                  </a:solidFill>
                </a:rPr>
                <a:t>MWh</a:t>
              </a:r>
              <a:endParaRPr lang="en-US" sz="800" b="1" dirty="0" smtClean="0">
                <a:solidFill>
                  <a:srgbClr val="000000"/>
                </a:solidFill>
              </a:endParaRPr>
            </a:p>
            <a:p>
              <a:pPr algn="l" fontAlgn="auto">
                <a:lnSpc>
                  <a:spcPct val="100000"/>
                </a:lnSpc>
                <a:spcBef>
                  <a:spcPts val="0"/>
                </a:spcBef>
                <a:spcAft>
                  <a:spcPts val="0"/>
                </a:spcAft>
              </a:pPr>
              <a:endParaRPr lang="en-US" sz="800" dirty="0" smtClean="0">
                <a:solidFill>
                  <a:srgbClr val="000000"/>
                </a:solidFill>
              </a:endParaRPr>
            </a:p>
            <a:p>
              <a:pPr algn="r" fontAlgn="auto">
                <a:lnSpc>
                  <a:spcPct val="100000"/>
                </a:lnSpc>
                <a:spcBef>
                  <a:spcPts val="0"/>
                </a:spcBef>
                <a:spcAft>
                  <a:spcPts val="0"/>
                </a:spcAft>
              </a:pPr>
              <a:r>
                <a:rPr lang="en-US" sz="800" b="1" dirty="0" smtClean="0">
                  <a:solidFill>
                    <a:srgbClr val="000000"/>
                  </a:solidFill>
                </a:rPr>
                <a:t>2011</a:t>
              </a:r>
              <a:endParaRPr lang="en-US" sz="800" b="1" dirty="0">
                <a:solidFill>
                  <a:srgbClr val="000000"/>
                </a:solidFill>
              </a:endParaRPr>
            </a:p>
          </p:txBody>
        </p:sp>
        <p:pic>
          <p:nvPicPr>
            <p:cNvPr id="130" name="Picture 4"/>
            <p:cNvPicPr>
              <a:picLocks noChangeAspect="1" noChangeArrowheads="1"/>
            </p:cNvPicPr>
            <p:nvPr>
              <p:custDataLst>
                <p:tags r:id="rId55"/>
              </p:custDataLst>
            </p:nvPr>
          </p:nvPicPr>
          <p:blipFill>
            <a:blip r:embed="rId8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4476971" y="5847119"/>
              <a:ext cx="310875" cy="457200"/>
            </a:xfrm>
            <a:prstGeom prst="rect">
              <a:avLst/>
            </a:prstGeom>
            <a:noFill/>
            <a:ln w="9525">
              <a:noFill/>
              <a:miter lim="800000"/>
              <a:headEnd/>
              <a:tailEnd/>
            </a:ln>
          </p:spPr>
        </p:pic>
      </p:grpSp>
      <p:grpSp>
        <p:nvGrpSpPr>
          <p:cNvPr id="14" name="Group 75"/>
          <p:cNvGrpSpPr/>
          <p:nvPr/>
        </p:nvGrpSpPr>
        <p:grpSpPr>
          <a:xfrm>
            <a:off x="3356387" y="3479218"/>
            <a:ext cx="1095463" cy="790868"/>
            <a:chOff x="3732917" y="3639724"/>
            <a:chExt cx="1095463" cy="790868"/>
          </a:xfrm>
        </p:grpSpPr>
        <p:cxnSp>
          <p:nvCxnSpPr>
            <p:cNvPr id="75" name="Elbow Connector 5"/>
            <p:cNvCxnSpPr/>
            <p:nvPr>
              <p:custDataLst>
                <p:tags r:id="rId50"/>
              </p:custDataLst>
            </p:nvPr>
          </p:nvCxnSpPr>
          <p:spPr bwMode="auto">
            <a:xfrm rot="16200000" flipV="1">
              <a:off x="3707965" y="3664676"/>
              <a:ext cx="494255" cy="444351"/>
            </a:xfrm>
            <a:prstGeom prst="bentConnector3">
              <a:avLst>
                <a:gd name="adj1" fmla="val 50000"/>
              </a:avLst>
            </a:prstGeom>
            <a:solidFill>
              <a:schemeClr val="accent2"/>
            </a:solidFill>
            <a:ln w="31750" cap="sq" cmpd="sng" algn="ctr">
              <a:solidFill>
                <a:schemeClr val="accent1"/>
              </a:solidFill>
              <a:prstDash val="solid"/>
              <a:round/>
              <a:headEnd type="none" w="med" len="med"/>
              <a:tailEnd type="oval" w="lg" len="lg"/>
            </a:ln>
            <a:effectLst/>
          </p:spPr>
        </p:cxnSp>
        <p:sp>
          <p:nvSpPr>
            <p:cNvPr id="139" name="Rectangle 138"/>
            <p:cNvSpPr/>
            <p:nvPr>
              <p:custDataLst>
                <p:tags r:id="rId51"/>
              </p:custDataLst>
            </p:nvPr>
          </p:nvSpPr>
          <p:spPr bwMode="auto">
            <a:xfrm>
              <a:off x="3913980" y="3790512"/>
              <a:ext cx="914400" cy="640080"/>
            </a:xfrm>
            <a:prstGeom prst="rect">
              <a:avLst/>
            </a:prstGeom>
            <a:ln w="28575">
              <a:solidFill>
                <a:schemeClr val="accent1"/>
              </a:solidFill>
              <a:headEnd/>
              <a:tailEnd/>
            </a:ln>
          </p:spPr>
          <p:style>
            <a:lnRef idx="2">
              <a:schemeClr val="accent2"/>
            </a:lnRef>
            <a:fillRef idx="1">
              <a:schemeClr val="lt1"/>
            </a:fillRef>
            <a:effectRef idx="0">
              <a:schemeClr val="accent2"/>
            </a:effectRef>
            <a:fontRef idx="minor">
              <a:schemeClr val="dk1"/>
            </a:fontRef>
          </p:style>
          <p:txBody>
            <a:bodyPr wrap="none" rtlCol="0" anchor="t"/>
            <a:lstStyle/>
            <a:p>
              <a:pPr algn="l" fontAlgn="auto">
                <a:lnSpc>
                  <a:spcPct val="100000"/>
                </a:lnSpc>
                <a:spcBef>
                  <a:spcPts val="0"/>
                </a:spcBef>
                <a:spcAft>
                  <a:spcPts val="0"/>
                </a:spcAft>
              </a:pPr>
              <a:r>
                <a:rPr lang="en-US" sz="800" b="1" dirty="0" smtClean="0">
                  <a:solidFill>
                    <a:srgbClr val="000000"/>
                  </a:solidFill>
                </a:rPr>
                <a:t>32 MW/8 </a:t>
              </a:r>
              <a:r>
                <a:rPr lang="en-US" sz="800" b="1" dirty="0" err="1" smtClean="0">
                  <a:solidFill>
                    <a:srgbClr val="000000"/>
                  </a:solidFill>
                </a:rPr>
                <a:t>MWh</a:t>
              </a:r>
              <a:endParaRPr lang="en-US" sz="800" b="1" dirty="0" smtClean="0">
                <a:solidFill>
                  <a:srgbClr val="000000"/>
                </a:solidFill>
              </a:endParaRPr>
            </a:p>
            <a:p>
              <a:pPr algn="l" fontAlgn="auto">
                <a:lnSpc>
                  <a:spcPct val="100000"/>
                </a:lnSpc>
                <a:spcBef>
                  <a:spcPts val="0"/>
                </a:spcBef>
                <a:spcAft>
                  <a:spcPts val="0"/>
                </a:spcAft>
              </a:pPr>
              <a:endParaRPr lang="en-US" sz="800" dirty="0" smtClean="0">
                <a:solidFill>
                  <a:srgbClr val="000000"/>
                </a:solidFill>
              </a:endParaRPr>
            </a:p>
            <a:p>
              <a:pPr algn="r" fontAlgn="auto">
                <a:lnSpc>
                  <a:spcPct val="100000"/>
                </a:lnSpc>
                <a:spcBef>
                  <a:spcPts val="0"/>
                </a:spcBef>
                <a:spcAft>
                  <a:spcPts val="0"/>
                </a:spcAft>
              </a:pPr>
              <a:r>
                <a:rPr lang="en-US" sz="800" b="1" dirty="0" smtClean="0">
                  <a:solidFill>
                    <a:srgbClr val="000000"/>
                  </a:solidFill>
                </a:rPr>
                <a:t>2011</a:t>
              </a:r>
              <a:endParaRPr lang="en-US" sz="800" b="1" dirty="0">
                <a:solidFill>
                  <a:srgbClr val="000000"/>
                </a:solidFill>
              </a:endParaRPr>
            </a:p>
          </p:txBody>
        </p:sp>
        <p:pic>
          <p:nvPicPr>
            <p:cNvPr id="140" name="Picture 7"/>
            <p:cNvPicPr>
              <a:picLocks noChangeAspect="1" noChangeArrowheads="1"/>
            </p:cNvPicPr>
            <p:nvPr>
              <p:custDataLst>
                <p:tags r:id="rId52"/>
              </p:custDataLst>
            </p:nvPr>
          </p:nvPicPr>
          <p:blipFill>
            <a:blip r:embed="rId8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6615699" flipV="1">
              <a:off x="3987998" y="3938509"/>
              <a:ext cx="457200" cy="439615"/>
            </a:xfrm>
            <a:prstGeom prst="rect">
              <a:avLst/>
            </a:prstGeom>
            <a:noFill/>
            <a:ln w="9525">
              <a:noFill/>
              <a:miter lim="800000"/>
              <a:headEnd/>
              <a:tailEnd/>
            </a:ln>
          </p:spPr>
        </p:pic>
      </p:grpSp>
      <p:grpSp>
        <p:nvGrpSpPr>
          <p:cNvPr id="15" name="Group 87"/>
          <p:cNvGrpSpPr/>
          <p:nvPr/>
        </p:nvGrpSpPr>
        <p:grpSpPr>
          <a:xfrm>
            <a:off x="3353231" y="2599038"/>
            <a:ext cx="1376653" cy="839149"/>
            <a:chOff x="3376977" y="2664544"/>
            <a:chExt cx="1376653" cy="839149"/>
          </a:xfrm>
        </p:grpSpPr>
        <p:cxnSp>
          <p:nvCxnSpPr>
            <p:cNvPr id="48" name="Elbow Connector 47"/>
            <p:cNvCxnSpPr/>
            <p:nvPr>
              <p:custDataLst>
                <p:tags r:id="rId47"/>
              </p:custDataLst>
            </p:nvPr>
          </p:nvCxnSpPr>
          <p:spPr bwMode="auto">
            <a:xfrm rot="5400000">
              <a:off x="3593963" y="2878382"/>
              <a:ext cx="408325" cy="842297"/>
            </a:xfrm>
            <a:prstGeom prst="bentConnector2">
              <a:avLst/>
            </a:prstGeom>
            <a:solidFill>
              <a:schemeClr val="accent2"/>
            </a:solidFill>
            <a:ln w="31750" cap="sq" cmpd="sng" algn="ctr">
              <a:solidFill>
                <a:schemeClr val="accent1"/>
              </a:solidFill>
              <a:prstDash val="solid"/>
              <a:round/>
              <a:headEnd type="none" w="med" len="med"/>
              <a:tailEnd type="oval" w="lg" len="lg"/>
            </a:ln>
            <a:effectLst/>
          </p:spPr>
        </p:cxnSp>
        <p:sp>
          <p:nvSpPr>
            <p:cNvPr id="142" name="Rectangle 141"/>
            <p:cNvSpPr/>
            <p:nvPr>
              <p:custDataLst>
                <p:tags r:id="rId48"/>
              </p:custDataLst>
            </p:nvPr>
          </p:nvSpPr>
          <p:spPr bwMode="auto">
            <a:xfrm>
              <a:off x="3842273" y="2664544"/>
              <a:ext cx="911357" cy="640080"/>
            </a:xfrm>
            <a:prstGeom prst="rect">
              <a:avLst/>
            </a:prstGeom>
            <a:ln w="28575">
              <a:solidFill>
                <a:schemeClr val="accent1"/>
              </a:solidFill>
              <a:headEnd/>
              <a:tailEnd/>
            </a:ln>
          </p:spPr>
          <p:style>
            <a:lnRef idx="2">
              <a:schemeClr val="accent2"/>
            </a:lnRef>
            <a:fillRef idx="1">
              <a:schemeClr val="lt1"/>
            </a:fillRef>
            <a:effectRef idx="0">
              <a:schemeClr val="accent2"/>
            </a:effectRef>
            <a:fontRef idx="minor">
              <a:schemeClr val="dk1"/>
            </a:fontRef>
          </p:style>
          <p:txBody>
            <a:bodyPr wrap="none" rtlCol="0" anchor="t"/>
            <a:lstStyle/>
            <a:p>
              <a:pPr algn="l" fontAlgn="auto">
                <a:lnSpc>
                  <a:spcPct val="100000"/>
                </a:lnSpc>
                <a:spcBef>
                  <a:spcPts val="0"/>
                </a:spcBef>
                <a:spcAft>
                  <a:spcPts val="0"/>
                </a:spcAft>
              </a:pPr>
              <a:r>
                <a:rPr lang="en-US" sz="800" b="1" dirty="0" smtClean="0">
                  <a:solidFill>
                    <a:srgbClr val="000000"/>
                  </a:solidFill>
                </a:rPr>
                <a:t>2 MW/500 kWh</a:t>
              </a:r>
            </a:p>
            <a:p>
              <a:pPr algn="l" fontAlgn="auto">
                <a:lnSpc>
                  <a:spcPct val="100000"/>
                </a:lnSpc>
                <a:spcBef>
                  <a:spcPts val="0"/>
                </a:spcBef>
                <a:spcAft>
                  <a:spcPts val="0"/>
                </a:spcAft>
              </a:pPr>
              <a:endParaRPr lang="en-US" sz="800" dirty="0" smtClean="0">
                <a:solidFill>
                  <a:srgbClr val="000000"/>
                </a:solidFill>
              </a:endParaRPr>
            </a:p>
            <a:p>
              <a:pPr algn="r" fontAlgn="auto">
                <a:lnSpc>
                  <a:spcPct val="100000"/>
                </a:lnSpc>
                <a:spcBef>
                  <a:spcPts val="0"/>
                </a:spcBef>
                <a:spcAft>
                  <a:spcPts val="0"/>
                </a:spcAft>
              </a:pPr>
              <a:r>
                <a:rPr lang="en-US" sz="800" b="1" dirty="0" smtClean="0">
                  <a:solidFill>
                    <a:srgbClr val="000000"/>
                  </a:solidFill>
                </a:rPr>
                <a:t>2013</a:t>
              </a:r>
              <a:endParaRPr lang="en-US" sz="800" b="1" dirty="0">
                <a:solidFill>
                  <a:srgbClr val="000000"/>
                </a:solidFill>
              </a:endParaRPr>
            </a:p>
          </p:txBody>
        </p:sp>
        <p:pic>
          <p:nvPicPr>
            <p:cNvPr id="144" name="Picture 7"/>
            <p:cNvPicPr>
              <a:picLocks noChangeAspect="1" noChangeArrowheads="1"/>
            </p:cNvPicPr>
            <p:nvPr>
              <p:custDataLst>
                <p:tags r:id="rId49"/>
              </p:custDataLst>
            </p:nvPr>
          </p:nvPicPr>
          <p:blipFill>
            <a:blip r:embed="rId8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6615699" flipV="1">
              <a:off x="3892972" y="2829671"/>
              <a:ext cx="457200" cy="439615"/>
            </a:xfrm>
            <a:prstGeom prst="rect">
              <a:avLst/>
            </a:prstGeom>
            <a:noFill/>
            <a:ln w="9525">
              <a:noFill/>
              <a:miter lim="800000"/>
              <a:headEnd/>
              <a:tailEnd/>
            </a:ln>
          </p:spPr>
        </p:pic>
      </p:grpSp>
      <p:grpSp>
        <p:nvGrpSpPr>
          <p:cNvPr id="16" name="Group 70"/>
          <p:cNvGrpSpPr/>
          <p:nvPr/>
        </p:nvGrpSpPr>
        <p:grpSpPr>
          <a:xfrm>
            <a:off x="3168130" y="1397392"/>
            <a:ext cx="914400" cy="1891335"/>
            <a:chOff x="3168130" y="1557898"/>
            <a:chExt cx="914400" cy="1891335"/>
          </a:xfrm>
        </p:grpSpPr>
        <p:cxnSp>
          <p:nvCxnSpPr>
            <p:cNvPr id="106" name="Elbow Connector 105"/>
            <p:cNvCxnSpPr/>
            <p:nvPr>
              <p:custDataLst>
                <p:tags r:id="rId44"/>
              </p:custDataLst>
            </p:nvPr>
          </p:nvCxnSpPr>
          <p:spPr bwMode="auto">
            <a:xfrm rot="5400000">
              <a:off x="2736573" y="2560475"/>
              <a:ext cx="1533740" cy="243775"/>
            </a:xfrm>
            <a:prstGeom prst="bentConnector3">
              <a:avLst>
                <a:gd name="adj1" fmla="val 50000"/>
              </a:avLst>
            </a:prstGeom>
            <a:solidFill>
              <a:schemeClr val="accent2"/>
            </a:solidFill>
            <a:ln w="31750" cap="sq" cmpd="sng" algn="ctr">
              <a:solidFill>
                <a:schemeClr val="accent1"/>
              </a:solidFill>
              <a:prstDash val="solid"/>
              <a:round/>
              <a:headEnd type="none" w="med" len="med"/>
              <a:tailEnd type="oval" w="lg" len="lg"/>
            </a:ln>
            <a:effectLst/>
          </p:spPr>
        </p:cxnSp>
        <p:sp>
          <p:nvSpPr>
            <p:cNvPr id="145" name="Rectangle 144"/>
            <p:cNvSpPr/>
            <p:nvPr>
              <p:custDataLst>
                <p:tags r:id="rId45"/>
              </p:custDataLst>
            </p:nvPr>
          </p:nvSpPr>
          <p:spPr bwMode="auto">
            <a:xfrm>
              <a:off x="3168130" y="1557898"/>
              <a:ext cx="914400" cy="640080"/>
            </a:xfrm>
            <a:prstGeom prst="rect">
              <a:avLst/>
            </a:prstGeom>
            <a:ln w="28575">
              <a:headEnd/>
              <a:tailEnd/>
            </a:ln>
          </p:spPr>
          <p:style>
            <a:lnRef idx="2">
              <a:schemeClr val="accent1"/>
            </a:lnRef>
            <a:fillRef idx="1">
              <a:schemeClr val="lt1"/>
            </a:fillRef>
            <a:effectRef idx="0">
              <a:schemeClr val="accent1"/>
            </a:effectRef>
            <a:fontRef idx="minor">
              <a:schemeClr val="dk1"/>
            </a:fontRef>
          </p:style>
          <p:txBody>
            <a:bodyPr wrap="none" rtlCol="0" anchor="t"/>
            <a:lstStyle/>
            <a:p>
              <a:pPr algn="l" fontAlgn="auto">
                <a:lnSpc>
                  <a:spcPct val="100000"/>
                </a:lnSpc>
                <a:spcBef>
                  <a:spcPts val="0"/>
                </a:spcBef>
                <a:spcAft>
                  <a:spcPts val="0"/>
                </a:spcAft>
              </a:pPr>
              <a:r>
                <a:rPr lang="en-US" sz="800" b="1" dirty="0" smtClean="0">
                  <a:solidFill>
                    <a:srgbClr val="000000"/>
                  </a:solidFill>
                </a:rPr>
                <a:t>8 MW/2 </a:t>
              </a:r>
              <a:r>
                <a:rPr lang="en-US" sz="800" b="1" dirty="0" err="1" smtClean="0">
                  <a:solidFill>
                    <a:srgbClr val="000000"/>
                  </a:solidFill>
                </a:rPr>
                <a:t>MWh</a:t>
              </a:r>
              <a:r>
                <a:rPr lang="en-US" sz="800" dirty="0" smtClean="0">
                  <a:solidFill>
                    <a:srgbClr val="000000"/>
                  </a:solidFill>
                </a:rPr>
                <a:t/>
              </a:r>
              <a:br>
                <a:rPr lang="en-US" sz="800" dirty="0" smtClean="0">
                  <a:solidFill>
                    <a:srgbClr val="000000"/>
                  </a:solidFill>
                </a:rPr>
              </a:br>
              <a:endParaRPr lang="en-US" sz="800" dirty="0" smtClean="0">
                <a:solidFill>
                  <a:srgbClr val="000000"/>
                </a:solidFill>
              </a:endParaRPr>
            </a:p>
            <a:p>
              <a:pPr algn="r" fontAlgn="auto">
                <a:lnSpc>
                  <a:spcPct val="100000"/>
                </a:lnSpc>
                <a:spcBef>
                  <a:spcPts val="0"/>
                </a:spcBef>
                <a:spcAft>
                  <a:spcPts val="0"/>
                </a:spcAft>
              </a:pPr>
              <a:r>
                <a:rPr lang="en-US" sz="800" b="1" dirty="0" smtClean="0">
                  <a:solidFill>
                    <a:srgbClr val="000000"/>
                  </a:solidFill>
                </a:rPr>
                <a:t>2011</a:t>
              </a:r>
              <a:endParaRPr lang="en-US" sz="800" b="1" dirty="0">
                <a:solidFill>
                  <a:srgbClr val="000000"/>
                </a:solidFill>
              </a:endParaRPr>
            </a:p>
          </p:txBody>
        </p:sp>
        <p:pic>
          <p:nvPicPr>
            <p:cNvPr id="146" name="Picture 7"/>
            <p:cNvPicPr>
              <a:picLocks noChangeAspect="1" noChangeArrowheads="1"/>
            </p:cNvPicPr>
            <p:nvPr>
              <p:custDataLst>
                <p:tags r:id="rId46"/>
              </p:custDataLst>
            </p:nvPr>
          </p:nvPicPr>
          <p:blipFill>
            <a:blip r:embed="rId8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6615699" flipV="1">
              <a:off x="3242983" y="1725464"/>
              <a:ext cx="457200" cy="439615"/>
            </a:xfrm>
            <a:prstGeom prst="rect">
              <a:avLst/>
            </a:prstGeom>
            <a:noFill/>
            <a:ln w="9525">
              <a:noFill/>
              <a:miter lim="800000"/>
              <a:headEnd/>
              <a:tailEnd/>
            </a:ln>
          </p:spPr>
        </p:pic>
      </p:grpSp>
      <p:sp>
        <p:nvSpPr>
          <p:cNvPr id="148" name="Rectangle 147"/>
          <p:cNvSpPr/>
          <p:nvPr>
            <p:custDataLst>
              <p:tags r:id="rId5"/>
            </p:custDataLst>
          </p:nvPr>
        </p:nvSpPr>
        <p:spPr bwMode="auto">
          <a:xfrm>
            <a:off x="45910" y="5110321"/>
            <a:ext cx="1759235" cy="1376425"/>
          </a:xfrm>
          <a:prstGeom prst="rect">
            <a:avLst/>
          </a:prstGeom>
          <a:ln w="19050">
            <a:solidFill>
              <a:schemeClr val="accent4"/>
            </a:solidFill>
            <a:headEnd/>
            <a:tailEnd/>
          </a:ln>
        </p:spPr>
        <p:style>
          <a:lnRef idx="2">
            <a:schemeClr val="accent4"/>
          </a:lnRef>
          <a:fillRef idx="1">
            <a:schemeClr val="lt1"/>
          </a:fillRef>
          <a:effectRef idx="0">
            <a:schemeClr val="accent4"/>
          </a:effectRef>
          <a:fontRef idx="minor">
            <a:schemeClr val="dk1"/>
          </a:fontRef>
        </p:style>
        <p:txBody>
          <a:bodyPr wrap="none" rtlCol="0" anchor="t"/>
          <a:lstStyle/>
          <a:p>
            <a:pPr algn="l" fontAlgn="auto">
              <a:lnSpc>
                <a:spcPct val="100000"/>
              </a:lnSpc>
              <a:spcBef>
                <a:spcPts val="0"/>
              </a:spcBef>
              <a:spcAft>
                <a:spcPts val="0"/>
              </a:spcAft>
            </a:pPr>
            <a:endParaRPr lang="en-US" sz="600" b="1" dirty="0" smtClean="0">
              <a:solidFill>
                <a:srgbClr val="000000"/>
              </a:solidFill>
            </a:endParaRPr>
          </a:p>
        </p:txBody>
      </p:sp>
      <p:pic>
        <p:nvPicPr>
          <p:cNvPr id="63" name="Picture 3"/>
          <p:cNvPicPr>
            <a:picLocks noChangeAspect="1" noChangeArrowheads="1"/>
          </p:cNvPicPr>
          <p:nvPr>
            <p:custDataLst>
              <p:tags r:id="rId6"/>
            </p:custDataLst>
          </p:nvPr>
        </p:nvPicPr>
        <p:blipFill>
          <a:blip r:embed="rId86" cstate="email">
            <a:extLst>
              <a:ext uri="{28A0092B-C50C-407E-A947-70E740481C1C}">
                <a14:useLocalDpi xmlns:a14="http://schemas.microsoft.com/office/drawing/2010/main"/>
              </a:ext>
            </a:extLst>
          </a:blip>
          <a:srcRect/>
          <a:stretch>
            <a:fillRect/>
          </a:stretch>
        </p:blipFill>
        <p:spPr bwMode="auto">
          <a:xfrm>
            <a:off x="112027" y="5467492"/>
            <a:ext cx="279610" cy="328005"/>
          </a:xfrm>
          <a:prstGeom prst="rect">
            <a:avLst/>
          </a:prstGeom>
          <a:noFill/>
          <a:ln w="9525">
            <a:noFill/>
            <a:miter lim="800000"/>
            <a:headEnd/>
            <a:tailEnd/>
          </a:ln>
        </p:spPr>
      </p:pic>
      <p:pic>
        <p:nvPicPr>
          <p:cNvPr id="77" name="Picture 4"/>
          <p:cNvPicPr>
            <a:picLocks noChangeAspect="1" noChangeArrowheads="1"/>
          </p:cNvPicPr>
          <p:nvPr>
            <p:custDataLst>
              <p:tags r:id="rId7"/>
            </p:custDataLst>
          </p:nvPr>
        </p:nvPicPr>
        <p:blipFill>
          <a:blip r:embed="rId87"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23008" y="5821506"/>
            <a:ext cx="223028" cy="328005"/>
          </a:xfrm>
          <a:prstGeom prst="rect">
            <a:avLst/>
          </a:prstGeom>
          <a:noFill/>
          <a:ln w="9525">
            <a:noFill/>
            <a:miter lim="800000"/>
            <a:headEnd/>
            <a:tailEnd/>
          </a:ln>
        </p:spPr>
      </p:pic>
      <p:pic>
        <p:nvPicPr>
          <p:cNvPr id="78" name="Picture 6"/>
          <p:cNvPicPr>
            <a:picLocks noChangeAspect="1" noChangeArrowheads="1"/>
          </p:cNvPicPr>
          <p:nvPr>
            <p:custDataLst>
              <p:tags r:id="rId8"/>
            </p:custDataLst>
          </p:nvPr>
        </p:nvPicPr>
        <p:blipFill>
          <a:blip r:embed="rId88"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132253" y="6175521"/>
            <a:ext cx="246004" cy="286486"/>
          </a:xfrm>
          <a:prstGeom prst="rect">
            <a:avLst/>
          </a:prstGeom>
          <a:noFill/>
          <a:ln w="9525">
            <a:noFill/>
            <a:miter lim="800000"/>
            <a:headEnd/>
            <a:tailEnd/>
          </a:ln>
        </p:spPr>
      </p:pic>
      <p:pic>
        <p:nvPicPr>
          <p:cNvPr id="147" name="Picture 7"/>
          <p:cNvPicPr>
            <a:picLocks noChangeAspect="1" noChangeArrowheads="1"/>
          </p:cNvPicPr>
          <p:nvPr>
            <p:custDataLst>
              <p:tags r:id="rId9"/>
            </p:custDataLst>
          </p:nvPr>
        </p:nvPicPr>
        <p:blipFill>
          <a:blip r:embed="rId89"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6615699" flipV="1">
            <a:off x="137679" y="5190559"/>
            <a:ext cx="255844" cy="246004"/>
          </a:xfrm>
          <a:prstGeom prst="rect">
            <a:avLst/>
          </a:prstGeom>
          <a:noFill/>
          <a:ln w="9525">
            <a:noFill/>
            <a:miter lim="800000"/>
            <a:headEnd/>
            <a:tailEnd/>
          </a:ln>
        </p:spPr>
      </p:pic>
      <p:sp>
        <p:nvSpPr>
          <p:cNvPr id="81" name="TextBox 80"/>
          <p:cNvSpPr txBox="1"/>
          <p:nvPr>
            <p:custDataLst>
              <p:tags r:id="rId10"/>
            </p:custDataLst>
          </p:nvPr>
        </p:nvSpPr>
        <p:spPr bwMode="auto">
          <a:xfrm>
            <a:off x="400768" y="5146075"/>
            <a:ext cx="1466134" cy="310341"/>
          </a:xfrm>
          <a:prstGeom prst="rect">
            <a:avLst/>
          </a:prstGeom>
          <a:noFill/>
          <a:ln w="12700" cap="sq" algn="ctr">
            <a:noFill/>
            <a:miter lim="800000"/>
            <a:headEnd/>
            <a:tailEnd/>
          </a:ln>
          <a:effectLst/>
        </p:spPr>
        <p:txBody>
          <a:bodyPr wrap="square" rtlCol="0">
            <a:spAutoFit/>
          </a:bodyPr>
          <a:lstStyle/>
          <a:p>
            <a:pPr algn="l">
              <a:lnSpc>
                <a:spcPts val="1680"/>
              </a:lnSpc>
              <a:spcBef>
                <a:spcPts val="0"/>
              </a:spcBef>
            </a:pPr>
            <a:r>
              <a:rPr lang="en-US" sz="1050" b="1" dirty="0" smtClean="0">
                <a:latin typeface="Calibri" pitchFamily="34" charset="0"/>
              </a:rPr>
              <a:t>Frequency Regulation</a:t>
            </a:r>
          </a:p>
        </p:txBody>
      </p:sp>
      <p:sp>
        <p:nvSpPr>
          <p:cNvPr id="80" name="TextBox 79"/>
          <p:cNvSpPr txBox="1"/>
          <p:nvPr>
            <p:custDataLst>
              <p:tags r:id="rId11"/>
            </p:custDataLst>
          </p:nvPr>
        </p:nvSpPr>
        <p:spPr bwMode="auto">
          <a:xfrm>
            <a:off x="400768" y="5490037"/>
            <a:ext cx="1466134" cy="310341"/>
          </a:xfrm>
          <a:prstGeom prst="rect">
            <a:avLst/>
          </a:prstGeom>
          <a:noFill/>
          <a:ln w="12700" cap="sq" algn="ctr">
            <a:noFill/>
            <a:miter lim="800000"/>
            <a:headEnd/>
            <a:tailEnd/>
          </a:ln>
          <a:effectLst/>
        </p:spPr>
        <p:txBody>
          <a:bodyPr wrap="square" rtlCol="0">
            <a:spAutoFit/>
          </a:bodyPr>
          <a:lstStyle/>
          <a:p>
            <a:pPr algn="l">
              <a:lnSpc>
                <a:spcPts val="1680"/>
              </a:lnSpc>
              <a:spcBef>
                <a:spcPts val="800"/>
              </a:spcBef>
            </a:pPr>
            <a:r>
              <a:rPr lang="en-US" sz="1050" b="1" dirty="0" smtClean="0">
                <a:latin typeface="Calibri" pitchFamily="34" charset="0"/>
              </a:rPr>
              <a:t>Renewable Integration</a:t>
            </a:r>
          </a:p>
        </p:txBody>
      </p:sp>
      <p:sp>
        <p:nvSpPr>
          <p:cNvPr id="82" name="TextBox 81"/>
          <p:cNvSpPr txBox="1"/>
          <p:nvPr>
            <p:custDataLst>
              <p:tags r:id="rId12"/>
            </p:custDataLst>
          </p:nvPr>
        </p:nvSpPr>
        <p:spPr bwMode="auto">
          <a:xfrm>
            <a:off x="400768" y="5833999"/>
            <a:ext cx="1466134" cy="310341"/>
          </a:xfrm>
          <a:prstGeom prst="rect">
            <a:avLst/>
          </a:prstGeom>
          <a:noFill/>
          <a:ln w="12700" cap="sq" algn="ctr">
            <a:noFill/>
            <a:miter lim="800000"/>
            <a:headEnd/>
            <a:tailEnd/>
          </a:ln>
          <a:effectLst/>
        </p:spPr>
        <p:txBody>
          <a:bodyPr wrap="square" rtlCol="0">
            <a:spAutoFit/>
          </a:bodyPr>
          <a:lstStyle/>
          <a:p>
            <a:pPr algn="l">
              <a:lnSpc>
                <a:spcPts val="1680"/>
              </a:lnSpc>
              <a:spcBef>
                <a:spcPts val="0"/>
              </a:spcBef>
            </a:pPr>
            <a:r>
              <a:rPr lang="en-US" sz="1050" b="1" dirty="0" smtClean="0">
                <a:latin typeface="Calibri" pitchFamily="34" charset="0"/>
              </a:rPr>
              <a:t>Primary Reserve</a:t>
            </a:r>
          </a:p>
        </p:txBody>
      </p:sp>
      <p:sp>
        <p:nvSpPr>
          <p:cNvPr id="84" name="TextBox 83"/>
          <p:cNvSpPr txBox="1"/>
          <p:nvPr>
            <p:custDataLst>
              <p:tags r:id="rId13"/>
            </p:custDataLst>
          </p:nvPr>
        </p:nvSpPr>
        <p:spPr bwMode="auto">
          <a:xfrm>
            <a:off x="400768" y="6177961"/>
            <a:ext cx="1466134" cy="310341"/>
          </a:xfrm>
          <a:prstGeom prst="rect">
            <a:avLst/>
          </a:prstGeom>
          <a:noFill/>
          <a:ln w="12700" cap="sq" algn="ctr">
            <a:noFill/>
            <a:miter lim="800000"/>
            <a:headEnd/>
            <a:tailEnd/>
          </a:ln>
          <a:effectLst/>
        </p:spPr>
        <p:txBody>
          <a:bodyPr wrap="square" rtlCol="0">
            <a:spAutoFit/>
          </a:bodyPr>
          <a:lstStyle/>
          <a:p>
            <a:pPr algn="l">
              <a:lnSpc>
                <a:spcPts val="1680"/>
              </a:lnSpc>
              <a:spcBef>
                <a:spcPts val="600"/>
              </a:spcBef>
            </a:pPr>
            <a:r>
              <a:rPr lang="en-US" sz="1050" b="1" dirty="0" smtClean="0">
                <a:latin typeface="Calibri" pitchFamily="34" charset="0"/>
              </a:rPr>
              <a:t>T&amp;D Support</a:t>
            </a:r>
            <a:endParaRPr lang="en-US" sz="1050" b="1" dirty="0">
              <a:latin typeface="Calibri" pitchFamily="34" charset="0"/>
            </a:endParaRPr>
          </a:p>
        </p:txBody>
      </p:sp>
      <p:grpSp>
        <p:nvGrpSpPr>
          <p:cNvPr id="17" name="Group 97"/>
          <p:cNvGrpSpPr/>
          <p:nvPr/>
        </p:nvGrpSpPr>
        <p:grpSpPr>
          <a:xfrm>
            <a:off x="2223240" y="3478611"/>
            <a:ext cx="914400" cy="1255982"/>
            <a:chOff x="2223240" y="3639117"/>
            <a:chExt cx="914400" cy="1255982"/>
          </a:xfrm>
        </p:grpSpPr>
        <p:grpSp>
          <p:nvGrpSpPr>
            <p:cNvPr id="18" name="Group 68"/>
            <p:cNvGrpSpPr/>
            <p:nvPr/>
          </p:nvGrpSpPr>
          <p:grpSpPr>
            <a:xfrm>
              <a:off x="2223240" y="3639117"/>
              <a:ext cx="914400" cy="1241498"/>
              <a:chOff x="2223240" y="3639117"/>
              <a:chExt cx="914400" cy="1241498"/>
            </a:xfrm>
          </p:grpSpPr>
          <p:cxnSp>
            <p:nvCxnSpPr>
              <p:cNvPr id="53" name="Elbow Connector 52"/>
              <p:cNvCxnSpPr/>
              <p:nvPr>
                <p:custDataLst>
                  <p:tags r:id="rId42"/>
                </p:custDataLst>
              </p:nvPr>
            </p:nvCxnSpPr>
            <p:spPr bwMode="auto">
              <a:xfrm rot="16200000" flipV="1">
                <a:off x="2368891" y="3717858"/>
                <a:ext cx="715600" cy="558118"/>
              </a:xfrm>
              <a:prstGeom prst="bentConnector3">
                <a:avLst>
                  <a:gd name="adj1" fmla="val 50000"/>
                </a:avLst>
              </a:prstGeom>
              <a:solidFill>
                <a:schemeClr val="accent2"/>
              </a:solidFill>
              <a:ln w="31750" cap="sq" cmpd="sng" algn="ctr">
                <a:solidFill>
                  <a:schemeClr val="accent1"/>
                </a:solidFill>
                <a:prstDash val="solid"/>
                <a:round/>
                <a:headEnd type="none" w="med" len="med"/>
                <a:tailEnd type="oval" w="lg" len="lg"/>
              </a:ln>
              <a:effectLst/>
            </p:spPr>
          </p:cxnSp>
          <p:sp>
            <p:nvSpPr>
              <p:cNvPr id="134" name="Rectangle 133"/>
              <p:cNvSpPr/>
              <p:nvPr>
                <p:custDataLst>
                  <p:tags r:id="rId43"/>
                </p:custDataLst>
              </p:nvPr>
            </p:nvSpPr>
            <p:spPr bwMode="auto">
              <a:xfrm>
                <a:off x="2223240" y="4240535"/>
                <a:ext cx="914400" cy="640080"/>
              </a:xfrm>
              <a:prstGeom prst="rect">
                <a:avLst/>
              </a:prstGeom>
              <a:ln w="28575">
                <a:solidFill>
                  <a:schemeClr val="accent1"/>
                </a:solidFill>
                <a:headEnd/>
                <a:tailEnd/>
              </a:ln>
            </p:spPr>
            <p:style>
              <a:lnRef idx="2">
                <a:schemeClr val="accent2"/>
              </a:lnRef>
              <a:fillRef idx="1">
                <a:schemeClr val="lt1"/>
              </a:fillRef>
              <a:effectRef idx="0">
                <a:schemeClr val="accent2"/>
              </a:effectRef>
              <a:fontRef idx="minor">
                <a:schemeClr val="dk1"/>
              </a:fontRef>
            </p:style>
            <p:txBody>
              <a:bodyPr wrap="none" rtlCol="0" anchor="t"/>
              <a:lstStyle/>
              <a:p>
                <a:pPr algn="l" fontAlgn="auto">
                  <a:lnSpc>
                    <a:spcPct val="100000"/>
                  </a:lnSpc>
                  <a:spcBef>
                    <a:spcPts val="0"/>
                  </a:spcBef>
                  <a:spcAft>
                    <a:spcPts val="0"/>
                  </a:spcAft>
                </a:pPr>
                <a:r>
                  <a:rPr lang="en-US" sz="800" b="1" dirty="0" smtClean="0">
                    <a:solidFill>
                      <a:srgbClr val="000000"/>
                    </a:solidFill>
                  </a:rPr>
                  <a:t>4 MW/1 </a:t>
                </a:r>
                <a:r>
                  <a:rPr lang="en-US" sz="800" b="1" dirty="0" err="1" smtClean="0">
                    <a:solidFill>
                      <a:srgbClr val="000000"/>
                    </a:solidFill>
                  </a:rPr>
                  <a:t>MWh</a:t>
                </a:r>
                <a:endParaRPr lang="en-US" sz="800" b="1" dirty="0" smtClean="0">
                  <a:solidFill>
                    <a:srgbClr val="000000"/>
                  </a:solidFill>
                </a:endParaRPr>
              </a:p>
              <a:p>
                <a:pPr algn="l" fontAlgn="auto">
                  <a:lnSpc>
                    <a:spcPct val="100000"/>
                  </a:lnSpc>
                  <a:spcBef>
                    <a:spcPts val="0"/>
                  </a:spcBef>
                  <a:spcAft>
                    <a:spcPts val="0"/>
                  </a:spcAft>
                </a:pPr>
                <a:endParaRPr lang="en-US" sz="800" dirty="0" smtClean="0">
                  <a:solidFill>
                    <a:srgbClr val="000000"/>
                  </a:solidFill>
                </a:endParaRPr>
              </a:p>
              <a:p>
                <a:pPr algn="r" fontAlgn="auto">
                  <a:lnSpc>
                    <a:spcPct val="100000"/>
                  </a:lnSpc>
                  <a:spcBef>
                    <a:spcPts val="0"/>
                  </a:spcBef>
                  <a:spcAft>
                    <a:spcPts val="0"/>
                  </a:spcAft>
                </a:pPr>
                <a:r>
                  <a:rPr lang="en-US" sz="800" b="1" dirty="0" smtClean="0">
                    <a:solidFill>
                      <a:srgbClr val="000000"/>
                    </a:solidFill>
                  </a:rPr>
                  <a:t>2011</a:t>
                </a:r>
                <a:endParaRPr lang="en-US" sz="800" b="1" dirty="0">
                  <a:solidFill>
                    <a:srgbClr val="000000"/>
                  </a:solidFill>
                </a:endParaRPr>
              </a:p>
            </p:txBody>
          </p:sp>
        </p:grpSp>
        <p:pic>
          <p:nvPicPr>
            <p:cNvPr id="86" name="Picture 6"/>
            <p:cNvPicPr>
              <a:picLocks noChangeAspect="1" noChangeArrowheads="1"/>
            </p:cNvPicPr>
            <p:nvPr>
              <p:custDataLst>
                <p:tags r:id="rId41"/>
              </p:custDataLst>
            </p:nvPr>
          </p:nvPicPr>
          <p:blipFill>
            <a:blip r:embed="rId8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2373438" y="4437899"/>
              <a:ext cx="392594" cy="457200"/>
            </a:xfrm>
            <a:prstGeom prst="rect">
              <a:avLst/>
            </a:prstGeom>
            <a:noFill/>
            <a:ln w="9525">
              <a:noFill/>
              <a:miter lim="800000"/>
              <a:headEnd/>
              <a:tailEnd/>
            </a:ln>
          </p:spPr>
        </p:pic>
      </p:grpSp>
      <p:grpSp>
        <p:nvGrpSpPr>
          <p:cNvPr id="21" name="Group 87"/>
          <p:cNvGrpSpPr/>
          <p:nvPr/>
        </p:nvGrpSpPr>
        <p:grpSpPr>
          <a:xfrm>
            <a:off x="762000" y="1668189"/>
            <a:ext cx="1672107" cy="1828907"/>
            <a:chOff x="3545983" y="1611901"/>
            <a:chExt cx="1672107" cy="1828907"/>
          </a:xfrm>
        </p:grpSpPr>
        <p:cxnSp>
          <p:nvCxnSpPr>
            <p:cNvPr id="76" name="Elbow Connector 47"/>
            <p:cNvCxnSpPr/>
            <p:nvPr>
              <p:custDataLst>
                <p:tags r:id="rId38"/>
              </p:custDataLst>
            </p:nvPr>
          </p:nvCxnSpPr>
          <p:spPr bwMode="auto">
            <a:xfrm rot="16200000" flipH="1">
              <a:off x="4132930" y="2355648"/>
              <a:ext cx="1300957" cy="869363"/>
            </a:xfrm>
            <a:prstGeom prst="bentConnector3">
              <a:avLst>
                <a:gd name="adj1" fmla="val 50000"/>
              </a:avLst>
            </a:prstGeom>
            <a:solidFill>
              <a:schemeClr val="accent2"/>
            </a:solidFill>
            <a:ln w="31750" cap="sq" cmpd="sng" algn="ctr">
              <a:solidFill>
                <a:schemeClr val="accent1"/>
              </a:solidFill>
              <a:prstDash val="solid"/>
              <a:round/>
              <a:headEnd type="none" w="med" len="med"/>
              <a:tailEnd type="oval" w="lg" len="lg"/>
            </a:ln>
            <a:effectLst/>
          </p:spPr>
        </p:cxnSp>
        <p:sp>
          <p:nvSpPr>
            <p:cNvPr id="83" name="Rectangle 82"/>
            <p:cNvSpPr/>
            <p:nvPr>
              <p:custDataLst>
                <p:tags r:id="rId39"/>
              </p:custDataLst>
            </p:nvPr>
          </p:nvSpPr>
          <p:spPr bwMode="auto">
            <a:xfrm>
              <a:off x="3545983" y="1611901"/>
              <a:ext cx="914400" cy="640080"/>
            </a:xfrm>
            <a:prstGeom prst="rect">
              <a:avLst/>
            </a:prstGeom>
            <a:ln w="28575">
              <a:solidFill>
                <a:schemeClr val="accent1"/>
              </a:solidFill>
              <a:headEnd/>
              <a:tailEnd/>
            </a:ln>
          </p:spPr>
          <p:style>
            <a:lnRef idx="2">
              <a:schemeClr val="accent2"/>
            </a:lnRef>
            <a:fillRef idx="1">
              <a:schemeClr val="lt1"/>
            </a:fillRef>
            <a:effectRef idx="0">
              <a:schemeClr val="accent2"/>
            </a:effectRef>
            <a:fontRef idx="minor">
              <a:schemeClr val="dk1"/>
            </a:fontRef>
          </p:style>
          <p:txBody>
            <a:bodyPr wrap="none" rtlCol="0" anchor="t"/>
            <a:lstStyle/>
            <a:p>
              <a:pPr algn="l" fontAlgn="auto">
                <a:lnSpc>
                  <a:spcPct val="100000"/>
                </a:lnSpc>
                <a:spcBef>
                  <a:spcPts val="0"/>
                </a:spcBef>
                <a:spcAft>
                  <a:spcPts val="0"/>
                </a:spcAft>
              </a:pPr>
              <a:r>
                <a:rPr lang="en-US" sz="800" b="1" dirty="0" smtClean="0">
                  <a:solidFill>
                    <a:srgbClr val="000000"/>
                  </a:solidFill>
                </a:rPr>
                <a:t>2 MW/500 kWh</a:t>
              </a:r>
            </a:p>
            <a:p>
              <a:pPr algn="l" fontAlgn="auto">
                <a:lnSpc>
                  <a:spcPct val="100000"/>
                </a:lnSpc>
                <a:spcBef>
                  <a:spcPts val="0"/>
                </a:spcBef>
                <a:spcAft>
                  <a:spcPts val="0"/>
                </a:spcAft>
              </a:pPr>
              <a:endParaRPr lang="en-US" sz="800" dirty="0" smtClean="0">
                <a:solidFill>
                  <a:srgbClr val="000000"/>
                </a:solidFill>
              </a:endParaRPr>
            </a:p>
            <a:p>
              <a:pPr algn="r" fontAlgn="auto">
                <a:lnSpc>
                  <a:spcPct val="100000"/>
                </a:lnSpc>
                <a:spcBef>
                  <a:spcPts val="0"/>
                </a:spcBef>
                <a:spcAft>
                  <a:spcPts val="0"/>
                </a:spcAft>
              </a:pPr>
              <a:r>
                <a:rPr lang="en-US" sz="800" b="1" dirty="0" smtClean="0">
                  <a:solidFill>
                    <a:srgbClr val="000000"/>
                  </a:solidFill>
                </a:rPr>
                <a:t>2008</a:t>
              </a:r>
              <a:endParaRPr lang="en-US" sz="800" b="1" dirty="0">
                <a:solidFill>
                  <a:srgbClr val="000000"/>
                </a:solidFill>
              </a:endParaRPr>
            </a:p>
          </p:txBody>
        </p:sp>
        <p:pic>
          <p:nvPicPr>
            <p:cNvPr id="87" name="Picture 7"/>
            <p:cNvPicPr>
              <a:picLocks noChangeAspect="1" noChangeArrowheads="1"/>
            </p:cNvPicPr>
            <p:nvPr>
              <p:custDataLst>
                <p:tags r:id="rId40"/>
              </p:custDataLst>
            </p:nvPr>
          </p:nvPicPr>
          <p:blipFill>
            <a:blip r:embed="rId8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6615699" flipV="1">
              <a:off x="3596682" y="1777028"/>
              <a:ext cx="457200" cy="439615"/>
            </a:xfrm>
            <a:prstGeom prst="rect">
              <a:avLst/>
            </a:prstGeom>
            <a:noFill/>
            <a:ln w="9525">
              <a:noFill/>
              <a:miter lim="800000"/>
              <a:headEnd/>
              <a:tailEnd/>
            </a:ln>
          </p:spPr>
        </p:pic>
      </p:grpSp>
      <p:grpSp>
        <p:nvGrpSpPr>
          <p:cNvPr id="22" name="Group 104"/>
          <p:cNvGrpSpPr/>
          <p:nvPr/>
        </p:nvGrpSpPr>
        <p:grpSpPr>
          <a:xfrm>
            <a:off x="2036082" y="1559937"/>
            <a:ext cx="1138439" cy="1892690"/>
            <a:chOff x="2036082" y="1437105"/>
            <a:chExt cx="1138439" cy="1892690"/>
          </a:xfrm>
        </p:grpSpPr>
        <p:cxnSp>
          <p:nvCxnSpPr>
            <p:cNvPr id="91" name="Elbow Connector 105"/>
            <p:cNvCxnSpPr/>
            <p:nvPr>
              <p:custDataLst>
                <p:tags r:id="rId35"/>
              </p:custDataLst>
            </p:nvPr>
          </p:nvCxnSpPr>
          <p:spPr bwMode="auto">
            <a:xfrm rot="16200000" flipH="1">
              <a:off x="2164541" y="2319815"/>
              <a:ext cx="1481547" cy="538413"/>
            </a:xfrm>
            <a:prstGeom prst="bentConnector3">
              <a:avLst>
                <a:gd name="adj1" fmla="val 50000"/>
              </a:avLst>
            </a:prstGeom>
            <a:solidFill>
              <a:schemeClr val="accent2"/>
            </a:solidFill>
            <a:ln w="31750" cap="sq" cmpd="sng" algn="ctr">
              <a:solidFill>
                <a:schemeClr val="accent1"/>
              </a:solidFill>
              <a:prstDash val="solid"/>
              <a:round/>
              <a:headEnd type="none" w="med" len="med"/>
              <a:tailEnd type="oval" w="lg" len="lg"/>
            </a:ln>
            <a:effectLst/>
          </p:spPr>
        </p:cxnSp>
        <p:sp>
          <p:nvSpPr>
            <p:cNvPr id="93" name="Rectangle 92"/>
            <p:cNvSpPr/>
            <p:nvPr>
              <p:custDataLst>
                <p:tags r:id="rId36"/>
              </p:custDataLst>
            </p:nvPr>
          </p:nvSpPr>
          <p:spPr bwMode="auto">
            <a:xfrm>
              <a:off x="2036082" y="1437105"/>
              <a:ext cx="914400" cy="640080"/>
            </a:xfrm>
            <a:prstGeom prst="rect">
              <a:avLst/>
            </a:prstGeom>
            <a:ln w="28575">
              <a:headEnd/>
              <a:tailEnd/>
            </a:ln>
          </p:spPr>
          <p:style>
            <a:lnRef idx="2">
              <a:schemeClr val="accent1"/>
            </a:lnRef>
            <a:fillRef idx="1">
              <a:schemeClr val="lt1"/>
            </a:fillRef>
            <a:effectRef idx="0">
              <a:schemeClr val="accent1"/>
            </a:effectRef>
            <a:fontRef idx="minor">
              <a:schemeClr val="dk1"/>
            </a:fontRef>
          </p:style>
          <p:txBody>
            <a:bodyPr wrap="none" rtlCol="0" anchor="t"/>
            <a:lstStyle/>
            <a:p>
              <a:pPr algn="l" fontAlgn="auto">
                <a:lnSpc>
                  <a:spcPct val="100000"/>
                </a:lnSpc>
                <a:spcBef>
                  <a:spcPts val="0"/>
                </a:spcBef>
                <a:spcAft>
                  <a:spcPts val="0"/>
                </a:spcAft>
              </a:pPr>
              <a:r>
                <a:rPr lang="en-US" sz="800" b="1" dirty="0" smtClean="0">
                  <a:solidFill>
                    <a:srgbClr val="000000"/>
                  </a:solidFill>
                </a:rPr>
                <a:t>20 MW/5 </a:t>
              </a:r>
              <a:r>
                <a:rPr lang="en-US" sz="800" b="1" dirty="0" err="1" smtClean="0">
                  <a:solidFill>
                    <a:srgbClr val="000000"/>
                  </a:solidFill>
                </a:rPr>
                <a:t>MWh</a:t>
              </a:r>
              <a:r>
                <a:rPr lang="en-US" sz="800" dirty="0" smtClean="0">
                  <a:solidFill>
                    <a:srgbClr val="000000"/>
                  </a:solidFill>
                </a:rPr>
                <a:t/>
              </a:r>
              <a:br>
                <a:rPr lang="en-US" sz="800" dirty="0" smtClean="0">
                  <a:solidFill>
                    <a:srgbClr val="000000"/>
                  </a:solidFill>
                </a:rPr>
              </a:br>
              <a:endParaRPr lang="en-US" sz="800" dirty="0" smtClean="0">
                <a:solidFill>
                  <a:srgbClr val="000000"/>
                </a:solidFill>
              </a:endParaRPr>
            </a:p>
            <a:p>
              <a:pPr algn="r" fontAlgn="auto">
                <a:lnSpc>
                  <a:spcPct val="100000"/>
                </a:lnSpc>
                <a:spcBef>
                  <a:spcPts val="0"/>
                </a:spcBef>
                <a:spcAft>
                  <a:spcPts val="0"/>
                </a:spcAft>
              </a:pPr>
              <a:r>
                <a:rPr lang="en-US" sz="800" b="1" dirty="0" smtClean="0">
                  <a:solidFill>
                    <a:srgbClr val="000000"/>
                  </a:solidFill>
                </a:rPr>
                <a:t>2013</a:t>
              </a:r>
              <a:endParaRPr lang="en-US" sz="800" b="1" dirty="0">
                <a:solidFill>
                  <a:srgbClr val="000000"/>
                </a:solidFill>
              </a:endParaRPr>
            </a:p>
          </p:txBody>
        </p:sp>
        <p:pic>
          <p:nvPicPr>
            <p:cNvPr id="95" name="Picture 7"/>
            <p:cNvPicPr>
              <a:picLocks noChangeAspect="1" noChangeArrowheads="1"/>
            </p:cNvPicPr>
            <p:nvPr>
              <p:custDataLst>
                <p:tags r:id="rId37"/>
              </p:custDataLst>
            </p:nvPr>
          </p:nvPicPr>
          <p:blipFill>
            <a:blip r:embed="rId8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6615699" flipV="1">
              <a:off x="2108539" y="1578039"/>
              <a:ext cx="457200" cy="439615"/>
            </a:xfrm>
            <a:prstGeom prst="rect">
              <a:avLst/>
            </a:prstGeom>
            <a:noFill/>
            <a:ln w="9525">
              <a:noFill/>
              <a:miter lim="800000"/>
              <a:headEnd/>
              <a:tailEnd/>
            </a:ln>
          </p:spPr>
        </p:pic>
      </p:grpSp>
      <p:grpSp>
        <p:nvGrpSpPr>
          <p:cNvPr id="23" name="Group 113"/>
          <p:cNvGrpSpPr/>
          <p:nvPr/>
        </p:nvGrpSpPr>
        <p:grpSpPr>
          <a:xfrm>
            <a:off x="7797580" y="2296850"/>
            <a:ext cx="914400" cy="1229139"/>
            <a:chOff x="7797580" y="2174018"/>
            <a:chExt cx="914400" cy="1229139"/>
          </a:xfrm>
        </p:grpSpPr>
        <p:sp>
          <p:nvSpPr>
            <p:cNvPr id="88" name="Rectangle 87"/>
            <p:cNvSpPr/>
            <p:nvPr>
              <p:custDataLst>
                <p:tags r:id="rId32"/>
              </p:custDataLst>
            </p:nvPr>
          </p:nvSpPr>
          <p:spPr bwMode="auto">
            <a:xfrm>
              <a:off x="7797580" y="2174018"/>
              <a:ext cx="914400" cy="638739"/>
            </a:xfrm>
            <a:prstGeom prst="rect">
              <a:avLst/>
            </a:prstGeom>
            <a:ln w="28575">
              <a:solidFill>
                <a:schemeClr val="accent1"/>
              </a:solidFill>
              <a:headEnd/>
              <a:tailEnd/>
            </a:ln>
          </p:spPr>
          <p:style>
            <a:lnRef idx="2">
              <a:schemeClr val="accent2"/>
            </a:lnRef>
            <a:fillRef idx="1">
              <a:schemeClr val="lt1"/>
            </a:fillRef>
            <a:effectRef idx="0">
              <a:schemeClr val="accent2"/>
            </a:effectRef>
            <a:fontRef idx="minor">
              <a:schemeClr val="dk1"/>
            </a:fontRef>
          </p:style>
          <p:txBody>
            <a:bodyPr wrap="none" rtlCol="0" anchor="t"/>
            <a:lstStyle/>
            <a:p>
              <a:pPr algn="l" fontAlgn="auto">
                <a:lnSpc>
                  <a:spcPct val="100000"/>
                </a:lnSpc>
                <a:spcBef>
                  <a:spcPts val="0"/>
                </a:spcBef>
                <a:spcAft>
                  <a:spcPts val="0"/>
                </a:spcAft>
              </a:pPr>
              <a:r>
                <a:rPr lang="en-US" sz="800" b="1" dirty="0" smtClean="0">
                  <a:solidFill>
                    <a:srgbClr val="000000"/>
                  </a:solidFill>
                </a:rPr>
                <a:t>1 MW/2.8 </a:t>
              </a:r>
              <a:r>
                <a:rPr lang="en-US" sz="800" b="1" dirty="0" err="1" smtClean="0">
                  <a:solidFill>
                    <a:srgbClr val="000000"/>
                  </a:solidFill>
                </a:rPr>
                <a:t>MWh</a:t>
              </a:r>
              <a:endParaRPr lang="en-US" sz="800" b="1" dirty="0" smtClean="0">
                <a:solidFill>
                  <a:srgbClr val="000000"/>
                </a:solidFill>
              </a:endParaRPr>
            </a:p>
            <a:p>
              <a:pPr algn="l" fontAlgn="auto">
                <a:lnSpc>
                  <a:spcPct val="100000"/>
                </a:lnSpc>
                <a:spcBef>
                  <a:spcPts val="0"/>
                </a:spcBef>
                <a:spcAft>
                  <a:spcPts val="0"/>
                </a:spcAft>
              </a:pPr>
              <a:endParaRPr lang="en-US" sz="800" dirty="0" smtClean="0">
                <a:solidFill>
                  <a:srgbClr val="000000"/>
                </a:solidFill>
              </a:endParaRPr>
            </a:p>
            <a:p>
              <a:pPr algn="r" fontAlgn="auto">
                <a:lnSpc>
                  <a:spcPct val="100000"/>
                </a:lnSpc>
                <a:spcBef>
                  <a:spcPts val="0"/>
                </a:spcBef>
                <a:spcAft>
                  <a:spcPts val="0"/>
                </a:spcAft>
              </a:pPr>
              <a:r>
                <a:rPr lang="en-US" sz="800" b="1" dirty="0" smtClean="0">
                  <a:solidFill>
                    <a:srgbClr val="000000"/>
                  </a:solidFill>
                </a:rPr>
                <a:t>2014</a:t>
              </a:r>
              <a:endParaRPr lang="en-US" sz="800" b="1" dirty="0">
                <a:solidFill>
                  <a:srgbClr val="000000"/>
                </a:solidFill>
              </a:endParaRPr>
            </a:p>
          </p:txBody>
        </p:sp>
        <p:cxnSp>
          <p:nvCxnSpPr>
            <p:cNvPr id="96" name="Elbow Connector 91"/>
            <p:cNvCxnSpPr>
              <a:stCxn id="88" idx="2"/>
            </p:cNvCxnSpPr>
            <p:nvPr>
              <p:custDataLst>
                <p:tags r:id="rId33"/>
              </p:custDataLst>
            </p:nvPr>
          </p:nvCxnSpPr>
          <p:spPr bwMode="auto">
            <a:xfrm rot="16200000" flipH="1">
              <a:off x="8018551" y="3048985"/>
              <a:ext cx="590400" cy="117943"/>
            </a:xfrm>
            <a:prstGeom prst="bentConnector3">
              <a:avLst>
                <a:gd name="adj1" fmla="val 50000"/>
              </a:avLst>
            </a:prstGeom>
            <a:solidFill>
              <a:schemeClr val="accent2"/>
            </a:solidFill>
            <a:ln w="31750" cap="sq" cmpd="sng" algn="ctr">
              <a:solidFill>
                <a:schemeClr val="accent1"/>
              </a:solidFill>
              <a:prstDash val="solid"/>
              <a:round/>
              <a:headEnd type="none" w="med" len="med"/>
              <a:tailEnd type="oval" w="lg" len="lg"/>
            </a:ln>
            <a:effectLst/>
          </p:spPr>
        </p:cxnSp>
        <p:pic>
          <p:nvPicPr>
            <p:cNvPr id="107" name="Picture 5"/>
            <p:cNvPicPr>
              <a:picLocks noChangeAspect="1" noChangeArrowheads="1"/>
            </p:cNvPicPr>
            <p:nvPr>
              <p:custDataLst>
                <p:tags r:id="rId34"/>
              </p:custDataLst>
            </p:nvPr>
          </p:nvPicPr>
          <p:blipFill>
            <a:blip r:embed="rId82"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888846" y="2314089"/>
              <a:ext cx="429372" cy="457200"/>
            </a:xfrm>
            <a:prstGeom prst="rect">
              <a:avLst/>
            </a:prstGeom>
            <a:noFill/>
            <a:ln w="9525">
              <a:noFill/>
              <a:miter lim="800000"/>
              <a:headEnd/>
              <a:tailEnd/>
            </a:ln>
          </p:spPr>
        </p:pic>
      </p:grpSp>
      <p:grpSp>
        <p:nvGrpSpPr>
          <p:cNvPr id="25" name="Group 91"/>
          <p:cNvGrpSpPr/>
          <p:nvPr/>
        </p:nvGrpSpPr>
        <p:grpSpPr>
          <a:xfrm>
            <a:off x="4883426" y="1815134"/>
            <a:ext cx="914400" cy="1066800"/>
            <a:chOff x="6925512" y="2833224"/>
            <a:chExt cx="914400" cy="1049465"/>
          </a:xfrm>
        </p:grpSpPr>
        <p:cxnSp>
          <p:nvCxnSpPr>
            <p:cNvPr id="111" name="Elbow Connector 5"/>
            <p:cNvCxnSpPr>
              <a:stCxn id="112" idx="2"/>
            </p:cNvCxnSpPr>
            <p:nvPr>
              <p:custDataLst>
                <p:tags r:id="rId29"/>
              </p:custDataLst>
            </p:nvPr>
          </p:nvCxnSpPr>
          <p:spPr bwMode="auto">
            <a:xfrm rot="5400000">
              <a:off x="7058527" y="3558504"/>
              <a:ext cx="419770" cy="228600"/>
            </a:xfrm>
            <a:prstGeom prst="bentConnector3">
              <a:avLst>
                <a:gd name="adj1" fmla="val 50000"/>
              </a:avLst>
            </a:prstGeom>
            <a:solidFill>
              <a:schemeClr val="accent2"/>
            </a:solidFill>
            <a:ln w="31750" cap="sq" cmpd="sng" algn="ctr">
              <a:solidFill>
                <a:schemeClr val="accent1"/>
              </a:solidFill>
              <a:prstDash val="solid"/>
              <a:round/>
              <a:headEnd type="none" w="med" len="med"/>
              <a:tailEnd type="oval" w="lg" len="lg"/>
            </a:ln>
            <a:effectLst/>
          </p:spPr>
        </p:cxnSp>
        <p:sp>
          <p:nvSpPr>
            <p:cNvPr id="112" name="Rectangle 111"/>
            <p:cNvSpPr/>
            <p:nvPr>
              <p:custDataLst>
                <p:tags r:id="rId30"/>
              </p:custDataLst>
            </p:nvPr>
          </p:nvSpPr>
          <p:spPr bwMode="auto">
            <a:xfrm>
              <a:off x="6925512" y="2833224"/>
              <a:ext cx="914400" cy="629695"/>
            </a:xfrm>
            <a:prstGeom prst="rect">
              <a:avLst/>
            </a:prstGeom>
            <a:ln w="28575">
              <a:solidFill>
                <a:schemeClr val="accent1"/>
              </a:solidFill>
              <a:headEnd/>
              <a:tailEnd/>
            </a:ln>
          </p:spPr>
          <p:style>
            <a:lnRef idx="2">
              <a:schemeClr val="accent2"/>
            </a:lnRef>
            <a:fillRef idx="1">
              <a:schemeClr val="lt1"/>
            </a:fillRef>
            <a:effectRef idx="0">
              <a:schemeClr val="accent2"/>
            </a:effectRef>
            <a:fontRef idx="minor">
              <a:schemeClr val="dk1"/>
            </a:fontRef>
          </p:style>
          <p:txBody>
            <a:bodyPr wrap="none" rtlCol="0" anchor="t"/>
            <a:lstStyle/>
            <a:p>
              <a:pPr algn="l" fontAlgn="auto">
                <a:lnSpc>
                  <a:spcPct val="100000"/>
                </a:lnSpc>
                <a:spcBef>
                  <a:spcPts val="0"/>
                </a:spcBef>
                <a:spcAft>
                  <a:spcPts val="0"/>
                </a:spcAft>
              </a:pPr>
              <a:r>
                <a:rPr lang="en-US" sz="800" b="1" dirty="0" smtClean="0">
                  <a:solidFill>
                    <a:srgbClr val="000000"/>
                  </a:solidFill>
                </a:rPr>
                <a:t>350 kW/700 kWh</a:t>
              </a:r>
            </a:p>
            <a:p>
              <a:pPr algn="l" fontAlgn="auto">
                <a:lnSpc>
                  <a:spcPct val="100000"/>
                </a:lnSpc>
                <a:spcBef>
                  <a:spcPts val="0"/>
                </a:spcBef>
                <a:spcAft>
                  <a:spcPts val="0"/>
                </a:spcAft>
              </a:pPr>
              <a:endParaRPr lang="en-US" sz="800" dirty="0" smtClean="0">
                <a:solidFill>
                  <a:srgbClr val="000000"/>
                </a:solidFill>
              </a:endParaRPr>
            </a:p>
            <a:p>
              <a:pPr algn="r" fontAlgn="auto">
                <a:lnSpc>
                  <a:spcPct val="100000"/>
                </a:lnSpc>
                <a:spcBef>
                  <a:spcPts val="0"/>
                </a:spcBef>
                <a:spcAft>
                  <a:spcPts val="0"/>
                </a:spcAft>
              </a:pPr>
              <a:r>
                <a:rPr lang="en-US" sz="800" b="1" dirty="0" smtClean="0">
                  <a:solidFill>
                    <a:srgbClr val="000000"/>
                  </a:solidFill>
                </a:rPr>
                <a:t>2013</a:t>
              </a:r>
              <a:r>
                <a:rPr lang="en-US" sz="800" dirty="0" smtClean="0">
                  <a:solidFill>
                    <a:srgbClr val="000000"/>
                  </a:solidFill>
                </a:rPr>
                <a:t> </a:t>
              </a:r>
              <a:br>
                <a:rPr lang="en-US" sz="800" dirty="0" smtClean="0">
                  <a:solidFill>
                    <a:srgbClr val="000000"/>
                  </a:solidFill>
                </a:rPr>
              </a:br>
              <a:endParaRPr lang="en-US" sz="800" dirty="0">
                <a:solidFill>
                  <a:srgbClr val="000000"/>
                </a:solidFill>
              </a:endParaRPr>
            </a:p>
          </p:txBody>
        </p:sp>
        <p:pic>
          <p:nvPicPr>
            <p:cNvPr id="113" name="Picture 6"/>
            <p:cNvPicPr>
              <a:picLocks noChangeAspect="1" noChangeArrowheads="1"/>
            </p:cNvPicPr>
            <p:nvPr>
              <p:custDataLst>
                <p:tags r:id="rId31"/>
              </p:custDataLst>
            </p:nvPr>
          </p:nvPicPr>
          <p:blipFill>
            <a:blip r:embed="rId8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001712" y="2983148"/>
              <a:ext cx="392343" cy="449783"/>
            </a:xfrm>
            <a:prstGeom prst="rect">
              <a:avLst/>
            </a:prstGeom>
            <a:noFill/>
            <a:ln w="9525">
              <a:noFill/>
              <a:miter lim="800000"/>
              <a:headEnd/>
              <a:tailEnd/>
            </a:ln>
          </p:spPr>
        </p:pic>
      </p:grpSp>
      <p:grpSp>
        <p:nvGrpSpPr>
          <p:cNvPr id="98" name="Group 97"/>
          <p:cNvGrpSpPr/>
          <p:nvPr/>
        </p:nvGrpSpPr>
        <p:grpSpPr>
          <a:xfrm>
            <a:off x="5529432" y="3436187"/>
            <a:ext cx="929280" cy="2430572"/>
            <a:chOff x="5673844" y="2011637"/>
            <a:chExt cx="929280" cy="2430572"/>
          </a:xfrm>
        </p:grpSpPr>
        <p:sp>
          <p:nvSpPr>
            <p:cNvPr id="100" name="Rectangle 99"/>
            <p:cNvSpPr/>
            <p:nvPr>
              <p:custDataLst>
                <p:tags r:id="rId26"/>
              </p:custDataLst>
            </p:nvPr>
          </p:nvSpPr>
          <p:spPr bwMode="auto">
            <a:xfrm>
              <a:off x="5688724" y="3802129"/>
              <a:ext cx="914400" cy="640080"/>
            </a:xfrm>
            <a:prstGeom prst="rect">
              <a:avLst/>
            </a:prstGeom>
            <a:ln w="28575">
              <a:solidFill>
                <a:schemeClr val="accent1"/>
              </a:solidFill>
              <a:headEnd/>
              <a:tailEnd/>
            </a:ln>
          </p:spPr>
          <p:style>
            <a:lnRef idx="2">
              <a:schemeClr val="accent2"/>
            </a:lnRef>
            <a:fillRef idx="1">
              <a:schemeClr val="lt1"/>
            </a:fillRef>
            <a:effectRef idx="0">
              <a:schemeClr val="accent2"/>
            </a:effectRef>
            <a:fontRef idx="minor">
              <a:schemeClr val="dk1"/>
            </a:fontRef>
          </p:style>
          <p:txBody>
            <a:bodyPr wrap="none" rtlCol="0" anchor="t"/>
            <a:lstStyle/>
            <a:p>
              <a:pPr algn="l" fontAlgn="auto">
                <a:lnSpc>
                  <a:spcPct val="100000"/>
                </a:lnSpc>
                <a:spcBef>
                  <a:spcPts val="0"/>
                </a:spcBef>
                <a:spcAft>
                  <a:spcPts val="0"/>
                </a:spcAft>
              </a:pPr>
              <a:r>
                <a:rPr lang="en-US" sz="800" b="1" dirty="0" smtClean="0">
                  <a:solidFill>
                    <a:srgbClr val="000000"/>
                  </a:solidFill>
                </a:rPr>
                <a:t>280kW/135kWh</a:t>
              </a:r>
            </a:p>
            <a:p>
              <a:pPr algn="l" fontAlgn="auto">
                <a:lnSpc>
                  <a:spcPct val="100000"/>
                </a:lnSpc>
                <a:spcBef>
                  <a:spcPts val="0"/>
                </a:spcBef>
                <a:spcAft>
                  <a:spcPts val="0"/>
                </a:spcAft>
              </a:pPr>
              <a:endParaRPr lang="en-US" sz="800" dirty="0" smtClean="0">
                <a:solidFill>
                  <a:srgbClr val="000000"/>
                </a:solidFill>
              </a:endParaRPr>
            </a:p>
            <a:p>
              <a:pPr algn="r" fontAlgn="auto">
                <a:lnSpc>
                  <a:spcPct val="100000"/>
                </a:lnSpc>
                <a:spcBef>
                  <a:spcPts val="0"/>
                </a:spcBef>
                <a:spcAft>
                  <a:spcPts val="0"/>
                </a:spcAft>
              </a:pPr>
              <a:r>
                <a:rPr lang="en-US" sz="800" b="1" dirty="0" smtClean="0">
                  <a:solidFill>
                    <a:srgbClr val="000000"/>
                  </a:solidFill>
                </a:rPr>
                <a:t>2014</a:t>
              </a:r>
              <a:endParaRPr lang="en-US" sz="800" b="1" dirty="0">
                <a:solidFill>
                  <a:srgbClr val="000000"/>
                </a:solidFill>
              </a:endParaRPr>
            </a:p>
          </p:txBody>
        </p:sp>
        <p:cxnSp>
          <p:nvCxnSpPr>
            <p:cNvPr id="101" name="Elbow Connector 5"/>
            <p:cNvCxnSpPr>
              <a:stCxn id="100" idx="0"/>
            </p:cNvCxnSpPr>
            <p:nvPr>
              <p:custDataLst>
                <p:tags r:id="rId27"/>
              </p:custDataLst>
            </p:nvPr>
          </p:nvCxnSpPr>
          <p:spPr bwMode="auto">
            <a:xfrm rot="16200000" flipV="1">
              <a:off x="5014638" y="2670843"/>
              <a:ext cx="1790492" cy="472080"/>
            </a:xfrm>
            <a:prstGeom prst="bentConnector3">
              <a:avLst>
                <a:gd name="adj1" fmla="val 50000"/>
              </a:avLst>
            </a:prstGeom>
            <a:solidFill>
              <a:schemeClr val="accent2"/>
            </a:solidFill>
            <a:ln w="31750" cap="sq" cmpd="sng" algn="ctr">
              <a:solidFill>
                <a:schemeClr val="accent1"/>
              </a:solidFill>
              <a:prstDash val="solid"/>
              <a:round/>
              <a:headEnd type="none" w="med" len="med"/>
              <a:tailEnd type="oval" w="lg" len="lg"/>
            </a:ln>
            <a:effectLst/>
          </p:spPr>
        </p:cxnSp>
        <p:pic>
          <p:nvPicPr>
            <p:cNvPr id="104" name="Picture 6"/>
            <p:cNvPicPr>
              <a:picLocks noChangeAspect="1" noChangeArrowheads="1"/>
            </p:cNvPicPr>
            <p:nvPr>
              <p:custDataLst>
                <p:tags r:id="rId28"/>
              </p:custDataLst>
            </p:nvPr>
          </p:nvPicPr>
          <p:blipFill>
            <a:blip r:embed="rId90" cstate="email">
              <a:extLst>
                <a:ext uri="{28A0092B-C50C-407E-A947-70E740481C1C}">
                  <a14:useLocalDpi xmlns:a14="http://schemas.microsoft.com/office/drawing/2010/main"/>
                </a:ext>
              </a:extLst>
            </a:blip>
            <a:srcRect/>
            <a:stretch>
              <a:fillRect/>
            </a:stretch>
          </p:blipFill>
          <p:spPr bwMode="auto">
            <a:xfrm>
              <a:off x="5807341" y="3974553"/>
              <a:ext cx="391886" cy="427980"/>
            </a:xfrm>
            <a:prstGeom prst="rect">
              <a:avLst/>
            </a:prstGeom>
            <a:noFill/>
            <a:ln>
              <a:noFill/>
            </a:ln>
          </p:spPr>
        </p:pic>
      </p:grpSp>
      <p:grpSp>
        <p:nvGrpSpPr>
          <p:cNvPr id="105" name="Group 104"/>
          <p:cNvGrpSpPr/>
          <p:nvPr/>
        </p:nvGrpSpPr>
        <p:grpSpPr>
          <a:xfrm>
            <a:off x="5497158" y="3339368"/>
            <a:ext cx="1499502" cy="746459"/>
            <a:chOff x="4970272" y="2095550"/>
            <a:chExt cx="1499502" cy="746459"/>
          </a:xfrm>
        </p:grpSpPr>
        <p:sp>
          <p:nvSpPr>
            <p:cNvPr id="110" name="Rectangle 109"/>
            <p:cNvSpPr/>
            <p:nvPr>
              <p:custDataLst>
                <p:tags r:id="rId23"/>
              </p:custDataLst>
            </p:nvPr>
          </p:nvSpPr>
          <p:spPr bwMode="auto">
            <a:xfrm>
              <a:off x="5555374" y="2201929"/>
              <a:ext cx="914400" cy="640080"/>
            </a:xfrm>
            <a:prstGeom prst="rect">
              <a:avLst/>
            </a:prstGeom>
            <a:ln w="28575">
              <a:solidFill>
                <a:schemeClr val="accent1"/>
              </a:solidFill>
              <a:headEnd/>
              <a:tailEnd/>
            </a:ln>
          </p:spPr>
          <p:style>
            <a:lnRef idx="2">
              <a:schemeClr val="accent2"/>
            </a:lnRef>
            <a:fillRef idx="1">
              <a:schemeClr val="lt1"/>
            </a:fillRef>
            <a:effectRef idx="0">
              <a:schemeClr val="accent2"/>
            </a:effectRef>
            <a:fontRef idx="minor">
              <a:schemeClr val="dk1"/>
            </a:fontRef>
          </p:style>
          <p:txBody>
            <a:bodyPr wrap="none" rtlCol="0" anchor="t"/>
            <a:lstStyle/>
            <a:p>
              <a:pPr algn="l" fontAlgn="auto">
                <a:lnSpc>
                  <a:spcPct val="100000"/>
                </a:lnSpc>
                <a:spcBef>
                  <a:spcPts val="0"/>
                </a:spcBef>
                <a:spcAft>
                  <a:spcPts val="0"/>
                </a:spcAft>
              </a:pPr>
              <a:r>
                <a:rPr lang="en-US" sz="800" b="1" dirty="0" smtClean="0">
                  <a:solidFill>
                    <a:srgbClr val="000000"/>
                  </a:solidFill>
                </a:rPr>
                <a:t>2 MW/2 </a:t>
              </a:r>
              <a:r>
                <a:rPr lang="en-US" sz="800" b="1" dirty="0" err="1" smtClean="0">
                  <a:solidFill>
                    <a:srgbClr val="000000"/>
                  </a:solidFill>
                </a:rPr>
                <a:t>MWh</a:t>
              </a:r>
              <a:endParaRPr lang="en-US" sz="800" b="1" dirty="0" smtClean="0">
                <a:solidFill>
                  <a:srgbClr val="000000"/>
                </a:solidFill>
              </a:endParaRPr>
            </a:p>
            <a:p>
              <a:pPr algn="l" fontAlgn="auto">
                <a:lnSpc>
                  <a:spcPct val="100000"/>
                </a:lnSpc>
                <a:spcBef>
                  <a:spcPts val="0"/>
                </a:spcBef>
                <a:spcAft>
                  <a:spcPts val="0"/>
                </a:spcAft>
              </a:pPr>
              <a:endParaRPr lang="en-US" sz="800" dirty="0" smtClean="0">
                <a:solidFill>
                  <a:srgbClr val="000000"/>
                </a:solidFill>
              </a:endParaRPr>
            </a:p>
            <a:p>
              <a:pPr algn="r" fontAlgn="auto">
                <a:lnSpc>
                  <a:spcPct val="100000"/>
                </a:lnSpc>
                <a:spcBef>
                  <a:spcPts val="0"/>
                </a:spcBef>
                <a:spcAft>
                  <a:spcPts val="0"/>
                </a:spcAft>
              </a:pPr>
              <a:r>
                <a:rPr lang="en-US" sz="800" b="1" dirty="0" smtClean="0">
                  <a:solidFill>
                    <a:srgbClr val="000000"/>
                  </a:solidFill>
                </a:rPr>
                <a:t>2014</a:t>
              </a:r>
              <a:endParaRPr lang="en-US" sz="800" b="1" dirty="0">
                <a:solidFill>
                  <a:srgbClr val="000000"/>
                </a:solidFill>
              </a:endParaRPr>
            </a:p>
          </p:txBody>
        </p:sp>
        <p:cxnSp>
          <p:nvCxnSpPr>
            <p:cNvPr id="114" name="Elbow Connector 5"/>
            <p:cNvCxnSpPr/>
            <p:nvPr>
              <p:custDataLst>
                <p:tags r:id="rId24"/>
              </p:custDataLst>
            </p:nvPr>
          </p:nvCxnSpPr>
          <p:spPr bwMode="auto">
            <a:xfrm rot="10800000">
              <a:off x="4970272" y="2095550"/>
              <a:ext cx="566058" cy="240326"/>
            </a:xfrm>
            <a:prstGeom prst="bentConnector3">
              <a:avLst>
                <a:gd name="adj1" fmla="val 50000"/>
              </a:avLst>
            </a:prstGeom>
            <a:solidFill>
              <a:schemeClr val="accent2"/>
            </a:solidFill>
            <a:ln w="31750" cap="sq" cmpd="sng" algn="ctr">
              <a:solidFill>
                <a:schemeClr val="accent1"/>
              </a:solidFill>
              <a:prstDash val="solid"/>
              <a:round/>
              <a:headEnd type="none" w="med" len="med"/>
              <a:tailEnd type="oval" w="lg" len="lg"/>
            </a:ln>
            <a:effectLst/>
          </p:spPr>
        </p:cxnSp>
        <p:pic>
          <p:nvPicPr>
            <p:cNvPr id="115" name="Picture 6"/>
            <p:cNvPicPr>
              <a:picLocks noChangeAspect="1" noChangeArrowheads="1"/>
            </p:cNvPicPr>
            <p:nvPr>
              <p:custDataLst>
                <p:tags r:id="rId25"/>
              </p:custDataLst>
            </p:nvPr>
          </p:nvPicPr>
          <p:blipFill>
            <a:blip r:embed="rId90" cstate="email">
              <a:extLst>
                <a:ext uri="{28A0092B-C50C-407E-A947-70E740481C1C}">
                  <a14:useLocalDpi xmlns:a14="http://schemas.microsoft.com/office/drawing/2010/main"/>
                </a:ext>
              </a:extLst>
            </a:blip>
            <a:srcRect/>
            <a:stretch>
              <a:fillRect/>
            </a:stretch>
          </p:blipFill>
          <p:spPr bwMode="auto">
            <a:xfrm>
              <a:off x="5647625" y="2381057"/>
              <a:ext cx="391886" cy="427980"/>
            </a:xfrm>
            <a:prstGeom prst="rect">
              <a:avLst/>
            </a:prstGeom>
            <a:noFill/>
            <a:ln>
              <a:noFill/>
            </a:ln>
          </p:spPr>
        </p:pic>
      </p:grpSp>
      <p:grpSp>
        <p:nvGrpSpPr>
          <p:cNvPr id="4" name="Group 3"/>
          <p:cNvGrpSpPr/>
          <p:nvPr/>
        </p:nvGrpSpPr>
        <p:grpSpPr>
          <a:xfrm>
            <a:off x="366596" y="2840189"/>
            <a:ext cx="2067511" cy="656907"/>
            <a:chOff x="366596" y="2840189"/>
            <a:chExt cx="2067511" cy="656907"/>
          </a:xfrm>
        </p:grpSpPr>
        <p:grpSp>
          <p:nvGrpSpPr>
            <p:cNvPr id="119" name="Group 70"/>
            <p:cNvGrpSpPr/>
            <p:nvPr/>
          </p:nvGrpSpPr>
          <p:grpSpPr>
            <a:xfrm>
              <a:off x="366596" y="2840189"/>
              <a:ext cx="2067511" cy="656907"/>
              <a:chOff x="3422216" y="2717745"/>
              <a:chExt cx="2067511" cy="656907"/>
            </a:xfrm>
          </p:grpSpPr>
          <p:cxnSp>
            <p:nvCxnSpPr>
              <p:cNvPr id="120" name="Elbow Connector 119"/>
              <p:cNvCxnSpPr/>
              <p:nvPr>
                <p:custDataLst>
                  <p:tags r:id="rId21"/>
                </p:custDataLst>
              </p:nvPr>
            </p:nvCxnSpPr>
            <p:spPr bwMode="auto">
              <a:xfrm>
                <a:off x="4174414" y="3111580"/>
                <a:ext cx="1315313" cy="263072"/>
              </a:xfrm>
              <a:prstGeom prst="bentConnector3">
                <a:avLst>
                  <a:gd name="adj1" fmla="val 50000"/>
                </a:avLst>
              </a:prstGeom>
              <a:solidFill>
                <a:schemeClr val="accent2"/>
              </a:solidFill>
              <a:ln w="31750" cap="sq" cmpd="sng" algn="ctr">
                <a:solidFill>
                  <a:schemeClr val="accent1"/>
                </a:solidFill>
                <a:prstDash val="solid"/>
                <a:round/>
                <a:headEnd type="none" w="med" len="med"/>
                <a:tailEnd type="oval" w="lg" len="lg"/>
              </a:ln>
              <a:effectLst/>
            </p:spPr>
          </p:cxnSp>
          <p:sp>
            <p:nvSpPr>
              <p:cNvPr id="121" name="Rectangle 120"/>
              <p:cNvSpPr/>
              <p:nvPr>
                <p:custDataLst>
                  <p:tags r:id="rId22"/>
                </p:custDataLst>
              </p:nvPr>
            </p:nvSpPr>
            <p:spPr bwMode="auto">
              <a:xfrm>
                <a:off x="3422216" y="2717745"/>
                <a:ext cx="914400" cy="640080"/>
              </a:xfrm>
              <a:prstGeom prst="rect">
                <a:avLst/>
              </a:prstGeom>
              <a:ln w="28575">
                <a:headEnd/>
                <a:tailEnd/>
              </a:ln>
            </p:spPr>
            <p:style>
              <a:lnRef idx="2">
                <a:schemeClr val="accent1"/>
              </a:lnRef>
              <a:fillRef idx="1">
                <a:schemeClr val="lt1"/>
              </a:fillRef>
              <a:effectRef idx="0">
                <a:schemeClr val="accent1"/>
              </a:effectRef>
              <a:fontRef idx="minor">
                <a:schemeClr val="dk1"/>
              </a:fontRef>
            </p:style>
            <p:txBody>
              <a:bodyPr wrap="none" rtlCol="0" anchor="t"/>
              <a:lstStyle/>
              <a:p>
                <a:pPr algn="l" fontAlgn="auto">
                  <a:lnSpc>
                    <a:spcPct val="100000"/>
                  </a:lnSpc>
                  <a:spcBef>
                    <a:spcPts val="0"/>
                  </a:spcBef>
                  <a:spcAft>
                    <a:spcPts val="0"/>
                  </a:spcAft>
                </a:pPr>
                <a:r>
                  <a:rPr lang="en-US" sz="800" b="1" dirty="0" smtClean="0">
                    <a:solidFill>
                      <a:srgbClr val="000000"/>
                    </a:solidFill>
                  </a:rPr>
                  <a:t>2.5 MW/3.9MWh</a:t>
                </a:r>
                <a:r>
                  <a:rPr lang="en-US" sz="800" dirty="0" smtClean="0">
                    <a:solidFill>
                      <a:srgbClr val="000000"/>
                    </a:solidFill>
                  </a:rPr>
                  <a:t/>
                </a:r>
                <a:br>
                  <a:rPr lang="en-US" sz="800" dirty="0" smtClean="0">
                    <a:solidFill>
                      <a:srgbClr val="000000"/>
                    </a:solidFill>
                  </a:rPr>
                </a:br>
                <a:endParaRPr lang="en-US" sz="800" dirty="0" smtClean="0">
                  <a:solidFill>
                    <a:srgbClr val="000000"/>
                  </a:solidFill>
                </a:endParaRPr>
              </a:p>
              <a:p>
                <a:pPr algn="r" fontAlgn="auto">
                  <a:lnSpc>
                    <a:spcPct val="100000"/>
                  </a:lnSpc>
                  <a:spcBef>
                    <a:spcPts val="0"/>
                  </a:spcBef>
                  <a:spcAft>
                    <a:spcPts val="0"/>
                  </a:spcAft>
                </a:pPr>
                <a:r>
                  <a:rPr lang="en-US" sz="800" b="1" dirty="0" smtClean="0">
                    <a:solidFill>
                      <a:srgbClr val="000000"/>
                    </a:solidFill>
                  </a:rPr>
                  <a:t>2015</a:t>
                </a:r>
                <a:endParaRPr lang="en-US" sz="800" b="1" dirty="0">
                  <a:solidFill>
                    <a:srgbClr val="000000"/>
                  </a:solidFill>
                </a:endParaRPr>
              </a:p>
            </p:txBody>
          </p:sp>
        </p:grpSp>
        <p:pic>
          <p:nvPicPr>
            <p:cNvPr id="124" name="Picture 6"/>
            <p:cNvPicPr>
              <a:picLocks noChangeAspect="1" noChangeArrowheads="1"/>
            </p:cNvPicPr>
            <p:nvPr>
              <p:custDataLst>
                <p:tags r:id="rId20"/>
              </p:custDataLst>
            </p:nvPr>
          </p:nvPicPr>
          <p:blipFill>
            <a:blip r:embed="rId8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508441" y="3011143"/>
              <a:ext cx="392594" cy="457200"/>
            </a:xfrm>
            <a:prstGeom prst="rect">
              <a:avLst/>
            </a:prstGeom>
            <a:noFill/>
            <a:ln w="9525">
              <a:noFill/>
              <a:miter lim="800000"/>
              <a:headEnd/>
              <a:tailEnd/>
            </a:ln>
          </p:spPr>
        </p:pic>
      </p:grpSp>
      <p:grpSp>
        <p:nvGrpSpPr>
          <p:cNvPr id="46" name="Group 45"/>
          <p:cNvGrpSpPr/>
          <p:nvPr/>
        </p:nvGrpSpPr>
        <p:grpSpPr>
          <a:xfrm>
            <a:off x="8103528" y="3624879"/>
            <a:ext cx="914400" cy="826300"/>
            <a:chOff x="8103528" y="3624879"/>
            <a:chExt cx="914400" cy="826300"/>
          </a:xfrm>
        </p:grpSpPr>
        <p:grpSp>
          <p:nvGrpSpPr>
            <p:cNvPr id="28" name="Group 27"/>
            <p:cNvGrpSpPr/>
            <p:nvPr/>
          </p:nvGrpSpPr>
          <p:grpSpPr>
            <a:xfrm>
              <a:off x="8103528" y="3811099"/>
              <a:ext cx="914400" cy="640080"/>
              <a:chOff x="8040431" y="3825728"/>
              <a:chExt cx="1036823" cy="643823"/>
            </a:xfrm>
          </p:grpSpPr>
          <p:sp>
            <p:nvSpPr>
              <p:cNvPr id="94" name="Rectangle 93"/>
              <p:cNvSpPr/>
              <p:nvPr>
                <p:custDataLst>
                  <p:tags r:id="rId18"/>
                </p:custDataLst>
              </p:nvPr>
            </p:nvSpPr>
            <p:spPr bwMode="auto">
              <a:xfrm>
                <a:off x="8040431" y="3825728"/>
                <a:ext cx="1036823" cy="643823"/>
              </a:xfrm>
              <a:prstGeom prst="rect">
                <a:avLst/>
              </a:prstGeom>
              <a:ln w="28575">
                <a:solidFill>
                  <a:schemeClr val="accent1"/>
                </a:solidFill>
                <a:headEnd/>
                <a:tailEnd/>
              </a:ln>
            </p:spPr>
            <p:style>
              <a:lnRef idx="2">
                <a:schemeClr val="accent2"/>
              </a:lnRef>
              <a:fillRef idx="1">
                <a:schemeClr val="lt1"/>
              </a:fillRef>
              <a:effectRef idx="0">
                <a:schemeClr val="accent2"/>
              </a:effectRef>
              <a:fontRef idx="minor">
                <a:schemeClr val="dk1"/>
              </a:fontRef>
            </p:style>
            <p:txBody>
              <a:bodyPr wrap="none" rtlCol="0" anchor="t"/>
              <a:lstStyle/>
              <a:p>
                <a:pPr algn="l" fontAlgn="auto">
                  <a:lnSpc>
                    <a:spcPct val="100000"/>
                  </a:lnSpc>
                  <a:spcBef>
                    <a:spcPts val="0"/>
                  </a:spcBef>
                  <a:spcAft>
                    <a:spcPts val="0"/>
                  </a:spcAft>
                </a:pPr>
                <a:r>
                  <a:rPr lang="en-US" sz="800" b="1" dirty="0" smtClean="0">
                    <a:solidFill>
                      <a:srgbClr val="000000"/>
                    </a:solidFill>
                  </a:rPr>
                  <a:t>500kW/1.2MWh</a:t>
                </a:r>
              </a:p>
              <a:p>
                <a:pPr algn="r" fontAlgn="auto">
                  <a:lnSpc>
                    <a:spcPct val="100000"/>
                  </a:lnSpc>
                  <a:spcBef>
                    <a:spcPts val="0"/>
                  </a:spcBef>
                  <a:spcAft>
                    <a:spcPts val="0"/>
                  </a:spcAft>
                </a:pPr>
                <a:r>
                  <a:rPr lang="en-US" sz="800" dirty="0" smtClean="0">
                    <a:solidFill>
                      <a:srgbClr val="000000"/>
                    </a:solidFill>
                  </a:rPr>
                  <a:t/>
                </a:r>
                <a:br>
                  <a:rPr lang="en-US" sz="800" dirty="0" smtClean="0">
                    <a:solidFill>
                      <a:srgbClr val="000000"/>
                    </a:solidFill>
                  </a:rPr>
                </a:br>
                <a:r>
                  <a:rPr lang="en-US" sz="800" b="1" dirty="0" smtClean="0">
                    <a:solidFill>
                      <a:srgbClr val="000000"/>
                    </a:solidFill>
                  </a:rPr>
                  <a:t>2016</a:t>
                </a:r>
                <a:endParaRPr lang="en-US" sz="800" b="1" dirty="0">
                  <a:solidFill>
                    <a:srgbClr val="000000"/>
                  </a:solidFill>
                </a:endParaRPr>
              </a:p>
            </p:txBody>
          </p:sp>
          <p:pic>
            <p:nvPicPr>
              <p:cNvPr id="97" name="Picture 4"/>
              <p:cNvPicPr>
                <a:picLocks noChangeAspect="1" noChangeArrowheads="1"/>
              </p:cNvPicPr>
              <p:nvPr>
                <p:custDataLst>
                  <p:tags r:id="rId19"/>
                </p:custDataLst>
              </p:nvPr>
            </p:nvPicPr>
            <p:blipFill>
              <a:blip r:embed="rId8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8065485" y="4003098"/>
                <a:ext cx="312693" cy="459874"/>
              </a:xfrm>
              <a:prstGeom prst="rect">
                <a:avLst/>
              </a:prstGeom>
              <a:noFill/>
              <a:ln w="9525">
                <a:noFill/>
                <a:miter lim="800000"/>
                <a:headEnd/>
                <a:tailEnd/>
              </a:ln>
            </p:spPr>
          </p:pic>
        </p:grpSp>
        <p:cxnSp>
          <p:nvCxnSpPr>
            <p:cNvPr id="125" name="Elbow Connector 124"/>
            <p:cNvCxnSpPr>
              <a:stCxn id="94" idx="0"/>
            </p:cNvCxnSpPr>
            <p:nvPr>
              <p:custDataLst>
                <p:tags r:id="rId17"/>
              </p:custDataLst>
            </p:nvPr>
          </p:nvCxnSpPr>
          <p:spPr bwMode="auto">
            <a:xfrm rot="16200000" flipV="1">
              <a:off x="8313263" y="3563634"/>
              <a:ext cx="186220" cy="308710"/>
            </a:xfrm>
            <a:prstGeom prst="bentConnector2">
              <a:avLst/>
            </a:prstGeom>
            <a:solidFill>
              <a:schemeClr val="accent2"/>
            </a:solidFill>
            <a:ln w="31750" cap="sq" cmpd="sng" algn="ctr">
              <a:solidFill>
                <a:schemeClr val="accent1"/>
              </a:solidFill>
              <a:prstDash val="solid"/>
              <a:round/>
              <a:headEnd type="none" w="med" len="med"/>
              <a:tailEnd type="oval" w="lg" len="lg"/>
            </a:ln>
            <a:effectLst/>
          </p:spPr>
        </p:cxnSp>
      </p:grpSp>
      <p:grpSp>
        <p:nvGrpSpPr>
          <p:cNvPr id="47" name="Group 46"/>
          <p:cNvGrpSpPr/>
          <p:nvPr/>
        </p:nvGrpSpPr>
        <p:grpSpPr>
          <a:xfrm>
            <a:off x="7574891" y="3359018"/>
            <a:ext cx="914400" cy="2356968"/>
            <a:chOff x="7574891" y="3359018"/>
            <a:chExt cx="914400" cy="2356968"/>
          </a:xfrm>
        </p:grpSpPr>
        <p:cxnSp>
          <p:nvCxnSpPr>
            <p:cNvPr id="92" name="Elbow Connector 91"/>
            <p:cNvCxnSpPr>
              <a:stCxn id="127" idx="0"/>
            </p:cNvCxnSpPr>
            <p:nvPr>
              <p:custDataLst>
                <p:tags r:id="rId14"/>
              </p:custDataLst>
            </p:nvPr>
          </p:nvCxnSpPr>
          <p:spPr bwMode="auto">
            <a:xfrm rot="16200000" flipV="1">
              <a:off x="7073141" y="4110601"/>
              <a:ext cx="1710534" cy="207367"/>
            </a:xfrm>
            <a:prstGeom prst="bentConnector3">
              <a:avLst>
                <a:gd name="adj1" fmla="val 50000"/>
              </a:avLst>
            </a:prstGeom>
            <a:solidFill>
              <a:schemeClr val="accent2"/>
            </a:solidFill>
            <a:ln w="31750" cap="sq" cmpd="sng" algn="ctr">
              <a:solidFill>
                <a:schemeClr val="accent1"/>
              </a:solidFill>
              <a:prstDash val="solid"/>
              <a:round/>
              <a:headEnd type="none" w="med" len="med"/>
              <a:tailEnd type="oval" w="lg" len="lg"/>
            </a:ln>
            <a:effectLst/>
          </p:spPr>
        </p:cxnSp>
        <p:grpSp>
          <p:nvGrpSpPr>
            <p:cNvPr id="42" name="Group 41"/>
            <p:cNvGrpSpPr/>
            <p:nvPr/>
          </p:nvGrpSpPr>
          <p:grpSpPr>
            <a:xfrm>
              <a:off x="7574891" y="5069552"/>
              <a:ext cx="914400" cy="646434"/>
              <a:chOff x="7905846" y="5211740"/>
              <a:chExt cx="914400" cy="634571"/>
            </a:xfrm>
          </p:grpSpPr>
          <p:sp>
            <p:nvSpPr>
              <p:cNvPr id="127" name="Rectangle 126"/>
              <p:cNvSpPr/>
              <p:nvPr>
                <p:custDataLst>
                  <p:tags r:id="rId15"/>
                </p:custDataLst>
              </p:nvPr>
            </p:nvSpPr>
            <p:spPr bwMode="auto">
              <a:xfrm>
                <a:off x="7905846" y="5211740"/>
                <a:ext cx="914400" cy="628334"/>
              </a:xfrm>
              <a:prstGeom prst="rect">
                <a:avLst/>
              </a:prstGeom>
              <a:ln w="28575">
                <a:solidFill>
                  <a:schemeClr val="accent1"/>
                </a:solidFill>
                <a:headEnd/>
                <a:tailEnd/>
              </a:ln>
            </p:spPr>
            <p:style>
              <a:lnRef idx="2">
                <a:schemeClr val="accent2"/>
              </a:lnRef>
              <a:fillRef idx="1">
                <a:schemeClr val="lt1"/>
              </a:fillRef>
              <a:effectRef idx="0">
                <a:schemeClr val="accent2"/>
              </a:effectRef>
              <a:fontRef idx="minor">
                <a:schemeClr val="dk1"/>
              </a:fontRef>
            </p:style>
            <p:txBody>
              <a:bodyPr wrap="none" rtlCol="0" anchor="t"/>
              <a:lstStyle/>
              <a:p>
                <a:pPr algn="l" fontAlgn="auto">
                  <a:lnSpc>
                    <a:spcPct val="100000"/>
                  </a:lnSpc>
                  <a:spcBef>
                    <a:spcPts val="0"/>
                  </a:spcBef>
                  <a:spcAft>
                    <a:spcPts val="0"/>
                  </a:spcAft>
                </a:pPr>
                <a:r>
                  <a:rPr lang="en-US" sz="800" b="1" dirty="0" smtClean="0">
                    <a:solidFill>
                      <a:srgbClr val="000000"/>
                    </a:solidFill>
                  </a:rPr>
                  <a:t>2 MW/500 kWh</a:t>
                </a:r>
              </a:p>
              <a:p>
                <a:pPr algn="l" fontAlgn="auto">
                  <a:lnSpc>
                    <a:spcPct val="100000"/>
                  </a:lnSpc>
                  <a:spcBef>
                    <a:spcPts val="0"/>
                  </a:spcBef>
                  <a:spcAft>
                    <a:spcPts val="0"/>
                  </a:spcAft>
                </a:pPr>
                <a:endParaRPr lang="en-US" sz="800" dirty="0" smtClean="0">
                  <a:solidFill>
                    <a:srgbClr val="000000"/>
                  </a:solidFill>
                </a:endParaRPr>
              </a:p>
              <a:p>
                <a:pPr algn="r" fontAlgn="auto">
                  <a:lnSpc>
                    <a:spcPct val="100000"/>
                  </a:lnSpc>
                  <a:spcBef>
                    <a:spcPts val="0"/>
                  </a:spcBef>
                  <a:spcAft>
                    <a:spcPts val="0"/>
                  </a:spcAft>
                </a:pPr>
                <a:r>
                  <a:rPr lang="en-US" sz="800" b="1" dirty="0" smtClean="0">
                    <a:solidFill>
                      <a:srgbClr val="000000"/>
                    </a:solidFill>
                  </a:rPr>
                  <a:t>2013</a:t>
                </a:r>
                <a:endParaRPr lang="en-US" sz="800" b="1" dirty="0">
                  <a:solidFill>
                    <a:srgbClr val="000000"/>
                  </a:solidFill>
                </a:endParaRPr>
              </a:p>
            </p:txBody>
          </p:sp>
          <p:pic>
            <p:nvPicPr>
              <p:cNvPr id="123" name="Picture 4"/>
              <p:cNvPicPr>
                <a:picLocks noChangeAspect="1" noChangeArrowheads="1"/>
              </p:cNvPicPr>
              <p:nvPr>
                <p:custDataLst>
                  <p:tags r:id="rId16"/>
                </p:custDataLst>
              </p:nvPr>
            </p:nvPicPr>
            <p:blipFill>
              <a:blip r:embed="rId8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7930900" y="5389111"/>
                <a:ext cx="310875" cy="457200"/>
              </a:xfrm>
              <a:prstGeom prst="rect">
                <a:avLst/>
              </a:prstGeom>
              <a:noFill/>
              <a:ln w="9525">
                <a:noFill/>
                <a:miter lim="800000"/>
                <a:headEnd/>
                <a:tailEnd/>
              </a:ln>
            </p:spPr>
          </p:pic>
        </p:grpSp>
      </p:grpSp>
    </p:spTree>
    <p:extLst>
      <p:ext uri="{BB962C8B-B14F-4D97-AF65-F5344CB8AC3E}">
        <p14:creationId xmlns:p14="http://schemas.microsoft.com/office/powerpoint/2010/main" val="27620460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50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childTnLst>
                          </p:cTn>
                        </p:par>
                        <p:par>
                          <p:cTn id="20" fill="hold">
                            <p:stCondLst>
                              <p:cond delay="2500"/>
                            </p:stCondLst>
                            <p:childTnLst>
                              <p:par>
                                <p:cTn id="21" presetID="10" presetClass="entr" presetSubtype="0" fill="hold"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par>
                          <p:cTn id="24" fill="hold">
                            <p:stCondLst>
                              <p:cond delay="3000"/>
                            </p:stCondLst>
                            <p:childTnLst>
                              <p:par>
                                <p:cTn id="25" presetID="10" presetClass="entr" presetSubtype="0"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par>
                          <p:cTn id="28" fill="hold">
                            <p:stCondLst>
                              <p:cond delay="3500"/>
                            </p:stCondLst>
                            <p:childTnLst>
                              <p:par>
                                <p:cTn id="29" presetID="10" presetClass="entr" presetSubtype="0" fill="hold" nodeType="after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4000"/>
                            </p:stCondLst>
                            <p:childTnLst>
                              <p:par>
                                <p:cTn id="33" presetID="10"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par>
                          <p:cTn id="36" fill="hold">
                            <p:stCondLst>
                              <p:cond delay="4500"/>
                            </p:stCondLst>
                            <p:childTnLst>
                              <p:par>
                                <p:cTn id="37" presetID="10" presetClass="entr" presetSubtype="0" fill="hold" nodeType="after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childTnLst>
                          </p:cTn>
                        </p:par>
                        <p:par>
                          <p:cTn id="40" fill="hold">
                            <p:stCondLst>
                              <p:cond delay="5000"/>
                            </p:stCondLst>
                            <p:childTnLst>
                              <p:par>
                                <p:cTn id="41" presetID="10" presetClass="entr" presetSubtype="0" fill="hold" nodeType="after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fade">
                                      <p:cBhvr>
                                        <p:cTn id="43" dur="500"/>
                                        <p:tgtEl>
                                          <p:spTgt spid="6"/>
                                        </p:tgtEl>
                                      </p:cBhvr>
                                    </p:animEffect>
                                  </p:childTnLst>
                                </p:cTn>
                              </p:par>
                            </p:childTnLst>
                          </p:cTn>
                        </p:par>
                        <p:par>
                          <p:cTn id="44" fill="hold">
                            <p:stCondLst>
                              <p:cond delay="5500"/>
                            </p:stCondLst>
                            <p:childTnLst>
                              <p:par>
                                <p:cTn id="45" presetID="10" presetClass="entr" presetSubtype="0" fill="hold" nodeType="after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fade">
                                      <p:cBhvr>
                                        <p:cTn id="47" dur="500"/>
                                        <p:tgtEl>
                                          <p:spTgt spid="3"/>
                                        </p:tgtEl>
                                      </p:cBhvr>
                                    </p:animEffect>
                                  </p:childTnLst>
                                </p:cTn>
                              </p:par>
                            </p:childTnLst>
                          </p:cTn>
                        </p:par>
                        <p:par>
                          <p:cTn id="48" fill="hold">
                            <p:stCondLst>
                              <p:cond delay="6000"/>
                            </p:stCondLst>
                            <p:childTnLst>
                              <p:par>
                                <p:cTn id="49" presetID="10" presetClass="entr" presetSubtype="0" fill="hold" nodeType="after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childTnLst>
                          </p:cTn>
                        </p:par>
                        <p:par>
                          <p:cTn id="52" fill="hold">
                            <p:stCondLst>
                              <p:cond delay="6500"/>
                            </p:stCondLst>
                            <p:childTnLst>
                              <p:par>
                                <p:cTn id="53" presetID="10" presetClass="entr" presetSubtype="0" fill="hold" nodeType="after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500"/>
                                        <p:tgtEl>
                                          <p:spTgt spid="15"/>
                                        </p:tgtEl>
                                      </p:cBhvr>
                                    </p:animEffect>
                                  </p:childTnLst>
                                </p:cTn>
                              </p:par>
                            </p:childTnLst>
                          </p:cTn>
                        </p:par>
                        <p:par>
                          <p:cTn id="56" fill="hold">
                            <p:stCondLst>
                              <p:cond delay="7000"/>
                            </p:stCondLst>
                            <p:childTnLst>
                              <p:par>
                                <p:cTn id="57" presetID="10" presetClass="entr" presetSubtype="0" fill="hold" nodeType="afterEffect">
                                  <p:stCondLst>
                                    <p:cond delay="0"/>
                                  </p:stCondLst>
                                  <p:childTnLst>
                                    <p:set>
                                      <p:cBhvr>
                                        <p:cTn id="58" dur="1" fill="hold">
                                          <p:stCondLst>
                                            <p:cond delay="0"/>
                                          </p:stCondLst>
                                        </p:cTn>
                                        <p:tgtEl>
                                          <p:spTgt spid="2"/>
                                        </p:tgtEl>
                                        <p:attrNameLst>
                                          <p:attrName>style.visibility</p:attrName>
                                        </p:attrNameLst>
                                      </p:cBhvr>
                                      <p:to>
                                        <p:strVal val="visible"/>
                                      </p:to>
                                    </p:set>
                                    <p:animEffect transition="in" filter="fade">
                                      <p:cBhvr>
                                        <p:cTn id="59" dur="500"/>
                                        <p:tgtEl>
                                          <p:spTgt spid="2"/>
                                        </p:tgtEl>
                                      </p:cBhvr>
                                    </p:animEffect>
                                  </p:childTnLst>
                                </p:cTn>
                              </p:par>
                            </p:childTnLst>
                          </p:cTn>
                        </p:par>
                        <p:par>
                          <p:cTn id="60" fill="hold">
                            <p:stCondLst>
                              <p:cond delay="7500"/>
                            </p:stCondLst>
                            <p:childTnLst>
                              <p:par>
                                <p:cTn id="61" presetID="10" presetClass="entr" presetSubtype="0" fill="hold" nodeType="after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fade">
                                      <p:cBhvr>
                                        <p:cTn id="63" dur="500"/>
                                        <p:tgtEl>
                                          <p:spTgt spid="47"/>
                                        </p:tgtEl>
                                      </p:cBhvr>
                                    </p:animEffect>
                                  </p:childTnLst>
                                </p:cTn>
                              </p:par>
                            </p:childTnLst>
                          </p:cTn>
                        </p:par>
                        <p:par>
                          <p:cTn id="64" fill="hold">
                            <p:stCondLst>
                              <p:cond delay="8000"/>
                            </p:stCondLst>
                            <p:childTnLst>
                              <p:par>
                                <p:cTn id="65" presetID="10" presetClass="entr" presetSubtype="0" fill="hold" nodeType="after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500"/>
                                        <p:tgtEl>
                                          <p:spTgt spid="22"/>
                                        </p:tgtEl>
                                      </p:cBhvr>
                                    </p:animEffect>
                                  </p:childTnLst>
                                </p:cTn>
                              </p:par>
                            </p:childTnLst>
                          </p:cTn>
                        </p:par>
                        <p:par>
                          <p:cTn id="68" fill="hold">
                            <p:stCondLst>
                              <p:cond delay="8500"/>
                            </p:stCondLst>
                            <p:childTnLst>
                              <p:par>
                                <p:cTn id="69" presetID="10" presetClass="entr" presetSubtype="0" fill="hold" nodeType="afterEffect">
                                  <p:stCondLst>
                                    <p:cond delay="0"/>
                                  </p:stCondLst>
                                  <p:childTnLst>
                                    <p:set>
                                      <p:cBhvr>
                                        <p:cTn id="70" dur="1" fill="hold">
                                          <p:stCondLst>
                                            <p:cond delay="0"/>
                                          </p:stCondLst>
                                        </p:cTn>
                                        <p:tgtEl>
                                          <p:spTgt spid="23"/>
                                        </p:tgtEl>
                                        <p:attrNameLst>
                                          <p:attrName>style.visibility</p:attrName>
                                        </p:attrNameLst>
                                      </p:cBhvr>
                                      <p:to>
                                        <p:strVal val="visible"/>
                                      </p:to>
                                    </p:set>
                                    <p:animEffect transition="in" filter="fade">
                                      <p:cBhvr>
                                        <p:cTn id="71" dur="500"/>
                                        <p:tgtEl>
                                          <p:spTgt spid="23"/>
                                        </p:tgtEl>
                                      </p:cBhvr>
                                    </p:animEffect>
                                  </p:childTnLst>
                                </p:cTn>
                              </p:par>
                            </p:childTnLst>
                          </p:cTn>
                        </p:par>
                        <p:par>
                          <p:cTn id="72" fill="hold">
                            <p:stCondLst>
                              <p:cond delay="9000"/>
                            </p:stCondLst>
                            <p:childTnLst>
                              <p:par>
                                <p:cTn id="73" presetID="10" presetClass="entr" presetSubtype="0" fill="hold" nodeType="afterEffect">
                                  <p:stCondLst>
                                    <p:cond delay="0"/>
                                  </p:stCondLst>
                                  <p:childTnLst>
                                    <p:set>
                                      <p:cBhvr>
                                        <p:cTn id="74" dur="1" fill="hold">
                                          <p:stCondLst>
                                            <p:cond delay="0"/>
                                          </p:stCondLst>
                                        </p:cTn>
                                        <p:tgtEl>
                                          <p:spTgt spid="98"/>
                                        </p:tgtEl>
                                        <p:attrNameLst>
                                          <p:attrName>style.visibility</p:attrName>
                                        </p:attrNameLst>
                                      </p:cBhvr>
                                      <p:to>
                                        <p:strVal val="visible"/>
                                      </p:to>
                                    </p:set>
                                    <p:animEffect transition="in" filter="fade">
                                      <p:cBhvr>
                                        <p:cTn id="75" dur="500"/>
                                        <p:tgtEl>
                                          <p:spTgt spid="98"/>
                                        </p:tgtEl>
                                      </p:cBhvr>
                                    </p:animEffect>
                                  </p:childTnLst>
                                </p:cTn>
                              </p:par>
                            </p:childTnLst>
                          </p:cTn>
                        </p:par>
                        <p:par>
                          <p:cTn id="76" fill="hold">
                            <p:stCondLst>
                              <p:cond delay="9500"/>
                            </p:stCondLst>
                            <p:childTnLst>
                              <p:par>
                                <p:cTn id="77" presetID="10" presetClass="entr" presetSubtype="0" fill="hold" nodeType="afterEffect">
                                  <p:stCondLst>
                                    <p:cond delay="0"/>
                                  </p:stCondLst>
                                  <p:childTnLst>
                                    <p:set>
                                      <p:cBhvr>
                                        <p:cTn id="78" dur="1" fill="hold">
                                          <p:stCondLst>
                                            <p:cond delay="0"/>
                                          </p:stCondLst>
                                        </p:cTn>
                                        <p:tgtEl>
                                          <p:spTgt spid="105"/>
                                        </p:tgtEl>
                                        <p:attrNameLst>
                                          <p:attrName>style.visibility</p:attrName>
                                        </p:attrNameLst>
                                      </p:cBhvr>
                                      <p:to>
                                        <p:strVal val="visible"/>
                                      </p:to>
                                    </p:set>
                                    <p:animEffect transition="in" filter="fade">
                                      <p:cBhvr>
                                        <p:cTn id="79" dur="500"/>
                                        <p:tgtEl>
                                          <p:spTgt spid="105"/>
                                        </p:tgtEl>
                                      </p:cBhvr>
                                    </p:animEffect>
                                  </p:childTnLst>
                                </p:cTn>
                              </p:par>
                            </p:childTnLst>
                          </p:cTn>
                        </p:par>
                        <p:par>
                          <p:cTn id="80" fill="hold">
                            <p:stCondLst>
                              <p:cond delay="10000"/>
                            </p:stCondLst>
                            <p:childTnLst>
                              <p:par>
                                <p:cTn id="81" presetID="10" presetClass="entr" presetSubtype="0" fill="hold" nodeType="afterEffect">
                                  <p:stCondLst>
                                    <p:cond delay="0"/>
                                  </p:stCondLst>
                                  <p:childTnLst>
                                    <p:set>
                                      <p:cBhvr>
                                        <p:cTn id="82" dur="1" fill="hold">
                                          <p:stCondLst>
                                            <p:cond delay="0"/>
                                          </p:stCondLst>
                                        </p:cTn>
                                        <p:tgtEl>
                                          <p:spTgt spid="4"/>
                                        </p:tgtEl>
                                        <p:attrNameLst>
                                          <p:attrName>style.visibility</p:attrName>
                                        </p:attrNameLst>
                                      </p:cBhvr>
                                      <p:to>
                                        <p:strVal val="visible"/>
                                      </p:to>
                                    </p:set>
                                    <p:animEffect transition="in" filter="fade">
                                      <p:cBhvr>
                                        <p:cTn id="83" dur="500"/>
                                        <p:tgtEl>
                                          <p:spTgt spid="4"/>
                                        </p:tgtEl>
                                      </p:cBhvr>
                                    </p:animEffect>
                                  </p:childTnLst>
                                </p:cTn>
                              </p:par>
                            </p:childTnLst>
                          </p:cTn>
                        </p:par>
                        <p:par>
                          <p:cTn id="84" fill="hold">
                            <p:stCondLst>
                              <p:cond delay="10500"/>
                            </p:stCondLst>
                            <p:childTnLst>
                              <p:par>
                                <p:cTn id="85" presetID="10" presetClass="entr" presetSubtype="0" fill="hold" nodeType="afterEffect">
                                  <p:stCondLst>
                                    <p:cond delay="0"/>
                                  </p:stCondLst>
                                  <p:childTnLst>
                                    <p:set>
                                      <p:cBhvr>
                                        <p:cTn id="86" dur="1" fill="hold">
                                          <p:stCondLst>
                                            <p:cond delay="0"/>
                                          </p:stCondLst>
                                        </p:cTn>
                                        <p:tgtEl>
                                          <p:spTgt spid="46"/>
                                        </p:tgtEl>
                                        <p:attrNameLst>
                                          <p:attrName>style.visibility</p:attrName>
                                        </p:attrNameLst>
                                      </p:cBhvr>
                                      <p:to>
                                        <p:strVal val="visible"/>
                                      </p:to>
                                    </p:set>
                                    <p:animEffect transition="in" filter="fade">
                                      <p:cBhvr>
                                        <p:cTn id="8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normAutofit fontScale="92500" lnSpcReduction="20000"/>
          </a:bodyPr>
          <a:lstStyle/>
          <a:p>
            <a:r>
              <a:rPr lang="en-US" sz="2000" dirty="0" smtClean="0"/>
              <a:t>Town of Sterling, Massachusetts</a:t>
            </a:r>
          </a:p>
          <a:p>
            <a:pPr lvl="1"/>
            <a:r>
              <a:rPr lang="en-US" sz="1800" dirty="0" smtClean="0"/>
              <a:t>Sterling Municipal Light </a:t>
            </a:r>
            <a:r>
              <a:rPr lang="en-US" sz="1800" dirty="0" err="1" smtClean="0"/>
              <a:t>Dept</a:t>
            </a:r>
            <a:endParaRPr lang="en-US" sz="1800" dirty="0" smtClean="0"/>
          </a:p>
          <a:p>
            <a:pPr lvl="1"/>
            <a:r>
              <a:rPr lang="en-US" sz="1800" dirty="0" smtClean="0"/>
              <a:t>3MW of PV in Sterling</a:t>
            </a:r>
          </a:p>
          <a:p>
            <a:pPr lvl="1"/>
            <a:r>
              <a:rPr lang="en-US" sz="1800" dirty="0" smtClean="0"/>
              <a:t>Among highest per capita PV </a:t>
            </a:r>
            <a:br>
              <a:rPr lang="en-US" sz="1800" dirty="0" smtClean="0"/>
            </a:br>
            <a:r>
              <a:rPr lang="en-US" sz="1800" dirty="0" smtClean="0"/>
              <a:t>generation in the country</a:t>
            </a:r>
          </a:p>
          <a:p>
            <a:pPr lvl="1"/>
            <a:r>
              <a:rPr lang="en-US" sz="1800" dirty="0" smtClean="0"/>
              <a:t>Desired additional resiliency and </a:t>
            </a:r>
            <a:br>
              <a:rPr lang="en-US" sz="1800" dirty="0" smtClean="0"/>
            </a:br>
            <a:r>
              <a:rPr lang="en-US" sz="1800" dirty="0" smtClean="0"/>
              <a:t>better integration of existing PV</a:t>
            </a:r>
          </a:p>
          <a:p>
            <a:r>
              <a:rPr lang="en-US" sz="2000" dirty="0" smtClean="0"/>
              <a:t>Now installing energy storage </a:t>
            </a:r>
          </a:p>
          <a:p>
            <a:pPr lvl="1"/>
            <a:r>
              <a:rPr lang="en-US" sz="1800" dirty="0" smtClean="0"/>
              <a:t>2MW, 3.9MWh</a:t>
            </a:r>
            <a:br>
              <a:rPr lang="en-US" sz="1800" dirty="0" smtClean="0"/>
            </a:br>
            <a:r>
              <a:rPr lang="en-US" sz="1800" dirty="0" smtClean="0"/>
              <a:t>GSS® grid storage solution</a:t>
            </a:r>
          </a:p>
          <a:p>
            <a:pPr lvl="1"/>
            <a:r>
              <a:rPr lang="en-US" sz="1800" dirty="0" smtClean="0"/>
              <a:t>Groundbreaking was on Oct 12</a:t>
            </a:r>
          </a:p>
          <a:p>
            <a:r>
              <a:rPr lang="en-US" sz="2000" dirty="0" smtClean="0"/>
              <a:t>Multiple benefits</a:t>
            </a:r>
          </a:p>
          <a:p>
            <a:pPr lvl="1"/>
            <a:r>
              <a:rPr lang="en-US" sz="1800" dirty="0" smtClean="0"/>
              <a:t>Provide power for Sterling Police and</a:t>
            </a:r>
            <a:br>
              <a:rPr lang="en-US" sz="1800" dirty="0" smtClean="0"/>
            </a:br>
            <a:r>
              <a:rPr lang="en-US" sz="1800" dirty="0" smtClean="0"/>
              <a:t>Dispatch Center during outages</a:t>
            </a:r>
          </a:p>
          <a:p>
            <a:pPr lvl="1"/>
            <a:r>
              <a:rPr lang="en-US" sz="1800" dirty="0" smtClean="0"/>
              <a:t>Provides electricity cost savings </a:t>
            </a:r>
            <a:br>
              <a:rPr lang="en-US" sz="1800" dirty="0" smtClean="0"/>
            </a:br>
            <a:r>
              <a:rPr lang="en-US" sz="1800" dirty="0" smtClean="0"/>
              <a:t>to ratepayers</a:t>
            </a:r>
          </a:p>
          <a:p>
            <a:pPr lvl="1"/>
            <a:r>
              <a:rPr lang="en-US" sz="1800" dirty="0" smtClean="0"/>
              <a:t>Firms the value of PV</a:t>
            </a:r>
          </a:p>
          <a:p>
            <a:pPr lvl="1"/>
            <a:r>
              <a:rPr lang="en-US" sz="1800" dirty="0" smtClean="0"/>
              <a:t>Enables future </a:t>
            </a:r>
            <a:r>
              <a:rPr lang="en-US" sz="1800" dirty="0" err="1" smtClean="0"/>
              <a:t>microgrid</a:t>
            </a:r>
            <a:r>
              <a:rPr lang="en-US" sz="1800" dirty="0" smtClean="0"/>
              <a:t> capability</a:t>
            </a:r>
            <a:endParaRPr lang="en-US" sz="1800" dirty="0"/>
          </a:p>
        </p:txBody>
      </p:sp>
      <p:pic>
        <p:nvPicPr>
          <p:cNvPr id="3074" name="Picture 2" descr="https://upload.wikimedia.org/wikipedia/commons/f/fb/Sterling_Cent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8600" y="1572897"/>
            <a:ext cx="2373203" cy="1779903"/>
          </a:xfrm>
          <a:prstGeom prst="rect">
            <a:avLst/>
          </a:prstGeom>
          <a:noFill/>
          <a:extLst>
            <a:ext uri="{909E8E84-426E-40DD-AFC4-6F175D3DCCD1}">
              <a14:hiddenFill xmlns:a14="http://schemas.microsoft.com/office/drawing/2010/main">
                <a:solidFill>
                  <a:srgbClr val="FFFFFF"/>
                </a:solidFill>
              </a14:hiddenFill>
            </a:ext>
          </a:extLst>
        </p:spPr>
      </p:pic>
      <p:sp>
        <p:nvSpPr>
          <p:cNvPr id="7" name="Text Placeholder 6"/>
          <p:cNvSpPr>
            <a:spLocks noGrp="1"/>
          </p:cNvSpPr>
          <p:nvPr>
            <p:ph type="body" idx="11"/>
          </p:nvPr>
        </p:nvSpPr>
        <p:spPr/>
        <p:txBody>
          <a:bodyPr/>
          <a:lstStyle/>
          <a:p>
            <a:r>
              <a:rPr lang="en-US" dirty="0" smtClean="0"/>
              <a:t>Sterling Energy Storage Project</a:t>
            </a:r>
            <a:endParaRPr lang="en-US" dirty="0"/>
          </a:p>
        </p:txBody>
      </p:sp>
      <p:sp>
        <p:nvSpPr>
          <p:cNvPr id="6" name="Title 5"/>
          <p:cNvSpPr>
            <a:spLocks noGrp="1"/>
          </p:cNvSpPr>
          <p:nvPr>
            <p:ph type="title"/>
          </p:nvPr>
        </p:nvSpPr>
        <p:spPr/>
        <p:txBody>
          <a:bodyPr/>
          <a:lstStyle/>
          <a:p>
            <a:r>
              <a:rPr lang="en-US" dirty="0" smtClean="0"/>
              <a:t>Sterling Energy Storage Project</a:t>
            </a:r>
            <a:endParaRPr lang="en-US" dirty="0"/>
          </a:p>
        </p:txBody>
      </p:sp>
      <p:pic>
        <p:nvPicPr>
          <p:cNvPr id="3075" name="Picture 3" descr="C:\Users\rlin\AppData\Local\Microsoft\Windows\INetCache\Content.Outlook\NNPI3OL8\DSCN254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6614" y="1556133"/>
            <a:ext cx="2395285" cy="179666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5800" y="3441700"/>
            <a:ext cx="4438650" cy="2959100"/>
          </a:xfrm>
          <a:prstGeom prst="rect">
            <a:avLst/>
          </a:prstGeom>
        </p:spPr>
      </p:pic>
      <p:sp>
        <p:nvSpPr>
          <p:cNvPr id="2" name="Slide Number Placeholder 1"/>
          <p:cNvSpPr>
            <a:spLocks noGrp="1"/>
          </p:cNvSpPr>
          <p:nvPr>
            <p:ph type="sldNum" sz="quarter" idx="10"/>
          </p:nvPr>
        </p:nvSpPr>
        <p:spPr/>
        <p:txBody>
          <a:bodyPr/>
          <a:lstStyle/>
          <a:p>
            <a:fld id="{9E0D01C5-D47B-40BE-9FFF-D27702CC7449}" type="slidenum">
              <a:rPr lang="en-US" smtClean="0"/>
              <a:t>4</a:t>
            </a:fld>
            <a:endParaRPr lang="en-US"/>
          </a:p>
        </p:txBody>
      </p:sp>
    </p:spTree>
    <p:extLst>
      <p:ext uri="{BB962C8B-B14F-4D97-AF65-F5344CB8AC3E}">
        <p14:creationId xmlns:p14="http://schemas.microsoft.com/office/powerpoint/2010/main" val="33794678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Value to Sterling Municipal</a:t>
            </a: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164" y="1111824"/>
            <a:ext cx="8610600" cy="5395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317337" y="2604699"/>
            <a:ext cx="1016368" cy="276999"/>
          </a:xfrm>
          <a:prstGeom prst="rect">
            <a:avLst/>
          </a:prstGeom>
          <a:noFill/>
        </p:spPr>
        <p:txBody>
          <a:bodyPr wrap="none" rtlCol="0">
            <a:spAutoFit/>
          </a:bodyPr>
          <a:lstStyle/>
          <a:p>
            <a:r>
              <a:rPr lang="en-US" sz="1200" b="1" dirty="0" smtClean="0">
                <a:solidFill>
                  <a:srgbClr val="0000FF"/>
                </a:solidFill>
              </a:rPr>
              <a:t>Sterling Load</a:t>
            </a:r>
            <a:endParaRPr lang="en-US" sz="1200" b="1" dirty="0">
              <a:solidFill>
                <a:srgbClr val="0000FF"/>
              </a:solidFill>
            </a:endParaRPr>
          </a:p>
        </p:txBody>
      </p:sp>
      <p:graphicFrame>
        <p:nvGraphicFramePr>
          <p:cNvPr id="12" name="Chart 11"/>
          <p:cNvGraphicFramePr>
            <a:graphicFrameLocks/>
          </p:cNvGraphicFramePr>
          <p:nvPr>
            <p:extLst>
              <p:ext uri="{D42A27DB-BD31-4B8C-83A1-F6EECF244321}">
                <p14:modId xmlns:p14="http://schemas.microsoft.com/office/powerpoint/2010/main" val="918096425"/>
              </p:ext>
            </p:extLst>
          </p:nvPr>
        </p:nvGraphicFramePr>
        <p:xfrm>
          <a:off x="43184" y="4038600"/>
          <a:ext cx="8778240" cy="2090737"/>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3737503" y="4720142"/>
            <a:ext cx="1768561" cy="338554"/>
          </a:xfrm>
          <a:prstGeom prst="rect">
            <a:avLst/>
          </a:prstGeom>
          <a:noFill/>
        </p:spPr>
        <p:txBody>
          <a:bodyPr wrap="none" rtlCol="0">
            <a:spAutoFit/>
          </a:bodyPr>
          <a:lstStyle/>
          <a:p>
            <a:r>
              <a:rPr lang="en-US" sz="1600" dirty="0" smtClean="0"/>
              <a:t>September  2,2014</a:t>
            </a:r>
            <a:endParaRPr lang="en-US" sz="1600" dirty="0"/>
          </a:p>
        </p:txBody>
      </p:sp>
      <p:sp>
        <p:nvSpPr>
          <p:cNvPr id="14" name="TextBox 13"/>
          <p:cNvSpPr txBox="1"/>
          <p:nvPr/>
        </p:nvSpPr>
        <p:spPr>
          <a:xfrm>
            <a:off x="5338625" y="1560872"/>
            <a:ext cx="978538" cy="276999"/>
          </a:xfrm>
          <a:prstGeom prst="rect">
            <a:avLst/>
          </a:prstGeom>
          <a:noFill/>
        </p:spPr>
        <p:txBody>
          <a:bodyPr wrap="none" rtlCol="0">
            <a:spAutoFit/>
          </a:bodyPr>
          <a:lstStyle/>
          <a:p>
            <a:r>
              <a:rPr lang="en-US" sz="1200" b="1" dirty="0" smtClean="0">
                <a:solidFill>
                  <a:srgbClr val="C00000"/>
                </a:solidFill>
              </a:rPr>
              <a:t>System Peak</a:t>
            </a:r>
            <a:endParaRPr lang="en-US" sz="1200" b="1" dirty="0">
              <a:solidFill>
                <a:srgbClr val="C00000"/>
              </a:solidFill>
            </a:endParaRPr>
          </a:p>
        </p:txBody>
      </p:sp>
      <p:sp>
        <p:nvSpPr>
          <p:cNvPr id="2" name="Oval 1"/>
          <p:cNvSpPr/>
          <p:nvPr/>
        </p:nvSpPr>
        <p:spPr>
          <a:xfrm>
            <a:off x="5333705" y="1837870"/>
            <a:ext cx="494189" cy="441052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303084" y="3931028"/>
            <a:ext cx="2018245" cy="307777"/>
          </a:xfrm>
          <a:prstGeom prst="rect">
            <a:avLst/>
          </a:prstGeom>
          <a:noFill/>
        </p:spPr>
        <p:txBody>
          <a:bodyPr wrap="none" rtlCol="0">
            <a:spAutoFit/>
          </a:bodyPr>
          <a:lstStyle/>
          <a:p>
            <a:r>
              <a:rPr lang="en-US" sz="1400" b="1" dirty="0" smtClean="0">
                <a:solidFill>
                  <a:schemeClr val="accent1"/>
                </a:solidFill>
              </a:rPr>
              <a:t>Avoid instances like this!</a:t>
            </a:r>
            <a:endParaRPr lang="en-US" sz="1400" b="1" dirty="0">
              <a:solidFill>
                <a:schemeClr val="accent1"/>
              </a:solidFill>
            </a:endParaRPr>
          </a:p>
        </p:txBody>
      </p:sp>
      <p:sp>
        <p:nvSpPr>
          <p:cNvPr id="7" name="Right Arrow 6"/>
          <p:cNvSpPr/>
          <p:nvPr/>
        </p:nvSpPr>
        <p:spPr>
          <a:xfrm rot="10800000">
            <a:off x="5859963" y="3972745"/>
            <a:ext cx="457200" cy="2243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0"/>
          </p:nvPr>
        </p:nvSpPr>
        <p:spPr/>
        <p:txBody>
          <a:bodyPr/>
          <a:lstStyle/>
          <a:p>
            <a:fld id="{9E0D01C5-D47B-40BE-9FFF-D27702CC7449}" type="slidenum">
              <a:rPr lang="en-US" smtClean="0"/>
              <a:t>5</a:t>
            </a:fld>
            <a:endParaRPr lang="en-US"/>
          </a:p>
        </p:txBody>
      </p:sp>
    </p:spTree>
    <p:extLst>
      <p:ext uri="{BB962C8B-B14F-4D97-AF65-F5344CB8AC3E}">
        <p14:creationId xmlns:p14="http://schemas.microsoft.com/office/powerpoint/2010/main" val="7017422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2" grpId="0">
        <p:bldAsOne/>
      </p:bldGraphic>
      <p:bldP spid="9" grpId="0"/>
      <p:bldP spid="2" grpId="0" animBg="1"/>
      <p:bldP spid="3"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Sterling Energy Storage </a:t>
            </a:r>
            <a:r>
              <a:rPr lang="en-US" dirty="0" smtClean="0"/>
              <a:t>Installation Nov 14 2016</a:t>
            </a:r>
            <a:endParaRPr lang="en-US" dirty="0"/>
          </a:p>
        </p:txBody>
      </p:sp>
      <p:pic>
        <p:nvPicPr>
          <p:cNvPr id="5122" name="Picture 2" descr="\\ws-nce-fnp-01\Data\Grid Integration\Install Locations\Current Projects\Chocksett Road (524050-001)\3.2 Installation\Site Photos\14 NOV\DSCN268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759" b="12955"/>
          <a:stretch/>
        </p:blipFill>
        <p:spPr bwMode="auto">
          <a:xfrm>
            <a:off x="0" y="1121734"/>
            <a:ext cx="9144000" cy="536944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fld id="{9E0D01C5-D47B-40BE-9FFF-D27702CC7449}" type="slidenum">
              <a:rPr lang="en-US" smtClean="0"/>
              <a:t>6</a:t>
            </a:fld>
            <a:endParaRPr lang="en-US"/>
          </a:p>
        </p:txBody>
      </p:sp>
      <p:sp>
        <p:nvSpPr>
          <p:cNvPr id="4" name="TextBox 3"/>
          <p:cNvSpPr txBox="1"/>
          <p:nvPr/>
        </p:nvSpPr>
        <p:spPr>
          <a:xfrm>
            <a:off x="228600" y="1275539"/>
            <a:ext cx="5419112" cy="369332"/>
          </a:xfrm>
          <a:prstGeom prst="rect">
            <a:avLst/>
          </a:prstGeom>
          <a:noFill/>
        </p:spPr>
        <p:txBody>
          <a:bodyPr wrap="none" rtlCol="0">
            <a:spAutoFit/>
          </a:bodyPr>
          <a:lstStyle/>
          <a:p>
            <a:r>
              <a:rPr lang="en-US" dirty="0" smtClean="0"/>
              <a:t>Energy storage container arriving on-site November 14</a:t>
            </a:r>
            <a:endParaRPr lang="en-US" dirty="0"/>
          </a:p>
        </p:txBody>
      </p:sp>
    </p:spTree>
    <p:extLst>
      <p:ext uri="{BB962C8B-B14F-4D97-AF65-F5344CB8AC3E}">
        <p14:creationId xmlns:p14="http://schemas.microsoft.com/office/powerpoint/2010/main" val="1702729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Sterling Energy Storage </a:t>
            </a:r>
            <a:r>
              <a:rPr lang="en-US" dirty="0" smtClean="0"/>
              <a:t>Installation</a:t>
            </a:r>
            <a:r>
              <a:rPr lang="en-US" dirty="0"/>
              <a:t> Nov </a:t>
            </a:r>
            <a:r>
              <a:rPr lang="en-US" dirty="0" smtClean="0"/>
              <a:t>14 2016</a:t>
            </a:r>
            <a:endParaRPr lang="en-US" dirty="0"/>
          </a:p>
        </p:txBody>
      </p:sp>
      <p:pic>
        <p:nvPicPr>
          <p:cNvPr id="4098" name="Picture 2" descr="\\ws-nce-fnp-01\Data\Grid Integration\Install Locations\Current Projects\Chocksett Road (524050-001)\3.2 Installation\Site Photos\14 NOV\DSCN2698.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3342"/>
          <a:stretch/>
        </p:blipFill>
        <p:spPr bwMode="auto">
          <a:xfrm>
            <a:off x="0" y="1219199"/>
            <a:ext cx="9144000" cy="5257801"/>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fld id="{9E0D01C5-D47B-40BE-9FFF-D27702CC7449}" type="slidenum">
              <a:rPr lang="en-US" smtClean="0"/>
              <a:t>7</a:t>
            </a:fld>
            <a:endParaRPr lang="en-US"/>
          </a:p>
        </p:txBody>
      </p:sp>
      <p:sp>
        <p:nvSpPr>
          <p:cNvPr id="5" name="TextBox 4"/>
          <p:cNvSpPr txBox="1"/>
          <p:nvPr/>
        </p:nvSpPr>
        <p:spPr>
          <a:xfrm>
            <a:off x="2399993" y="1358160"/>
            <a:ext cx="5643020" cy="369332"/>
          </a:xfrm>
          <a:prstGeom prst="rect">
            <a:avLst/>
          </a:prstGeom>
          <a:noFill/>
        </p:spPr>
        <p:txBody>
          <a:bodyPr wrap="none" rtlCol="0">
            <a:spAutoFit/>
          </a:bodyPr>
          <a:lstStyle/>
          <a:p>
            <a:r>
              <a:rPr lang="en-US" dirty="0" smtClean="0"/>
              <a:t>Energy storage container placement onto concrete footers</a:t>
            </a:r>
            <a:endParaRPr lang="en-US" dirty="0"/>
          </a:p>
        </p:txBody>
      </p:sp>
    </p:spTree>
    <p:extLst>
      <p:ext uri="{BB962C8B-B14F-4D97-AF65-F5344CB8AC3E}">
        <p14:creationId xmlns:p14="http://schemas.microsoft.com/office/powerpoint/2010/main" val="18876900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Sterling Energy Storage </a:t>
            </a:r>
            <a:r>
              <a:rPr lang="en-US" dirty="0" smtClean="0"/>
              <a:t>Installation</a:t>
            </a:r>
            <a:r>
              <a:rPr lang="en-US" dirty="0"/>
              <a:t> Nov </a:t>
            </a:r>
            <a:r>
              <a:rPr lang="en-US" dirty="0" smtClean="0"/>
              <a:t>14 2016</a:t>
            </a:r>
            <a:endParaRPr lang="en-US" dirty="0"/>
          </a:p>
        </p:txBody>
      </p:sp>
      <p:pic>
        <p:nvPicPr>
          <p:cNvPr id="6146" name="Picture 2" descr="\\ws-nce-fnp-01\Data\Grid Integration\Install Locations\Current Projects\Chocksett Road (524050-001)\3.2 Installation\Site Photos\14 NOV\DSCN2707.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3652"/>
          <a:stretch/>
        </p:blipFill>
        <p:spPr bwMode="auto">
          <a:xfrm>
            <a:off x="-8106" y="1143000"/>
            <a:ext cx="9144000" cy="5236536"/>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fld id="{9E0D01C5-D47B-40BE-9FFF-D27702CC7449}" type="slidenum">
              <a:rPr lang="en-US" smtClean="0"/>
              <a:t>8</a:t>
            </a:fld>
            <a:endParaRPr lang="en-US"/>
          </a:p>
        </p:txBody>
      </p:sp>
      <p:sp>
        <p:nvSpPr>
          <p:cNvPr id="5" name="TextBox 4"/>
          <p:cNvSpPr txBox="1"/>
          <p:nvPr/>
        </p:nvSpPr>
        <p:spPr>
          <a:xfrm>
            <a:off x="1447800" y="1199777"/>
            <a:ext cx="3720121" cy="369332"/>
          </a:xfrm>
          <a:prstGeom prst="rect">
            <a:avLst/>
          </a:prstGeom>
          <a:noFill/>
        </p:spPr>
        <p:txBody>
          <a:bodyPr wrap="none" rtlCol="0">
            <a:spAutoFit/>
          </a:bodyPr>
          <a:lstStyle/>
          <a:p>
            <a:r>
              <a:rPr lang="en-US" dirty="0" smtClean="0">
                <a:solidFill>
                  <a:schemeClr val="bg1"/>
                </a:solidFill>
              </a:rPr>
              <a:t>Energy storage and inverter in place…</a:t>
            </a:r>
            <a:endParaRPr lang="en-US" dirty="0">
              <a:solidFill>
                <a:schemeClr val="bg1"/>
              </a:solidFill>
            </a:endParaRPr>
          </a:p>
        </p:txBody>
      </p:sp>
    </p:spTree>
    <p:extLst>
      <p:ext uri="{BB962C8B-B14F-4D97-AF65-F5344CB8AC3E}">
        <p14:creationId xmlns:p14="http://schemas.microsoft.com/office/powerpoint/2010/main" val="3353195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Sterling Energy Storage </a:t>
            </a:r>
            <a:r>
              <a:rPr lang="en-US" dirty="0" smtClean="0"/>
              <a:t>Installation</a:t>
            </a:r>
            <a:r>
              <a:rPr lang="en-US" dirty="0"/>
              <a:t> Nov </a:t>
            </a:r>
            <a:r>
              <a:rPr lang="en-US" dirty="0" smtClean="0"/>
              <a:t>14 2016</a:t>
            </a:r>
            <a:endParaRPr lang="en-US" dirty="0"/>
          </a:p>
        </p:txBody>
      </p:sp>
      <p:pic>
        <p:nvPicPr>
          <p:cNvPr id="7170" name="Picture 2" descr="\\ws-nce-fnp-01\Data\Grid Integration\Install Locations\Current Projects\Chocksett Road (524050-001)\3.2 Installation\Site Photos\14 NOV\DSCN2711.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897" b="15591"/>
          <a:stretch/>
        </p:blipFill>
        <p:spPr bwMode="auto">
          <a:xfrm>
            <a:off x="-1621" y="1143000"/>
            <a:ext cx="9144000" cy="531628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0"/>
          </p:nvPr>
        </p:nvSpPr>
        <p:spPr/>
        <p:txBody>
          <a:bodyPr/>
          <a:lstStyle/>
          <a:p>
            <a:fld id="{9E0D01C5-D47B-40BE-9FFF-D27702CC7449}" type="slidenum">
              <a:rPr lang="en-US" smtClean="0"/>
              <a:t>9</a:t>
            </a:fld>
            <a:endParaRPr lang="en-US"/>
          </a:p>
        </p:txBody>
      </p:sp>
    </p:spTree>
    <p:extLst>
      <p:ext uri="{BB962C8B-B14F-4D97-AF65-F5344CB8AC3E}">
        <p14:creationId xmlns:p14="http://schemas.microsoft.com/office/powerpoint/2010/main" val="1621681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yZAHGFfAokm5Qc9shGv7Pg"/>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wYqXbT_pbUuTM3i9bfqYjQ"/>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wYqXbT_pbUuTM3i9bfqYjQ"/>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wYqXbT_pbUuTM3i9bfqYjQ"/>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MUw89RZHU0.1RO5GKcNJOg"/>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LyuXKQgU2USabXICpTVWVg"/>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CO6cXXIp60q3wt4YuUOb_Q"/>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MUw89RZHU0.1RO5GKcNJOg"/>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LyuXKQgU2USabXICpTVWVg"/>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CO6cXXIp60q3wt4YuUOb_Q"/>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op2DA5Ci7UCcSzqlBc7yGQ"/>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gD8bpo6U5UqfeyjhnpBgG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FxQhxHPrmUWHFIa4cL2gwQ"/>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i39ULY09_kWUCYMJdPbkg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kpEfj06hlUankFHnGZBB8g"/>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riEAybqM4U.PdkHOKd8y3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i39ULY09_kWUCYMJdPbkg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kpEfj06hlUankFHnGZBB8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riEAybqM4U.PdkHOKd8y3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Emz2v.EwoUax5eHaSZZ..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I.lVVue70UShVy1lwnhLMg"/>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4iqVqP6aTkaqz_2zKCBnN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GwNrpS0mFkONd1Cu8h.qEg"/>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LyuXKQgU2USabXICpTVWVg"/>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MUw89RZHU0.1RO5GKcNJO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pxf4lK2y5kKE8EIguCkEeQ"/>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pgD8bpo6U5UqfeyjhnpBgGQ"/>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pFxQhxHPrmUWHFIa4cL2gw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pboBCXQ.vT0SirMHFf2SlHQ"/>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p61tnx3cVGUCxwSzmhSaMhQ"/>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pyEGgL4aP_ki7W5h89_DrEg"/>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p2ZX6gT2Y00qmV350X1vvyQ"/>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88LXB0gLc0yWXZWD3WEuwQ"/>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pop2DA5Ci7UCcSzqlBc7yGQ"/>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p4VKEyfRDrESh63iH45d8Yg"/>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pH3V8WrV450GvcG.kA4HDgQ"/>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pgD8bpo6U5UqfeyjhnpBgGQ"/>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pFxQhxHPrmUWHFIa4cL2gw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pboBCXQ.vT0SirMHFf2SlH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p61tnx3cVGUCxwSzmhSaMhQ"/>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pyEGgL4aP_ki7W5h89_DrEg"/>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p2ZX6gT2Y00qmV350X1vvyQ"/>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p0JOPe.7L7k2Juevlbx_rXg"/>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XObLofG3vUeJdu5r4c3GP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p2ErOsCzn5EawqFY27gOF_Q"/>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plc2kZ91vFEKNys33xBo0CA"/>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pN8mUDH2PtkW.GjvbDzh9Sg"/>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pW45wfsFD50eb_UpsLG0NN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pCO6cXXIp60q3wt4YuUOb_Q"/>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pBKT_EAt4mUuM0FIileht8g"/>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p_npnIrQOAk2aS0M0vfaX8A"/>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pTHLHEuFfCUGm_0p6rTEZi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p061Kv6dvIEqn3dSmoYan2Q"/>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phBfTtuot.0.ps3ObzShAKg"/>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wyseoEn3R0ybrYZjareXOQ"/>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plpLpjrJHJ0OQP1q4C6nGLQ"/>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pMUw89RZHU0.1RO5GKcNJO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pU4WBEdVGY0ujEOIed8yzcQ"/>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pLyuXKQgU2USabXICpTVWVg"/>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pIMg1mfPtiUaEx3msYmBKcA"/>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pqbuzbvWRD0mT598a_niABw"/>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pM1X93bIgYEqd7JxeY7RFFQ"/>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pJ8aQR3_IqU6Ak3jq6JGU2w"/>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pGqgh13t8rEKDB3GHBVNXOA"/>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pop2DA5Ci7UCcSzqlBc7yG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riEAybqM4U.PdkHOKd8y3g"/>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pEmz2v.EwoUax5eHaSZZ..g"/>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pI.lVVue70UShVy1lwnhLMg"/>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pGwNrpS0mFkONd1Cu8h.qEg"/>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pi39ULY09_kWUCYMJdPbkgQ"/>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pkpEfj06hlUankFHnGZBB8g"/>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ppxf4lK2y5kKE8EIguCkEe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TVkBG7z5FUWg4TxQWKYDTQ"/>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wYqXbT_pbUuTM3i9bfqYjQ"/>
</p:tagLst>
</file>

<file path=ppt/theme/theme1.xml><?xml version="1.0" encoding="utf-8"?>
<a:theme xmlns:a="http://schemas.openxmlformats.org/drawingml/2006/main" name="NECES Presentation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8064</TotalTime>
  <Words>1197</Words>
  <Application>Microsoft Macintosh PowerPoint</Application>
  <PresentationFormat>On-screen Show (4:3)</PresentationFormat>
  <Paragraphs>177</Paragraphs>
  <Slides>18</Slides>
  <Notes>8</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18</vt:i4>
      </vt:variant>
    </vt:vector>
  </HeadingPairs>
  <TitlesOfParts>
    <vt:vector size="24" baseType="lpstr">
      <vt:lpstr>HGP創英角ｺﾞｼｯｸUB</vt:lpstr>
      <vt:lpstr>ＭＳ Ｐゴシック</vt:lpstr>
      <vt:lpstr>Arial</vt:lpstr>
      <vt:lpstr>Calibri</vt:lpstr>
      <vt:lpstr>NECES Presentation Template</vt:lpstr>
      <vt:lpstr>think-cell Slide</vt:lpstr>
      <vt:lpstr>Energy Storage For A Municipal Utility</vt:lpstr>
      <vt:lpstr>The GSS® grid storage solution</vt:lpstr>
      <vt:lpstr> Global GSS® Grid Storage Solution Installations</vt:lpstr>
      <vt:lpstr>Sterling Energy Storage Project</vt:lpstr>
      <vt:lpstr>Value to Sterling Municipal</vt:lpstr>
      <vt:lpstr>Sterling Energy Storage Installation Nov 14 2016</vt:lpstr>
      <vt:lpstr>Sterling Energy Storage Installation Nov 14 2016</vt:lpstr>
      <vt:lpstr>Sterling Energy Storage Installation Nov 14 2016</vt:lpstr>
      <vt:lpstr>Sterling Energy Storage Installation Nov 14 2016</vt:lpstr>
      <vt:lpstr>Sterling Energy Storage Installation Nov 14 2016</vt:lpstr>
      <vt:lpstr>Other Real (and Diverse) Energy Storage Projects</vt:lpstr>
      <vt:lpstr>Energy Storage in PJM Frequency Regulation </vt:lpstr>
      <vt:lpstr>Energy Storage in Primary Reserve</vt:lpstr>
      <vt:lpstr>Energy Storage in Ramp Rate Management</vt:lpstr>
      <vt:lpstr>Energy Storage in Load Limiting/Peak Shaving</vt:lpstr>
      <vt:lpstr>Energy Storage in Microgrid Support</vt:lpstr>
      <vt:lpstr>Other Energy Storage Case Studies</vt:lpstr>
      <vt:lpstr>PowerPoint Presentation</vt:lpstr>
    </vt:vector>
  </TitlesOfParts>
  <LinksUpToDate>false</LinksUpToDate>
  <SharedDoc>false</SharedDoc>
  <HyperlinksChanged>false</HyperlinksChanged>
  <AppVersion>15.0028</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Energy Storage and Microgrids</dc:title>
  <dc:creator>Roger Lin</dc:creator>
  <cp:lastModifiedBy>Susan Rivo</cp:lastModifiedBy>
  <cp:revision>54</cp:revision>
  <cp:lastPrinted>2016-12-09T00:02:09Z</cp:lastPrinted>
  <dcterms:created xsi:type="dcterms:W3CDTF">2016-11-03T19:11:41Z</dcterms:created>
  <dcterms:modified xsi:type="dcterms:W3CDTF">2016-12-09T00:17:40Z</dcterms:modified>
</cp:coreProperties>
</file>