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9" r:id="rId1"/>
    <p:sldMasterId id="2147484407" r:id="rId2"/>
    <p:sldMasterId id="2147483816" r:id="rId3"/>
  </p:sldMasterIdLst>
  <p:notesMasterIdLst>
    <p:notesMasterId r:id="rId14"/>
  </p:notesMasterIdLst>
  <p:handoutMasterIdLst>
    <p:handoutMasterId r:id="rId15"/>
  </p:handoutMasterIdLst>
  <p:sldIdLst>
    <p:sldId id="258" r:id="rId4"/>
    <p:sldId id="370" r:id="rId5"/>
    <p:sldId id="371" r:id="rId6"/>
    <p:sldId id="372" r:id="rId7"/>
    <p:sldId id="358" r:id="rId8"/>
    <p:sldId id="364" r:id="rId9"/>
    <p:sldId id="361" r:id="rId10"/>
    <p:sldId id="363" r:id="rId11"/>
    <p:sldId id="368" r:id="rId12"/>
    <p:sldId id="367" r:id="rId1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FF"/>
    <a:srgbClr val="0000FF"/>
    <a:srgbClr val="0099FF"/>
    <a:srgbClr val="800000"/>
    <a:srgbClr val="FF0066"/>
    <a:srgbClr val="00CCFF"/>
    <a:srgbClr val="FF33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3207" autoAdjust="0"/>
  </p:normalViewPr>
  <p:slideViewPr>
    <p:cSldViewPr snapToGrid="0">
      <p:cViewPr>
        <p:scale>
          <a:sx n="77" d="100"/>
          <a:sy n="77" d="100"/>
        </p:scale>
        <p:origin x="-906" y="-78"/>
      </p:cViewPr>
      <p:guideLst>
        <p:guide orient="horz" pos="2269"/>
        <p:guide pos="2891"/>
      </p:guideLst>
    </p:cSldViewPr>
  </p:slideViewPr>
  <p:outlineViewPr>
    <p:cViewPr>
      <p:scale>
        <a:sx n="33" d="100"/>
        <a:sy n="33" d="100"/>
      </p:scale>
      <p:origin x="0" y="4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11" d="100"/>
          <a:sy n="111" d="100"/>
        </p:scale>
        <p:origin x="-444" y="-192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6" tIns="46569" rIns="93136" bIns="46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36" tIns="46569" rIns="93136" bIns="4656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D438D4-FF58-491F-B752-884EEEA15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FF1EF9-39F6-411B-8A61-90128751BEBE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0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Window of opportunity for new pipeline capacity to bring supply from the Marcellus is closing</a:t>
            </a:r>
          </a:p>
          <a:p>
            <a:pPr lvl="1"/>
            <a:r>
              <a:rPr lang="en-US" altLang="en-US" smtClean="0">
                <a:latin typeface="Arial" pitchFamily="34" charset="0"/>
              </a:rPr>
              <a:t>New pipe in New England is expensive and difficult to site</a:t>
            </a:r>
          </a:p>
          <a:p>
            <a:pPr lvl="1"/>
            <a:r>
              <a:rPr lang="en-US" altLang="en-US" smtClean="0">
                <a:latin typeface="Arial" pitchFamily="34" charset="0"/>
              </a:rPr>
              <a:t>Lack of shippers willing to pay the FT rate necessary to support new capacity</a:t>
            </a:r>
          </a:p>
          <a:p>
            <a:endParaRPr lang="en-US" altLang="en-US" smtClean="0">
              <a:latin typeface="Arial" pitchFamily="34" charset="0"/>
            </a:endParaRPr>
          </a:p>
          <a:p>
            <a:r>
              <a:rPr lang="en-US" altLang="en-US" smtClean="0">
                <a:latin typeface="Arial" pitchFamily="34" charset="0"/>
              </a:rPr>
              <a:t>Proposed pipeline expansions to the Mid Atlantic, South East, Mid West, Canada and to export through Cove Point to take up supply</a:t>
            </a:r>
          </a:p>
          <a:p>
            <a:r>
              <a:rPr lang="en-US" altLang="en-US" smtClean="0">
                <a:latin typeface="Arial" pitchFamily="34" charset="0"/>
              </a:rPr>
              <a:t>	Producers willing to sponsor new capacity through 15–20 year FT contracts</a:t>
            </a:r>
          </a:p>
          <a:p>
            <a:r>
              <a:rPr lang="en-US" altLang="en-US" smtClean="0">
                <a:latin typeface="Arial" pitchFamily="34" charset="0"/>
              </a:rPr>
              <a:t>	These markets offer easier ANG cheaper access to larger more rapidly growing demand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715C6B-5000-4F70-9222-0A013750BE77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BC1AE8-5B2D-46A8-8674-E24AB4B4B2E3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63500">
            <a:solidFill>
              <a:srgbClr val="8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5484813"/>
            <a:ext cx="63992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FD34-4EF8-46F4-B307-9762922AD54E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EFCA-0C69-4A49-8B4C-7E9501698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B288-8BEA-4F1E-823F-7D0B4DF69BF2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37473-9F1B-49FF-91E4-14E5B73A5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93D4-BEF6-4853-9303-A609F5696EA3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C803-18CD-46F7-B72A-F5B95668B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FC1F-48CA-4BDD-95B4-19ACB8ABF539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81C9-803B-49D8-9A8C-1F3A3A911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A08D-38B6-4EBD-8FD6-E836007E8CD9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8792-C423-46DD-A1AA-BD4378C05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D378-BF25-4801-A437-FD853C9B100F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0B53-DE13-4629-8CCA-CF81EED0B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F6296-3228-4F4F-8D8E-2B491EDDE2CF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B905-1808-4A17-9780-C402B8735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AE3C-A2C6-4058-9A06-0135642DD83A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F5B3-2B86-4C46-9A11-C7E9320CA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627B-4147-482E-8D71-6D6C70236738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A7DA-919C-4277-ADE1-380386C6C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DE8A-8F1F-424E-9AF8-DEF57E781128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211C-A140-483E-9900-C50FF23A7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1F2B-5536-4624-A2FB-56D9938E0F59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11FC-1C12-43E4-A279-86ED77792C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6A57-76B5-4724-9CEB-16CA268B9335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798E-29D0-48C7-8D9F-C9A06E8ED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8FFC-7807-4B4E-8B1C-BBCF6ED33D5C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92C4-384F-4469-9082-BD9C2D9DE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4C72-83B6-4B5A-96A5-D28E7226DF15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1088E-A021-40A8-A5FB-6ECFC0E34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7A92-4837-4F39-8EC8-0910265025C1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B366-0273-4F09-A808-66E2478B5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E03A-6CF0-4C80-85E6-4B7A564B7BAA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F054-556E-41A1-8B7F-20A46455F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ADF5-4D83-4509-8B8B-F29587A39820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53AC-2D13-4C29-9D99-608458231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4060-2AAA-437D-BAC4-7CD332302ABB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9301-A5C1-4CA3-AA01-6B99B8ACA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FBF6-81C3-4D59-A67B-6F7293EDA093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B272-0259-4808-9ACA-77D794FC8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5006-B00B-48AD-8A1D-555B64626F08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29D2-CD38-495F-9D30-4CF8642BD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FC5E-FB5F-4DAA-9B12-82C73FCB867E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2412-0A56-44D8-984B-3C5C212E8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1733-3ECC-468F-9CB5-2E9E3E919BC5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F631-7942-46AA-9510-DD6EF77E1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47675" y="2316163"/>
            <a:ext cx="7893050" cy="46037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0800000">
            <a:off x="1250950" y="3868738"/>
            <a:ext cx="7893050" cy="46037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1362075"/>
          </a:xfrm>
        </p:spPr>
        <p:txBody>
          <a:bodyPr/>
          <a:lstStyle>
            <a:lvl1pPr algn="ctr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2672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685800"/>
            <a:ext cx="42672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447675" y="609600"/>
            <a:ext cx="7893050" cy="46038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 rot="10800000">
            <a:off x="-4763" y="0"/>
            <a:ext cx="461963" cy="6858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/>
        </p:spPr>
        <p:txBody>
          <a:bodyPr vert="eaVert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pc="100" dirty="0" smtClean="0">
                <a:solidFill>
                  <a:schemeClr val="bg1"/>
                </a:solidFill>
                <a:cs typeface="+mn-cs"/>
              </a:rPr>
              <a:t>Gas Supply &amp; Electricity Rates in New England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-7938" y="6437313"/>
            <a:ext cx="476251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7A2F22A-3452-4010-A9D0-7D9EE11AF0C6}" type="slidenum">
              <a:rPr lang="en-US" smtClean="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dirty="0" smtClean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94300" y="6586538"/>
            <a:ext cx="39497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11" r:id="rId3"/>
    <p:sldLayoutId id="2147484512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  <p:sldLayoutId id="2147484544" r:id="rId12"/>
    <p:sldLayoutId id="214748454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◦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A45174-E18E-451A-96F9-626C44B260D7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828788-AFFF-4ACD-B808-228C6F84D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58A72F-C020-4F85-93A9-7F62A36CC9E4}" type="datetimeFigureOut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642EE2-05FD-4A12-8A23-4FC7FEBF0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36625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New England Roundtable</a:t>
            </a:r>
            <a:br>
              <a:rPr lang="en-US" altLang="en-US" sz="36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2400" smtClean="0"/>
              <a:t>Gas Supply &amp; Electricity Rates in New England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9338"/>
            <a:ext cx="64008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/>
              <a:t>November 21, 2014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Richard Levitan, rll@levitan.com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Main Observations – ISO-NE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New England's gas infrastructure is plagued with economic obsolescence</a:t>
            </a:r>
          </a:p>
          <a:p>
            <a:endParaRPr lang="en-US" altLang="en-US" smtClean="0"/>
          </a:p>
          <a:p>
            <a:r>
              <a:rPr lang="en-US" altLang="en-US" smtClean="0"/>
              <a:t>Heavy gas reliance causes pipeline congestion during the heating season, peak cooling season, pipeline maintenance season</a:t>
            </a:r>
          </a:p>
          <a:p>
            <a:endParaRPr lang="en-US" altLang="en-US" smtClean="0"/>
          </a:p>
          <a:p>
            <a:r>
              <a:rPr lang="en-US" altLang="en-US" smtClean="0"/>
              <a:t>Absent major new pathways or expansions into the region, pipeline congestion in New England will be frequent and long duration </a:t>
            </a:r>
          </a:p>
          <a:p>
            <a:endParaRPr lang="en-US" altLang="en-US" smtClean="0"/>
          </a:p>
          <a:p>
            <a:r>
              <a:rPr lang="en-US" altLang="en-US" smtClean="0"/>
              <a:t>Wealth transfer through avoided cost is not a bankable proposition for new pipeline entry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EIPC Gas-Electric Coordination Study Region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808038"/>
            <a:ext cx="7696200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EIPC Gas-Electric Coordination Study Highlights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smtClean="0"/>
              <a:t>Target 1: Delineate natural gas-electric system interfaces and interaction effects</a:t>
            </a:r>
          </a:p>
          <a:p>
            <a:endParaRPr lang="en-US" altLang="en-US" sz="2500" smtClean="0"/>
          </a:p>
          <a:p>
            <a:r>
              <a:rPr lang="en-US" altLang="en-US" sz="2500" smtClean="0"/>
              <a:t>Target 2: Evaluate the frequency and duration of pipeline congestion over a 5- or 10-year horizon </a:t>
            </a:r>
          </a:p>
          <a:p>
            <a:endParaRPr lang="en-US" altLang="en-US" sz="2500" smtClean="0"/>
          </a:p>
          <a:p>
            <a:r>
              <a:rPr lang="en-US" altLang="en-US" sz="2500" smtClean="0"/>
              <a:t>Target 3: Identify and test contingencies on the natural gas system that adversely affect electric system reliability</a:t>
            </a:r>
          </a:p>
          <a:p>
            <a:endParaRPr lang="en-US" altLang="en-US" sz="2500" smtClean="0"/>
          </a:p>
          <a:p>
            <a:r>
              <a:rPr lang="en-US" altLang="en-US" sz="2500" smtClean="0"/>
              <a:t>Target 4: Review the operational / planning issues affecting fuel assurance </a:t>
            </a:r>
          </a:p>
          <a:p>
            <a:endParaRPr lang="en-US" altLang="en-US" sz="2500" smtClean="0"/>
          </a:p>
          <a:p>
            <a:pPr>
              <a:buFont typeface="Wingdings" pitchFamily="2" charset="2"/>
              <a:buNone/>
            </a:pPr>
            <a:r>
              <a:rPr lang="en-US" altLang="en-US" sz="2500" i="1" smtClean="0"/>
              <a:t>http://www.eipconline.com/Gas-Electric_Documents.html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Proposed Northeast Expansion Projects</a:t>
            </a:r>
          </a:p>
        </p:txBody>
      </p:sp>
      <p:pic>
        <p:nvPicPr>
          <p:cNvPr id="18435" name="Picture 2" descr="http://www.northeastgas.org/images/proposed_pipeline_projects.jpg"/>
          <p:cNvPicPr>
            <a:picLocks noChangeAspect="1" noChangeArrowheads="1"/>
          </p:cNvPicPr>
          <p:nvPr/>
        </p:nvPicPr>
        <p:blipFill>
          <a:blip r:embed="rId3" cstate="print"/>
          <a:srcRect t="14288"/>
          <a:stretch>
            <a:fillRect/>
          </a:stretch>
        </p:blipFill>
        <p:spPr bwMode="auto">
          <a:xfrm>
            <a:off x="476250" y="865188"/>
            <a:ext cx="866775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76250" y="6477000"/>
            <a:ext cx="3763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Source: Northeast Gas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Forward Gas Prices – Key Pricing Points</a:t>
            </a: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457200" y="673100"/>
            <a:ext cx="48561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400"/>
              <a:t>October 30, 2014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1100138"/>
            <a:ext cx="83089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LNG Imports: Distrigas &amp; Canaport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715963"/>
            <a:ext cx="80375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Canadian Receipts: Baileyville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696913"/>
            <a:ext cx="8577263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Canadian Receipts: Waddington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712788"/>
            <a:ext cx="857250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West to East Flow: Algonquin (Southeast CS)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742950"/>
            <a:ext cx="818832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</Words>
  <Application>Microsoft Office PowerPoint</Application>
  <PresentationFormat>On-screen Show (4:3)</PresentationFormat>
  <Paragraphs>39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Wingdings</vt:lpstr>
      <vt:lpstr>Calibri</vt:lpstr>
      <vt:lpstr>1_Default Design</vt:lpstr>
      <vt:lpstr>1_Custom Design</vt:lpstr>
      <vt:lpstr>Custom Design</vt:lpstr>
      <vt:lpstr>New England Roundtable  Gas Supply &amp; Electricity Rates in New England  </vt:lpstr>
      <vt:lpstr>EIPC Gas-Electric Coordination Study Region</vt:lpstr>
      <vt:lpstr>EIPC Gas-Electric Coordination Study Highlights</vt:lpstr>
      <vt:lpstr>Proposed Northeast Expansion Projects</vt:lpstr>
      <vt:lpstr>Forward Gas Prices – Key Pricing Points</vt:lpstr>
      <vt:lpstr>LNG Imports: Distrigas &amp; Canaport</vt:lpstr>
      <vt:lpstr>Canadian Receipts: Baileyville</vt:lpstr>
      <vt:lpstr>Canadian Receipts: Waddington</vt:lpstr>
      <vt:lpstr>West to East Flow: Algonquin (Southeast CS)</vt:lpstr>
      <vt:lpstr>Main Observations – ISO-NE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England Electricity Restructuring Roundtable  Gas Supply &amp; Electricity Rates in New England</dc:title>
  <dc:creator/>
  <cp:lastModifiedBy/>
  <cp:revision>5</cp:revision>
  <dcterms:created xsi:type="dcterms:W3CDTF">2014-06-19T18:44:12Z</dcterms:created>
  <dcterms:modified xsi:type="dcterms:W3CDTF">2014-11-20T23:19:51Z</dcterms:modified>
</cp:coreProperties>
</file>