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tiff" ContentType="image/tiff"/>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
  </p:sldMasterIdLst>
  <p:notesMasterIdLst>
    <p:notesMasterId r:id="rId10"/>
  </p:notesMasterIdLst>
  <p:handoutMasterIdLst>
    <p:handoutMasterId r:id="rId11"/>
  </p:handoutMasterIdLst>
  <p:sldIdLst>
    <p:sldId id="256" r:id="rId2"/>
    <p:sldId id="464" r:id="rId3"/>
    <p:sldId id="466" r:id="rId4"/>
    <p:sldId id="469" r:id="rId5"/>
    <p:sldId id="467" r:id="rId6"/>
    <p:sldId id="468" r:id="rId7"/>
    <p:sldId id="470" r:id="rId8"/>
    <p:sldId id="451" r:id="rId9"/>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54" autoAdjust="0"/>
    <p:restoredTop sz="94656" autoAdjust="0"/>
  </p:normalViewPr>
  <p:slideViewPr>
    <p:cSldViewPr>
      <p:cViewPr>
        <p:scale>
          <a:sx n="93" d="100"/>
          <a:sy n="93" d="100"/>
        </p:scale>
        <p:origin x="312" y="-4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2" d="100"/>
          <a:sy n="82" d="100"/>
        </p:scale>
        <p:origin x="-1044" y="-108"/>
      </p:cViewPr>
      <p:guideLst>
        <p:guide orient="horz" pos="2957"/>
        <p:guide pos="2237"/>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4022485" y="8917127"/>
            <a:ext cx="3078383" cy="469745"/>
          </a:xfrm>
          <a:prstGeom prst="rect">
            <a:avLst/>
          </a:prstGeom>
        </p:spPr>
        <p:txBody>
          <a:bodyPr vert="horz" lIns="92464" tIns="46232" rIns="92464" bIns="46232" rtlCol="0" anchor="b"/>
          <a:lstStyle>
            <a:lvl1pPr algn="r">
              <a:defRPr sz="1200"/>
            </a:lvl1pPr>
          </a:lstStyle>
          <a:p>
            <a:fld id="{EC502287-27F3-4284-AC99-20046C2A9BA9}" type="slidenum">
              <a:rPr lang="en-US" smtClean="0"/>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1" tIns="47111" rIns="94221" bIns="47111" rtlCol="0"/>
          <a:lstStyle>
            <a:lvl1pPr algn="l">
              <a:defRPr sz="1200"/>
            </a:lvl1pPr>
          </a:lstStyle>
          <a:p>
            <a:endParaRPr lang="en-US" dirty="0"/>
          </a:p>
        </p:txBody>
      </p:sp>
      <p:sp>
        <p:nvSpPr>
          <p:cNvPr id="3" name="Date Placeholder 2"/>
          <p:cNvSpPr>
            <a:spLocks noGrp="1"/>
          </p:cNvSpPr>
          <p:nvPr>
            <p:ph type="dt" idx="1"/>
          </p:nvPr>
        </p:nvSpPr>
        <p:spPr>
          <a:xfrm>
            <a:off x="4023093" y="0"/>
            <a:ext cx="3077739" cy="469424"/>
          </a:xfrm>
          <a:prstGeom prst="rect">
            <a:avLst/>
          </a:prstGeom>
        </p:spPr>
        <p:txBody>
          <a:bodyPr vert="horz" lIns="94221" tIns="47111" rIns="94221" bIns="47111" rtlCol="0"/>
          <a:lstStyle>
            <a:lvl1pPr algn="r">
              <a:defRPr sz="1200"/>
            </a:lvl1pPr>
          </a:lstStyle>
          <a:p>
            <a:fld id="{A9A29BFE-CCA1-4A3F-8C91-A45F1C29D4F3}" type="datetimeFigureOut">
              <a:rPr lang="en-US" smtClean="0"/>
              <a:pPr/>
              <a:t>9/15/2011</a:t>
            </a:fld>
            <a:endParaRPr lang="en-US" dirty="0"/>
          </a:p>
        </p:txBody>
      </p:sp>
      <p:sp>
        <p:nvSpPr>
          <p:cNvPr id="4" name="Slide Image Placeholder 3"/>
          <p:cNvSpPr>
            <a:spLocks noGrp="1" noRot="1" noChangeAspect="1"/>
          </p:cNvSpPr>
          <p:nvPr>
            <p:ph type="sldImg" idx="2"/>
          </p:nvPr>
        </p:nvSpPr>
        <p:spPr>
          <a:xfrm>
            <a:off x="1203325" y="703263"/>
            <a:ext cx="4695825" cy="3521075"/>
          </a:xfrm>
          <a:prstGeom prst="rect">
            <a:avLst/>
          </a:prstGeom>
          <a:noFill/>
          <a:ln w="12700">
            <a:solidFill>
              <a:prstClr val="black"/>
            </a:solidFill>
          </a:ln>
        </p:spPr>
        <p:txBody>
          <a:bodyPr vert="horz" lIns="94221" tIns="47111" rIns="94221" bIns="47111" rtlCol="0" anchor="ctr"/>
          <a:lstStyle/>
          <a:p>
            <a:endParaRPr lang="en-US" dirty="0"/>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21" tIns="47111" rIns="94221" bIns="4711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17422"/>
            <a:ext cx="3077739" cy="469424"/>
          </a:xfrm>
          <a:prstGeom prst="rect">
            <a:avLst/>
          </a:prstGeom>
        </p:spPr>
        <p:txBody>
          <a:bodyPr vert="horz" lIns="94221" tIns="47111" rIns="94221" bIns="47111"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3" y="8917422"/>
            <a:ext cx="3077739" cy="469424"/>
          </a:xfrm>
          <a:prstGeom prst="rect">
            <a:avLst/>
          </a:prstGeom>
        </p:spPr>
        <p:txBody>
          <a:bodyPr vert="horz" lIns="94221" tIns="47111" rIns="94221" bIns="47111" rtlCol="0" anchor="b"/>
          <a:lstStyle>
            <a:lvl1pPr algn="r">
              <a:defRPr sz="1200"/>
            </a:lvl1pPr>
          </a:lstStyle>
          <a:p>
            <a:fld id="{CC3EAE23-9338-48A4-9332-8C5F0C7C2094}" type="slidenum">
              <a:rPr lang="en-US" smtClean="0"/>
              <a:pPr/>
              <a:t>‹#›</a:t>
            </a:fld>
            <a:endParaRPr lang="en-US" dirty="0"/>
          </a:p>
        </p:txBody>
      </p:sp>
    </p:spTree>
    <p:extLst>
      <p:ext uri="{BB962C8B-B14F-4D97-AF65-F5344CB8AC3E}">
        <p14:creationId xmlns:p14="http://schemas.microsoft.com/office/powerpoint/2010/main" xmlns="" val="42309183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C3EAE23-9338-48A4-9332-8C5F0C7C2094}"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C3EAE23-9338-48A4-9332-8C5F0C7C2094}" type="slidenum">
              <a:rPr lang="en-US" smtClean="0"/>
              <a:pPr/>
              <a:t>8</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Nexamp, Inc. </a:t>
            </a:r>
            <a:endParaRPr lang="en-US" dirty="0"/>
          </a:p>
        </p:txBody>
      </p:sp>
      <p:sp>
        <p:nvSpPr>
          <p:cNvPr id="5" name="Footer Placeholder 4"/>
          <p:cNvSpPr>
            <a:spLocks noGrp="1"/>
          </p:cNvSpPr>
          <p:nvPr>
            <p:ph type="ftr" sz="quarter" idx="11"/>
          </p:nvPr>
        </p:nvSpPr>
        <p:spPr/>
        <p:txBody>
          <a:bodyPr/>
          <a:lstStyle/>
          <a:p>
            <a:r>
              <a:rPr lang="en-US" smtClean="0"/>
              <a:t>The Restructuring Roundtable| September 2011</a:t>
            </a:r>
            <a:endParaRPr lang="en-US" dirty="0"/>
          </a:p>
        </p:txBody>
      </p:sp>
      <p:sp>
        <p:nvSpPr>
          <p:cNvPr id="6" name="Slide Number Placeholder 5"/>
          <p:cNvSpPr>
            <a:spLocks noGrp="1"/>
          </p:cNvSpPr>
          <p:nvPr>
            <p:ph type="sldNum" sz="quarter" idx="12"/>
          </p:nvPr>
        </p:nvSpPr>
        <p:spPr/>
        <p:txBody>
          <a:bodyPr/>
          <a:lstStyle/>
          <a:p>
            <a:fld id="{E3F908B3-6A3F-47D4-A182-2BADFC89E3A0}" type="slidenum">
              <a:rPr lang="en-US" smtClean="0"/>
              <a:pPr/>
              <a:t>‹#›</a:t>
            </a:fld>
            <a:endParaRPr lang="en-US" dirty="0"/>
          </a:p>
        </p:txBody>
      </p:sp>
      <p:pic>
        <p:nvPicPr>
          <p:cNvPr id="7" name="Picture 6" descr="Nexamp_Logo_RGB.tif"/>
          <p:cNvPicPr>
            <a:picLocks noChangeAspect="1"/>
          </p:cNvPicPr>
          <p:nvPr userDrawn="1"/>
        </p:nvPicPr>
        <p:blipFill>
          <a:blip r:embed="rId2" cstate="print"/>
          <a:stretch>
            <a:fillRect/>
          </a:stretch>
        </p:blipFill>
        <p:spPr>
          <a:xfrm>
            <a:off x="381000" y="5562600"/>
            <a:ext cx="3733800" cy="823948"/>
          </a:xfrm>
          <a:prstGeom prst="rect">
            <a:avLst/>
          </a:prstGeom>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Nexamp, Inc. </a:t>
            </a:r>
            <a:endParaRPr lang="en-US" dirty="0"/>
          </a:p>
        </p:txBody>
      </p:sp>
      <p:sp>
        <p:nvSpPr>
          <p:cNvPr id="5" name="Footer Placeholder 4"/>
          <p:cNvSpPr>
            <a:spLocks noGrp="1"/>
          </p:cNvSpPr>
          <p:nvPr>
            <p:ph type="ftr" sz="quarter" idx="11"/>
          </p:nvPr>
        </p:nvSpPr>
        <p:spPr/>
        <p:txBody>
          <a:bodyPr/>
          <a:lstStyle/>
          <a:p>
            <a:r>
              <a:rPr lang="en-US" smtClean="0"/>
              <a:t>The Restructuring Roundtable| September 2011</a:t>
            </a:r>
            <a:endParaRPr lang="en-US" dirty="0"/>
          </a:p>
        </p:txBody>
      </p:sp>
      <p:sp>
        <p:nvSpPr>
          <p:cNvPr id="6" name="Slide Number Placeholder 5"/>
          <p:cNvSpPr>
            <a:spLocks noGrp="1"/>
          </p:cNvSpPr>
          <p:nvPr>
            <p:ph type="sldNum" sz="quarter" idx="12"/>
          </p:nvPr>
        </p:nvSpPr>
        <p:spPr/>
        <p:txBody>
          <a:bodyPr/>
          <a:lstStyle/>
          <a:p>
            <a:fld id="{E3F908B3-6A3F-47D4-A182-2BADFC89E3A0}"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Nexamp, Inc. </a:t>
            </a:r>
            <a:endParaRPr lang="en-US" dirty="0"/>
          </a:p>
        </p:txBody>
      </p:sp>
      <p:sp>
        <p:nvSpPr>
          <p:cNvPr id="5" name="Footer Placeholder 4"/>
          <p:cNvSpPr>
            <a:spLocks noGrp="1"/>
          </p:cNvSpPr>
          <p:nvPr>
            <p:ph type="ftr" sz="quarter" idx="11"/>
          </p:nvPr>
        </p:nvSpPr>
        <p:spPr/>
        <p:txBody>
          <a:bodyPr/>
          <a:lstStyle/>
          <a:p>
            <a:r>
              <a:rPr lang="en-US" smtClean="0"/>
              <a:t>The Restructuring Roundtable| September 2011</a:t>
            </a:r>
            <a:endParaRPr lang="en-US" dirty="0"/>
          </a:p>
        </p:txBody>
      </p:sp>
      <p:sp>
        <p:nvSpPr>
          <p:cNvPr id="6" name="Slide Number Placeholder 5"/>
          <p:cNvSpPr>
            <a:spLocks noGrp="1"/>
          </p:cNvSpPr>
          <p:nvPr>
            <p:ph type="sldNum" sz="quarter" idx="12"/>
          </p:nvPr>
        </p:nvSpPr>
        <p:spPr/>
        <p:txBody>
          <a:bodyPr/>
          <a:lstStyle/>
          <a:p>
            <a:fld id="{E3F908B3-6A3F-47D4-A182-2BADFC89E3A0}"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8610600" cy="715962"/>
          </a:xfrm>
        </p:spPr>
        <p:txBody>
          <a:bodyPr>
            <a:normAutofit/>
          </a:bodyPr>
          <a:lstStyle>
            <a:lvl1pPr algn="l">
              <a:defRPr sz="3600"/>
            </a:lvl1pPr>
          </a:lstStyle>
          <a:p>
            <a:r>
              <a:rPr lang="en-US" smtClean="0"/>
              <a:t>Click to edit Master title style</a:t>
            </a:r>
            <a:endParaRPr lang="en-US" dirty="0"/>
          </a:p>
        </p:txBody>
      </p:sp>
      <p:sp>
        <p:nvSpPr>
          <p:cNvPr id="3" name="Content Placeholder 2"/>
          <p:cNvSpPr>
            <a:spLocks noGrp="1"/>
          </p:cNvSpPr>
          <p:nvPr>
            <p:ph idx="1"/>
          </p:nvPr>
        </p:nvSpPr>
        <p:spPr>
          <a:xfrm>
            <a:off x="228600" y="1295400"/>
            <a:ext cx="8610600" cy="5029200"/>
          </a:xfrm>
        </p:spPr>
        <p:txBody>
          <a:bodyPr>
            <a:normAutofit/>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228600" y="6537325"/>
            <a:ext cx="2133600" cy="244475"/>
          </a:xfrm>
        </p:spPr>
        <p:txBody>
          <a:bodyPr/>
          <a:lstStyle/>
          <a:p>
            <a:r>
              <a:rPr lang="en-US" smtClean="0"/>
              <a:t>Nexamp, Inc. </a:t>
            </a:r>
            <a:endParaRPr lang="en-US" dirty="0"/>
          </a:p>
        </p:txBody>
      </p:sp>
      <p:sp>
        <p:nvSpPr>
          <p:cNvPr id="5" name="Footer Placeholder 4"/>
          <p:cNvSpPr>
            <a:spLocks noGrp="1"/>
          </p:cNvSpPr>
          <p:nvPr>
            <p:ph type="ftr" sz="quarter" idx="11"/>
          </p:nvPr>
        </p:nvSpPr>
        <p:spPr>
          <a:xfrm>
            <a:off x="3124200" y="6553200"/>
            <a:ext cx="2895600" cy="244475"/>
          </a:xfrm>
        </p:spPr>
        <p:txBody>
          <a:bodyPr/>
          <a:lstStyle/>
          <a:p>
            <a:r>
              <a:rPr lang="en-US" smtClean="0"/>
              <a:t>The Restructuring Roundtable| September 2011</a:t>
            </a:r>
            <a:endParaRPr lang="en-US" dirty="0"/>
          </a:p>
        </p:txBody>
      </p:sp>
      <p:sp>
        <p:nvSpPr>
          <p:cNvPr id="6" name="Slide Number Placeholder 5"/>
          <p:cNvSpPr>
            <a:spLocks noGrp="1"/>
          </p:cNvSpPr>
          <p:nvPr>
            <p:ph type="sldNum" sz="quarter" idx="12"/>
          </p:nvPr>
        </p:nvSpPr>
        <p:spPr>
          <a:xfrm>
            <a:off x="6705600" y="6537325"/>
            <a:ext cx="2133600" cy="244475"/>
          </a:xfrm>
        </p:spPr>
        <p:txBody>
          <a:bodyPr/>
          <a:lstStyle/>
          <a:p>
            <a:fld id="{E3F908B3-6A3F-47D4-A182-2BADFC89E3A0}" type="slidenum">
              <a:rPr lang="en-US" smtClean="0"/>
              <a:pPr/>
              <a:t>‹#›</a:t>
            </a:fld>
            <a:endParaRPr lang="en-US" dirty="0"/>
          </a:p>
        </p:txBody>
      </p:sp>
      <p:pic>
        <p:nvPicPr>
          <p:cNvPr id="7" name="Picture 6" descr="Nexamp_Logo_RGB.tif"/>
          <p:cNvPicPr>
            <a:picLocks noChangeAspect="1"/>
          </p:cNvPicPr>
          <p:nvPr userDrawn="1"/>
        </p:nvPicPr>
        <p:blipFill>
          <a:blip r:embed="rId2" cstate="print"/>
          <a:stretch>
            <a:fillRect/>
          </a:stretch>
        </p:blipFill>
        <p:spPr>
          <a:xfrm>
            <a:off x="152400" y="97972"/>
            <a:ext cx="1066800" cy="235414"/>
          </a:xfrm>
          <a:prstGeom prst="rect">
            <a:avLst/>
          </a:prstGeom>
        </p:spPr>
      </p:pic>
      <p:cxnSp>
        <p:nvCxnSpPr>
          <p:cNvPr id="9" name="Straight Connector 8"/>
          <p:cNvCxnSpPr/>
          <p:nvPr userDrawn="1"/>
        </p:nvCxnSpPr>
        <p:spPr>
          <a:xfrm>
            <a:off x="152400" y="348344"/>
            <a:ext cx="87630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Nexamp, Inc. </a:t>
            </a:r>
            <a:endParaRPr lang="en-US" dirty="0"/>
          </a:p>
        </p:txBody>
      </p:sp>
      <p:sp>
        <p:nvSpPr>
          <p:cNvPr id="5" name="Footer Placeholder 4"/>
          <p:cNvSpPr>
            <a:spLocks noGrp="1"/>
          </p:cNvSpPr>
          <p:nvPr>
            <p:ph type="ftr" sz="quarter" idx="11"/>
          </p:nvPr>
        </p:nvSpPr>
        <p:spPr/>
        <p:txBody>
          <a:bodyPr/>
          <a:lstStyle/>
          <a:p>
            <a:r>
              <a:rPr lang="en-US" smtClean="0"/>
              <a:t>The Restructuring Roundtable| September 2011</a:t>
            </a:r>
            <a:endParaRPr lang="en-US" dirty="0"/>
          </a:p>
        </p:txBody>
      </p:sp>
      <p:sp>
        <p:nvSpPr>
          <p:cNvPr id="6" name="Slide Number Placeholder 5"/>
          <p:cNvSpPr>
            <a:spLocks noGrp="1"/>
          </p:cNvSpPr>
          <p:nvPr>
            <p:ph type="sldNum" sz="quarter" idx="12"/>
          </p:nvPr>
        </p:nvSpPr>
        <p:spPr/>
        <p:txBody>
          <a:bodyPr/>
          <a:lstStyle/>
          <a:p>
            <a:fld id="{E3F908B3-6A3F-47D4-A182-2BADFC89E3A0}"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Nexamp, Inc. </a:t>
            </a:r>
            <a:endParaRPr lang="en-US" dirty="0"/>
          </a:p>
        </p:txBody>
      </p:sp>
      <p:sp>
        <p:nvSpPr>
          <p:cNvPr id="6" name="Footer Placeholder 5"/>
          <p:cNvSpPr>
            <a:spLocks noGrp="1"/>
          </p:cNvSpPr>
          <p:nvPr>
            <p:ph type="ftr" sz="quarter" idx="11"/>
          </p:nvPr>
        </p:nvSpPr>
        <p:spPr/>
        <p:txBody>
          <a:bodyPr/>
          <a:lstStyle/>
          <a:p>
            <a:r>
              <a:rPr lang="en-US" smtClean="0"/>
              <a:t>The Restructuring Roundtable| September 2011</a:t>
            </a:r>
            <a:endParaRPr lang="en-US" dirty="0"/>
          </a:p>
        </p:txBody>
      </p:sp>
      <p:sp>
        <p:nvSpPr>
          <p:cNvPr id="7" name="Slide Number Placeholder 6"/>
          <p:cNvSpPr>
            <a:spLocks noGrp="1"/>
          </p:cNvSpPr>
          <p:nvPr>
            <p:ph type="sldNum" sz="quarter" idx="12"/>
          </p:nvPr>
        </p:nvSpPr>
        <p:spPr/>
        <p:txBody>
          <a:bodyPr/>
          <a:lstStyle/>
          <a:p>
            <a:fld id="{E3F908B3-6A3F-47D4-A182-2BADFC89E3A0}"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Nexamp, Inc. </a:t>
            </a:r>
            <a:endParaRPr lang="en-US" dirty="0"/>
          </a:p>
        </p:txBody>
      </p:sp>
      <p:sp>
        <p:nvSpPr>
          <p:cNvPr id="8" name="Footer Placeholder 7"/>
          <p:cNvSpPr>
            <a:spLocks noGrp="1"/>
          </p:cNvSpPr>
          <p:nvPr>
            <p:ph type="ftr" sz="quarter" idx="11"/>
          </p:nvPr>
        </p:nvSpPr>
        <p:spPr/>
        <p:txBody>
          <a:bodyPr/>
          <a:lstStyle/>
          <a:p>
            <a:r>
              <a:rPr lang="en-US" smtClean="0"/>
              <a:t>The Restructuring Roundtable| September 2011</a:t>
            </a:r>
            <a:endParaRPr lang="en-US" dirty="0"/>
          </a:p>
        </p:txBody>
      </p:sp>
      <p:sp>
        <p:nvSpPr>
          <p:cNvPr id="9" name="Slide Number Placeholder 8"/>
          <p:cNvSpPr>
            <a:spLocks noGrp="1"/>
          </p:cNvSpPr>
          <p:nvPr>
            <p:ph type="sldNum" sz="quarter" idx="12"/>
          </p:nvPr>
        </p:nvSpPr>
        <p:spPr/>
        <p:txBody>
          <a:bodyPr/>
          <a:lstStyle/>
          <a:p>
            <a:fld id="{E3F908B3-6A3F-47D4-A182-2BADFC89E3A0}"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Nexamp, Inc. </a:t>
            </a:r>
            <a:endParaRPr lang="en-US" dirty="0"/>
          </a:p>
        </p:txBody>
      </p:sp>
      <p:sp>
        <p:nvSpPr>
          <p:cNvPr id="4" name="Footer Placeholder 3"/>
          <p:cNvSpPr>
            <a:spLocks noGrp="1"/>
          </p:cNvSpPr>
          <p:nvPr>
            <p:ph type="ftr" sz="quarter" idx="11"/>
          </p:nvPr>
        </p:nvSpPr>
        <p:spPr/>
        <p:txBody>
          <a:bodyPr/>
          <a:lstStyle/>
          <a:p>
            <a:r>
              <a:rPr lang="en-US" smtClean="0"/>
              <a:t>The Restructuring Roundtable| September 2011</a:t>
            </a:r>
            <a:endParaRPr lang="en-US" dirty="0"/>
          </a:p>
        </p:txBody>
      </p:sp>
      <p:sp>
        <p:nvSpPr>
          <p:cNvPr id="5" name="Slide Number Placeholder 4"/>
          <p:cNvSpPr>
            <a:spLocks noGrp="1"/>
          </p:cNvSpPr>
          <p:nvPr>
            <p:ph type="sldNum" sz="quarter" idx="12"/>
          </p:nvPr>
        </p:nvSpPr>
        <p:spPr/>
        <p:txBody>
          <a:bodyPr/>
          <a:lstStyle/>
          <a:p>
            <a:fld id="{E3F908B3-6A3F-47D4-A182-2BADFC89E3A0}"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Nexamp, Inc. </a:t>
            </a:r>
            <a:endParaRPr lang="en-US" dirty="0"/>
          </a:p>
        </p:txBody>
      </p:sp>
      <p:sp>
        <p:nvSpPr>
          <p:cNvPr id="3" name="Footer Placeholder 2"/>
          <p:cNvSpPr>
            <a:spLocks noGrp="1"/>
          </p:cNvSpPr>
          <p:nvPr>
            <p:ph type="ftr" sz="quarter" idx="11"/>
          </p:nvPr>
        </p:nvSpPr>
        <p:spPr/>
        <p:txBody>
          <a:bodyPr/>
          <a:lstStyle/>
          <a:p>
            <a:r>
              <a:rPr lang="en-US" smtClean="0"/>
              <a:t>The Restructuring Roundtable| September 2011</a:t>
            </a:r>
            <a:endParaRPr lang="en-US" dirty="0"/>
          </a:p>
        </p:txBody>
      </p:sp>
      <p:sp>
        <p:nvSpPr>
          <p:cNvPr id="4" name="Slide Number Placeholder 3"/>
          <p:cNvSpPr>
            <a:spLocks noGrp="1"/>
          </p:cNvSpPr>
          <p:nvPr>
            <p:ph type="sldNum" sz="quarter" idx="12"/>
          </p:nvPr>
        </p:nvSpPr>
        <p:spPr/>
        <p:txBody>
          <a:bodyPr/>
          <a:lstStyle/>
          <a:p>
            <a:fld id="{E3F908B3-6A3F-47D4-A182-2BADFC89E3A0}"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Nexamp, Inc. </a:t>
            </a:r>
            <a:endParaRPr lang="en-US" dirty="0"/>
          </a:p>
        </p:txBody>
      </p:sp>
      <p:sp>
        <p:nvSpPr>
          <p:cNvPr id="6" name="Footer Placeholder 5"/>
          <p:cNvSpPr>
            <a:spLocks noGrp="1"/>
          </p:cNvSpPr>
          <p:nvPr>
            <p:ph type="ftr" sz="quarter" idx="11"/>
          </p:nvPr>
        </p:nvSpPr>
        <p:spPr/>
        <p:txBody>
          <a:bodyPr/>
          <a:lstStyle/>
          <a:p>
            <a:r>
              <a:rPr lang="en-US" smtClean="0"/>
              <a:t>The Restructuring Roundtable| September 2011</a:t>
            </a:r>
            <a:endParaRPr lang="en-US" dirty="0"/>
          </a:p>
        </p:txBody>
      </p:sp>
      <p:sp>
        <p:nvSpPr>
          <p:cNvPr id="7" name="Slide Number Placeholder 6"/>
          <p:cNvSpPr>
            <a:spLocks noGrp="1"/>
          </p:cNvSpPr>
          <p:nvPr>
            <p:ph type="sldNum" sz="quarter" idx="12"/>
          </p:nvPr>
        </p:nvSpPr>
        <p:spPr/>
        <p:txBody>
          <a:bodyPr/>
          <a:lstStyle/>
          <a:p>
            <a:fld id="{E3F908B3-6A3F-47D4-A182-2BADFC89E3A0}"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Nexamp, Inc. </a:t>
            </a:r>
            <a:endParaRPr lang="en-US" dirty="0"/>
          </a:p>
        </p:txBody>
      </p:sp>
      <p:sp>
        <p:nvSpPr>
          <p:cNvPr id="6" name="Footer Placeholder 5"/>
          <p:cNvSpPr>
            <a:spLocks noGrp="1"/>
          </p:cNvSpPr>
          <p:nvPr>
            <p:ph type="ftr" sz="quarter" idx="11"/>
          </p:nvPr>
        </p:nvSpPr>
        <p:spPr/>
        <p:txBody>
          <a:bodyPr/>
          <a:lstStyle/>
          <a:p>
            <a:r>
              <a:rPr lang="en-US" smtClean="0"/>
              <a:t>The Restructuring Roundtable| September 2011</a:t>
            </a:r>
            <a:endParaRPr lang="en-US" dirty="0"/>
          </a:p>
        </p:txBody>
      </p:sp>
      <p:sp>
        <p:nvSpPr>
          <p:cNvPr id="7" name="Slide Number Placeholder 6"/>
          <p:cNvSpPr>
            <a:spLocks noGrp="1"/>
          </p:cNvSpPr>
          <p:nvPr>
            <p:ph type="sldNum" sz="quarter" idx="12"/>
          </p:nvPr>
        </p:nvSpPr>
        <p:spPr/>
        <p:txBody>
          <a:bodyPr/>
          <a:lstStyle/>
          <a:p>
            <a:fld id="{E3F908B3-6A3F-47D4-A182-2BADFC89E3A0}"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tif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Nexamp, Inc. </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The Restructuring Roundtable| September 2011</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F908B3-6A3F-47D4-A182-2BADFC89E3A0}" type="slidenum">
              <a:rPr lang="en-US" smtClean="0"/>
              <a:pPr/>
              <a:t>‹#›</a:t>
            </a:fld>
            <a:endParaRPr lang="en-US" dirty="0"/>
          </a:p>
        </p:txBody>
      </p:sp>
      <p:pic>
        <p:nvPicPr>
          <p:cNvPr id="7" name="Picture 6" descr="Nexamp_Logo_RGB.tif"/>
          <p:cNvPicPr>
            <a:picLocks noChangeAspect="1"/>
          </p:cNvPicPr>
          <p:nvPr/>
        </p:nvPicPr>
        <p:blipFill>
          <a:blip r:embed="rId13" cstate="print"/>
          <a:stretch>
            <a:fillRect/>
          </a:stretch>
        </p:blipFill>
        <p:spPr>
          <a:xfrm>
            <a:off x="152400" y="97972"/>
            <a:ext cx="1066800" cy="235414"/>
          </a:xfrm>
          <a:prstGeom prst="rect">
            <a:avLst/>
          </a:prstGeom>
        </p:spPr>
      </p:pic>
      <p:cxnSp>
        <p:nvCxnSpPr>
          <p:cNvPr id="8" name="Straight Connector 7"/>
          <p:cNvCxnSpPr/>
          <p:nvPr/>
        </p:nvCxnSpPr>
        <p:spPr>
          <a:xfrm>
            <a:off x="152400" y="348344"/>
            <a:ext cx="8763000" cy="0"/>
          </a:xfrm>
          <a:prstGeom prst="line">
            <a:avLst/>
          </a:prstGeom>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gif"/><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hyperlink" Target="mailto:dleary@nexamp.com"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www.nexamp.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838200"/>
            <a:ext cx="8382000" cy="4267200"/>
          </a:xfrm>
        </p:spPr>
        <p:txBody>
          <a:bodyPr>
            <a:normAutofit fontScale="90000"/>
          </a:bodyPr>
          <a:lstStyle/>
          <a:p>
            <a:pPr algn="l"/>
            <a:r>
              <a:rPr lang="en-US" b="1" dirty="0" smtClean="0">
                <a:solidFill>
                  <a:schemeClr val="tx2"/>
                </a:solidFill>
              </a:rPr>
              <a:t/>
            </a:r>
            <a:br>
              <a:rPr lang="en-US" b="1" dirty="0" smtClean="0">
                <a:solidFill>
                  <a:schemeClr val="tx2"/>
                </a:solidFill>
              </a:rPr>
            </a:br>
            <a:r>
              <a:rPr lang="en-US" sz="5300" b="1" dirty="0" smtClean="0">
                <a:solidFill>
                  <a:schemeClr val="tx2"/>
                </a:solidFill>
              </a:rPr>
              <a:t>Restructuring Roundtable:</a:t>
            </a:r>
            <a:r>
              <a:rPr lang="en-US" sz="4900" b="1" dirty="0" smtClean="0">
                <a:solidFill>
                  <a:schemeClr val="tx2"/>
                </a:solidFill>
              </a:rPr>
              <a:t/>
            </a:r>
            <a:br>
              <a:rPr lang="en-US" sz="4900" b="1" dirty="0" smtClean="0">
                <a:solidFill>
                  <a:schemeClr val="tx2"/>
                </a:solidFill>
              </a:rPr>
            </a:br>
            <a:r>
              <a:rPr lang="en-US" b="1" dirty="0" smtClean="0">
                <a:solidFill>
                  <a:schemeClr val="tx2"/>
                </a:solidFill>
              </a:rPr>
              <a:t>The Future of Solar in New England</a:t>
            </a:r>
            <a:r>
              <a:rPr lang="en-US" sz="2700" b="1" dirty="0" smtClean="0">
                <a:solidFill>
                  <a:schemeClr val="tx2"/>
                </a:solidFill>
              </a:rPr>
              <a:t/>
            </a:r>
            <a:br>
              <a:rPr lang="en-US" sz="2700" b="1" dirty="0" smtClean="0">
                <a:solidFill>
                  <a:schemeClr val="tx2"/>
                </a:solidFill>
              </a:rPr>
            </a:br>
            <a:r>
              <a:rPr lang="en-US" sz="2700" b="1" dirty="0" smtClean="0">
                <a:solidFill>
                  <a:schemeClr val="tx2"/>
                </a:solidFill>
              </a:rPr>
              <a:t/>
            </a:r>
            <a:br>
              <a:rPr lang="en-US" sz="2700" b="1" dirty="0" smtClean="0">
                <a:solidFill>
                  <a:schemeClr val="tx2"/>
                </a:solidFill>
              </a:rPr>
            </a:br>
            <a:r>
              <a:rPr lang="en-US" sz="2700" b="1" dirty="0" smtClean="0">
                <a:solidFill>
                  <a:schemeClr val="tx2"/>
                </a:solidFill>
              </a:rPr>
              <a:t>By Dan Leary</a:t>
            </a:r>
            <a:r>
              <a:rPr lang="en-US" dirty="0" smtClean="0"/>
              <a:t/>
            </a:r>
            <a:br>
              <a:rPr lang="en-US" dirty="0" smtClean="0"/>
            </a:br>
            <a:r>
              <a:rPr lang="en-US" dirty="0" smtClean="0"/>
              <a:t/>
            </a:r>
            <a:br>
              <a:rPr lang="en-US" dirty="0" smtClean="0"/>
            </a:br>
            <a:r>
              <a:rPr lang="en-US" dirty="0" smtClean="0"/>
              <a:t/>
            </a:r>
            <a:br>
              <a:rPr lang="en-US" dirty="0" smtClean="0"/>
            </a:br>
            <a:r>
              <a:rPr lang="en-US" sz="2700" dirty="0" smtClean="0"/>
              <a:t>September 2011</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Z:\Clients Goverment\MA\Mass Stim 2\Barnstable\Pics\Barn 5-3-11B.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2400" y="380999"/>
            <a:ext cx="8763000" cy="6108629"/>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r>
              <a:rPr lang="en-US" dirty="0" smtClean="0"/>
              <a:t>New England Markets Overview</a:t>
            </a:r>
          </a:p>
          <a:p>
            <a:r>
              <a:rPr lang="en-US" dirty="0" smtClean="0"/>
              <a:t>Massachusetts Landscape</a:t>
            </a:r>
          </a:p>
          <a:p>
            <a:r>
              <a:rPr lang="en-US" dirty="0" smtClean="0"/>
              <a:t>Developer’s Perspective</a:t>
            </a:r>
          </a:p>
        </p:txBody>
      </p:sp>
      <p:sp>
        <p:nvSpPr>
          <p:cNvPr id="4" name="Date Placeholder 3"/>
          <p:cNvSpPr>
            <a:spLocks noGrp="1"/>
          </p:cNvSpPr>
          <p:nvPr>
            <p:ph type="dt" sz="half" idx="10"/>
          </p:nvPr>
        </p:nvSpPr>
        <p:spPr/>
        <p:txBody>
          <a:bodyPr/>
          <a:lstStyle/>
          <a:p>
            <a:r>
              <a:rPr lang="en-US" smtClean="0"/>
              <a:t>Nexamp, Inc. </a:t>
            </a:r>
            <a:endParaRPr lang="en-US" dirty="0"/>
          </a:p>
        </p:txBody>
      </p:sp>
      <p:sp>
        <p:nvSpPr>
          <p:cNvPr id="6" name="Slide Number Placeholder 5"/>
          <p:cNvSpPr>
            <a:spLocks noGrp="1"/>
          </p:cNvSpPr>
          <p:nvPr>
            <p:ph type="sldNum" sz="quarter" idx="12"/>
          </p:nvPr>
        </p:nvSpPr>
        <p:spPr/>
        <p:txBody>
          <a:bodyPr/>
          <a:lstStyle/>
          <a:p>
            <a:fld id="{E3F908B3-6A3F-47D4-A182-2BADFC89E3A0}" type="slidenum">
              <a:rPr lang="en-US" smtClean="0"/>
              <a:pPr/>
              <a:t>2</a:t>
            </a:fld>
            <a:endParaRPr lang="en-US" dirty="0"/>
          </a:p>
        </p:txBody>
      </p:sp>
      <p:sp>
        <p:nvSpPr>
          <p:cNvPr id="8" name="Footer Placeholder 4"/>
          <p:cNvSpPr>
            <a:spLocks noGrp="1"/>
          </p:cNvSpPr>
          <p:nvPr>
            <p:ph type="ftr" sz="quarter" idx="11"/>
          </p:nvPr>
        </p:nvSpPr>
        <p:spPr>
          <a:xfrm>
            <a:off x="2819400" y="6553201"/>
            <a:ext cx="3429000" cy="228600"/>
          </a:xfrm>
        </p:spPr>
        <p:txBody>
          <a:bodyPr/>
          <a:lstStyle/>
          <a:p>
            <a:r>
              <a:rPr lang="en-US" smtClean="0"/>
              <a:t>The Restructuring Roundtable| September 2011</a:t>
            </a:r>
            <a:endParaRPr lang="en-US" dirty="0"/>
          </a:p>
        </p:txBody>
      </p:sp>
    </p:spTree>
    <p:extLst>
      <p:ext uri="{BB962C8B-B14F-4D97-AF65-F5344CB8AC3E}">
        <p14:creationId xmlns:p14="http://schemas.microsoft.com/office/powerpoint/2010/main" xmlns="" val="11764293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6" descr="n-grid 097.jpg"/>
          <p:cNvPicPr>
            <a:picLocks noChangeAspect="1"/>
          </p:cNvPicPr>
          <p:nvPr/>
        </p:nvPicPr>
        <p:blipFill>
          <a:blip r:embed="rId2" cstate="print"/>
          <a:srcRect b="15556"/>
          <a:stretch>
            <a:fillRect/>
          </a:stretch>
        </p:blipFill>
        <p:spPr>
          <a:xfrm>
            <a:off x="0" y="1066800"/>
            <a:ext cx="9144000" cy="5486400"/>
          </a:xfrm>
          <a:prstGeom prst="rect">
            <a:avLst/>
          </a:prstGeom>
          <a:ln>
            <a:noFill/>
          </a:ln>
          <a:effectLst>
            <a:softEdge rad="112500"/>
          </a:effectLst>
        </p:spPr>
      </p:pic>
      <p:sp>
        <p:nvSpPr>
          <p:cNvPr id="2" name="Title 1"/>
          <p:cNvSpPr>
            <a:spLocks noGrp="1"/>
          </p:cNvSpPr>
          <p:nvPr>
            <p:ph type="title"/>
          </p:nvPr>
        </p:nvSpPr>
        <p:spPr/>
        <p:txBody>
          <a:bodyPr/>
          <a:lstStyle/>
          <a:p>
            <a:r>
              <a:rPr lang="en-US" dirty="0" smtClean="0"/>
              <a:t>New England Market Overview</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xmlns="" val="4109985009"/>
              </p:ext>
            </p:extLst>
          </p:nvPr>
        </p:nvGraphicFramePr>
        <p:xfrm>
          <a:off x="457200" y="1336554"/>
          <a:ext cx="3100388" cy="2595880"/>
        </p:xfrm>
        <a:graphic>
          <a:graphicData uri="http://schemas.openxmlformats.org/drawingml/2006/table">
            <a:tbl>
              <a:tblPr firstRow="1" bandRow="1">
                <a:tableStyleId>{3C2FFA5D-87B4-456A-9821-1D502468CF0F}</a:tableStyleId>
              </a:tblPr>
              <a:tblGrid>
                <a:gridCol w="685800"/>
                <a:gridCol w="2414588"/>
              </a:tblGrid>
              <a:tr h="370840">
                <a:tc>
                  <a:txBody>
                    <a:bodyPr/>
                    <a:lstStyle/>
                    <a:p>
                      <a:endParaRPr lang="en-US" dirty="0"/>
                    </a:p>
                  </a:txBody>
                  <a:tcPr/>
                </a:tc>
                <a:tc>
                  <a:txBody>
                    <a:bodyPr/>
                    <a:lstStyle/>
                    <a:p>
                      <a:r>
                        <a:rPr lang="en-US" dirty="0" smtClean="0"/>
                        <a:t>Relative Activity</a:t>
                      </a:r>
                      <a:endParaRPr lang="en-US" dirty="0"/>
                    </a:p>
                  </a:txBody>
                  <a:tcPr/>
                </a:tc>
              </a:tr>
              <a:tr h="370840">
                <a:tc>
                  <a:txBody>
                    <a:bodyPr/>
                    <a:lstStyle/>
                    <a:p>
                      <a:r>
                        <a:rPr lang="en-US" sz="1400" dirty="0" smtClean="0"/>
                        <a:t>MA</a:t>
                      </a:r>
                      <a:endParaRPr lang="en-US" sz="1400" dirty="0"/>
                    </a:p>
                  </a:txBody>
                  <a:tcPr>
                    <a:solidFill>
                      <a:schemeClr val="bg1"/>
                    </a:solidFill>
                  </a:tcPr>
                </a:tc>
                <a:tc>
                  <a:txBody>
                    <a:bodyPr/>
                    <a:lstStyle/>
                    <a:p>
                      <a:r>
                        <a:rPr lang="en-US" sz="1400" dirty="0" smtClean="0"/>
                        <a:t>High</a:t>
                      </a:r>
                      <a:endParaRPr lang="en-US" sz="1400" dirty="0"/>
                    </a:p>
                  </a:txBody>
                  <a:tcPr>
                    <a:solidFill>
                      <a:schemeClr val="bg1"/>
                    </a:solidFill>
                  </a:tcPr>
                </a:tc>
              </a:tr>
              <a:tr h="370840">
                <a:tc>
                  <a:txBody>
                    <a:bodyPr/>
                    <a:lstStyle/>
                    <a:p>
                      <a:r>
                        <a:rPr lang="en-US" sz="1400" dirty="0" smtClean="0"/>
                        <a:t>VT</a:t>
                      </a:r>
                      <a:endParaRPr lang="en-US" sz="1400" dirty="0"/>
                    </a:p>
                  </a:txBody>
                  <a:tcPr>
                    <a:solidFill>
                      <a:schemeClr val="bg1"/>
                    </a:solidFill>
                  </a:tcPr>
                </a:tc>
                <a:tc>
                  <a:txBody>
                    <a:bodyPr/>
                    <a:lstStyle/>
                    <a:p>
                      <a:r>
                        <a:rPr lang="en-US" sz="1400" dirty="0" smtClean="0"/>
                        <a:t>Moderate</a:t>
                      </a:r>
                      <a:endParaRPr lang="en-US" sz="1400" dirty="0"/>
                    </a:p>
                  </a:txBody>
                  <a:tcPr>
                    <a:solidFill>
                      <a:schemeClr val="bg1"/>
                    </a:solidFill>
                  </a:tcPr>
                </a:tc>
              </a:tr>
              <a:tr h="370840">
                <a:tc>
                  <a:txBody>
                    <a:bodyPr/>
                    <a:lstStyle/>
                    <a:p>
                      <a:r>
                        <a:rPr lang="en-US" sz="1400" dirty="0" smtClean="0"/>
                        <a:t>CT</a:t>
                      </a:r>
                      <a:endParaRPr lang="en-US" sz="1400" dirty="0"/>
                    </a:p>
                  </a:txBody>
                  <a:tcPr>
                    <a:solidFill>
                      <a:schemeClr val="bg1"/>
                    </a:solidFill>
                  </a:tcPr>
                </a:tc>
                <a:tc>
                  <a:txBody>
                    <a:bodyPr/>
                    <a:lstStyle/>
                    <a:p>
                      <a:r>
                        <a:rPr lang="en-US" sz="1400" dirty="0" smtClean="0"/>
                        <a:t>Watch</a:t>
                      </a:r>
                      <a:endParaRPr lang="en-US" sz="1400" dirty="0"/>
                    </a:p>
                  </a:txBody>
                  <a:tcPr>
                    <a:solidFill>
                      <a:schemeClr val="bg1"/>
                    </a:solidFill>
                  </a:tcPr>
                </a:tc>
              </a:tr>
              <a:tr h="370840">
                <a:tc>
                  <a:txBody>
                    <a:bodyPr/>
                    <a:lstStyle/>
                    <a:p>
                      <a:r>
                        <a:rPr lang="en-US" sz="1400" dirty="0" smtClean="0"/>
                        <a:t>NH</a:t>
                      </a:r>
                      <a:endParaRPr lang="en-US" sz="1400" dirty="0"/>
                    </a:p>
                  </a:txBody>
                  <a:tcPr>
                    <a:solidFill>
                      <a:schemeClr val="bg1"/>
                    </a:solidFill>
                  </a:tcPr>
                </a:tc>
                <a:tc>
                  <a:txBody>
                    <a:bodyPr/>
                    <a:lstStyle/>
                    <a:p>
                      <a:r>
                        <a:rPr lang="en-US" sz="1400" dirty="0" smtClean="0"/>
                        <a:t>Low</a:t>
                      </a:r>
                      <a:endParaRPr lang="en-US" sz="1400" dirty="0"/>
                    </a:p>
                  </a:txBody>
                  <a:tcPr>
                    <a:solidFill>
                      <a:schemeClr val="bg1"/>
                    </a:solidFill>
                  </a:tcPr>
                </a:tc>
              </a:tr>
              <a:tr h="370840">
                <a:tc>
                  <a:txBody>
                    <a:bodyPr/>
                    <a:lstStyle/>
                    <a:p>
                      <a:r>
                        <a:rPr lang="en-US" sz="1400" dirty="0" smtClean="0"/>
                        <a:t>RI</a:t>
                      </a:r>
                      <a:endParaRPr lang="en-US" sz="1400" dirty="0"/>
                    </a:p>
                  </a:txBody>
                  <a:tcPr>
                    <a:solidFill>
                      <a:schemeClr val="bg1"/>
                    </a:solidFill>
                  </a:tcPr>
                </a:tc>
                <a:tc>
                  <a:txBody>
                    <a:bodyPr/>
                    <a:lstStyle/>
                    <a:p>
                      <a:r>
                        <a:rPr lang="en-US" sz="1400" dirty="0" smtClean="0"/>
                        <a:t>Watch</a:t>
                      </a:r>
                      <a:endParaRPr lang="en-US" sz="1400" dirty="0"/>
                    </a:p>
                  </a:txBody>
                  <a:tcPr>
                    <a:solidFill>
                      <a:schemeClr val="bg1"/>
                    </a:solidFill>
                  </a:tcPr>
                </a:tc>
              </a:tr>
              <a:tr h="370840">
                <a:tc>
                  <a:txBody>
                    <a:bodyPr/>
                    <a:lstStyle/>
                    <a:p>
                      <a:r>
                        <a:rPr lang="en-US" sz="1400" dirty="0" smtClean="0"/>
                        <a:t>ME</a:t>
                      </a:r>
                      <a:endParaRPr lang="en-US" sz="1400" dirty="0"/>
                    </a:p>
                  </a:txBody>
                  <a:tcPr>
                    <a:solidFill>
                      <a:schemeClr val="bg1"/>
                    </a:solidFill>
                  </a:tcPr>
                </a:tc>
                <a:tc>
                  <a:txBody>
                    <a:bodyPr/>
                    <a:lstStyle/>
                    <a:p>
                      <a:r>
                        <a:rPr lang="en-US" sz="1400" dirty="0" smtClean="0"/>
                        <a:t>Low</a:t>
                      </a:r>
                      <a:endParaRPr lang="en-US" sz="1400" dirty="0"/>
                    </a:p>
                  </a:txBody>
                  <a:tcPr>
                    <a:solidFill>
                      <a:schemeClr val="bg1"/>
                    </a:solidFill>
                  </a:tcPr>
                </a:tc>
              </a:tr>
            </a:tbl>
          </a:graphicData>
        </a:graphic>
      </p:graphicFrame>
      <p:sp>
        <p:nvSpPr>
          <p:cNvPr id="4" name="Date Placeholder 3"/>
          <p:cNvSpPr>
            <a:spLocks noGrp="1"/>
          </p:cNvSpPr>
          <p:nvPr>
            <p:ph type="dt" sz="half" idx="10"/>
          </p:nvPr>
        </p:nvSpPr>
        <p:spPr/>
        <p:txBody>
          <a:bodyPr/>
          <a:lstStyle/>
          <a:p>
            <a:r>
              <a:rPr lang="en-US" smtClean="0"/>
              <a:t>Nexamp, Inc. </a:t>
            </a:r>
            <a:endParaRPr lang="en-US" dirty="0"/>
          </a:p>
        </p:txBody>
      </p:sp>
      <p:sp>
        <p:nvSpPr>
          <p:cNvPr id="6" name="Slide Number Placeholder 5"/>
          <p:cNvSpPr>
            <a:spLocks noGrp="1"/>
          </p:cNvSpPr>
          <p:nvPr>
            <p:ph type="sldNum" sz="quarter" idx="12"/>
          </p:nvPr>
        </p:nvSpPr>
        <p:spPr/>
        <p:txBody>
          <a:bodyPr/>
          <a:lstStyle/>
          <a:p>
            <a:fld id="{E3F908B3-6A3F-47D4-A182-2BADFC89E3A0}" type="slidenum">
              <a:rPr lang="en-US" smtClean="0"/>
              <a:pPr/>
              <a:t>3</a:t>
            </a:fld>
            <a:endParaRPr lang="en-US" dirty="0"/>
          </a:p>
        </p:txBody>
      </p:sp>
      <p:sp>
        <p:nvSpPr>
          <p:cNvPr id="8" name="Footer Placeholder 4"/>
          <p:cNvSpPr>
            <a:spLocks noGrp="1"/>
          </p:cNvSpPr>
          <p:nvPr>
            <p:ph type="ftr" sz="quarter" idx="11"/>
          </p:nvPr>
        </p:nvSpPr>
        <p:spPr>
          <a:xfrm>
            <a:off x="2819400" y="6553201"/>
            <a:ext cx="3429000" cy="228600"/>
          </a:xfrm>
        </p:spPr>
        <p:txBody>
          <a:bodyPr/>
          <a:lstStyle/>
          <a:p>
            <a:r>
              <a:rPr lang="en-US" smtClean="0"/>
              <a:t>The Restructuring Roundtable| September 2011</a:t>
            </a:r>
            <a:endParaRPr lang="en-US" dirty="0"/>
          </a:p>
        </p:txBody>
      </p:sp>
    </p:spTree>
    <p:extLst>
      <p:ext uri="{BB962C8B-B14F-4D97-AF65-F5344CB8AC3E}">
        <p14:creationId xmlns:p14="http://schemas.microsoft.com/office/powerpoint/2010/main" xmlns="" val="16895209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ostonProperties070810.JPG"/>
          <p:cNvPicPr>
            <a:picLocks noChangeAspect="1"/>
          </p:cNvPicPr>
          <p:nvPr/>
        </p:nvPicPr>
        <p:blipFill>
          <a:blip r:embed="rId2" cstate="print"/>
          <a:srcRect t="34960" b="37467"/>
          <a:stretch>
            <a:fillRect/>
          </a:stretch>
        </p:blipFill>
        <p:spPr>
          <a:xfrm>
            <a:off x="0" y="1066800"/>
            <a:ext cx="9144000" cy="1676400"/>
          </a:xfrm>
          <a:prstGeom prst="rect">
            <a:avLst/>
          </a:prstGeom>
          <a:ln>
            <a:noFill/>
          </a:ln>
          <a:effectLst>
            <a:softEdge rad="112500"/>
          </a:effectLst>
        </p:spPr>
      </p:pic>
      <p:sp>
        <p:nvSpPr>
          <p:cNvPr id="2" name="Title 1"/>
          <p:cNvSpPr>
            <a:spLocks noGrp="1"/>
          </p:cNvSpPr>
          <p:nvPr>
            <p:ph type="title"/>
          </p:nvPr>
        </p:nvSpPr>
        <p:spPr/>
        <p:txBody>
          <a:bodyPr/>
          <a:lstStyle/>
          <a:p>
            <a:r>
              <a:rPr lang="en-US" dirty="0" smtClean="0"/>
              <a:t>MA Market Landscape</a:t>
            </a:r>
            <a:endParaRPr lang="en-US" dirty="0"/>
          </a:p>
        </p:txBody>
      </p:sp>
      <p:sp>
        <p:nvSpPr>
          <p:cNvPr id="3" name="Content Placeholder 2"/>
          <p:cNvSpPr>
            <a:spLocks noGrp="1"/>
          </p:cNvSpPr>
          <p:nvPr>
            <p:ph idx="1"/>
          </p:nvPr>
        </p:nvSpPr>
        <p:spPr/>
        <p:txBody>
          <a:bodyPr>
            <a:normAutofit/>
          </a:bodyPr>
          <a:lstStyle/>
          <a:p>
            <a:endParaRPr lang="en-US" sz="2400" dirty="0" smtClean="0"/>
          </a:p>
          <a:p>
            <a:endParaRPr lang="en-US" sz="2400" dirty="0"/>
          </a:p>
          <a:p>
            <a:endParaRPr lang="en-US" sz="2400" dirty="0" smtClean="0"/>
          </a:p>
          <a:p>
            <a:r>
              <a:rPr lang="en-US" sz="2400" dirty="0" smtClean="0"/>
              <a:t>59 MW of installed PV capacity</a:t>
            </a:r>
          </a:p>
          <a:p>
            <a:pPr lvl="1"/>
            <a:r>
              <a:rPr lang="en-US" sz="2000" dirty="0" smtClean="0"/>
              <a:t>~23 MW SREC Eligible</a:t>
            </a:r>
            <a:endParaRPr lang="en-US" sz="2000" dirty="0"/>
          </a:p>
          <a:p>
            <a:r>
              <a:rPr lang="en-US" sz="2400" dirty="0" smtClean="0"/>
              <a:t>353 MW in interconnection queue</a:t>
            </a:r>
          </a:p>
          <a:p>
            <a:r>
              <a:rPr lang="en-US" sz="2400" dirty="0" smtClean="0"/>
              <a:t>Over 200 solar installation/development companies</a:t>
            </a:r>
          </a:p>
          <a:p>
            <a:pPr lvl="1"/>
            <a:r>
              <a:rPr lang="en-US" sz="2000" dirty="0" smtClean="0"/>
              <a:t>Many flavors: Manufacturers, developers, GCs, electricians, roofers, etc.</a:t>
            </a:r>
          </a:p>
          <a:p>
            <a:r>
              <a:rPr lang="en-US" sz="2400" dirty="0" smtClean="0"/>
              <a:t>Current undersupply of SRECs—None registered to last Clearinghouse </a:t>
            </a:r>
            <a:r>
              <a:rPr lang="en-US" sz="2400" dirty="0"/>
              <a:t>A</a:t>
            </a:r>
            <a:r>
              <a:rPr lang="en-US" sz="2400" dirty="0" smtClean="0"/>
              <a:t>uction </a:t>
            </a:r>
          </a:p>
          <a:p>
            <a:r>
              <a:rPr lang="en-US" sz="2400" dirty="0" smtClean="0"/>
              <a:t>2012 SREC Compliance Obligation relatively flat over 2011</a:t>
            </a:r>
          </a:p>
        </p:txBody>
      </p:sp>
      <p:sp>
        <p:nvSpPr>
          <p:cNvPr id="4" name="Date Placeholder 3"/>
          <p:cNvSpPr>
            <a:spLocks noGrp="1"/>
          </p:cNvSpPr>
          <p:nvPr>
            <p:ph type="dt" sz="half" idx="10"/>
          </p:nvPr>
        </p:nvSpPr>
        <p:spPr/>
        <p:txBody>
          <a:bodyPr/>
          <a:lstStyle/>
          <a:p>
            <a:r>
              <a:rPr lang="en-US" smtClean="0"/>
              <a:t>Nexamp, Inc. </a:t>
            </a:r>
            <a:endParaRPr lang="en-US" dirty="0"/>
          </a:p>
        </p:txBody>
      </p:sp>
      <p:sp>
        <p:nvSpPr>
          <p:cNvPr id="6" name="Slide Number Placeholder 5"/>
          <p:cNvSpPr>
            <a:spLocks noGrp="1"/>
          </p:cNvSpPr>
          <p:nvPr>
            <p:ph type="sldNum" sz="quarter" idx="12"/>
          </p:nvPr>
        </p:nvSpPr>
        <p:spPr/>
        <p:txBody>
          <a:bodyPr/>
          <a:lstStyle/>
          <a:p>
            <a:fld id="{E3F908B3-6A3F-47D4-A182-2BADFC89E3A0}" type="slidenum">
              <a:rPr lang="en-US" smtClean="0"/>
              <a:pPr/>
              <a:t>4</a:t>
            </a:fld>
            <a:endParaRPr lang="en-US" dirty="0"/>
          </a:p>
        </p:txBody>
      </p:sp>
      <p:sp>
        <p:nvSpPr>
          <p:cNvPr id="7" name="Footer Placeholder 4"/>
          <p:cNvSpPr>
            <a:spLocks noGrp="1"/>
          </p:cNvSpPr>
          <p:nvPr>
            <p:ph type="ftr" sz="quarter" idx="11"/>
          </p:nvPr>
        </p:nvSpPr>
        <p:spPr>
          <a:xfrm>
            <a:off x="2819400" y="6553201"/>
            <a:ext cx="3429000" cy="228600"/>
          </a:xfrm>
        </p:spPr>
        <p:txBody>
          <a:bodyPr/>
          <a:lstStyle/>
          <a:p>
            <a:r>
              <a:rPr lang="en-US" dirty="0" smtClean="0"/>
              <a:t>The Restructuring Roundtable| September 2011</a:t>
            </a:r>
            <a:endParaRPr lang="en-US" dirty="0"/>
          </a:p>
        </p:txBody>
      </p:sp>
    </p:spTree>
    <p:extLst>
      <p:ext uri="{BB962C8B-B14F-4D97-AF65-F5344CB8AC3E}">
        <p14:creationId xmlns:p14="http://schemas.microsoft.com/office/powerpoint/2010/main" xmlns="" val="1237376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 Developer’s Perspective</a:t>
            </a:r>
            <a:endParaRPr lang="en-US" dirty="0"/>
          </a:p>
        </p:txBody>
      </p:sp>
      <p:sp>
        <p:nvSpPr>
          <p:cNvPr id="3" name="Content Placeholder 2"/>
          <p:cNvSpPr>
            <a:spLocks noGrp="1"/>
          </p:cNvSpPr>
          <p:nvPr>
            <p:ph idx="1"/>
          </p:nvPr>
        </p:nvSpPr>
        <p:spPr/>
        <p:txBody>
          <a:bodyPr>
            <a:normAutofit/>
          </a:bodyPr>
          <a:lstStyle/>
          <a:p>
            <a:r>
              <a:rPr lang="en-US" dirty="0" smtClean="0"/>
              <a:t>2010 was a “transition year”</a:t>
            </a:r>
          </a:p>
          <a:p>
            <a:pPr lvl="1"/>
            <a:r>
              <a:rPr lang="en-US" dirty="0" smtClean="0"/>
              <a:t>Finalized regulations for SREC </a:t>
            </a:r>
          </a:p>
          <a:p>
            <a:r>
              <a:rPr lang="en-US" dirty="0" smtClean="0"/>
              <a:t>2011 1H was a “bumpy ride”</a:t>
            </a:r>
          </a:p>
          <a:p>
            <a:pPr lvl="1"/>
            <a:r>
              <a:rPr lang="en-US" dirty="0" smtClean="0"/>
              <a:t>Net Metering uncertainty </a:t>
            </a:r>
          </a:p>
          <a:p>
            <a:pPr lvl="1"/>
            <a:r>
              <a:rPr lang="en-US" dirty="0" smtClean="0"/>
              <a:t>ACP adjustment</a:t>
            </a:r>
          </a:p>
          <a:p>
            <a:pPr lvl="1"/>
            <a:r>
              <a:rPr lang="en-US" dirty="0" smtClean="0"/>
              <a:t>SREC uncertainty</a:t>
            </a:r>
          </a:p>
          <a:p>
            <a:r>
              <a:rPr lang="en-US" dirty="0" smtClean="0"/>
              <a:t>2011 2H is </a:t>
            </a:r>
            <a:r>
              <a:rPr lang="en-US" dirty="0"/>
              <a:t>(</a:t>
            </a:r>
            <a:r>
              <a:rPr lang="en-US" dirty="0" smtClean="0"/>
              <a:t>hopefully) beginning momentum</a:t>
            </a:r>
          </a:p>
          <a:p>
            <a:pPr lvl="1"/>
            <a:r>
              <a:rPr lang="en-US" dirty="0" smtClean="0"/>
              <a:t>Development deals are breaking ground</a:t>
            </a:r>
          </a:p>
          <a:p>
            <a:pPr lvl="1"/>
            <a:r>
              <a:rPr lang="en-US" dirty="0" smtClean="0"/>
              <a:t>Rooftop activity heating up</a:t>
            </a:r>
          </a:p>
          <a:p>
            <a:pPr lvl="1"/>
            <a:r>
              <a:rPr lang="en-US" dirty="0" smtClean="0"/>
              <a:t>SREC trading remains focused on spot market transactions vs. multi-year contracts</a:t>
            </a:r>
          </a:p>
          <a:p>
            <a:pPr lvl="1"/>
            <a:endParaRPr lang="en-US" dirty="0" smtClean="0"/>
          </a:p>
          <a:p>
            <a:pPr marL="0" indent="0">
              <a:buNone/>
            </a:pPr>
            <a:endParaRPr lang="en-US" dirty="0" smtClean="0"/>
          </a:p>
        </p:txBody>
      </p:sp>
      <p:sp>
        <p:nvSpPr>
          <p:cNvPr id="4" name="Date Placeholder 3"/>
          <p:cNvSpPr>
            <a:spLocks noGrp="1"/>
          </p:cNvSpPr>
          <p:nvPr>
            <p:ph type="dt" sz="half" idx="10"/>
          </p:nvPr>
        </p:nvSpPr>
        <p:spPr/>
        <p:txBody>
          <a:bodyPr/>
          <a:lstStyle/>
          <a:p>
            <a:r>
              <a:rPr lang="en-US" smtClean="0"/>
              <a:t>Nexamp, Inc. </a:t>
            </a:r>
            <a:endParaRPr lang="en-US" dirty="0"/>
          </a:p>
        </p:txBody>
      </p:sp>
      <p:sp>
        <p:nvSpPr>
          <p:cNvPr id="6" name="Slide Number Placeholder 5"/>
          <p:cNvSpPr>
            <a:spLocks noGrp="1"/>
          </p:cNvSpPr>
          <p:nvPr>
            <p:ph type="sldNum" sz="quarter" idx="12"/>
          </p:nvPr>
        </p:nvSpPr>
        <p:spPr/>
        <p:txBody>
          <a:bodyPr/>
          <a:lstStyle/>
          <a:p>
            <a:fld id="{E3F908B3-6A3F-47D4-A182-2BADFC89E3A0}" type="slidenum">
              <a:rPr lang="en-US" smtClean="0"/>
              <a:pPr/>
              <a:t>5</a:t>
            </a:fld>
            <a:endParaRPr lang="en-US" dirty="0"/>
          </a:p>
        </p:txBody>
      </p:sp>
      <p:sp>
        <p:nvSpPr>
          <p:cNvPr id="8" name="Footer Placeholder 4"/>
          <p:cNvSpPr>
            <a:spLocks noGrp="1"/>
          </p:cNvSpPr>
          <p:nvPr>
            <p:ph type="ftr" sz="quarter" idx="11"/>
          </p:nvPr>
        </p:nvSpPr>
        <p:spPr>
          <a:xfrm>
            <a:off x="2819400" y="6553201"/>
            <a:ext cx="3429000" cy="228600"/>
          </a:xfrm>
        </p:spPr>
        <p:txBody>
          <a:bodyPr/>
          <a:lstStyle/>
          <a:p>
            <a:r>
              <a:rPr lang="en-US" smtClean="0"/>
              <a:t>The Restructuring Roundtable| September 2011</a:t>
            </a:r>
            <a:endParaRPr lang="en-US" dirty="0"/>
          </a:p>
        </p:txBody>
      </p:sp>
      <p:pic>
        <p:nvPicPr>
          <p:cNvPr id="10" name="Picture 9"/>
          <p:cNvPicPr/>
          <p:nvPr/>
        </p:nvPicPr>
        <p:blipFill>
          <a:blip r:embed="rId2" cstate="print">
            <a:extLst>
              <a:ext uri="{28A0092B-C50C-407E-A947-70E740481C1C}">
                <a14:useLocalDpi xmlns:a14="http://schemas.microsoft.com/office/drawing/2010/main" xmlns="" val="0"/>
              </a:ext>
            </a:extLst>
          </a:blip>
          <a:stretch>
            <a:fillRect/>
          </a:stretch>
        </p:blipFill>
        <p:spPr>
          <a:xfrm>
            <a:off x="4876800" y="1219200"/>
            <a:ext cx="3962400" cy="2819400"/>
          </a:xfrm>
          <a:prstGeom prst="rect">
            <a:avLst/>
          </a:prstGeom>
        </p:spPr>
      </p:pic>
    </p:spTree>
    <p:extLst>
      <p:ext uri="{BB962C8B-B14F-4D97-AF65-F5344CB8AC3E}">
        <p14:creationId xmlns:p14="http://schemas.microsoft.com/office/powerpoint/2010/main" xmlns="" val="30547987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 Developer’s Perspective</a:t>
            </a:r>
            <a:endParaRPr lang="en-US" dirty="0"/>
          </a:p>
        </p:txBody>
      </p:sp>
      <p:sp>
        <p:nvSpPr>
          <p:cNvPr id="3" name="Content Placeholder 2"/>
          <p:cNvSpPr>
            <a:spLocks noGrp="1"/>
          </p:cNvSpPr>
          <p:nvPr>
            <p:ph idx="1"/>
          </p:nvPr>
        </p:nvSpPr>
        <p:spPr/>
        <p:txBody>
          <a:bodyPr>
            <a:normAutofit/>
          </a:bodyPr>
          <a:lstStyle/>
          <a:p>
            <a:r>
              <a:rPr lang="en-US" dirty="0" smtClean="0"/>
              <a:t>Current Net Metering and SREC program will support growth as outlined, BUT:</a:t>
            </a:r>
          </a:p>
          <a:p>
            <a:pPr lvl="1"/>
            <a:r>
              <a:rPr lang="en-US" dirty="0" smtClean="0"/>
              <a:t>Net Metering Credit Value has some uncertainty</a:t>
            </a:r>
          </a:p>
          <a:p>
            <a:pPr lvl="1"/>
            <a:r>
              <a:rPr lang="en-US" dirty="0" smtClean="0"/>
              <a:t>Cap increase to 3% not yet promulgated; Proposed rules may need adjustments</a:t>
            </a:r>
          </a:p>
          <a:p>
            <a:pPr lvl="1"/>
            <a:r>
              <a:rPr lang="en-US" dirty="0" smtClean="0"/>
              <a:t>Cap levels must be addressed </a:t>
            </a:r>
          </a:p>
          <a:p>
            <a:pPr lvl="1"/>
            <a:r>
              <a:rPr lang="en-US" dirty="0" smtClean="0"/>
              <a:t>System of Assurance of Net Metering Eligibility needs finalization</a:t>
            </a:r>
          </a:p>
          <a:p>
            <a:pPr lvl="1"/>
            <a:r>
              <a:rPr lang="en-US" dirty="0" smtClean="0"/>
              <a:t>ACP:  DOER proposed forward schedule  to fix rate</a:t>
            </a:r>
          </a:p>
          <a:p>
            <a:pPr lvl="1"/>
            <a:r>
              <a:rPr lang="en-US" dirty="0" smtClean="0"/>
              <a:t>Long Term Contracts with LSEs is limited</a:t>
            </a:r>
          </a:p>
          <a:p>
            <a:pPr lvl="1"/>
            <a:r>
              <a:rPr lang="en-US" dirty="0" smtClean="0"/>
              <a:t>Uncertainty over Total Compliance Obligation growth</a:t>
            </a:r>
          </a:p>
          <a:p>
            <a:pPr lvl="1"/>
            <a:endParaRPr lang="en-US" dirty="0" smtClean="0"/>
          </a:p>
          <a:p>
            <a:pPr marL="0" indent="0">
              <a:buNone/>
            </a:pPr>
            <a:endParaRPr lang="en-US" dirty="0" smtClean="0"/>
          </a:p>
        </p:txBody>
      </p:sp>
      <p:sp>
        <p:nvSpPr>
          <p:cNvPr id="4" name="Date Placeholder 3"/>
          <p:cNvSpPr>
            <a:spLocks noGrp="1"/>
          </p:cNvSpPr>
          <p:nvPr>
            <p:ph type="dt" sz="half" idx="10"/>
          </p:nvPr>
        </p:nvSpPr>
        <p:spPr/>
        <p:txBody>
          <a:bodyPr/>
          <a:lstStyle/>
          <a:p>
            <a:r>
              <a:rPr lang="en-US" smtClean="0"/>
              <a:t>Nexamp, Inc. </a:t>
            </a:r>
            <a:endParaRPr lang="en-US" dirty="0"/>
          </a:p>
        </p:txBody>
      </p:sp>
      <p:sp>
        <p:nvSpPr>
          <p:cNvPr id="6" name="Slide Number Placeholder 5"/>
          <p:cNvSpPr>
            <a:spLocks noGrp="1"/>
          </p:cNvSpPr>
          <p:nvPr>
            <p:ph type="sldNum" sz="quarter" idx="12"/>
          </p:nvPr>
        </p:nvSpPr>
        <p:spPr/>
        <p:txBody>
          <a:bodyPr/>
          <a:lstStyle/>
          <a:p>
            <a:fld id="{E3F908B3-6A3F-47D4-A182-2BADFC89E3A0}" type="slidenum">
              <a:rPr lang="en-US" smtClean="0"/>
              <a:pPr/>
              <a:t>6</a:t>
            </a:fld>
            <a:endParaRPr lang="en-US" dirty="0"/>
          </a:p>
        </p:txBody>
      </p:sp>
      <p:sp>
        <p:nvSpPr>
          <p:cNvPr id="7" name="Footer Placeholder 4"/>
          <p:cNvSpPr>
            <a:spLocks noGrp="1"/>
          </p:cNvSpPr>
          <p:nvPr>
            <p:ph type="ftr" sz="quarter" idx="11"/>
          </p:nvPr>
        </p:nvSpPr>
        <p:spPr>
          <a:xfrm>
            <a:off x="2819400" y="6553201"/>
            <a:ext cx="3429000" cy="228600"/>
          </a:xfrm>
        </p:spPr>
        <p:txBody>
          <a:bodyPr/>
          <a:lstStyle/>
          <a:p>
            <a:r>
              <a:rPr lang="en-US" smtClean="0"/>
              <a:t>The Restructuring Roundtable| September 2011</a:t>
            </a:r>
            <a:endParaRPr lang="en-US" dirty="0"/>
          </a:p>
        </p:txBody>
      </p:sp>
    </p:spTree>
    <p:extLst>
      <p:ext uri="{BB962C8B-B14F-4D97-AF65-F5344CB8AC3E}">
        <p14:creationId xmlns:p14="http://schemas.microsoft.com/office/powerpoint/2010/main" xmlns="" val="42351427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64368"/>
            <a:ext cx="2093913" cy="770731"/>
          </a:xfrm>
        </p:spPr>
        <p:txBody>
          <a:bodyPr>
            <a:normAutofit/>
          </a:bodyPr>
          <a:lstStyle/>
          <a:p>
            <a:r>
              <a:rPr lang="en-US" sz="4000" dirty="0" smtClean="0"/>
              <a:t>SEBANE</a:t>
            </a:r>
            <a:endParaRPr lang="en-US" sz="4000" dirty="0"/>
          </a:p>
        </p:txBody>
      </p:sp>
      <p:sp>
        <p:nvSpPr>
          <p:cNvPr id="3" name="Content Placeholder 2"/>
          <p:cNvSpPr>
            <a:spLocks noGrp="1"/>
          </p:cNvSpPr>
          <p:nvPr>
            <p:ph idx="1"/>
          </p:nvPr>
        </p:nvSpPr>
        <p:spPr>
          <a:xfrm>
            <a:off x="1441450" y="1295400"/>
            <a:ext cx="5111750" cy="4602163"/>
          </a:xfrm>
        </p:spPr>
        <p:txBody>
          <a:bodyPr>
            <a:normAutofit/>
          </a:bodyPr>
          <a:lstStyle/>
          <a:p>
            <a:pPr marL="0" indent="0">
              <a:buNone/>
            </a:pPr>
            <a:r>
              <a:rPr lang="en-US" sz="2000" b="1" dirty="0"/>
              <a:t>The Solar Energy Business Association of New England</a:t>
            </a:r>
            <a:r>
              <a:rPr lang="en-US" sz="2000" dirty="0"/>
              <a:t> is a business association of solar energy companies based, or doing business, in New England. Our mission is to promote the use of solar energy and the development of the solar energy industry in the </a:t>
            </a:r>
            <a:r>
              <a:rPr lang="en-US" sz="2000" dirty="0" smtClean="0"/>
              <a:t>region.</a:t>
            </a:r>
          </a:p>
          <a:p>
            <a:r>
              <a:rPr lang="en-US" sz="2000" dirty="0" smtClean="0"/>
              <a:t>Manufacturers</a:t>
            </a:r>
          </a:p>
          <a:p>
            <a:r>
              <a:rPr lang="en-US" sz="2000" dirty="0" smtClean="0"/>
              <a:t>Developers</a:t>
            </a:r>
          </a:p>
          <a:p>
            <a:r>
              <a:rPr lang="en-US" sz="2000" dirty="0" smtClean="0"/>
              <a:t>Installers</a:t>
            </a:r>
          </a:p>
          <a:p>
            <a:r>
              <a:rPr lang="en-US" sz="2000" dirty="0" smtClean="0"/>
              <a:t>Engineers</a:t>
            </a:r>
          </a:p>
          <a:p>
            <a:r>
              <a:rPr lang="en-US" sz="2000" dirty="0" smtClean="0"/>
              <a:t>Educators</a:t>
            </a:r>
          </a:p>
          <a:p>
            <a:r>
              <a:rPr lang="en-US" sz="2000" dirty="0" smtClean="0"/>
              <a:t>Utilities</a:t>
            </a:r>
          </a:p>
          <a:p>
            <a:pPr marL="0" indent="0">
              <a:buNone/>
            </a:pPr>
            <a:endParaRPr lang="en-US" sz="2000" dirty="0"/>
          </a:p>
        </p:txBody>
      </p:sp>
      <p:sp>
        <p:nvSpPr>
          <p:cNvPr id="4" name="Date Placeholder 3"/>
          <p:cNvSpPr>
            <a:spLocks noGrp="1"/>
          </p:cNvSpPr>
          <p:nvPr>
            <p:ph type="dt" sz="half" idx="10"/>
          </p:nvPr>
        </p:nvSpPr>
        <p:spPr/>
        <p:txBody>
          <a:bodyPr/>
          <a:lstStyle/>
          <a:p>
            <a:r>
              <a:rPr lang="en-US" smtClean="0"/>
              <a:t>Nexamp, Inc. </a:t>
            </a:r>
            <a:endParaRPr lang="en-US" dirty="0"/>
          </a:p>
        </p:txBody>
      </p:sp>
      <p:sp>
        <p:nvSpPr>
          <p:cNvPr id="5" name="Footer Placeholder 4"/>
          <p:cNvSpPr>
            <a:spLocks noGrp="1"/>
          </p:cNvSpPr>
          <p:nvPr>
            <p:ph type="ftr" sz="quarter" idx="11"/>
          </p:nvPr>
        </p:nvSpPr>
        <p:spPr>
          <a:xfrm>
            <a:off x="3124200" y="6356350"/>
            <a:ext cx="3200400" cy="365125"/>
          </a:xfrm>
        </p:spPr>
        <p:txBody>
          <a:bodyPr/>
          <a:lstStyle/>
          <a:p>
            <a:r>
              <a:rPr lang="en-US" dirty="0" smtClean="0"/>
              <a:t>The Restructuring Roundtable| September 2011</a:t>
            </a:r>
            <a:endParaRPr lang="en-US" dirty="0"/>
          </a:p>
        </p:txBody>
      </p:sp>
      <p:sp>
        <p:nvSpPr>
          <p:cNvPr id="6" name="Slide Number Placeholder 5"/>
          <p:cNvSpPr>
            <a:spLocks noGrp="1"/>
          </p:cNvSpPr>
          <p:nvPr>
            <p:ph type="sldNum" sz="quarter" idx="12"/>
          </p:nvPr>
        </p:nvSpPr>
        <p:spPr/>
        <p:txBody>
          <a:bodyPr/>
          <a:lstStyle/>
          <a:p>
            <a:fld id="{E3F908B3-6A3F-47D4-A182-2BADFC89E3A0}" type="slidenum">
              <a:rPr lang="en-US" smtClean="0"/>
              <a:pPr/>
              <a:t>7</a:t>
            </a:fld>
            <a:endParaRPr lang="en-US" dirty="0"/>
          </a:p>
        </p:txBody>
      </p:sp>
      <p:pic>
        <p:nvPicPr>
          <p:cNvPr id="3080" name="Picture 8" descr="Solar Energy Business Association of New England - SEBANE"/>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353300" y="11113"/>
            <a:ext cx="1562100" cy="336924"/>
          </a:xfrm>
          <a:prstGeom prst="rect">
            <a:avLst/>
          </a:prstGeom>
          <a:noFill/>
          <a:extLst>
            <a:ext uri="{909E8E84-426E-40DD-AFC4-6F175D3DCCD1}">
              <a14:hiddenFill xmlns:a14="http://schemas.microsoft.com/office/drawing/2010/main" xmlns="">
                <a:solidFill>
                  <a:srgbClr val="FFFFFF"/>
                </a:solidFill>
              </a14:hiddenFill>
            </a:ext>
          </a:extLst>
        </p:spPr>
      </p:pic>
      <p:pic>
        <p:nvPicPr>
          <p:cNvPr id="3082" name="Picture 10" descr="Solar Energy Business Association of New England - SEBANE"/>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52400" y="33338"/>
            <a:ext cx="1066800" cy="126206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1978242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Nexamp, Inc. </a:t>
            </a:r>
            <a:endParaRPr lang="en-US" dirty="0"/>
          </a:p>
        </p:txBody>
      </p:sp>
      <p:sp>
        <p:nvSpPr>
          <p:cNvPr id="5" name="Footer Placeholder 4"/>
          <p:cNvSpPr>
            <a:spLocks noGrp="1"/>
          </p:cNvSpPr>
          <p:nvPr>
            <p:ph type="ftr" sz="quarter" idx="11"/>
          </p:nvPr>
        </p:nvSpPr>
        <p:spPr>
          <a:xfrm>
            <a:off x="2819400" y="6553201"/>
            <a:ext cx="3429000" cy="228600"/>
          </a:xfrm>
        </p:spPr>
        <p:txBody>
          <a:bodyPr/>
          <a:lstStyle/>
          <a:p>
            <a:r>
              <a:rPr lang="en-US" smtClean="0"/>
              <a:t>The Restructuring Roundtable| September 2011</a:t>
            </a:r>
            <a:endParaRPr lang="en-US" dirty="0"/>
          </a:p>
        </p:txBody>
      </p:sp>
      <p:sp>
        <p:nvSpPr>
          <p:cNvPr id="6" name="Slide Number Placeholder 5"/>
          <p:cNvSpPr>
            <a:spLocks noGrp="1"/>
          </p:cNvSpPr>
          <p:nvPr>
            <p:ph type="sldNum" sz="quarter" idx="12"/>
          </p:nvPr>
        </p:nvSpPr>
        <p:spPr/>
        <p:txBody>
          <a:bodyPr/>
          <a:lstStyle/>
          <a:p>
            <a:fld id="{E3F908B3-6A3F-47D4-A182-2BADFC89E3A0}" type="slidenum">
              <a:rPr lang="en-US" smtClean="0"/>
              <a:pPr/>
              <a:t>8</a:t>
            </a:fld>
            <a:endParaRPr lang="en-US" dirty="0"/>
          </a:p>
        </p:txBody>
      </p:sp>
      <p:sp>
        <p:nvSpPr>
          <p:cNvPr id="16" name="TextBox 15"/>
          <p:cNvSpPr txBox="1"/>
          <p:nvPr/>
        </p:nvSpPr>
        <p:spPr>
          <a:xfrm>
            <a:off x="3173412" y="1143000"/>
            <a:ext cx="2770188" cy="708025"/>
          </a:xfrm>
          <a:prstGeom prst="rect">
            <a:avLst/>
          </a:prstGeom>
          <a:noFill/>
        </p:spPr>
        <p:txBody>
          <a:bodyPr>
            <a:spAutoFit/>
          </a:bodyPr>
          <a:lstStyle/>
          <a:p>
            <a:pPr>
              <a:defRPr/>
            </a:pPr>
            <a:r>
              <a:rPr lang="en-US" sz="4000" b="1" dirty="0">
                <a:solidFill>
                  <a:srgbClr val="C00000"/>
                </a:solidFill>
                <a:latin typeface="+mn-lt"/>
                <a:cs typeface="+mn-cs"/>
              </a:rPr>
              <a:t>Thank </a:t>
            </a:r>
            <a:r>
              <a:rPr lang="en-US" sz="4000" b="1" dirty="0" smtClean="0">
                <a:solidFill>
                  <a:srgbClr val="C00000"/>
                </a:solidFill>
                <a:latin typeface="+mn-lt"/>
                <a:cs typeface="+mn-cs"/>
              </a:rPr>
              <a:t>You</a:t>
            </a:r>
            <a:endParaRPr lang="en-US" sz="4000" b="1" dirty="0">
              <a:solidFill>
                <a:srgbClr val="C00000"/>
              </a:solidFill>
              <a:latin typeface="+mn-lt"/>
              <a:cs typeface="+mn-cs"/>
            </a:endParaRPr>
          </a:p>
        </p:txBody>
      </p:sp>
      <p:sp>
        <p:nvSpPr>
          <p:cNvPr id="18" name="TextBox 12"/>
          <p:cNvSpPr txBox="1">
            <a:spLocks noChangeArrowheads="1"/>
          </p:cNvSpPr>
          <p:nvPr/>
        </p:nvSpPr>
        <p:spPr bwMode="auto">
          <a:xfrm>
            <a:off x="3505200" y="2087940"/>
            <a:ext cx="4038600" cy="1846659"/>
          </a:xfrm>
          <a:prstGeom prst="rect">
            <a:avLst/>
          </a:prstGeom>
          <a:noFill/>
          <a:ln w="9525">
            <a:noFill/>
            <a:miter lim="800000"/>
            <a:headEnd/>
            <a:tailEnd/>
          </a:ln>
        </p:spPr>
        <p:txBody>
          <a:bodyPr wrap="square">
            <a:spAutoFit/>
          </a:bodyPr>
          <a:lstStyle/>
          <a:p>
            <a:r>
              <a:rPr lang="en-US" sz="2400" b="1" dirty="0" smtClean="0"/>
              <a:t>Dan Leary</a:t>
            </a:r>
            <a:endParaRPr lang="en-US" sz="2400" b="1" dirty="0"/>
          </a:p>
          <a:p>
            <a:endParaRPr lang="en-US" b="1" dirty="0"/>
          </a:p>
          <a:p>
            <a:r>
              <a:rPr lang="en-US" b="1" dirty="0" smtClean="0"/>
              <a:t>Founder and Chief Development Officer</a:t>
            </a:r>
          </a:p>
          <a:p>
            <a:r>
              <a:rPr lang="en-US" b="1" dirty="0" smtClean="0"/>
              <a:t>978.688.2700 x706</a:t>
            </a:r>
          </a:p>
          <a:p>
            <a:r>
              <a:rPr lang="en-US" b="1" dirty="0" smtClean="0">
                <a:hlinkClick r:id="rId3"/>
              </a:rPr>
              <a:t>dleary@nexamp.com</a:t>
            </a:r>
            <a:endParaRPr lang="en-US" b="1" dirty="0" smtClean="0"/>
          </a:p>
          <a:p>
            <a:r>
              <a:rPr lang="en-US" b="1" dirty="0" smtClean="0">
                <a:hlinkClick r:id="rId4"/>
              </a:rPr>
              <a:t>www.nexamp.com</a:t>
            </a:r>
            <a:endParaRPr lang="en-US" b="1" dirty="0" smtClean="0"/>
          </a:p>
        </p:txBody>
      </p:sp>
      <p:sp>
        <p:nvSpPr>
          <p:cNvPr id="10" name="Rounded Rectangle 9"/>
          <p:cNvSpPr/>
          <p:nvPr/>
        </p:nvSpPr>
        <p:spPr>
          <a:xfrm>
            <a:off x="228600" y="4419600"/>
            <a:ext cx="8686800" cy="1524000"/>
          </a:xfrm>
          <a:prstGeom prst="roundRect">
            <a:avLst/>
          </a:prstGeom>
          <a:solidFill>
            <a:schemeClr val="lt1">
              <a:alpha val="85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smtClean="0">
                <a:solidFill>
                  <a:schemeClr val="tx2">
                    <a:lumMod val="50000"/>
                  </a:schemeClr>
                </a:solidFill>
              </a:rPr>
              <a:t>Nexamp develops, builds, owns, and operates renewable energy projects. </a:t>
            </a:r>
          </a:p>
          <a:p>
            <a:pPr algn="ctr"/>
            <a:r>
              <a:rPr lang="en-US" dirty="0" smtClean="0">
                <a:solidFill>
                  <a:schemeClr val="tx2">
                    <a:lumMod val="50000"/>
                  </a:schemeClr>
                </a:solidFill>
              </a:rPr>
              <a:t>With a proven track record of award-winning engineering, procurement and construction, and extensive energy market/finance expertise, Nexamp makes renewable energy projects simple and profitable for our clients and partners.</a:t>
            </a:r>
            <a:endParaRPr lang="en-US" b="1" dirty="0">
              <a:solidFill>
                <a:schemeClr val="tx2">
                  <a:lumMod val="50000"/>
                </a:schemeClr>
              </a:solidFill>
            </a:endParaRPr>
          </a:p>
        </p:txBody>
      </p:sp>
    </p:spTree>
    <p:extLst>
      <p:ext uri="{BB962C8B-B14F-4D97-AF65-F5344CB8AC3E}">
        <p14:creationId xmlns:p14="http://schemas.microsoft.com/office/powerpoint/2010/main" xmlns="" val="2710094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theme/theme1.xml><?xml version="1.0" encoding="utf-8"?>
<a:theme xmlns:a="http://schemas.openxmlformats.org/drawingml/2006/main" name="Nexamp Solar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Nexamp Solar TEMPLATE</Template>
  <TotalTime>0</TotalTime>
  <Words>408</Words>
  <Application>Microsoft Office PowerPoint</Application>
  <PresentationFormat>On-screen Show (4:3)</PresentationFormat>
  <Paragraphs>90</Paragraphs>
  <Slides>8</Slides>
  <Notes>2</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Nexamp Solar TEMPLATE</vt:lpstr>
      <vt:lpstr> Restructuring Roundtable: The Future of Solar in New England  By Dan Leary   September 2011</vt:lpstr>
      <vt:lpstr>Agenda</vt:lpstr>
      <vt:lpstr>New England Market Overview</vt:lpstr>
      <vt:lpstr>MA Market Landscape</vt:lpstr>
      <vt:lpstr>MA Developer’s Perspective</vt:lpstr>
      <vt:lpstr>MA Developer’s Perspective</vt:lpstr>
      <vt:lpstr>SEBANE</vt:lpstr>
      <vt:lpstr>Slide 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2011-03-30T14:45:26Z</dcterms:created>
  <dcterms:modified xsi:type="dcterms:W3CDTF">2011-09-16T00:01:24Z</dcterms:modified>
</cp:coreProperties>
</file>