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8" r:id="rId2"/>
    <p:sldMasterId id="2147483711" r:id="rId3"/>
  </p:sldMasterIdLst>
  <p:notesMasterIdLst>
    <p:notesMasterId r:id="rId9"/>
  </p:notesMasterIdLst>
  <p:sldIdLst>
    <p:sldId id="267" r:id="rId4"/>
    <p:sldId id="268" r:id="rId5"/>
    <p:sldId id="266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lemmer\Documents\UCS\External%20reports%20and%20presentations\RGGI\RGGI%20charts%201980-2030%20transport%20and%20electric_S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1071755370856"/>
          <c:y val="3.5376327142737474E-2"/>
          <c:w val="0.81279104996444107"/>
          <c:h val="0.87027547232271629"/>
        </c:manualLayout>
      </c:layout>
      <c:lineChart>
        <c:grouping val="standard"/>
        <c:varyColors val="0"/>
        <c:ser>
          <c:idx val="0"/>
          <c:order val="0"/>
          <c:tx>
            <c:v>transportation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'RGGI states short tons'!$M$7:$BA$7</c:f>
              <c:numCache>
                <c:formatCode>0.00</c:formatCode>
                <c:ptCount val="41"/>
                <c:pt idx="0">
                  <c:v>171.74005302115884</c:v>
                </c:pt>
                <c:pt idx="1">
                  <c:v>169.2047377326565</c:v>
                </c:pt>
                <c:pt idx="2">
                  <c:v>167.66150233965507</c:v>
                </c:pt>
                <c:pt idx="3">
                  <c:v>169.75589323015703</c:v>
                </c:pt>
                <c:pt idx="4">
                  <c:v>168.54335113565591</c:v>
                </c:pt>
                <c:pt idx="5">
                  <c:v>170.74797312565795</c:v>
                </c:pt>
                <c:pt idx="6">
                  <c:v>178.57438119016521</c:v>
                </c:pt>
                <c:pt idx="7">
                  <c:v>180.77900318016719</c:v>
                </c:pt>
                <c:pt idx="8">
                  <c:v>182.76316297116904</c:v>
                </c:pt>
                <c:pt idx="9">
                  <c:v>188.05425574717398</c:v>
                </c:pt>
                <c:pt idx="10">
                  <c:v>190.47933993617616</c:v>
                </c:pt>
                <c:pt idx="11">
                  <c:v>189.37702894117515</c:v>
                </c:pt>
                <c:pt idx="12">
                  <c:v>193.12488632417865</c:v>
                </c:pt>
                <c:pt idx="13">
                  <c:v>199.84898339368488</c:v>
                </c:pt>
                <c:pt idx="14">
                  <c:v>207.12423596069158</c:v>
                </c:pt>
                <c:pt idx="15">
                  <c:v>206.35261826419085</c:v>
                </c:pt>
                <c:pt idx="16">
                  <c:v>205.36053836868996</c:v>
                </c:pt>
                <c:pt idx="17">
                  <c:v>203.70707187618837</c:v>
                </c:pt>
                <c:pt idx="18">
                  <c:v>198.52621019968362</c:v>
                </c:pt>
                <c:pt idx="19">
                  <c:v>194.00673512017946</c:v>
                </c:pt>
                <c:pt idx="20">
                  <c:v>190.81003323467652</c:v>
                </c:pt>
                <c:pt idx="21">
                  <c:v>183.20408736916949</c:v>
                </c:pt>
                <c:pt idx="22">
                  <c:v>183.42454956816965</c:v>
                </c:pt>
                <c:pt idx="23">
                  <c:v>186.62125145367261</c:v>
                </c:pt>
                <c:pt idx="24">
                  <c:v>189.04633564267488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BE-4AA2-8D62-9019F372C3E9}"/>
            </c:ext>
          </c:extLst>
        </c:ser>
        <c:ser>
          <c:idx val="1"/>
          <c:order val="1"/>
          <c:spPr>
            <a:ln w="3810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'RGGI states short tons'!$M$8:$BA$8</c:f>
              <c:numCache>
                <c:formatCode>General</c:formatCode>
                <c:ptCount val="41"/>
                <c:pt idx="24" formatCode="0.00">
                  <c:v>189.04633564267488</c:v>
                </c:pt>
                <c:pt idx="25">
                  <c:v>194.11313210819529</c:v>
                </c:pt>
                <c:pt idx="26">
                  <c:v>194.74967779620027</c:v>
                </c:pt>
                <c:pt idx="27">
                  <c:v>194.87563175847492</c:v>
                </c:pt>
                <c:pt idx="28">
                  <c:v>195.13831404034809</c:v>
                </c:pt>
                <c:pt idx="29">
                  <c:v>193.95715492147053</c:v>
                </c:pt>
                <c:pt idx="30">
                  <c:v>192.93763376786328</c:v>
                </c:pt>
                <c:pt idx="31">
                  <c:v>191.45488185157052</c:v>
                </c:pt>
                <c:pt idx="32">
                  <c:v>189.4970008292276</c:v>
                </c:pt>
                <c:pt idx="33">
                  <c:v>187.16731660258441</c:v>
                </c:pt>
                <c:pt idx="34">
                  <c:v>184.7298065536578</c:v>
                </c:pt>
                <c:pt idx="35">
                  <c:v>181.91206977802929</c:v>
                </c:pt>
                <c:pt idx="36">
                  <c:v>179.04747207603631</c:v>
                </c:pt>
                <c:pt idx="37">
                  <c:v>176.6647512584529</c:v>
                </c:pt>
                <c:pt idx="38">
                  <c:v>174.81228444850623</c:v>
                </c:pt>
                <c:pt idx="39">
                  <c:v>173.1678162745518</c:v>
                </c:pt>
                <c:pt idx="40">
                  <c:v>171.45447836718282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BE-4AA2-8D62-9019F372C3E9}"/>
            </c:ext>
          </c:extLst>
        </c:ser>
        <c:ser>
          <c:idx val="2"/>
          <c:order val="2"/>
          <c:tx>
            <c:v>electric sector</c:v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'electric sector data'!$L$17:$AZ$17</c:f>
              <c:numCache>
                <c:formatCode>General</c:formatCode>
                <c:ptCount val="41"/>
                <c:pt idx="0">
                  <c:v>157.29977898664549</c:v>
                </c:pt>
                <c:pt idx="1">
                  <c:v>152.44961060864102</c:v>
                </c:pt>
                <c:pt idx="2">
                  <c:v>141.31626955913069</c:v>
                </c:pt>
                <c:pt idx="3">
                  <c:v>133.15916819612318</c:v>
                </c:pt>
                <c:pt idx="4">
                  <c:v>133.37963039512337</c:v>
                </c:pt>
                <c:pt idx="5">
                  <c:v>135.69448348462552</c:v>
                </c:pt>
                <c:pt idx="6">
                  <c:v>132.82847489762287</c:v>
                </c:pt>
                <c:pt idx="7">
                  <c:v>149.36313982263815</c:v>
                </c:pt>
                <c:pt idx="8">
                  <c:v>157.0793167876453</c:v>
                </c:pt>
                <c:pt idx="9">
                  <c:v>154.65423259864306</c:v>
                </c:pt>
                <c:pt idx="10">
                  <c:v>151.4575307131401</c:v>
                </c:pt>
                <c:pt idx="11">
                  <c:v>150.24498861863896</c:v>
                </c:pt>
                <c:pt idx="12">
                  <c:v>145.72551353913482</c:v>
                </c:pt>
                <c:pt idx="13">
                  <c:v>152.0086862106406</c:v>
                </c:pt>
                <c:pt idx="14">
                  <c:v>151.12683741463979</c:v>
                </c:pt>
                <c:pt idx="15">
                  <c:v>157.85093448414602</c:v>
                </c:pt>
                <c:pt idx="16">
                  <c:v>137.78887437512745</c:v>
                </c:pt>
                <c:pt idx="17">
                  <c:v>144.51297144463371</c:v>
                </c:pt>
                <c:pt idx="18">
                  <c:v>129.19084861411949</c:v>
                </c:pt>
                <c:pt idx="19">
                  <c:v>107.25485981359921</c:v>
                </c:pt>
                <c:pt idx="20">
                  <c:v>114.86080567910624</c:v>
                </c:pt>
                <c:pt idx="21">
                  <c:v>100.42053164459288</c:v>
                </c:pt>
                <c:pt idx="22">
                  <c:v>92.734070416999998</c:v>
                </c:pt>
                <c:pt idx="23">
                  <c:v>86.618373321999997</c:v>
                </c:pt>
                <c:pt idx="24">
                  <c:v>86.529378066999996</c:v>
                </c:pt>
                <c:pt idx="25">
                  <c:v>83.228542693000009</c:v>
                </c:pt>
                <c:pt idx="26">
                  <c:v>79.228155884000003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BE-4AA2-8D62-9019F372C3E9}"/>
            </c:ext>
          </c:extLst>
        </c:ser>
        <c:ser>
          <c:idx val="3"/>
          <c:order val="3"/>
          <c:spPr>
            <a:ln w="381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'electric sector data'!$L$18:$AZ$18</c:f>
              <c:numCache>
                <c:formatCode>General</c:formatCode>
                <c:ptCount val="4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BE-4AA2-8D62-9019F372C3E9}"/>
            </c:ext>
          </c:extLst>
        </c:ser>
        <c:ser>
          <c:idx val="4"/>
          <c:order val="4"/>
          <c:spPr>
            <a:ln w="381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'electric sector data'!$L$13:$AZ$13</c:f>
              <c:numCache>
                <c:formatCode>General</c:formatCod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</c:numCache>
            </c:numRef>
          </c:cat>
          <c:val>
            <c:numRef>
              <c:f>'electric sector data'!$L$19:$AZ$19</c:f>
              <c:numCache>
                <c:formatCode>General</c:formatCode>
                <c:ptCount val="41"/>
                <c:pt idx="27">
                  <c:v>84.344202999999993</c:v>
                </c:pt>
                <c:pt idx="28">
                  <c:v>82.235597999999996</c:v>
                </c:pt>
                <c:pt idx="29">
                  <c:v>80.179708000000005</c:v>
                </c:pt>
                <c:pt idx="30">
                  <c:v>78.175214999999994</c:v>
                </c:pt>
                <c:pt idx="31">
                  <c:v>75.099999999999994</c:v>
                </c:pt>
                <c:pt idx="32">
                  <c:v>72.824999999999989</c:v>
                </c:pt>
                <c:pt idx="33">
                  <c:v>70.549999999999983</c:v>
                </c:pt>
                <c:pt idx="34">
                  <c:v>68.274999999999977</c:v>
                </c:pt>
                <c:pt idx="35">
                  <c:v>65.999999999999972</c:v>
                </c:pt>
                <c:pt idx="36">
                  <c:v>63.724999999999973</c:v>
                </c:pt>
                <c:pt idx="37">
                  <c:v>61.449999999999974</c:v>
                </c:pt>
                <c:pt idx="38">
                  <c:v>59.174999999999976</c:v>
                </c:pt>
                <c:pt idx="39">
                  <c:v>56.899999999999977</c:v>
                </c:pt>
                <c:pt idx="40">
                  <c:v>54.624999999999979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BE-4AA2-8D62-9019F372C3E9}"/>
            </c:ext>
          </c:extLst>
        </c:ser>
        <c:ser>
          <c:idx val="5"/>
          <c:order val="5"/>
          <c:tx>
            <c:strRef>
              <c:f>'electric sector data'!$A$22</c:f>
              <c:strCache>
                <c:ptCount val="1"/>
                <c:pt idx="0">
                  <c:v>1990 levels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'electric sector data'!$L$22:$AZ$22</c:f>
              <c:numCache>
                <c:formatCode>0</c:formatCode>
                <c:ptCount val="41"/>
                <c:pt idx="0">
                  <c:v>157.29977898664549</c:v>
                </c:pt>
                <c:pt idx="1">
                  <c:v>157.29977898664549</c:v>
                </c:pt>
                <c:pt idx="2">
                  <c:v>157.29977898664549</c:v>
                </c:pt>
                <c:pt idx="3">
                  <c:v>157.29977898664549</c:v>
                </c:pt>
                <c:pt idx="4">
                  <c:v>157.29977898664549</c:v>
                </c:pt>
                <c:pt idx="5">
                  <c:v>157.29977898664549</c:v>
                </c:pt>
                <c:pt idx="6">
                  <c:v>157.29977898664549</c:v>
                </c:pt>
                <c:pt idx="7">
                  <c:v>157.29977898664549</c:v>
                </c:pt>
                <c:pt idx="8">
                  <c:v>157.29977898664549</c:v>
                </c:pt>
                <c:pt idx="9">
                  <c:v>157.29977898664549</c:v>
                </c:pt>
                <c:pt idx="10">
                  <c:v>157.29977898664549</c:v>
                </c:pt>
                <c:pt idx="11">
                  <c:v>157.29977898664549</c:v>
                </c:pt>
                <c:pt idx="12">
                  <c:v>157.29977898664549</c:v>
                </c:pt>
                <c:pt idx="13">
                  <c:v>157.29977898664549</c:v>
                </c:pt>
                <c:pt idx="14">
                  <c:v>157.29977898664549</c:v>
                </c:pt>
                <c:pt idx="15">
                  <c:v>157.29977898664549</c:v>
                </c:pt>
                <c:pt idx="16">
                  <c:v>157.29977898664549</c:v>
                </c:pt>
                <c:pt idx="17">
                  <c:v>157.29977898664549</c:v>
                </c:pt>
                <c:pt idx="18">
                  <c:v>157.29977898664549</c:v>
                </c:pt>
                <c:pt idx="19">
                  <c:v>157.29977898664549</c:v>
                </c:pt>
                <c:pt idx="20">
                  <c:v>157.29977898664549</c:v>
                </c:pt>
                <c:pt idx="21">
                  <c:v>157.29977898664549</c:v>
                </c:pt>
                <c:pt idx="22">
                  <c:v>157.29977898664549</c:v>
                </c:pt>
                <c:pt idx="23">
                  <c:v>157.29977898664549</c:v>
                </c:pt>
                <c:pt idx="24">
                  <c:v>157.29977898664549</c:v>
                </c:pt>
                <c:pt idx="25">
                  <c:v>157.29977898664549</c:v>
                </c:pt>
                <c:pt idx="26">
                  <c:v>157.29977898664549</c:v>
                </c:pt>
                <c:pt idx="27">
                  <c:v>157.29977898664549</c:v>
                </c:pt>
                <c:pt idx="28">
                  <c:v>157.29977898664549</c:v>
                </c:pt>
                <c:pt idx="29">
                  <c:v>157.29977898664549</c:v>
                </c:pt>
                <c:pt idx="30">
                  <c:v>157.29977898664549</c:v>
                </c:pt>
                <c:pt idx="31">
                  <c:v>157.29977898664549</c:v>
                </c:pt>
                <c:pt idx="32">
                  <c:v>157.29977898664549</c:v>
                </c:pt>
                <c:pt idx="33">
                  <c:v>157.29977898664549</c:v>
                </c:pt>
                <c:pt idx="34">
                  <c:v>157.29977898664549</c:v>
                </c:pt>
                <c:pt idx="35">
                  <c:v>157.29977898664549</c:v>
                </c:pt>
                <c:pt idx="36">
                  <c:v>157.29977898664549</c:v>
                </c:pt>
                <c:pt idx="37">
                  <c:v>157.29977898664549</c:v>
                </c:pt>
                <c:pt idx="38">
                  <c:v>157.29977898664549</c:v>
                </c:pt>
                <c:pt idx="39">
                  <c:v>157.29977898664549</c:v>
                </c:pt>
                <c:pt idx="40">
                  <c:v>157.29977898664549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BE-4AA2-8D62-9019F372C3E9}"/>
            </c:ext>
          </c:extLst>
        </c:ser>
        <c:ser>
          <c:idx val="6"/>
          <c:order val="6"/>
          <c:tx>
            <c:strRef>
              <c:f>'RGGI states short tons'!$B$10</c:f>
              <c:strCache>
                <c:ptCount val="1"/>
                <c:pt idx="0">
                  <c:v>1990 levels</c:v>
                </c:pt>
              </c:strCache>
            </c:strRef>
          </c:tx>
          <c:spPr>
            <a:ln w="158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'RGGI states short tons'!$M$10:$BA$10</c:f>
              <c:numCache>
                <c:formatCode>0.00</c:formatCode>
                <c:ptCount val="41"/>
                <c:pt idx="0">
                  <c:v>171.74005302115884</c:v>
                </c:pt>
                <c:pt idx="1">
                  <c:v>171.74005302115884</c:v>
                </c:pt>
                <c:pt idx="2">
                  <c:v>171.74005302115884</c:v>
                </c:pt>
                <c:pt idx="3">
                  <c:v>171.74005302115884</c:v>
                </c:pt>
                <c:pt idx="4">
                  <c:v>171.74005302115884</c:v>
                </c:pt>
                <c:pt idx="5">
                  <c:v>171.74005302115884</c:v>
                </c:pt>
                <c:pt idx="6">
                  <c:v>171.74005302115884</c:v>
                </c:pt>
                <c:pt idx="7">
                  <c:v>171.74005302115884</c:v>
                </c:pt>
                <c:pt idx="8">
                  <c:v>171.74005302115884</c:v>
                </c:pt>
                <c:pt idx="9">
                  <c:v>171.74005302115884</c:v>
                </c:pt>
                <c:pt idx="10">
                  <c:v>171.74005302115884</c:v>
                </c:pt>
                <c:pt idx="11">
                  <c:v>171.74005302115884</c:v>
                </c:pt>
                <c:pt idx="12">
                  <c:v>171.74005302115884</c:v>
                </c:pt>
                <c:pt idx="13">
                  <c:v>171.74005302115884</c:v>
                </c:pt>
                <c:pt idx="14">
                  <c:v>171.74005302115884</c:v>
                </c:pt>
                <c:pt idx="15">
                  <c:v>171.74005302115884</c:v>
                </c:pt>
                <c:pt idx="16">
                  <c:v>171.74005302115884</c:v>
                </c:pt>
                <c:pt idx="17">
                  <c:v>171.74005302115884</c:v>
                </c:pt>
                <c:pt idx="18">
                  <c:v>171.74005302115884</c:v>
                </c:pt>
                <c:pt idx="19">
                  <c:v>171.74005302115884</c:v>
                </c:pt>
                <c:pt idx="20">
                  <c:v>171.74005302115884</c:v>
                </c:pt>
                <c:pt idx="21">
                  <c:v>171.74005302115884</c:v>
                </c:pt>
                <c:pt idx="22">
                  <c:v>171.74005302115884</c:v>
                </c:pt>
                <c:pt idx="23">
                  <c:v>171.74005302115884</c:v>
                </c:pt>
                <c:pt idx="24">
                  <c:v>171.74005302115884</c:v>
                </c:pt>
                <c:pt idx="25">
                  <c:v>171.74005302115884</c:v>
                </c:pt>
                <c:pt idx="26">
                  <c:v>171.74005302115884</c:v>
                </c:pt>
                <c:pt idx="27">
                  <c:v>171.74005302115884</c:v>
                </c:pt>
                <c:pt idx="28">
                  <c:v>171.74005302115884</c:v>
                </c:pt>
                <c:pt idx="29">
                  <c:v>171.74005302115884</c:v>
                </c:pt>
                <c:pt idx="30">
                  <c:v>171.74005302115884</c:v>
                </c:pt>
                <c:pt idx="31">
                  <c:v>171.74005302115884</c:v>
                </c:pt>
                <c:pt idx="32">
                  <c:v>171.74005302115884</c:v>
                </c:pt>
                <c:pt idx="33">
                  <c:v>171.74005302115884</c:v>
                </c:pt>
                <c:pt idx="34">
                  <c:v>171.74005302115884</c:v>
                </c:pt>
                <c:pt idx="35">
                  <c:v>171.74005302115884</c:v>
                </c:pt>
                <c:pt idx="36">
                  <c:v>171.74005302115884</c:v>
                </c:pt>
                <c:pt idx="37">
                  <c:v>171.74005302115884</c:v>
                </c:pt>
                <c:pt idx="38">
                  <c:v>171.74005302115884</c:v>
                </c:pt>
                <c:pt idx="39">
                  <c:v>171.74005302115884</c:v>
                </c:pt>
                <c:pt idx="40">
                  <c:v>171.74005302115884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FBE-4AA2-8D62-9019F372C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635984"/>
        <c:axId val="306636312"/>
      </c:lineChart>
      <c:catAx>
        <c:axId val="30663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6636312"/>
        <c:crosses val="autoZero"/>
        <c:auto val="1"/>
        <c:lblAlgn val="ctr"/>
        <c:lblOffset val="100"/>
        <c:tickLblSkip val="5"/>
        <c:noMultiLvlLbl val="0"/>
      </c:catAx>
      <c:valAx>
        <c:axId val="306636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Million Short Tons of CO2</a:t>
                </a:r>
              </a:p>
            </c:rich>
          </c:tx>
          <c:layout>
            <c:manualLayout>
              <c:xMode val="edge"/>
              <c:yMode val="edge"/>
              <c:x val="2.1655871387886962E-2"/>
              <c:y val="0.299222434671765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663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0.49802</cdr:x>
      <cdr:y>0.15568</cdr:y>
    </cdr:from>
    <cdr:to>
      <cdr:x>0.6535</cdr:x>
      <cdr:y>0.21572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7E59B1-72C0-477D-B257-6E5E2A813663}"/>
            </a:ext>
          </a:extLst>
        </cdr:cNvPr>
        <cdr:cNvSpPr txBox="1"/>
      </cdr:nvSpPr>
      <cdr:spPr>
        <a:xfrm xmlns:a="http://schemas.openxmlformats.org/drawingml/2006/main">
          <a:off x="4188674" y="843743"/>
          <a:ext cx="1307677" cy="32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bg1"/>
              </a:solidFill>
            </a:rPr>
            <a:t>Transportation</a:t>
          </a:r>
        </a:p>
      </cdr:txBody>
    </cdr:sp>
  </cdr:relSizeAnchor>
  <cdr:relSizeAnchor xmlns:cdr="http://schemas.openxmlformats.org/drawingml/2006/chartDrawing">
    <cdr:from>
      <cdr:x>0.52253</cdr:x>
      <cdr:y>0.61397</cdr:y>
    </cdr:from>
    <cdr:to>
      <cdr:x>0.67801</cdr:x>
      <cdr:y>0.67401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B8997FA-7747-448F-B718-F67C9CDD7051}"/>
            </a:ext>
          </a:extLst>
        </cdr:cNvPr>
        <cdr:cNvSpPr txBox="1"/>
      </cdr:nvSpPr>
      <cdr:spPr>
        <a:xfrm xmlns:a="http://schemas.openxmlformats.org/drawingml/2006/main">
          <a:off x="4394818" y="3327530"/>
          <a:ext cx="1307676" cy="325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chemeClr val="bg1"/>
              </a:solidFill>
            </a:rPr>
            <a:t>Electricity</a:t>
          </a:r>
        </a:p>
      </cdr:txBody>
    </cdr:sp>
  </cdr:relSizeAnchor>
  <cdr:relSizeAnchor xmlns:cdr="http://schemas.openxmlformats.org/drawingml/2006/chartDrawing">
    <cdr:from>
      <cdr:x>0.86297</cdr:x>
      <cdr:y>0.36731</cdr:y>
    </cdr:from>
    <cdr:to>
      <cdr:x>0.96082</cdr:x>
      <cdr:y>0.70299</cdr:y>
    </cdr:to>
    <cdr:pic>
      <cdr:nvPicPr>
        <cdr:cNvPr id="4" name="Picture 3" descr="bracket_white.gif">
          <a:extLst xmlns:a="http://schemas.openxmlformats.org/drawingml/2006/main">
            <a:ext uri="{FF2B5EF4-FFF2-40B4-BE49-F238E27FC236}">
              <a16:creationId xmlns:a16="http://schemas.microsoft.com/office/drawing/2014/main" id="{215840B7-95BA-402A-9796-3FAAC3E2DAED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alphaModFix amt="50000"/>
        </a:blip>
        <a:srcRect xmlns:a="http://schemas.openxmlformats.org/drawingml/2006/main" l="-114933" r="-85070"/>
        <a:stretch xmlns:a="http://schemas.openxmlformats.org/drawingml/2006/main"/>
      </cdr:blipFill>
      <cdr:spPr>
        <a:xfrm xmlns:a="http://schemas.openxmlformats.org/drawingml/2006/main">
          <a:off x="7258050" y="1990725"/>
          <a:ext cx="822960" cy="18192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0.67875</cdr:x>
      <cdr:y>0.49795</cdr:y>
    </cdr:from>
    <cdr:to>
      <cdr:x>0.83423</cdr:x>
      <cdr:y>0.55799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39CC1B1-8001-4BFB-8746-172114E3076B}"/>
            </a:ext>
          </a:extLst>
        </cdr:cNvPr>
        <cdr:cNvSpPr txBox="1"/>
      </cdr:nvSpPr>
      <cdr:spPr>
        <a:xfrm xmlns:a="http://schemas.openxmlformats.org/drawingml/2006/main">
          <a:off x="5708650" y="2698750"/>
          <a:ext cx="1307677" cy="32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chemeClr val="bg1"/>
              </a:solidFill>
            </a:rPr>
            <a:t>65% below 1990 levels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4417-130C-4885-87AF-EEFEDA1139B1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4E19-76F4-4F6F-9659-EB19D08A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6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C7110-30C4-453E-BA52-DC47E4F2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0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 the northeast and mid-Atlantic, direct emissions from the transportation sector represent the largest source of greenhouse gas emissions—approximately 35 percent of regional emissions in 2011</a:t>
            </a:r>
            <a:r>
              <a:rPr lang="en-US" u="sng" dirty="0"/>
              <a:t>. This is in contrast to the United States as a whole,</a:t>
            </a:r>
            <a:r>
              <a:rPr lang="en-US" dirty="0"/>
              <a:t> for which the power sector is the largest source of GHG emissions. </a:t>
            </a:r>
          </a:p>
          <a:p>
            <a:endParaRPr lang="en-US" dirty="0"/>
          </a:p>
          <a:p>
            <a:r>
              <a:rPr lang="en-US" dirty="0"/>
              <a:t>RGGI states include: CT, ME, MA, NH, RI, VT, NY, DE, and MD.  NJ, who dropped out of RGGI in 2012, is excluded.</a:t>
            </a:r>
          </a:p>
          <a:p>
            <a:endParaRPr lang="en-US" dirty="0"/>
          </a:p>
          <a:p>
            <a:r>
              <a:rPr lang="en-US" dirty="0"/>
              <a:t>Sources:</a:t>
            </a:r>
          </a:p>
          <a:p>
            <a:r>
              <a:rPr lang="en-US" dirty="0"/>
              <a:t>Historic emissions:  1) EIA,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https://www.eia.gov/environment/emissions/state/, 2) RGGI CO2 Allowance Tracking System for electricity sector emissions from 2012-2016, https://rggi-coats.org/eats/rggi/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RGGI electricity sector cap: https://www.rggi.org/design/overview/cap.  Assumes 75.1 MMT cap in 2021, declining 2.275 MMT every year thereafter at least until 2030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emissions:  EIA, Annual Energy Outlook 2017, based on data from New England, Middle Atlantic, and South Atlantic Census Regions, excluding non-RGGI states and assuming RGGI states maintain historic share of total regional emissions through 2030.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C0DD4-8A36-4905-A1C2-393304511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4FD40-8665-45C3-AD04-853E39889B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272C0-ABCE-42D0-B515-08F60BF9D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33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2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0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89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4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03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5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2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4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8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7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5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8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3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E0EA-DDE8-46B6-94B9-D01D7AF7C1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EC96-9844-4371-AAA9-EFE2A90D00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5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4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8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F265-1581-49AC-AB65-A40B8B621B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1F12-CDAB-4D6D-BDD8-711DE3708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F265-1581-49AC-AB65-A40B8B621B1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1F12-CDAB-4D6D-BDD8-711DE3708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E0EA-DDE8-46B6-94B9-D01D7AF7C1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EC96-9844-4371-AAA9-EFE2A90D00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-unstacked-no-tag-(white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6483051"/>
            <a:ext cx="2133600" cy="299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2441" y="762000"/>
            <a:ext cx="9144000" cy="5143500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441" y="2362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Change in the Age of Trump: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899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948216" y="3961725"/>
            <a:ext cx="700430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0051" y="4155821"/>
            <a:ext cx="700386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0527" y="1551801"/>
            <a:ext cx="99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BrowalliaUPC" panose="020B0604020202020204" pitchFamily="34" charset="-34"/>
              </a:rPr>
              <a:t>ESTIMATED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1188" y="1551801"/>
            <a:ext cx="75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BrowalliaUPC" panose="020B0604020202020204" pitchFamily="34" charset="-34"/>
              </a:rPr>
              <a:t>ACTUAL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420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Obama policies, Worst case under Trump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530423"/>
            <a:ext cx="3724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US GHG emissions, million metric tons net 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4893" y="3035541"/>
            <a:ext cx="1632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17% below 2005 levels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6046" y="3914001"/>
            <a:ext cx="1836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26-28% below 2005 levels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43600" y="1066800"/>
            <a:ext cx="2111021" cy="444044"/>
            <a:chOff x="5884831" y="1027412"/>
            <a:chExt cx="2111021" cy="444044"/>
          </a:xfrm>
        </p:grpSpPr>
        <p:sp>
          <p:nvSpPr>
            <p:cNvPr id="29" name="TextBox 28"/>
            <p:cNvSpPr txBox="1"/>
            <p:nvPr/>
          </p:nvSpPr>
          <p:spPr>
            <a:xfrm>
              <a:off x="5884831" y="1027412"/>
              <a:ext cx="181136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Worst case under Trump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46671" y="1256012"/>
              <a:ext cx="124952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Obama policies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2972" y="1066800"/>
              <a:ext cx="182880" cy="137160"/>
            </a:xfrm>
            <a:prstGeom prst="rect">
              <a:avLst/>
            </a:prstGeom>
            <a:solidFill>
              <a:srgbClr val="713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12182" y="1294610"/>
              <a:ext cx="18288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54322" y="5667375"/>
          <a:ext cx="4191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4191113" imgH="1038150" progId="Excel.Sheet.12">
                  <p:embed/>
                </p:oleObj>
              </mc:Choice>
              <mc:Fallback>
                <p:oleObj name="Worksheet" r:id="rId4" imgW="4191113" imgH="103815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322" y="5667375"/>
                        <a:ext cx="419100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92142" y="990600"/>
            <a:ext cx="7761258" cy="4572000"/>
            <a:chOff x="392142" y="990600"/>
            <a:chExt cx="7761258" cy="4572000"/>
          </a:xfrm>
        </p:grpSpPr>
        <p:grpSp>
          <p:nvGrpSpPr>
            <p:cNvPr id="42" name="Group 41"/>
            <p:cNvGrpSpPr/>
            <p:nvPr/>
          </p:nvGrpSpPr>
          <p:grpSpPr>
            <a:xfrm>
              <a:off x="392142" y="990600"/>
              <a:ext cx="3853619" cy="4572000"/>
              <a:chOff x="1143000" y="1233487"/>
              <a:chExt cx="3164172" cy="4638676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75" t="92937"/>
              <a:stretch/>
            </p:blipFill>
            <p:spPr bwMode="auto">
              <a:xfrm>
                <a:off x="1594914" y="5544541"/>
                <a:ext cx="2712258" cy="327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341"/>
              <a:stretch/>
            </p:blipFill>
            <p:spPr bwMode="auto">
              <a:xfrm>
                <a:off x="1143000" y="1233487"/>
                <a:ext cx="463807" cy="463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5" t="92076" r="35568" b="5210"/>
            <a:stretch/>
          </p:blipFill>
          <p:spPr bwMode="auto">
            <a:xfrm>
              <a:off x="3919019" y="5202594"/>
              <a:ext cx="4044162" cy="12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 flipH="1">
              <a:off x="883029" y="5244897"/>
              <a:ext cx="7068312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5" t="94838" r="31352"/>
            <a:stretch/>
          </p:blipFill>
          <p:spPr bwMode="auto">
            <a:xfrm>
              <a:off x="3778766" y="5324869"/>
              <a:ext cx="4374634" cy="232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6" name="Straight Connector 45"/>
          <p:cNvCxnSpPr/>
          <p:nvPr/>
        </p:nvCxnSpPr>
        <p:spPr>
          <a:xfrm>
            <a:off x="957619" y="1058979"/>
            <a:ext cx="0" cy="420586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5915"/>
          <a:stretch/>
        </p:blipFill>
        <p:spPr bwMode="auto">
          <a:xfrm>
            <a:off x="812207" y="1219200"/>
            <a:ext cx="3106810" cy="179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99" y="2315554"/>
            <a:ext cx="4331862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950051" y="3075296"/>
            <a:ext cx="700430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721574" y="2221229"/>
            <a:ext cx="4488976" cy="904876"/>
            <a:chOff x="3193577" y="1447800"/>
            <a:chExt cx="3810000" cy="904876"/>
          </a:xfrm>
        </p:grpSpPr>
        <p:pic>
          <p:nvPicPr>
            <p:cNvPr id="51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0" t="24978" b="55230"/>
            <a:stretch/>
          </p:blipFill>
          <p:spPr bwMode="auto">
            <a:xfrm>
              <a:off x="3193577" y="1447800"/>
              <a:ext cx="3810000" cy="904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Freeform 51"/>
            <p:cNvSpPr/>
            <p:nvPr/>
          </p:nvSpPr>
          <p:spPr>
            <a:xfrm>
              <a:off x="3514299" y="1555846"/>
              <a:ext cx="3255293" cy="716506"/>
            </a:xfrm>
            <a:custGeom>
              <a:avLst/>
              <a:gdLst>
                <a:gd name="connsiteX0" fmla="*/ 3234519 w 3248167"/>
                <a:gd name="connsiteY0" fmla="*/ 702859 h 702859"/>
                <a:gd name="connsiteX1" fmla="*/ 2149522 w 3248167"/>
                <a:gd name="connsiteY1" fmla="*/ 696036 h 702859"/>
                <a:gd name="connsiteX2" fmla="*/ 1276065 w 3248167"/>
                <a:gd name="connsiteY2" fmla="*/ 559558 h 702859"/>
                <a:gd name="connsiteX3" fmla="*/ 1057701 w 3248167"/>
                <a:gd name="connsiteY3" fmla="*/ 525439 h 702859"/>
                <a:gd name="connsiteX4" fmla="*/ 0 w 3248167"/>
                <a:gd name="connsiteY4" fmla="*/ 484495 h 702859"/>
                <a:gd name="connsiteX5" fmla="*/ 2169994 w 3248167"/>
                <a:gd name="connsiteY5" fmla="*/ 0 h 702859"/>
                <a:gd name="connsiteX6" fmla="*/ 3248167 w 3248167"/>
                <a:gd name="connsiteY6" fmla="*/ 0 h 702859"/>
                <a:gd name="connsiteX7" fmla="*/ 3234519 w 3248167"/>
                <a:gd name="connsiteY7" fmla="*/ 702859 h 702859"/>
                <a:gd name="connsiteX0" fmla="*/ 3241343 w 3248167"/>
                <a:gd name="connsiteY0" fmla="*/ 716506 h 716506"/>
                <a:gd name="connsiteX1" fmla="*/ 2149522 w 3248167"/>
                <a:gd name="connsiteY1" fmla="*/ 696036 h 716506"/>
                <a:gd name="connsiteX2" fmla="*/ 1276065 w 3248167"/>
                <a:gd name="connsiteY2" fmla="*/ 559558 h 716506"/>
                <a:gd name="connsiteX3" fmla="*/ 1057701 w 3248167"/>
                <a:gd name="connsiteY3" fmla="*/ 525439 h 716506"/>
                <a:gd name="connsiteX4" fmla="*/ 0 w 3248167"/>
                <a:gd name="connsiteY4" fmla="*/ 484495 h 716506"/>
                <a:gd name="connsiteX5" fmla="*/ 2169994 w 3248167"/>
                <a:gd name="connsiteY5" fmla="*/ 0 h 716506"/>
                <a:gd name="connsiteX6" fmla="*/ 3248167 w 3248167"/>
                <a:gd name="connsiteY6" fmla="*/ 0 h 716506"/>
                <a:gd name="connsiteX7" fmla="*/ 3241343 w 3248167"/>
                <a:gd name="connsiteY7" fmla="*/ 716506 h 716506"/>
                <a:gd name="connsiteX0" fmla="*/ 3254991 w 3255293"/>
                <a:gd name="connsiteY0" fmla="*/ 716506 h 716506"/>
                <a:gd name="connsiteX1" fmla="*/ 2149522 w 3255293"/>
                <a:gd name="connsiteY1" fmla="*/ 696036 h 716506"/>
                <a:gd name="connsiteX2" fmla="*/ 1276065 w 3255293"/>
                <a:gd name="connsiteY2" fmla="*/ 559558 h 716506"/>
                <a:gd name="connsiteX3" fmla="*/ 1057701 w 3255293"/>
                <a:gd name="connsiteY3" fmla="*/ 525439 h 716506"/>
                <a:gd name="connsiteX4" fmla="*/ 0 w 3255293"/>
                <a:gd name="connsiteY4" fmla="*/ 484495 h 716506"/>
                <a:gd name="connsiteX5" fmla="*/ 2169994 w 3255293"/>
                <a:gd name="connsiteY5" fmla="*/ 0 h 716506"/>
                <a:gd name="connsiteX6" fmla="*/ 3248167 w 3255293"/>
                <a:gd name="connsiteY6" fmla="*/ 0 h 716506"/>
                <a:gd name="connsiteX7" fmla="*/ 3254991 w 3255293"/>
                <a:gd name="connsiteY7" fmla="*/ 716506 h 71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5293" h="716506">
                  <a:moveTo>
                    <a:pt x="3254991" y="716506"/>
                  </a:moveTo>
                  <a:lnTo>
                    <a:pt x="2149522" y="696036"/>
                  </a:lnTo>
                  <a:lnTo>
                    <a:pt x="1276065" y="559558"/>
                  </a:lnTo>
                  <a:lnTo>
                    <a:pt x="1057701" y="525439"/>
                  </a:lnTo>
                  <a:lnTo>
                    <a:pt x="0" y="484495"/>
                  </a:lnTo>
                  <a:lnTo>
                    <a:pt x="2169994" y="0"/>
                  </a:lnTo>
                  <a:lnTo>
                    <a:pt x="3248167" y="0"/>
                  </a:lnTo>
                  <a:cubicBezTo>
                    <a:pt x="3245892" y="238835"/>
                    <a:pt x="3257266" y="477671"/>
                    <a:pt x="3254991" y="716506"/>
                  </a:cubicBezTo>
                  <a:close/>
                </a:path>
              </a:pathLst>
            </a:custGeom>
            <a:solidFill>
              <a:srgbClr val="713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3784536" y="990600"/>
            <a:ext cx="0" cy="42519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8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FB07-4EED-417E-85E3-618310E5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7CF5BF-47BF-46AB-AE18-E5A9FD32C91B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gap between transportation and electricity CO</a:t>
            </a:r>
            <a:r>
              <a:rPr kumimoji="0" lang="en-US" sz="36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emissions is growing in RGGI states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EB4810-8E89-4FEB-A545-2AF78B29AB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4145" y="1676400"/>
          <a:ext cx="7936345" cy="493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02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3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CAP AND INVEST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2394" y="53340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6750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" y="1520825"/>
            <a:ext cx="8318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200" y="609605"/>
            <a:ext cx="833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Clean Energy Leadership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4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302</Words>
  <Application>Microsoft Office PowerPoint</Application>
  <PresentationFormat>On-screen Show (4:3)</PresentationFormat>
  <Paragraphs>35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BrowalliaUPC</vt:lpstr>
      <vt:lpstr>Calibri</vt:lpstr>
      <vt:lpstr>Corbel</vt:lpstr>
      <vt:lpstr>2_Office Theme</vt:lpstr>
      <vt:lpstr>1_Office Theme</vt:lpstr>
      <vt:lpstr>5_Office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Union of Concerned Scientists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Kimmell</dc:creator>
  <cp:lastModifiedBy>Ken Kimmell</cp:lastModifiedBy>
  <cp:revision>14</cp:revision>
  <dcterms:created xsi:type="dcterms:W3CDTF">2017-09-21T17:42:40Z</dcterms:created>
  <dcterms:modified xsi:type="dcterms:W3CDTF">2017-10-03T19:15:13Z</dcterms:modified>
</cp:coreProperties>
</file>