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1" r:id="rId3"/>
    <p:sldId id="306" r:id="rId4"/>
    <p:sldId id="332" r:id="rId5"/>
    <p:sldId id="323" r:id="rId6"/>
    <p:sldId id="324" r:id="rId7"/>
    <p:sldId id="325" r:id="rId8"/>
    <p:sldId id="328" r:id="rId9"/>
    <p:sldId id="330" r:id="rId10"/>
    <p:sldId id="334" r:id="rId11"/>
    <p:sldId id="335" r:id="rId12"/>
    <p:sldId id="337" r:id="rId13"/>
    <p:sldId id="338" r:id="rId14"/>
    <p:sldId id="331" r:id="rId15"/>
    <p:sldId id="32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6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68" algn="l" defTabSz="456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31" algn="l" defTabSz="456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98" algn="l" defTabSz="456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662" algn="l" defTabSz="456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330" algn="l" defTabSz="456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993" algn="l" defTabSz="456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660" algn="l" defTabSz="456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324" algn="l" defTabSz="456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58C0"/>
    <a:srgbClr val="5A7584"/>
    <a:srgbClr val="B0BDC4"/>
    <a:srgbClr val="F9BE7B"/>
    <a:srgbClr val="7FA0D8"/>
    <a:srgbClr val="B4B4B4"/>
    <a:srgbClr val="686868"/>
    <a:srgbClr val="E29040"/>
    <a:srgbClr val="3867BE"/>
    <a:srgbClr val="386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44" autoAdjust="0"/>
    <p:restoredTop sz="99364" autoAdjust="0"/>
  </p:normalViewPr>
  <p:slideViewPr>
    <p:cSldViewPr>
      <p:cViewPr varScale="1">
        <p:scale>
          <a:sx n="118" d="100"/>
          <a:sy n="118" d="100"/>
        </p:scale>
        <p:origin x="-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 (LMP+E)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0.0130503139268429"/>
                  <c:y val="-0.10677081143971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Sheet1!$A$2:$A$25</c:f>
              <c:numCache>
                <c:formatCode>0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9.0</c:v>
                </c:pt>
                <c:pt idx="5">
                  <c:v>22.0</c:v>
                </c:pt>
                <c:pt idx="6">
                  <c:v>33.0</c:v>
                </c:pt>
                <c:pt idx="7">
                  <c:v>45.0</c:v>
                </c:pt>
                <c:pt idx="8">
                  <c:v>54.0</c:v>
                </c:pt>
                <c:pt idx="9">
                  <c:v>57.0</c:v>
                </c:pt>
                <c:pt idx="10">
                  <c:v>59.0</c:v>
                </c:pt>
                <c:pt idx="11">
                  <c:v>60.0</c:v>
                </c:pt>
                <c:pt idx="12">
                  <c:v>59.0</c:v>
                </c:pt>
                <c:pt idx="13">
                  <c:v>57.0</c:v>
                </c:pt>
                <c:pt idx="14">
                  <c:v>54.0</c:v>
                </c:pt>
                <c:pt idx="15">
                  <c:v>45.0</c:v>
                </c:pt>
                <c:pt idx="16">
                  <c:v>35.0</c:v>
                </c:pt>
                <c:pt idx="17">
                  <c:v>22.0</c:v>
                </c:pt>
                <c:pt idx="18">
                  <c:v>9.0</c:v>
                </c:pt>
                <c:pt idx="1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 (Retail Rate)</c:v>
                </c:pt>
              </c:strCache>
            </c:strRef>
          </c:tx>
          <c:spPr>
            <a:solidFill>
              <a:srgbClr val="E2904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329157917932593"/>
                  <c:y val="-0.096354146909008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Imports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n-US" dirty="0" smtClean="0">
                        <a:solidFill>
                          <a:schemeClr val="tx1"/>
                        </a:solidFill>
                      </a:rPr>
                    </a:b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Retail Rate)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Sheet1!$A$2:$A$25</c:f>
              <c:numCache>
                <c:formatCode>0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18.0</c:v>
                </c:pt>
                <c:pt idx="1">
                  <c:v>20.0</c:v>
                </c:pt>
                <c:pt idx="2">
                  <c:v>24.0</c:v>
                </c:pt>
                <c:pt idx="3">
                  <c:v>30.0</c:v>
                </c:pt>
                <c:pt idx="4">
                  <c:v>32.0</c:v>
                </c:pt>
                <c:pt idx="5">
                  <c:v>33.0</c:v>
                </c:pt>
                <c:pt idx="6">
                  <c:v>33.0</c:v>
                </c:pt>
                <c:pt idx="7">
                  <c:v>30.0</c:v>
                </c:pt>
                <c:pt idx="8">
                  <c:v>27.0</c:v>
                </c:pt>
                <c:pt idx="9">
                  <c:v>23.0</c:v>
                </c:pt>
                <c:pt idx="10">
                  <c:v>20.0</c:v>
                </c:pt>
                <c:pt idx="11">
                  <c:v>16.0</c:v>
                </c:pt>
                <c:pt idx="12">
                  <c:v>17.0</c:v>
                </c:pt>
                <c:pt idx="13">
                  <c:v>17.0</c:v>
                </c:pt>
                <c:pt idx="14">
                  <c:v>22.0</c:v>
                </c:pt>
                <c:pt idx="15">
                  <c:v>28.0</c:v>
                </c:pt>
                <c:pt idx="16">
                  <c:v>35.0</c:v>
                </c:pt>
                <c:pt idx="17">
                  <c:v>40.0</c:v>
                </c:pt>
                <c:pt idx="18">
                  <c:v>43.0</c:v>
                </c:pt>
                <c:pt idx="19">
                  <c:v>40.0</c:v>
                </c:pt>
                <c:pt idx="20">
                  <c:v>37.0</c:v>
                </c:pt>
                <c:pt idx="21">
                  <c:v>31.0</c:v>
                </c:pt>
                <c:pt idx="22">
                  <c:v>24.0</c:v>
                </c:pt>
                <c:pt idx="23">
                  <c:v>19.0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Self Consumption (Retail Rate)</c:v>
                </c:pt>
              </c:strCache>
            </c:strRef>
          </c:tx>
          <c:spPr>
            <a:pattFill prst="pct40">
              <a:fgClr>
                <a:schemeClr val="bg2">
                  <a:lumMod val="25000"/>
                </a:schemeClr>
              </a:fgClr>
              <a:bgClr>
                <a:schemeClr val="bg2">
                  <a:lumMod val="90000"/>
                </a:schemeClr>
              </a:bgClr>
            </a:patt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-0.140653497609726"/>
                  <c:y val="-0.03124999359211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Sheet1!$A$2:$A$25</c:f>
              <c:numCache>
                <c:formatCode>0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9.0</c:v>
                </c:pt>
                <c:pt idx="5">
                  <c:v>22.0</c:v>
                </c:pt>
                <c:pt idx="6">
                  <c:v>33.0</c:v>
                </c:pt>
                <c:pt idx="7">
                  <c:v>30.0</c:v>
                </c:pt>
                <c:pt idx="8">
                  <c:v>27.0</c:v>
                </c:pt>
                <c:pt idx="9">
                  <c:v>23.0</c:v>
                </c:pt>
                <c:pt idx="10">
                  <c:v>20.0</c:v>
                </c:pt>
                <c:pt idx="11">
                  <c:v>16.0</c:v>
                </c:pt>
                <c:pt idx="12">
                  <c:v>17.0</c:v>
                </c:pt>
                <c:pt idx="13">
                  <c:v>17.0</c:v>
                </c:pt>
                <c:pt idx="14">
                  <c:v>22.0</c:v>
                </c:pt>
                <c:pt idx="15">
                  <c:v>28.0</c:v>
                </c:pt>
                <c:pt idx="16">
                  <c:v>35.0</c:v>
                </c:pt>
                <c:pt idx="17">
                  <c:v>22.0</c:v>
                </c:pt>
                <c:pt idx="18">
                  <c:v>9.0</c:v>
                </c:pt>
                <c:pt idx="19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 Value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0.22620521304666"/>
                  <c:y val="-0.692708191291791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 smtClean="0"/>
                      <a:t>Basis for D Value calculation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Sheet1!$A$2:$A$25</c:f>
              <c:numCache>
                <c:formatCode>0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Sheet1!$E$2:$E$25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-2131834728"/>
        <c:axId val="-2135824920"/>
      </c:areaChart>
      <c:catAx>
        <c:axId val="-21318347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824920"/>
        <c:crosses val="autoZero"/>
        <c:auto val="1"/>
        <c:lblAlgn val="ctr"/>
        <c:lblOffset val="100"/>
        <c:noMultiLvlLbl val="0"/>
      </c:catAx>
      <c:valAx>
        <c:axId val="-2135824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>
                    <a:solidFill>
                      <a:srgbClr val="000000"/>
                    </a:solidFill>
                  </a:rPr>
                  <a:t>kW</a:t>
                </a:r>
                <a:endParaRPr lang="en-US" sz="1600" b="1" dirty="0">
                  <a:solidFill>
                    <a:srgbClr val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83472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 (LMP+E)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0.320458051175955"/>
                  <c:y val="-0.4062499166974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Exports (LMP+E)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Sheet1!$A$2:$A$25</c:f>
              <c:numCache>
                <c:formatCode>0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30.0</c:v>
                </c:pt>
                <c:pt idx="12">
                  <c:v>30.0</c:v>
                </c:pt>
                <c:pt idx="13">
                  <c:v>30.0</c:v>
                </c:pt>
                <c:pt idx="14">
                  <c:v>30.0</c:v>
                </c:pt>
                <c:pt idx="15">
                  <c:v>30.0</c:v>
                </c:pt>
                <c:pt idx="16">
                  <c:v>30.0</c:v>
                </c:pt>
                <c:pt idx="17">
                  <c:v>30.0</c:v>
                </c:pt>
                <c:pt idx="18">
                  <c:v>30.0</c:v>
                </c:pt>
                <c:pt idx="19">
                  <c:v>30.0</c:v>
                </c:pt>
                <c:pt idx="20">
                  <c:v>30.0</c:v>
                </c:pt>
                <c:pt idx="21">
                  <c:v>30.0</c:v>
                </c:pt>
                <c:pt idx="22">
                  <c:v>30.0</c:v>
                </c:pt>
                <c:pt idx="23">
                  <c:v>30.0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 (Retail Rate)</c:v>
                </c:pt>
              </c:strCache>
            </c:strRef>
          </c:tx>
          <c:spPr>
            <a:solidFill>
              <a:srgbClr val="E2904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0.0116002790460825"/>
                  <c:y val="-0.25781244713491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0000"/>
                        </a:solidFill>
                      </a:defRPr>
                    </a:pPr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Imports </a:t>
                    </a:r>
                    <a:br>
                      <a:rPr lang="en-US" dirty="0" smtClean="0">
                        <a:solidFill>
                          <a:srgbClr val="000000"/>
                        </a:solidFill>
                      </a:rPr>
                    </a:br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(</a:t>
                    </a:r>
                    <a:r>
                      <a:rPr lang="en-US" dirty="0">
                        <a:solidFill>
                          <a:srgbClr val="000000"/>
                        </a:solidFill>
                      </a:rPr>
                      <a:t>Retail Rate)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Sheet1!$A$2:$A$25</c:f>
              <c:numCache>
                <c:formatCode>0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18.0</c:v>
                </c:pt>
                <c:pt idx="1">
                  <c:v>20.0</c:v>
                </c:pt>
                <c:pt idx="2">
                  <c:v>24.0</c:v>
                </c:pt>
                <c:pt idx="3">
                  <c:v>30.0</c:v>
                </c:pt>
                <c:pt idx="4">
                  <c:v>32.0</c:v>
                </c:pt>
                <c:pt idx="5">
                  <c:v>33.0</c:v>
                </c:pt>
                <c:pt idx="6">
                  <c:v>36.0</c:v>
                </c:pt>
                <c:pt idx="7">
                  <c:v>40.0</c:v>
                </c:pt>
                <c:pt idx="8">
                  <c:v>41.0</c:v>
                </c:pt>
                <c:pt idx="9">
                  <c:v>42.0</c:v>
                </c:pt>
                <c:pt idx="10">
                  <c:v>41.0</c:v>
                </c:pt>
                <c:pt idx="11">
                  <c:v>40.0</c:v>
                </c:pt>
                <c:pt idx="12">
                  <c:v>41.0</c:v>
                </c:pt>
                <c:pt idx="13">
                  <c:v>40.0</c:v>
                </c:pt>
                <c:pt idx="14">
                  <c:v>42.0</c:v>
                </c:pt>
                <c:pt idx="15">
                  <c:v>41.0</c:v>
                </c:pt>
                <c:pt idx="16">
                  <c:v>40.0</c:v>
                </c:pt>
                <c:pt idx="17">
                  <c:v>37.0</c:v>
                </c:pt>
                <c:pt idx="18">
                  <c:v>30.0</c:v>
                </c:pt>
                <c:pt idx="19">
                  <c:v>28.0</c:v>
                </c:pt>
                <c:pt idx="20">
                  <c:v>25.0</c:v>
                </c:pt>
                <c:pt idx="21">
                  <c:v>23.0</c:v>
                </c:pt>
                <c:pt idx="22">
                  <c:v>21.0</c:v>
                </c:pt>
                <c:pt idx="23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Self Consumption (Retail Rate)</c:v>
                </c:pt>
              </c:strCache>
            </c:strRef>
          </c:tx>
          <c:spPr>
            <a:pattFill prst="pct40">
              <a:fgClr>
                <a:schemeClr val="bg2">
                  <a:lumMod val="25000"/>
                </a:schemeClr>
              </a:fgClr>
              <a:bgClr>
                <a:schemeClr val="bg2">
                  <a:lumMod val="90000"/>
                </a:schemeClr>
              </a:bgClr>
            </a:patt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-0.0536514047641067"/>
                  <c:y val="-0.0052083322653518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Sheet1!$A$2:$A$25</c:f>
              <c:numCache>
                <c:formatCode>0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18.0</c:v>
                </c:pt>
                <c:pt idx="1">
                  <c:v>20.0</c:v>
                </c:pt>
                <c:pt idx="2">
                  <c:v>24.0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30.0</c:v>
                </c:pt>
                <c:pt idx="12">
                  <c:v>30.0</c:v>
                </c:pt>
                <c:pt idx="13">
                  <c:v>30.0</c:v>
                </c:pt>
                <c:pt idx="14">
                  <c:v>30.0</c:v>
                </c:pt>
                <c:pt idx="15">
                  <c:v>30.0</c:v>
                </c:pt>
                <c:pt idx="16">
                  <c:v>30.0</c:v>
                </c:pt>
                <c:pt idx="17">
                  <c:v>30.0</c:v>
                </c:pt>
                <c:pt idx="18">
                  <c:v>30.0</c:v>
                </c:pt>
                <c:pt idx="19">
                  <c:v>28.0</c:v>
                </c:pt>
                <c:pt idx="20">
                  <c:v>25.0</c:v>
                </c:pt>
                <c:pt idx="21">
                  <c:v>23.0</c:v>
                </c:pt>
                <c:pt idx="22">
                  <c:v>21.0</c:v>
                </c:pt>
                <c:pt idx="23">
                  <c:v>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 Value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  <a:effectLst/>
          </c:spPr>
          <c:dLbls>
            <c:delete val="1"/>
          </c:dLbls>
          <c:cat>
            <c:numRef>
              <c:f>Sheet1!$A$2:$A$25</c:f>
              <c:numCache>
                <c:formatCode>0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Sheet1!$E$2:$E$25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-2135937384"/>
        <c:axId val="-2135941080"/>
      </c:areaChart>
      <c:catAx>
        <c:axId val="-21359373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941080"/>
        <c:crosses val="autoZero"/>
        <c:auto val="1"/>
        <c:lblAlgn val="ctr"/>
        <c:lblOffset val="100"/>
        <c:noMultiLvlLbl val="0"/>
      </c:catAx>
      <c:valAx>
        <c:axId val="-2135941080"/>
        <c:scaling>
          <c:orientation val="minMax"/>
          <c:max val="5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>
                    <a:solidFill>
                      <a:srgbClr val="000000"/>
                    </a:solidFill>
                  </a:rPr>
                  <a:t>kW</a:t>
                </a:r>
                <a:endParaRPr lang="en-US" sz="1600" b="1" dirty="0">
                  <a:solidFill>
                    <a:srgbClr val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93738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Commodity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Delivery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SBC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MFC*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dLbls>
            <c:dLbl>
              <c:idx val="0"/>
              <c:layout>
                <c:manualLayout>
                  <c:x val="0.143137254901961"/>
                  <c:y val="-0.0054056182166418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LBMP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1">
                  <c:v>4.6</c:v>
                </c:pt>
                <c:pt idx="2">
                  <c:v>4.6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ICAP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1">
                  <c:v>3.3</c:v>
                </c:pt>
                <c:pt idx="2">
                  <c:v>3.3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ICAPstorage</c:v>
                </c:pt>
              </c:strCache>
            </c:strRef>
          </c:tx>
          <c:spPr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prstClr val="white"/>
              </a:bgClr>
            </a:patt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2">
                  <c:v>3.2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1">
                  <c:v>2.6</c:v>
                </c:pt>
                <c:pt idx="2">
                  <c:v>2.6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Dstorage</c:v>
                </c:pt>
              </c:strCache>
            </c:strRef>
          </c:tx>
          <c:spPr>
            <a:pattFill prst="wdDnDiag">
              <a:fgClr>
                <a:srgbClr val="800000"/>
              </a:fgClr>
              <a:bgClr>
                <a:prstClr val="white"/>
              </a:bgClr>
            </a:patt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2">
                  <c:v>1.5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Market Transition Payment?</c:v>
                </c:pt>
              </c:strCache>
            </c:strRef>
          </c:tx>
          <c:spPr>
            <a:solidFill>
              <a:srgbClr val="660066">
                <a:alpha val="20000"/>
              </a:srgbClr>
            </a:solidFill>
            <a:ln>
              <a:solidFill>
                <a:schemeClr val="tx1"/>
              </a:solidFill>
              <a:prstDash val="dash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NEM (residential)</c:v>
                </c:pt>
                <c:pt idx="1">
                  <c:v>PV</c:v>
                </c:pt>
                <c:pt idx="2">
                  <c:v>PV with Storage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50"/>
        <c:overlap val="100"/>
        <c:axId val="-2131104888"/>
        <c:axId val="-2131101560"/>
      </c:barChart>
      <c:catAx>
        <c:axId val="-2131104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-2131101560"/>
        <c:crosses val="autoZero"/>
        <c:auto val="1"/>
        <c:lblAlgn val="ctr"/>
        <c:lblOffset val="100"/>
        <c:noMultiLvlLbl val="0"/>
      </c:catAx>
      <c:valAx>
        <c:axId val="-2131101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¢/kWh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3110488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0.64979</cdr:x>
      <cdr:y>0.14063</cdr:y>
    </cdr:from>
    <cdr:to>
      <cdr:x>0.64979</cdr:x>
      <cdr:y>0.92188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5691130" y="685801"/>
          <a:ext cx="0" cy="38100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6600"/>
          </a:solidFill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0.15124</cdr:x>
      <cdr:y>0.29498</cdr:y>
    </cdr:from>
    <cdr:to>
      <cdr:x>0.18288</cdr:x>
      <cdr:y>0.39205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1324639" y="1438565"/>
          <a:ext cx="277092" cy="47336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 w="lg" len="lg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0.64979</cdr:x>
      <cdr:y>0.14063</cdr:y>
    </cdr:from>
    <cdr:to>
      <cdr:x>0.64979</cdr:x>
      <cdr:y>0.92188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5691130" y="685801"/>
          <a:ext cx="0" cy="38100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6600"/>
          </a:solidFill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0.65849</cdr:x>
      <cdr:y>0.1875</cdr:y>
    </cdr:from>
    <cdr:to>
      <cdr:x>0.74549</cdr:x>
      <cdr:y>0.29688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5767330" y="914401"/>
          <a:ext cx="762000" cy="5334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 w="lg" len="lg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A4AB-9B30-8948-A2A0-39E2B60144E5}" type="datetime1">
              <a:rPr lang="en-US" smtClean="0"/>
              <a:t>9/29/16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E3D4-7FE5-EC49-8E1B-DE8DAAB1C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2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07676-0F63-5D43-848B-BBF347B10344}" type="datetime1">
              <a:rPr lang="en-US" smtClean="0"/>
              <a:t>9/29/16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72D49-962E-774C-87C1-E23B40349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62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68" algn="l" defTabSz="456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31" algn="l" defTabSz="456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98" algn="l" defTabSz="456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62" algn="l" defTabSz="456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0" algn="l" defTabSz="456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93" algn="l" defTabSz="456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60" algn="l" defTabSz="456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24" algn="l" defTabSz="456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72D49-962E-774C-87C1-E23B40349F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72D49-962E-774C-87C1-E23B40349FA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0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ee-icon-3-colo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16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4381269"/>
            <a:ext cx="9144001" cy="117765"/>
          </a:xfrm>
          <a:prstGeom prst="rect">
            <a:avLst/>
          </a:prstGeom>
          <a:solidFill>
            <a:srgbClr val="E29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2620586"/>
            <a:ext cx="9144001" cy="423741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667000"/>
            <a:ext cx="9144001" cy="1714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560" y="2934000"/>
            <a:ext cx="8773622" cy="1180800"/>
          </a:xfrm>
          <a:prstGeom prst="rect">
            <a:avLst/>
          </a:prstGeom>
        </p:spPr>
        <p:txBody>
          <a:bodyPr vert="horz"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Enter title </a:t>
            </a:r>
            <a:br>
              <a:rPr lang="en-US" smtClean="0"/>
            </a:br>
            <a:r>
              <a:rPr lang="en-US" smtClean="0"/>
              <a:t>(TWO lines max)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" y="4762800"/>
            <a:ext cx="8773622" cy="10157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FontTx/>
              <a:buNone/>
              <a:defRPr sz="26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Sub-header</a:t>
            </a:r>
            <a:br>
              <a:rPr lang="en-US" dirty="0" smtClean="0"/>
            </a:br>
            <a:r>
              <a:rPr lang="en-US" dirty="0" smtClean="0"/>
              <a:t>(Two Lines Max)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2557317"/>
            <a:ext cx="9144001" cy="117765"/>
          </a:xfrm>
          <a:prstGeom prst="rect">
            <a:avLst/>
          </a:prstGeom>
          <a:solidFill>
            <a:srgbClr val="E29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1"/>
            <a:ext cx="8723376" cy="124690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all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endParaRPr lang="en-US" sz="3000" cap="none" normalizeH="0" dirty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28600" y="1"/>
            <a:ext cx="8723375" cy="124690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sz="3200" cap="none">
                <a:solidFill>
                  <a:schemeClr val="bg1"/>
                </a:solidFill>
              </a:defRPr>
            </a:lvl1pPr>
          </a:lstStyle>
          <a:p>
            <a:pPr>
              <a:lnSpc>
                <a:spcPts val="3600"/>
              </a:lnSpc>
            </a:pPr>
            <a:r>
              <a:rPr lang="en-US" sz="3000" cap="none" normalizeH="0" dirty="0" smtClean="0">
                <a:solidFill>
                  <a:schemeClr val="bg1"/>
                </a:solidFill>
              </a:rPr>
              <a:t>Headline ( Arial,</a:t>
            </a:r>
            <a:r>
              <a:rPr lang="en-US" sz="3000" cap="none" normalizeH="0" baseline="0" dirty="0" smtClean="0">
                <a:solidFill>
                  <a:schemeClr val="bg1"/>
                </a:solidFill>
              </a:rPr>
              <a:t> Helvetica, </a:t>
            </a:r>
            <a:r>
              <a:rPr lang="en-US" sz="3000" cap="none" normalizeH="0" dirty="0" smtClean="0">
                <a:solidFill>
                  <a:schemeClr val="bg1"/>
                </a:solidFill>
              </a:rPr>
              <a:t>30 pt. / sentence</a:t>
            </a:r>
            <a:r>
              <a:rPr lang="en-US" sz="3000" cap="none" normalizeH="0" baseline="0" dirty="0" smtClean="0">
                <a:solidFill>
                  <a:schemeClr val="bg1"/>
                </a:solidFill>
              </a:rPr>
              <a:t> case, </a:t>
            </a:r>
            <a:r>
              <a:rPr lang="en-US" sz="3000" cap="none" normalizeH="0" dirty="0" smtClean="0">
                <a:solidFill>
                  <a:schemeClr val="bg1"/>
                </a:solidFill>
              </a:rPr>
              <a:t>2 lines max )</a:t>
            </a:r>
            <a:endParaRPr lang="en-US" sz="3000" cap="none" normalizeH="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295189" y="1514475"/>
            <a:ext cx="8567352" cy="4746625"/>
          </a:xfrm>
          <a:prstGeom prst="rect">
            <a:avLst/>
          </a:prstGeom>
        </p:spPr>
        <p:txBody>
          <a:bodyPr vert="horz" anchor="t" anchorCtr="0"/>
          <a:lstStyle>
            <a:lvl1pPr marL="342900" indent="-342900" algn="l">
              <a:lnSpc>
                <a:spcPct val="100000"/>
              </a:lnSpc>
              <a:spcAft>
                <a:spcPts val="0"/>
              </a:spcAft>
              <a:buClr>
                <a:srgbClr val="3867BE"/>
              </a:buClr>
              <a:buSzPct val="110000"/>
              <a:buFont typeface="Arial"/>
              <a:buChar char="•"/>
              <a:defRPr sz="2400" kern="1200" spc="0"/>
            </a:lvl1pPr>
            <a:lvl2pPr marL="742950" indent="-285750" algn="l">
              <a:lnSpc>
                <a:spcPct val="100000"/>
              </a:lnSpc>
              <a:spcAft>
                <a:spcPts val="0"/>
              </a:spcAft>
              <a:buClr>
                <a:srgbClr val="E29040"/>
              </a:buClr>
              <a:buSzPct val="120000"/>
              <a:buFont typeface="Arial"/>
              <a:buChar char="•"/>
              <a:defRPr sz="2000" kern="1200" spc="0"/>
            </a:lvl2pPr>
            <a:lvl3pPr marL="1143000" indent="-228600" algn="l">
              <a:lnSpc>
                <a:spcPct val="100000"/>
              </a:lnSpc>
              <a:spcAft>
                <a:spcPts val="0"/>
              </a:spcAft>
              <a:buClr>
                <a:srgbClr val="3867BE"/>
              </a:buClr>
              <a:buSzPct val="115000"/>
              <a:buFont typeface="Arial"/>
              <a:buChar char="•"/>
              <a:defRPr sz="2000" kern="1200" spc="0"/>
            </a:lvl3pPr>
            <a:lvl4pPr marL="1600200" indent="-228600" algn="l">
              <a:lnSpc>
                <a:spcPct val="100000"/>
              </a:lnSpc>
              <a:spcAft>
                <a:spcPts val="0"/>
              </a:spcAft>
              <a:buClr>
                <a:srgbClr val="E29040"/>
              </a:buClr>
              <a:buSzPct val="120000"/>
              <a:buFont typeface="Arial"/>
              <a:buChar char="•"/>
              <a:defRPr sz="1800" kern="1200" spc="0"/>
            </a:lvl4pPr>
            <a:lvl5pPr marL="2057400" indent="-228600" algn="l">
              <a:lnSpc>
                <a:spcPct val="100000"/>
              </a:lnSpc>
              <a:spcAft>
                <a:spcPts val="0"/>
              </a:spcAft>
              <a:buClr>
                <a:srgbClr val="3867BE"/>
              </a:buClr>
              <a:buSzPct val="120000"/>
              <a:buFont typeface="Arial"/>
              <a:buChar char="•"/>
              <a:defRPr sz="1800" kern="1200" spc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ee-icon-3-colo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16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1701569"/>
            <a:ext cx="9144001" cy="117765"/>
          </a:xfrm>
          <a:prstGeom prst="rect">
            <a:avLst/>
          </a:prstGeom>
          <a:solidFill>
            <a:srgbClr val="E29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4386"/>
            <a:ext cx="9144001" cy="685361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2700"/>
            <a:ext cx="9144001" cy="1714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560" y="254300"/>
            <a:ext cx="8773622" cy="1180800"/>
          </a:xfrm>
          <a:prstGeom prst="rect">
            <a:avLst/>
          </a:prstGeom>
        </p:spPr>
        <p:txBody>
          <a:bodyPr vert="horz"/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Closing message</a:t>
            </a:r>
            <a:br>
              <a:rPr lang="en-US" dirty="0" smtClean="0"/>
            </a:br>
            <a:r>
              <a:rPr lang="en-US" dirty="0" smtClean="0"/>
              <a:t>(TWO lines max)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" y="2095500"/>
            <a:ext cx="8773622" cy="40640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FontTx/>
              <a:buNone/>
              <a:defRPr sz="26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Insert presenter contact info</a:t>
            </a:r>
          </a:p>
          <a:p>
            <a:pPr lvl="0"/>
            <a:r>
              <a:rPr lang="en-US" dirty="0" smtClean="0"/>
              <a:t>e.g. Steve </a:t>
            </a:r>
            <a:r>
              <a:rPr lang="en-US" dirty="0" err="1" smtClean="0"/>
              <a:t>Chadima</a:t>
            </a:r>
            <a:r>
              <a:rPr lang="en-US" dirty="0" smtClean="0"/>
              <a:t>, SVP, </a:t>
            </a:r>
            <a:r>
              <a:rPr lang="en-US" dirty="0" err="1" smtClean="0"/>
              <a:t>schadima@aee.net</a:t>
            </a:r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2560" y="6159500"/>
            <a:ext cx="8773622" cy="698500"/>
          </a:xfrm>
          <a:prstGeom prst="rect">
            <a:avLst/>
          </a:prstGeom>
          <a:noFill/>
        </p:spPr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+mn-lt"/>
                <a:cs typeface="Arial"/>
              </a:rPr>
              <a:t>www.aee.net      /</a:t>
            </a:r>
            <a:r>
              <a:rPr lang="en-US" sz="1200" b="1" baseline="0" dirty="0" smtClean="0">
                <a:solidFill>
                  <a:schemeClr val="tx2"/>
                </a:solidFill>
                <a:latin typeface="+mn-lt"/>
                <a:cs typeface="Arial"/>
              </a:rPr>
              <a:t>      @aeenet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  <a:cs typeface="Arial"/>
              </a:rPr>
              <a:t>      /     Washington DC     San Francisco     Boston      /      powersuite.aee.net</a:t>
            </a:r>
            <a:endParaRPr lang="en-US" sz="1200" b="1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6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7765"/>
            <a:ext cx="9144001" cy="1246909"/>
          </a:xfrm>
          <a:prstGeom prst="rect">
            <a:avLst/>
          </a:prstGeom>
          <a:solidFill>
            <a:srgbClr val="E29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9144001" cy="1246909"/>
          </a:xfrm>
          <a:prstGeom prst="rect">
            <a:avLst/>
          </a:prstGeom>
          <a:solidFill>
            <a:srgbClr val="3867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30" y="6376494"/>
            <a:ext cx="416051" cy="321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6376494"/>
            <a:ext cx="1612900" cy="32149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fld id="{689A6B56-8488-BD42-8F3A-C142220C897F}" type="slidenum">
              <a:rPr lang="en-US" smtClean="0"/>
              <a:pPr lvl="0"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99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888" r:id="rId2"/>
    <p:sldLayoutId id="2147483913" r:id="rId3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rkatofsky@aee.net" TargetMode="External"/><Relationship Id="rId3" Type="http://schemas.openxmlformats.org/officeDocument/2006/relationships/hyperlink" Target="mailto:lbartsch@aee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cap="none" dirty="0"/>
              <a:t>Reforming Retail Rates to Better Integrate DERs </a:t>
            </a:r>
            <a:r>
              <a:rPr lang="en-US" sz="2800" cap="none" dirty="0" smtClean="0"/>
              <a:t>– The New York REV Approach</a:t>
            </a:r>
            <a:endParaRPr lang="en-US" sz="28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2560" y="4880262"/>
            <a:ext cx="8773622" cy="1415772"/>
          </a:xfrm>
        </p:spPr>
        <p:txBody>
          <a:bodyPr>
            <a:spAutoFit/>
          </a:bodyPr>
          <a:lstStyle/>
          <a:p>
            <a:r>
              <a:rPr lang="en-US" b="1" dirty="0" smtClean="0"/>
              <a:t>Ryan Katofsky, Advanced Energy Economy</a:t>
            </a:r>
          </a:p>
          <a:p>
            <a:endParaRPr lang="en-US" sz="1400" dirty="0" smtClean="0"/>
          </a:p>
          <a:p>
            <a:r>
              <a:rPr lang="en-US" sz="1800" dirty="0" smtClean="0"/>
              <a:t>New England Restructuring Roundtable</a:t>
            </a:r>
            <a:endParaRPr lang="en-US" sz="1800" i="1" dirty="0" smtClean="0"/>
          </a:p>
          <a:p>
            <a:r>
              <a:rPr lang="en-US" sz="1800" dirty="0" smtClean="0"/>
              <a:t>September 30,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8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s</a:t>
            </a:r>
            <a:r>
              <a:rPr lang="en-US" dirty="0" smtClean="0"/>
              <a:t>tructure of </a:t>
            </a:r>
            <a:r>
              <a:rPr lang="en-US" dirty="0" smtClean="0"/>
              <a:t>interim </a:t>
            </a:r>
            <a:r>
              <a:rPr lang="en-US" dirty="0" smtClean="0"/>
              <a:t>LMP+D proposal from DPS staff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26623"/>
            <a:ext cx="1600200" cy="461665"/>
          </a:xfrm>
          <a:prstGeom prst="rect">
            <a:avLst/>
          </a:prstGeom>
          <a:noFill/>
        </p:spPr>
        <p:txBody>
          <a:bodyPr wrap="square" lIns="0" tIns="45720" rIns="0" bIns="45720" rtlCol="0" anchor="ctr" anchorCtr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DER </a:t>
            </a:r>
            <a:r>
              <a:rPr lang="en-US" sz="2400" b="1" dirty="0" smtClean="0">
                <a:latin typeface="Arial"/>
                <a:cs typeface="Arial"/>
              </a:rPr>
              <a:t>Value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1767506"/>
            <a:ext cx="2743200" cy="102232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Generation consumed BTM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0" y="3352800"/>
            <a:ext cx="25908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Bulk system (“LMP”)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4235480"/>
            <a:ext cx="2590800" cy="41272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Distribution system (“D”)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2054278"/>
            <a:ext cx="381000" cy="461665"/>
          </a:xfrm>
          <a:prstGeom prst="rect">
            <a:avLst/>
          </a:prstGeom>
          <a:noFill/>
        </p:spPr>
        <p:txBody>
          <a:bodyPr wrap="square" lIns="0" tIns="45720" rIns="0" bIns="45720" rtlCol="0" anchor="ctr" anchorCtr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2054278"/>
            <a:ext cx="381000" cy="461665"/>
          </a:xfrm>
          <a:prstGeom prst="rect">
            <a:avLst/>
          </a:prstGeom>
          <a:noFill/>
        </p:spPr>
        <p:txBody>
          <a:bodyPr wrap="square" lIns="0" tIns="45720" rIns="0" bIns="45720" rtlCol="0" anchor="ctr" anchorCtr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943600" y="5029200"/>
            <a:ext cx="2590800" cy="3810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Environmental (“E”)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43600" y="5759480"/>
            <a:ext cx="2590800" cy="412720"/>
          </a:xfrm>
          <a:prstGeom prst="roundRect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Market transition pmt*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67400" y="1752600"/>
            <a:ext cx="2743200" cy="102232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LMP+D rate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(applied to exports)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flipV="1">
            <a:off x="5943600" y="2895600"/>
            <a:ext cx="2590800" cy="304800"/>
          </a:xfrm>
          <a:prstGeom prst="triangle">
            <a:avLst/>
          </a:prstGeom>
          <a:solidFill>
            <a:srgbClr val="3867BE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 flipV="1">
            <a:off x="2438400" y="2895600"/>
            <a:ext cx="2590800" cy="304800"/>
          </a:xfrm>
          <a:prstGeom prst="triangle">
            <a:avLst/>
          </a:prstGeom>
          <a:solidFill>
            <a:srgbClr val="3867BE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438400" y="3352800"/>
            <a:ext cx="2590800" cy="457200"/>
          </a:xfrm>
          <a:prstGeom prst="roundRect">
            <a:avLst/>
          </a:prstGeom>
          <a:solidFill>
            <a:srgbClr val="E2904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Avoided retail purchases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6416189"/>
            <a:ext cx="55626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* To ensure smooth transition and project </a:t>
            </a:r>
            <a:r>
              <a:rPr lang="en-US" sz="1200" dirty="0" smtClean="0">
                <a:latin typeface="Arial"/>
                <a:cs typeface="Arial"/>
              </a:rPr>
              <a:t>financability. Details still TBD.</a:t>
            </a:r>
            <a:endParaRPr lang="en-US" sz="1200" dirty="0" smtClean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5391090"/>
            <a:ext cx="381000" cy="400110"/>
          </a:xfrm>
          <a:prstGeom prst="rect">
            <a:avLst/>
          </a:prstGeom>
          <a:noFill/>
        </p:spPr>
        <p:txBody>
          <a:bodyPr wrap="square" lIns="0" tIns="45720" rIns="0" bIns="45720" rtlCol="0" anchor="ctr" anchorCtr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4648200"/>
            <a:ext cx="381000" cy="400110"/>
          </a:xfrm>
          <a:prstGeom prst="rect">
            <a:avLst/>
          </a:prstGeom>
          <a:noFill/>
        </p:spPr>
        <p:txBody>
          <a:bodyPr wrap="square" lIns="0" tIns="45720" rIns="0" bIns="45720" rtlCol="0" anchor="ctr" anchorCtr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86600" y="3810000"/>
            <a:ext cx="381000" cy="400110"/>
          </a:xfrm>
          <a:prstGeom prst="rect">
            <a:avLst/>
          </a:prstGeom>
          <a:noFill/>
        </p:spPr>
        <p:txBody>
          <a:bodyPr wrap="square" lIns="0" tIns="45720" rIns="0" bIns="45720" rtlCol="0" anchor="ctr" anchorCtr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724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24980516"/>
              </p:ext>
            </p:extLst>
          </p:nvPr>
        </p:nvGraphicFramePr>
        <p:xfrm>
          <a:off x="176270" y="1447799"/>
          <a:ext cx="8758410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1676400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Distribution Peak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867400" y="2971800"/>
            <a:ext cx="1" cy="1371600"/>
          </a:xfrm>
          <a:prstGeom prst="line">
            <a:avLst/>
          </a:prstGeom>
          <a:ln w="50800">
            <a:solidFill>
              <a:srgbClr val="8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DPS staff interim methodology, solar example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flipH="1" flipV="1">
            <a:off x="5943600" y="2895600"/>
            <a:ext cx="762000" cy="762000"/>
          </a:xfrm>
          <a:custGeom>
            <a:avLst/>
            <a:gdLst>
              <a:gd name="connsiteX0" fmla="*/ 0 w 373032"/>
              <a:gd name="connsiteY0" fmla="*/ 431703 h 431703"/>
              <a:gd name="connsiteX1" fmla="*/ 88019 w 373032"/>
              <a:gd name="connsiteY1" fmla="*/ 100591 h 431703"/>
              <a:gd name="connsiteX2" fmla="*/ 373032 w 373032"/>
              <a:gd name="connsiteY2" fmla="*/ 0 h 43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032" h="431703">
                <a:moveTo>
                  <a:pt x="0" y="431703"/>
                </a:moveTo>
                <a:cubicBezTo>
                  <a:pt x="12923" y="302122"/>
                  <a:pt x="25847" y="172541"/>
                  <a:pt x="88019" y="100591"/>
                </a:cubicBezTo>
                <a:cubicBezTo>
                  <a:pt x="150191" y="28641"/>
                  <a:pt x="373032" y="0"/>
                  <a:pt x="373032" y="0"/>
                </a:cubicBezTo>
              </a:path>
            </a:pathLst>
          </a:cu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59291149"/>
              </p:ext>
            </p:extLst>
          </p:nvPr>
        </p:nvGraphicFramePr>
        <p:xfrm>
          <a:off x="176270" y="1447799"/>
          <a:ext cx="8758410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DPS staff interim methodology, baseload fuel cell 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676400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Distribution Peak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2400" y="2048470"/>
            <a:ext cx="226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No D value if no exports during peak hours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methods for latest DPS staff proposal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1524000"/>
            <a:ext cx="1905000" cy="1066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Bulk system (“LMP”)*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1905000" cy="10668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Distribution system (“D”)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962400"/>
            <a:ext cx="1905000" cy="10668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Environmental (“E”)*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5181600"/>
            <a:ext cx="1905000" cy="1066800"/>
          </a:xfrm>
          <a:prstGeom prst="roundRect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Market transition payment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1524000"/>
            <a:ext cx="5791200" cy="1066800"/>
          </a:xfrm>
          <a:prstGeom prst="roundRect">
            <a:avLst/>
          </a:prstGeom>
          <a:solidFill>
            <a:srgbClr val="3867BE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Energy based on zonal LBMPs</a:t>
            </a:r>
          </a:p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Capacity based on exports coincident with ISO system peak (“ICAP tag” for top single hour)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43200" y="2743200"/>
            <a:ext cx="5791200" cy="1066800"/>
          </a:xfrm>
          <a:prstGeom prst="roundRect">
            <a:avLst/>
          </a:prstGeom>
          <a:solidFill>
            <a:srgbClr val="800000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Utility marginal </a:t>
            </a:r>
            <a:r>
              <a:rPr lang="en-US" dirty="0" smtClean="0">
                <a:solidFill>
                  <a:srgbClr val="000000"/>
                </a:solidFill>
              </a:rPr>
              <a:t>capacity </a:t>
            </a:r>
            <a:r>
              <a:rPr lang="en-US" dirty="0" smtClean="0">
                <a:solidFill>
                  <a:schemeClr val="tx1"/>
                </a:solidFill>
              </a:rPr>
              <a:t>costs allocated to top 25 hours (distribution system peaks)</a:t>
            </a:r>
          </a:p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Applied to exports in top 25 hours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43200" y="3962400"/>
            <a:ext cx="5791200" cy="1066800"/>
          </a:xfrm>
          <a:prstGeom prst="roundRect">
            <a:avLst/>
          </a:prstGeom>
          <a:solidFill>
            <a:srgbClr val="008000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be based on REC prices for Clean Energy Standard</a:t>
            </a:r>
          </a:p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Social Cost of Carbon as a floor price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43200" y="5181600"/>
            <a:ext cx="5791200" cy="1066800"/>
          </a:xfrm>
          <a:prstGeom prst="roundRect">
            <a:avLst/>
          </a:prstGeom>
          <a:solidFill>
            <a:srgbClr val="660066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Value TBD</a:t>
            </a:r>
          </a:p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Will decline in tranches based on MWs deployed</a:t>
            </a:r>
          </a:p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Preference is for fixed payment vs. “shock absorber”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6444734"/>
            <a:ext cx="1813372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* Adjusted for retail losses.</a:t>
            </a:r>
          </a:p>
        </p:txBody>
      </p:sp>
    </p:spTree>
    <p:extLst>
      <p:ext uri="{BB962C8B-B14F-4D97-AF65-F5344CB8AC3E}">
        <p14:creationId xmlns:p14="http://schemas.microsoft.com/office/powerpoint/2010/main" val="5723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 smtClean="0"/>
              <a:t>Illustrative</a:t>
            </a:r>
            <a:r>
              <a:rPr lang="en-US" sz="2800" dirty="0" smtClean="0"/>
              <a:t> calculation of LMP+D value stack based on DPS staff proposal (for Central Hudson)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1719300"/>
              </p:ext>
            </p:extLst>
          </p:nvPr>
        </p:nvGraphicFramePr>
        <p:xfrm>
          <a:off x="228600" y="1701800"/>
          <a:ext cx="53340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6520934"/>
            <a:ext cx="192458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* Merchant Function Charge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528320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Assumes no energy price arbitrage with storage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3509258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Assumes storage enables output at nameplate capacity in peak NYISO hour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537023"/>
            <a:ext cx="27432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At $31/kW-yr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1648936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Assumes storage enables output at nameplate capacity in all top 25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436880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Based on PV system output in peak NYISO load hour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5181600" y="4597400"/>
            <a:ext cx="990600" cy="3301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81600" y="5554990"/>
            <a:ext cx="990600" cy="3301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181600" y="3835400"/>
            <a:ext cx="990600" cy="3301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>
            <a:off x="5181600" y="2690912"/>
            <a:ext cx="990600" cy="776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>
            <a:off x="5181600" y="2018268"/>
            <a:ext cx="990600" cy="4455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2200" y="2918023"/>
            <a:ext cx="27432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Based on REC price</a:t>
            </a: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5181600" y="3071912"/>
            <a:ext cx="990600" cy="776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9200" y="1428690"/>
            <a:ext cx="3657600" cy="400110"/>
          </a:xfrm>
          <a:prstGeom prst="rect">
            <a:avLst/>
          </a:prstGeom>
          <a:noFill/>
        </p:spPr>
        <p:txBody>
          <a:bodyPr wrap="square" lIns="0" tIns="45720" rIns="0" bIns="45720" rtlCol="0" anchor="ctr" anchorCtr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Community Solar Project</a:t>
            </a:r>
          </a:p>
        </p:txBody>
      </p:sp>
    </p:spTree>
    <p:extLst>
      <p:ext uri="{BB962C8B-B14F-4D97-AF65-F5344CB8AC3E}">
        <p14:creationId xmlns:p14="http://schemas.microsoft.com/office/powerpoint/2010/main" val="30870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95189" y="1501775"/>
            <a:ext cx="8567352" cy="4746625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DPS staff interim </a:t>
            </a:r>
            <a:r>
              <a:rPr lang="en-US" sz="2800" dirty="0" smtClean="0"/>
              <a:t>methodology, as proposed:</a:t>
            </a:r>
          </a:p>
          <a:p>
            <a:pPr lvl="1"/>
            <a:r>
              <a:rPr lang="en-US" dirty="0" smtClean="0"/>
              <a:t>Only requires interval metering (not AMI)</a:t>
            </a:r>
            <a:endParaRPr lang="en-US" dirty="0" smtClean="0"/>
          </a:p>
          <a:p>
            <a:pPr lvl="2"/>
            <a:r>
              <a:rPr lang="en-US" dirty="0" smtClean="0"/>
              <a:t>Metering </a:t>
            </a:r>
            <a:r>
              <a:rPr lang="en-US" dirty="0" smtClean="0"/>
              <a:t>costs small relative to large project sizes</a:t>
            </a:r>
          </a:p>
          <a:p>
            <a:pPr lvl="1"/>
            <a:r>
              <a:rPr lang="en-US" dirty="0" smtClean="0"/>
              <a:t>Will have good temporal resolution</a:t>
            </a:r>
          </a:p>
          <a:p>
            <a:pPr lvl="1"/>
            <a:r>
              <a:rPr lang="en-US" dirty="0" smtClean="0"/>
              <a:t>Will have very limited locational differentiation</a:t>
            </a:r>
          </a:p>
          <a:p>
            <a:pPr lvl="1"/>
            <a:r>
              <a:rPr lang="en-US" dirty="0" smtClean="0"/>
              <a:t>Will not offer </a:t>
            </a:r>
            <a:r>
              <a:rPr lang="en-US" dirty="0" smtClean="0"/>
              <a:t>“avoidable D</a:t>
            </a:r>
            <a:r>
              <a:rPr lang="en-US" dirty="0" smtClean="0"/>
              <a:t>” value to BTM consumption</a:t>
            </a:r>
          </a:p>
          <a:p>
            <a:pPr lvl="1"/>
            <a:r>
              <a:rPr lang="en-US" dirty="0" smtClean="0"/>
              <a:t>Will be difficult to finance</a:t>
            </a:r>
          </a:p>
          <a:p>
            <a:pPr lvl="2"/>
            <a:r>
              <a:rPr lang="en-US" dirty="0" smtClean="0"/>
              <a:t>Discussions now focused on what components can be fixed</a:t>
            </a:r>
          </a:p>
          <a:p>
            <a:endParaRPr lang="en-US" dirty="0" smtClean="0"/>
          </a:p>
          <a:p>
            <a:r>
              <a:rPr lang="en-US" dirty="0" smtClean="0"/>
              <a:t>Elements of the New York process should be emulated</a:t>
            </a:r>
          </a:p>
          <a:p>
            <a:pPr lvl="1"/>
            <a:r>
              <a:rPr lang="en-US" dirty="0" smtClean="0"/>
              <a:t>Collaborative</a:t>
            </a:r>
          </a:p>
          <a:p>
            <a:pPr lvl="1"/>
            <a:r>
              <a:rPr lang="en-US" dirty="0" smtClean="0"/>
              <a:t>Transparent</a:t>
            </a:r>
          </a:p>
        </p:txBody>
      </p:sp>
    </p:spTree>
    <p:extLst>
      <p:ext uri="{BB962C8B-B14F-4D97-AF65-F5344CB8AC3E}">
        <p14:creationId xmlns:p14="http://schemas.microsoft.com/office/powerpoint/2010/main" val="18380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2560" y="2431399"/>
            <a:ext cx="8773622" cy="3416320"/>
          </a:xfrm>
        </p:spPr>
        <p:txBody>
          <a:bodyPr>
            <a:spAutoFit/>
          </a:bodyPr>
          <a:lstStyle/>
          <a:p>
            <a:r>
              <a:rPr lang="en-US" sz="2400" dirty="0" smtClean="0"/>
              <a:t>Ryan Katofsky</a:t>
            </a:r>
          </a:p>
          <a:p>
            <a:r>
              <a:rPr lang="en-US" sz="2400" dirty="0" smtClean="0">
                <a:hlinkClick r:id="rId2"/>
              </a:rPr>
              <a:t>rkatofsky@aee.net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For questions about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membership </a:t>
            </a:r>
            <a:r>
              <a:rPr lang="en-US" sz="2400" dirty="0"/>
              <a:t>in AEE,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please </a:t>
            </a:r>
            <a:r>
              <a:rPr lang="en-US" sz="2400" dirty="0"/>
              <a:t>contact:</a:t>
            </a:r>
          </a:p>
          <a:p>
            <a:r>
              <a:rPr lang="en-US" sz="2400" dirty="0" smtClean="0"/>
              <a:t>Laura </a:t>
            </a:r>
            <a:r>
              <a:rPr lang="en-US" sz="2400" dirty="0"/>
              <a:t>Bartsch </a:t>
            </a:r>
          </a:p>
          <a:p>
            <a:r>
              <a:rPr lang="en-US" sz="2400" dirty="0">
                <a:hlinkClick r:id="rId3"/>
              </a:rPr>
              <a:t>lbartsch@</a:t>
            </a:r>
            <a:r>
              <a:rPr lang="en-US" sz="2400" dirty="0" smtClean="0">
                <a:hlinkClick r:id="rId3"/>
              </a:rPr>
              <a:t>aee.net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080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ym typeface="Calibri"/>
              </a:rPr>
              <a:t>AEE: transforming public policy to enable the rapid growth of secure, clean, and affordable </a:t>
            </a:r>
            <a:r>
              <a:rPr lang="en-US" sz="2800" dirty="0" smtClean="0">
                <a:sym typeface="Calibri"/>
              </a:rPr>
              <a:t>energy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34236" y="1524128"/>
            <a:ext cx="8393939" cy="232588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813796" y="2414678"/>
            <a:ext cx="2349964" cy="54610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91440" rIns="91440" bIns="91440" rtlCol="0" anchor="ctr" anchorCtr="0">
            <a:norm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Leadership Council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236" y="4004244"/>
            <a:ext cx="8393939" cy="230910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805320" y="4885044"/>
            <a:ext cx="2333011" cy="54610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91440" rIns="91440" bIns="91440" rtlCol="0" anchor="ctr" anchorCtr="0">
            <a:norm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Business Council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49" y="1751005"/>
            <a:ext cx="8223326" cy="1822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49" y="4103546"/>
            <a:ext cx="8223326" cy="20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design actively being addressed in REV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1752600" cy="2362200"/>
          </a:xfrm>
          <a:prstGeom prst="rect">
            <a:avLst/>
          </a:prstGeom>
          <a:solidFill>
            <a:srgbClr val="3867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Track 2 </a:t>
            </a:r>
            <a:br>
              <a:rPr lang="en-US" sz="2000" dirty="0" smtClean="0"/>
            </a:br>
            <a:r>
              <a:rPr lang="en-US" sz="2000" dirty="0" smtClean="0"/>
              <a:t>Order </a:t>
            </a:r>
            <a:br>
              <a:rPr lang="en-US" sz="2000" dirty="0" smtClean="0"/>
            </a:br>
            <a:r>
              <a:rPr lang="en-US" sz="2000" dirty="0" smtClean="0"/>
              <a:t>(May 2016)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905000" y="1600200"/>
            <a:ext cx="7086600" cy="2362200"/>
          </a:xfrm>
          <a:prstGeom prst="rect">
            <a:avLst/>
          </a:prstGeom>
          <a:solidFill>
            <a:srgbClr val="3867BE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Improve </a:t>
            </a:r>
            <a:r>
              <a:rPr lang="en-US" sz="2000" dirty="0">
                <a:solidFill>
                  <a:schemeClr val="tx1"/>
                </a:solidFill>
              </a:rPr>
              <a:t>large C&amp;I rates (already exposed to real-time energy prices</a:t>
            </a:r>
            <a:r>
              <a:rPr lang="en-US" sz="2000" dirty="0" smtClean="0">
                <a:solidFill>
                  <a:schemeClr val="tx1"/>
                </a:solidFill>
              </a:rPr>
              <a:t>). </a:t>
            </a:r>
          </a:p>
          <a:p>
            <a:pPr marL="630238" lvl="1" indent="-174625">
              <a:lnSpc>
                <a:spcPct val="95000"/>
              </a:lnSpc>
              <a:spcAft>
                <a:spcPts val="900"/>
              </a:spcAft>
              <a:buSzPct val="75000"/>
              <a:buFont typeface="Lucida Grande"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Credits for reliable, peak-shaving DER.</a:t>
            </a:r>
            <a:endParaRPr lang="en-US" sz="2000" dirty="0">
              <a:solidFill>
                <a:schemeClr val="tx1"/>
              </a:solidFill>
            </a:endParaRPr>
          </a:p>
          <a:p>
            <a:pPr marL="176213" indent="-176213">
              <a:lnSpc>
                <a:spcPct val="95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Mass-</a:t>
            </a:r>
            <a:r>
              <a:rPr lang="en-US" sz="2000" dirty="0" smtClean="0">
                <a:solidFill>
                  <a:schemeClr val="tx1"/>
                </a:solidFill>
              </a:rPr>
              <a:t>market: </a:t>
            </a:r>
            <a:r>
              <a:rPr lang="en-US" sz="2000" dirty="0">
                <a:solidFill>
                  <a:schemeClr val="tx1"/>
                </a:solidFill>
              </a:rPr>
              <a:t>improve existing </a:t>
            </a:r>
            <a:r>
              <a:rPr lang="en-US" sz="2000" dirty="0" smtClean="0">
                <a:solidFill>
                  <a:schemeClr val="tx1"/>
                </a:solidFill>
              </a:rPr>
              <a:t>optional TOU rates</a:t>
            </a:r>
            <a:endParaRPr lang="en-US" sz="2000" dirty="0">
              <a:solidFill>
                <a:schemeClr val="tx1"/>
              </a:solidFill>
            </a:endParaRPr>
          </a:p>
          <a:p>
            <a:pPr marL="176213" indent="-176213">
              <a:lnSpc>
                <a:spcPct val="95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Prosumers: develop a “Smart Home </a:t>
            </a:r>
            <a:r>
              <a:rPr lang="en-US" sz="2000" dirty="0" smtClean="0">
                <a:solidFill>
                  <a:schemeClr val="tx1"/>
                </a:solidFill>
              </a:rPr>
              <a:t>Rate” </a:t>
            </a:r>
            <a:r>
              <a:rPr lang="en-US" sz="2000" dirty="0">
                <a:solidFill>
                  <a:schemeClr val="tx1"/>
                </a:solidFill>
              </a:rPr>
              <a:t>(opt-in)</a:t>
            </a:r>
          </a:p>
          <a:p>
            <a:pPr marL="176213" indent="-176213">
              <a:lnSpc>
                <a:spcPct val="95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Study potential for future opt-out </a:t>
            </a:r>
            <a:r>
              <a:rPr lang="en-US" sz="2000" dirty="0" smtClean="0">
                <a:solidFill>
                  <a:schemeClr val="tx1"/>
                </a:solidFill>
              </a:rPr>
              <a:t>TVRs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191000"/>
            <a:ext cx="1752600" cy="2057400"/>
          </a:xfrm>
          <a:prstGeom prst="rect">
            <a:avLst/>
          </a:prstGeom>
          <a:solidFill>
            <a:srgbClr val="3867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Value of DER Proceeding (“LMP+D”)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905000" y="4191000"/>
            <a:ext cx="7086600" cy="2057400"/>
          </a:xfrm>
          <a:prstGeom prst="rect">
            <a:avLst/>
          </a:prstGeom>
          <a:solidFill>
            <a:srgbClr val="3867BE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Develop </a:t>
            </a:r>
            <a:r>
              <a:rPr lang="en-US" sz="2000" dirty="0">
                <a:solidFill>
                  <a:schemeClr val="tx1"/>
                </a:solidFill>
              </a:rPr>
              <a:t>successor tariff to net energy metering (NEM)</a:t>
            </a:r>
          </a:p>
          <a:p>
            <a:pPr marL="176213" indent="-176213">
              <a:lnSpc>
                <a:spcPct val="95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More fully value DER on a time and location specific basis</a:t>
            </a:r>
          </a:p>
          <a:p>
            <a:pPr marL="176213" indent="-176213">
              <a:lnSpc>
                <a:spcPct val="95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Interim and full valuation methodologies under </a:t>
            </a:r>
            <a:r>
              <a:rPr lang="en-US" sz="2000" dirty="0" smtClean="0">
                <a:solidFill>
                  <a:schemeClr val="tx1"/>
                </a:solidFill>
              </a:rPr>
              <a:t>development</a:t>
            </a:r>
          </a:p>
          <a:p>
            <a:pPr marL="176213" indent="-176213">
              <a:lnSpc>
                <a:spcPct val="95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ALSO:</a:t>
            </a:r>
            <a:r>
              <a:rPr lang="en-US" sz="2000" dirty="0" smtClean="0">
                <a:solidFill>
                  <a:schemeClr val="tx1"/>
                </a:solidFill>
              </a:rPr>
              <a:t> Address large interconnection queue and potential revenues shift under NEM (esp. from community solar)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68"/>
    </mc:Choice>
    <mc:Fallback xmlns="">
      <p:transition xmlns:p14="http://schemas.microsoft.com/office/powerpoint/2010/main" spd="slow" advTm="905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LMP+D proceeding (15-E-0751)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Opened December 2015</a:t>
            </a:r>
          </a:p>
          <a:p>
            <a:r>
              <a:rPr lang="en-US" dirty="0" smtClean="0"/>
              <a:t>Parties submitted detailed proposals in April 2016</a:t>
            </a:r>
          </a:p>
          <a:p>
            <a:r>
              <a:rPr lang="en-US" dirty="0" smtClean="0"/>
              <a:t>DPS launched “</a:t>
            </a:r>
            <a:r>
              <a:rPr lang="en-US" dirty="0"/>
              <a:t>informal collaborative</a:t>
            </a:r>
            <a:r>
              <a:rPr lang="en-US" dirty="0" smtClean="0"/>
              <a:t>” in May</a:t>
            </a:r>
            <a:endParaRPr lang="en-US" dirty="0" smtClean="0"/>
          </a:p>
          <a:p>
            <a:pPr lvl="1"/>
            <a:r>
              <a:rPr lang="en-US" dirty="0" smtClean="0"/>
              <a:t>Meetings every two </a:t>
            </a:r>
            <a:r>
              <a:rPr lang="en-US" dirty="0" smtClean="0"/>
              <a:t>weeks</a:t>
            </a:r>
            <a:endParaRPr lang="en-US" dirty="0" smtClean="0"/>
          </a:p>
          <a:p>
            <a:pPr lvl="1"/>
            <a:r>
              <a:rPr lang="en-US" dirty="0" smtClean="0"/>
              <a:t>Staff drafting </a:t>
            </a:r>
            <a:r>
              <a:rPr lang="en-US" dirty="0" smtClean="0"/>
              <a:t>full proposal </a:t>
            </a:r>
            <a:r>
              <a:rPr lang="en-US" dirty="0" smtClean="0"/>
              <a:t>due out in October 2016</a:t>
            </a:r>
          </a:p>
          <a:p>
            <a:r>
              <a:rPr lang="en-US" dirty="0"/>
              <a:t>Interim successor to be in place in early </a:t>
            </a:r>
            <a:r>
              <a:rPr lang="en-US" dirty="0" smtClean="0"/>
              <a:t>2017</a:t>
            </a:r>
          </a:p>
          <a:p>
            <a:pPr lvl="1"/>
            <a:r>
              <a:rPr lang="en-US" dirty="0" smtClean="0"/>
              <a:t>Rates </a:t>
            </a:r>
            <a:r>
              <a:rPr lang="en-US" dirty="0"/>
              <a:t>go into effect mid-</a:t>
            </a:r>
            <a:r>
              <a:rPr lang="en-US" dirty="0" smtClean="0"/>
              <a:t>2017</a:t>
            </a:r>
            <a:endParaRPr lang="en-US" dirty="0"/>
          </a:p>
          <a:p>
            <a:r>
              <a:rPr lang="en-US" dirty="0"/>
              <a:t>Long-term methodology to be </a:t>
            </a:r>
            <a:r>
              <a:rPr lang="en-US" dirty="0" smtClean="0">
                <a:solidFill>
                  <a:srgbClr val="000000"/>
                </a:solidFill>
              </a:rPr>
              <a:t>decided </a:t>
            </a:r>
            <a:r>
              <a:rPr lang="en-US" dirty="0" smtClean="0"/>
              <a:t>by </a:t>
            </a:r>
            <a:r>
              <a:rPr lang="en-US" dirty="0"/>
              <a:t>end of </a:t>
            </a:r>
            <a:r>
              <a:rPr lang="en-US" dirty="0" smtClean="0"/>
              <a:t>2018</a:t>
            </a:r>
          </a:p>
          <a:p>
            <a:pPr lvl="1"/>
            <a:r>
              <a:rPr lang="en-US" dirty="0" smtClean="0"/>
              <a:t>Structure and scope TBD</a:t>
            </a:r>
            <a:endParaRPr lang="en-US" dirty="0" smtClean="0"/>
          </a:p>
          <a:p>
            <a:r>
              <a:rPr lang="en-US" dirty="0" smtClean="0"/>
              <a:t>Separate Interconnection Policy Working Group to address</a:t>
            </a:r>
          </a:p>
          <a:p>
            <a:pPr lvl="1"/>
            <a:r>
              <a:rPr lang="en-US" dirty="0" smtClean="0"/>
              <a:t>Queue management</a:t>
            </a:r>
          </a:p>
          <a:p>
            <a:pPr lvl="1"/>
            <a:r>
              <a:rPr lang="en-US" dirty="0" smtClean="0"/>
              <a:t>Allocation of interconnection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dvanced </a:t>
            </a:r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c</a:t>
            </a:r>
            <a:r>
              <a:rPr lang="en-US" dirty="0" smtClean="0"/>
              <a:t>ommunity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95189" y="1587500"/>
            <a:ext cx="8567352" cy="4508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LMP</a:t>
            </a:r>
            <a:r>
              <a:rPr lang="en-US" sz="2800" dirty="0"/>
              <a:t>+D compensation mechanism should apply</a:t>
            </a:r>
            <a:r>
              <a:rPr lang="en-US" sz="2800" dirty="0" smtClean="0"/>
              <a:t>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… to all DER technologies</a:t>
            </a:r>
          </a:p>
          <a:p>
            <a:pPr marL="0" indent="0">
              <a:buNone/>
            </a:pPr>
            <a:r>
              <a:rPr lang="en-US" sz="2800" dirty="0"/>
              <a:t>… to generation </a:t>
            </a:r>
            <a:r>
              <a:rPr lang="en-US" sz="2800" dirty="0" smtClean="0"/>
              <a:t>and </a:t>
            </a:r>
            <a:r>
              <a:rPr lang="en-US" sz="2800" dirty="0"/>
              <a:t>load reduction</a:t>
            </a:r>
          </a:p>
          <a:p>
            <a:pPr marL="0" indent="0">
              <a:buNone/>
            </a:pPr>
            <a:r>
              <a:rPr lang="en-US" sz="2800" dirty="0"/>
              <a:t>… to dispatchable and non-dispatchable resources</a:t>
            </a:r>
          </a:p>
          <a:p>
            <a:pPr marL="0" indent="0">
              <a:buNone/>
            </a:pPr>
            <a:r>
              <a:rPr lang="en-US" sz="2800" dirty="0"/>
              <a:t>… to </a:t>
            </a:r>
            <a:r>
              <a:rPr lang="en-US" sz="2800" dirty="0" smtClean="0"/>
              <a:t>BTM, grid</a:t>
            </a:r>
            <a:r>
              <a:rPr lang="en-US" sz="2800" dirty="0"/>
              <a:t> </a:t>
            </a:r>
            <a:r>
              <a:rPr lang="en-US" sz="2800" dirty="0" smtClean="0"/>
              <a:t>sided, </a:t>
            </a:r>
            <a:r>
              <a:rPr lang="en-US" sz="2800" dirty="0"/>
              <a:t>and shared </a:t>
            </a:r>
            <a:r>
              <a:rPr lang="en-US" sz="2800" dirty="0" smtClean="0"/>
              <a:t>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68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of AEEI proposal*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95188" y="1435100"/>
            <a:ext cx="8696411" cy="4508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Hourly variable </a:t>
            </a:r>
            <a:r>
              <a:rPr lang="en-US" sz="2800" dirty="0" smtClean="0"/>
              <a:t>prices ($/kWh)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All components of LMP+D, per BCA order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Applicable to consumption and generation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Exports valued same as BTM DG consumption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Retroactively </a:t>
            </a:r>
            <a:r>
              <a:rPr lang="en-US" dirty="0"/>
              <a:t>calculated at bill </a:t>
            </a:r>
            <a:r>
              <a:rPr lang="en-US" dirty="0" smtClean="0"/>
              <a:t>settlement (using interval metering)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Implemented gradually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Grandfathering of NEM for existing projects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Retain NEM for </a:t>
            </a:r>
            <a:r>
              <a:rPr lang="en-US" dirty="0" smtClean="0"/>
              <a:t>DG </a:t>
            </a:r>
            <a:r>
              <a:rPr lang="en-US" dirty="0" smtClean="0"/>
              <a:t>customers that are “net importers”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Becomes default for some DER customers/projects, focused on those with “significant” annual net export.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368534"/>
            <a:ext cx="6412363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* Joint proposal of AEEI, ACE NY &amp; NECEC, developed with help from Clean Power Research</a:t>
            </a:r>
          </a:p>
        </p:txBody>
      </p:sp>
    </p:spTree>
    <p:extLst>
      <p:ext uri="{BB962C8B-B14F-4D97-AF65-F5344CB8AC3E}">
        <p14:creationId xmlns:p14="http://schemas.microsoft.com/office/powerpoint/2010/main" val="40843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</a:t>
            </a:r>
            <a:r>
              <a:rPr lang="en-US" dirty="0" smtClean="0"/>
              <a:t>hourly </a:t>
            </a:r>
            <a:r>
              <a:rPr lang="en-US" dirty="0"/>
              <a:t>v</a:t>
            </a:r>
            <a:r>
              <a:rPr lang="en-US" dirty="0" smtClean="0"/>
              <a:t>ariable </a:t>
            </a:r>
            <a:r>
              <a:rPr lang="en-US" dirty="0"/>
              <a:t>p</a:t>
            </a:r>
            <a:r>
              <a:rPr lang="en-US" dirty="0" smtClean="0"/>
              <a:t>rices*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04800" y="2133600"/>
            <a:ext cx="5257800" cy="3429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15000" y="2286000"/>
            <a:ext cx="3147541" cy="3810000"/>
          </a:xfrm>
          <a:prstGeom prst="rect">
            <a:avLst/>
          </a:prstGeom>
        </p:spPr>
        <p:txBody>
          <a:bodyPr vert="horz" anchor="t" anchorCtr="0"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71E"/>
              </a:buClr>
              <a:buSzPct val="135000"/>
              <a:buFont typeface="Arial"/>
              <a:buChar char="•"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71E"/>
              </a:buClr>
              <a:buSzPct val="110000"/>
              <a:buFont typeface="Arial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71E"/>
              </a:buClr>
              <a:buSzPct val="110000"/>
              <a:buFont typeface="Arial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71E"/>
              </a:buClr>
              <a:buSzPct val="110000"/>
              <a:buFont typeface="Arial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71E"/>
              </a:buClr>
              <a:buSzPct val="110000"/>
              <a:buFont typeface="Arial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dirty="0"/>
              <a:t>High price differential:</a:t>
            </a:r>
          </a:p>
          <a:p>
            <a:pPr>
              <a:spcBef>
                <a:spcPts val="1200"/>
              </a:spcBef>
              <a:buClr>
                <a:srgbClr val="3867BE"/>
              </a:buClr>
            </a:pPr>
            <a:r>
              <a:rPr lang="en-US" dirty="0"/>
              <a:t>Energy costs depend on load</a:t>
            </a:r>
          </a:p>
          <a:p>
            <a:pPr>
              <a:spcBef>
                <a:spcPts val="1200"/>
              </a:spcBef>
              <a:buClr>
                <a:srgbClr val="3867BE"/>
              </a:buClr>
            </a:pPr>
            <a:r>
              <a:rPr lang="en-US" dirty="0"/>
              <a:t>Capacity costs allocated by load</a:t>
            </a:r>
          </a:p>
          <a:p>
            <a:pPr>
              <a:spcBef>
                <a:spcPts val="1200"/>
              </a:spcBef>
              <a:buClr>
                <a:srgbClr val="3867BE"/>
              </a:buClr>
            </a:pPr>
            <a:r>
              <a:rPr lang="en-US" dirty="0"/>
              <a:t>Hourly loss factors vary by square of load</a:t>
            </a:r>
            <a:endParaRPr lang="en-US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6292334"/>
            <a:ext cx="637359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* Only two components shown for simplicity. Actual rate would include all elements of LMP+D.</a:t>
            </a:r>
          </a:p>
        </p:txBody>
      </p:sp>
    </p:spTree>
    <p:extLst>
      <p:ext uri="{BB962C8B-B14F-4D97-AF65-F5344CB8AC3E}">
        <p14:creationId xmlns:p14="http://schemas.microsoft.com/office/powerpoint/2010/main" val="33302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152400" y="1524000"/>
            <a:ext cx="2057400" cy="1066800"/>
          </a:xfrm>
          <a:prstGeom prst="homePlate">
            <a:avLst>
              <a:gd name="adj" fmla="val 30057"/>
            </a:avLst>
          </a:prstGeom>
          <a:solidFill>
            <a:srgbClr val="3867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Energy Storage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209800" y="1524000"/>
            <a:ext cx="6781800" cy="1066800"/>
          </a:xfrm>
          <a:prstGeom prst="roundRect">
            <a:avLst/>
          </a:prstGeom>
          <a:solidFill>
            <a:srgbClr val="3867BE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Charge at lower cost; discharge at higher cost</a:t>
            </a:r>
          </a:p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Narrower pricing peaks: lower energy requirements, lower capital </a:t>
            </a:r>
            <a:r>
              <a:rPr lang="en-US" dirty="0" smtClean="0">
                <a:solidFill>
                  <a:schemeClr val="tx1"/>
                </a:solidFill>
              </a:rPr>
              <a:t>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52400" y="2743200"/>
            <a:ext cx="2057400" cy="1066800"/>
          </a:xfrm>
          <a:prstGeom prst="homePlate">
            <a:avLst>
              <a:gd name="adj" fmla="val 30057"/>
            </a:avLst>
          </a:prstGeom>
          <a:solidFill>
            <a:srgbClr val="3867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Load Management/DR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209800" y="2743200"/>
            <a:ext cx="6781800" cy="1066800"/>
          </a:xfrm>
          <a:prstGeom prst="roundRect">
            <a:avLst/>
          </a:prstGeom>
          <a:solidFill>
            <a:srgbClr val="3867BE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High value for peak shifting (automated DR, smart thermostats, building precooling, ice storage, etc.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52400" y="3962400"/>
            <a:ext cx="2057400" cy="1066800"/>
          </a:xfrm>
          <a:prstGeom prst="homePlate">
            <a:avLst>
              <a:gd name="adj" fmla="val 30057"/>
            </a:avLst>
          </a:prstGeom>
          <a:solidFill>
            <a:srgbClr val="3867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Fuel Cells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209800" y="3962400"/>
            <a:ext cx="6781800" cy="1066800"/>
          </a:xfrm>
          <a:prstGeom prst="roundRect">
            <a:avLst/>
          </a:prstGeom>
          <a:solidFill>
            <a:srgbClr val="3867BE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Capture highest prices through dispatch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52400" y="5181600"/>
            <a:ext cx="2057400" cy="1066800"/>
          </a:xfrm>
          <a:prstGeom prst="homePlate">
            <a:avLst>
              <a:gd name="adj" fmla="val 30057"/>
            </a:avLst>
          </a:prstGeom>
          <a:solidFill>
            <a:srgbClr val="3867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Solar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2209800" y="5181600"/>
            <a:ext cx="6781800" cy="1066800"/>
          </a:xfrm>
          <a:prstGeom prst="roundRect">
            <a:avLst/>
          </a:prstGeom>
          <a:solidFill>
            <a:srgbClr val="3867BE">
              <a:alpha val="2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LMP+D expected to be similar to VOS</a:t>
            </a:r>
          </a:p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Solar + storage looks </a:t>
            </a:r>
            <a:r>
              <a:rPr lang="en-US" dirty="0" smtClean="0">
                <a:solidFill>
                  <a:schemeClr val="tx1"/>
                </a:solidFill>
              </a:rPr>
              <a:t>more attractive</a:t>
            </a:r>
            <a:endParaRPr lang="en-US" dirty="0">
              <a:solidFill>
                <a:schemeClr val="tx1"/>
              </a:solidFill>
            </a:endParaRPr>
          </a:p>
          <a:p>
            <a:pPr marL="176213" indent="-176213">
              <a:lnSpc>
                <a:spcPct val="95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West-facing or tracking systems could receive higher </a:t>
            </a:r>
            <a:r>
              <a:rPr lang="en-US" dirty="0" smtClean="0">
                <a:solidFill>
                  <a:schemeClr val="tx1"/>
                </a:solidFill>
              </a:rPr>
              <a:t>value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elements of latest </a:t>
            </a:r>
            <a:r>
              <a:rPr lang="en-US" dirty="0" smtClean="0"/>
              <a:t>NY DPS </a:t>
            </a:r>
            <a:r>
              <a:rPr lang="en-US" dirty="0" smtClean="0"/>
              <a:t>staff </a:t>
            </a:r>
            <a:r>
              <a:rPr lang="en-US" dirty="0" smtClean="0"/>
              <a:t>proposal for interim successor </a:t>
            </a:r>
            <a:r>
              <a:rPr lang="en-US" dirty="0" smtClean="0"/>
              <a:t>tariff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Applies to CDG, RNM and “large” C&amp;I projects</a:t>
            </a:r>
          </a:p>
          <a:p>
            <a:pPr lvl="1"/>
            <a:r>
              <a:rPr lang="en-US" dirty="0" smtClean="0"/>
              <a:t>Grandfathering terms still TBD</a:t>
            </a:r>
          </a:p>
          <a:p>
            <a:pPr lvl="1"/>
            <a:r>
              <a:rPr lang="en-US" dirty="0" smtClean="0"/>
              <a:t>NEM-eligible technologies only</a:t>
            </a:r>
          </a:p>
          <a:p>
            <a:r>
              <a:rPr lang="en-US" dirty="0" smtClean="0"/>
              <a:t>Hourly netting (requires interval metering)</a:t>
            </a:r>
          </a:p>
          <a:p>
            <a:r>
              <a:rPr lang="en-US" dirty="0" smtClean="0"/>
              <a:t>BTM generation that is consumed is treated as load reduction</a:t>
            </a:r>
          </a:p>
          <a:p>
            <a:r>
              <a:rPr lang="en-US" dirty="0" smtClean="0"/>
              <a:t>LMP+D rate applies to exports only</a:t>
            </a:r>
          </a:p>
          <a:p>
            <a:r>
              <a:rPr lang="en-US" dirty="0" smtClean="0"/>
              <a:t>May also develop option for “buy-all, credit all” </a:t>
            </a:r>
            <a:r>
              <a:rPr lang="en-US" dirty="0" smtClean="0"/>
              <a:t>transaction</a:t>
            </a:r>
          </a:p>
          <a:p>
            <a:pPr lvl="1"/>
            <a:r>
              <a:rPr lang="en-US" dirty="0" smtClean="0"/>
              <a:t>May be advantageous for certain BTM resources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18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theme/theme1.xml><?xml version="1.0" encoding="utf-8"?>
<a:theme xmlns:a="http://schemas.openxmlformats.org/drawingml/2006/main" name="AEE_PowerPoint_Template">
  <a:themeElements>
    <a:clrScheme name="Custom 4">
      <a:dk1>
        <a:srgbClr val="000000"/>
      </a:dk1>
      <a:lt1>
        <a:srgbClr val="FFFFFF"/>
      </a:lt1>
      <a:dk2>
        <a:srgbClr val="3867BE"/>
      </a:dk2>
      <a:lt2>
        <a:srgbClr val="FFFFFF"/>
      </a:lt2>
      <a:accent1>
        <a:srgbClr val="3867BE"/>
      </a:accent1>
      <a:accent2>
        <a:srgbClr val="E29040"/>
      </a:accent2>
      <a:accent3>
        <a:srgbClr val="686868"/>
      </a:accent3>
      <a:accent4>
        <a:srgbClr val="7FA0D8"/>
      </a:accent4>
      <a:accent5>
        <a:srgbClr val="F6B168"/>
      </a:accent5>
      <a:accent6>
        <a:srgbClr val="B4B4B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 anchor="ctr" anchorCtr="0">
        <a:normAutofit/>
      </a:bodyPr>
      <a:lstStyle>
        <a:defPPr>
          <a:defRPr sz="2400"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EE_PowerPoint_Template" id="{ED7EFC97-2F7B-A54E-8BCB-7F9E5BD042FE}" vid="{2735610F-78A0-8848-AFB3-6C07C27427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AEE_PowerPoint_Template.potx</Template>
  <TotalTime>8326</TotalTime>
  <Words>1033</Words>
  <Application>Microsoft Macintosh PowerPoint</Application>
  <PresentationFormat>On-screen Show (4:3)</PresentationFormat>
  <Paragraphs>155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AEE_PowerPoint_Template</vt:lpstr>
      <vt:lpstr>Reforming Retail Rates to Better Integrate DERs – The New York REV Approach</vt:lpstr>
      <vt:lpstr>AEE: transforming public policy to enable the rapid growth of secure, clean, and affordable energy</vt:lpstr>
      <vt:lpstr>Rate design actively being addressed in REV</vt:lpstr>
      <vt:lpstr>Overview of LMP+D proceeding (15-E-0751)</vt:lpstr>
      <vt:lpstr>Advanced energy community perspective</vt:lpstr>
      <vt:lpstr>Summary of AEEI proposal*</vt:lpstr>
      <vt:lpstr>Illustration of hourly variable prices*</vt:lpstr>
      <vt:lpstr>Technology examples</vt:lpstr>
      <vt:lpstr>Core elements of latest NY DPS staff proposal for interim successor tariff</vt:lpstr>
      <vt:lpstr>Basic structure of interim LMP+D proposal from DPS staff</vt:lpstr>
      <vt:lpstr>Illustration of DPS staff interim methodology, solar example</vt:lpstr>
      <vt:lpstr>Illustration of DPS staff interim methodology, baseload fuel cell example</vt:lpstr>
      <vt:lpstr>Calculation methods for latest DPS staff proposal</vt:lpstr>
      <vt:lpstr>Illustrative calculation of LMP+D value stack based on DPS staff proposal (for Central Hudson)</vt:lpstr>
      <vt:lpstr>Observations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Chadima</dc:creator>
  <cp:lastModifiedBy>Ryan Katofsky</cp:lastModifiedBy>
  <cp:revision>222</cp:revision>
  <cp:lastPrinted>2015-01-29T23:40:27Z</cp:lastPrinted>
  <dcterms:created xsi:type="dcterms:W3CDTF">2015-10-17T22:52:43Z</dcterms:created>
  <dcterms:modified xsi:type="dcterms:W3CDTF">2016-09-29T15:25:11Z</dcterms:modified>
</cp:coreProperties>
</file>