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3" r:id="rId10"/>
    <p:sldId id="262" r:id="rId11"/>
    <p:sldId id="268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94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A67FC-487E-4100-B428-42766EE90C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F747B-9154-477D-BF61-4D6D89D1F9EF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574F5-CDB6-4ED6-82D5-93C6C80F37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3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574F5-CDB6-4ED6-82D5-93C6C80F37A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EA0B-D6EB-45EB-968F-CD3164D65453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038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3BF4-F267-4EFB-A2F7-EC8432D77FB1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254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2054-B52B-4312-9006-02D87FB29299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7230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BD2A-CF85-482F-A4FF-A904C27769BA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900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0DA17-CB1B-4343-80A1-0CC82039B208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18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47A6-DD1E-45DD-AE2A-395D21B885D0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490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040C-A789-4580-A74D-B2255FC31E89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569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D73B-575B-42B7-B442-7B058D62CC0E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64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2F8D4-E5C9-471B-905C-9C2E7EDF8057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78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1391-C00D-442D-921B-DF3FFC6994C9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863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2DBEA-897E-4DD8-BC3B-4AD62B1A7FEA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593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6981B-8B4D-4DC9-938D-539F5A127E93}" type="datetime1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566B-EE9B-4F6F-9AFB-8199F9139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75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Bracing for Storms: </a:t>
            </a:r>
            <a:br>
              <a:rPr lang="en-US" sz="3600" dirty="0" smtClean="0"/>
            </a:br>
            <a:r>
              <a:rPr lang="en-US" sz="3600" dirty="0" smtClean="0"/>
              <a:t>Challenges and Opportunities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124200"/>
            <a:ext cx="6400800" cy="1752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New England Restructuring Roundtable</a:t>
            </a:r>
          </a:p>
          <a:p>
            <a:r>
              <a:rPr lang="en-US" sz="2400" dirty="0" smtClean="0"/>
              <a:t>December 21, 2012</a:t>
            </a:r>
          </a:p>
          <a:p>
            <a:r>
              <a:rPr lang="en-US" sz="2400" dirty="0" smtClean="0"/>
              <a:t>Barbara Kates-Garnick, Ph.D.</a:t>
            </a:r>
          </a:p>
          <a:p>
            <a:r>
              <a:rPr lang="en-US" sz="2400" dirty="0" smtClean="0"/>
              <a:t>Undersecretary of Energy, Massachusetts  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76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5334000"/>
            <a:ext cx="8305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76713" y="5486400"/>
            <a:ext cx="7905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804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New York and New Jersey: Sandy Triggers Review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New York: Moreland Commission: both regulators and regulated</a:t>
            </a:r>
          </a:p>
          <a:p>
            <a:pPr lvl="1"/>
            <a:r>
              <a:rPr lang="en-US" sz="2400" dirty="0" smtClean="0"/>
              <a:t>Review of utilities </a:t>
            </a:r>
            <a:r>
              <a:rPr lang="en-US" sz="2400" b="1" dirty="0" smtClean="0"/>
              <a:t>and</a:t>
            </a:r>
            <a:r>
              <a:rPr lang="en-US" sz="2400" dirty="0" smtClean="0"/>
              <a:t> regulators– adequacy of present laws and regulations; adequacy of existing regulatory system; utility management</a:t>
            </a:r>
          </a:p>
          <a:p>
            <a:pPr lvl="1"/>
            <a:r>
              <a:rPr lang="en-US" sz="2400" dirty="0" smtClean="0"/>
              <a:t>First Deadline – state of the state in early January</a:t>
            </a:r>
          </a:p>
          <a:p>
            <a:pPr lvl="1"/>
            <a:r>
              <a:rPr lang="en-US" sz="2400" dirty="0" smtClean="0"/>
              <a:t>Focus on LIPA- disaster on Long Island- does the public authority model work?</a:t>
            </a:r>
          </a:p>
          <a:p>
            <a:r>
              <a:rPr lang="en-US" sz="2400" dirty="0" smtClean="0"/>
              <a:t>New Jersey: Rethink shore development</a:t>
            </a:r>
          </a:p>
          <a:p>
            <a:pPr lvl="1"/>
            <a:r>
              <a:rPr lang="en-US" sz="2400" dirty="0" smtClean="0"/>
              <a:t>Flood maps and FEMA- flood insurance; can and should this be rebuilt?</a:t>
            </a:r>
          </a:p>
          <a:p>
            <a:pPr lvl="1"/>
            <a:r>
              <a:rPr lang="en-US" sz="2400" dirty="0" smtClean="0"/>
              <a:t>Tension between environmental concerns and developers</a:t>
            </a:r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2422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Concepts for Rebuilding: Reliability and Growth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protecting vulnerable communities and assets</a:t>
            </a:r>
          </a:p>
          <a:p>
            <a:r>
              <a:rPr lang="en-US" dirty="0" smtClean="0"/>
              <a:t>Adaptation and Mitigation</a:t>
            </a:r>
          </a:p>
          <a:p>
            <a:r>
              <a:rPr lang="en-US" dirty="0" smtClean="0"/>
              <a:t>Resilience of Electric System </a:t>
            </a:r>
          </a:p>
          <a:p>
            <a:r>
              <a:rPr lang="en-US" dirty="0" smtClean="0"/>
              <a:t>Storm hardening of non energy infrastructure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  <p:sp>
        <p:nvSpPr>
          <p:cNvPr id="7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Beyond Sandy: What Are the Lessons Learned?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Utility management now involves a focus on storm restoration- more frequent events</a:t>
            </a:r>
          </a:p>
          <a:p>
            <a:pPr lvl="1"/>
            <a:r>
              <a:rPr lang="en-US" sz="2400" dirty="0" smtClean="0"/>
              <a:t>Evaluation of leadership and management skills</a:t>
            </a:r>
          </a:p>
          <a:p>
            <a:pPr lvl="1"/>
            <a:r>
              <a:rPr lang="en-US" sz="2400" dirty="0" smtClean="0"/>
              <a:t>Customer expectation of improved communications, ETRs,</a:t>
            </a:r>
          </a:p>
          <a:p>
            <a:pPr lvl="1"/>
            <a:r>
              <a:rPr lang="en-US" sz="2400" dirty="0" smtClean="0"/>
              <a:t>First responders a critical constituency and partner, “wires down”</a:t>
            </a:r>
          </a:p>
          <a:p>
            <a:pPr lvl="1"/>
            <a:r>
              <a:rPr lang="en-US" sz="2400" dirty="0" smtClean="0"/>
              <a:t>Redefined communication strategy</a:t>
            </a:r>
          </a:p>
          <a:p>
            <a:r>
              <a:rPr lang="en-US" sz="2400" dirty="0" smtClean="0"/>
              <a:t>Emphasis on infrastructure- more resilient grid; how do we rebuild more smartly; how do we assess vulnerability</a:t>
            </a:r>
          </a:p>
          <a:p>
            <a:r>
              <a:rPr lang="en-US" sz="2400" dirty="0" smtClean="0"/>
              <a:t>Costly endeavor-  clearer penalties; is there a public purpose that  determines who should bear certain costs?</a:t>
            </a:r>
          </a:p>
          <a:p>
            <a:r>
              <a:rPr lang="en-US" sz="2400" dirty="0" smtClean="0"/>
              <a:t>Grid Modernization– an opportunity for Massachusetts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  <p:sp>
        <p:nvSpPr>
          <p:cNvPr id="9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22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Move Ahead?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Expectation of great engagement by the public sector-accountability among all stakeholders; political ramifications</a:t>
            </a:r>
          </a:p>
          <a:p>
            <a:r>
              <a:rPr lang="en-US" sz="2800" dirty="0" smtClean="0"/>
              <a:t>Recognize that not one solution fits all situations- coastal v. non coast; hardening of infrastructure; undergrounding</a:t>
            </a:r>
          </a:p>
          <a:p>
            <a:r>
              <a:rPr lang="en-US" sz="2800" dirty="0" smtClean="0"/>
              <a:t>Focus on sustainability adaptation strategies and mitigation</a:t>
            </a:r>
          </a:p>
          <a:p>
            <a:r>
              <a:rPr lang="en-US" sz="2800" dirty="0" smtClean="0"/>
              <a:t>Continued drive to modernize the grid- opportunities for technology– </a:t>
            </a:r>
            <a:r>
              <a:rPr lang="en-US" sz="2800" dirty="0" err="1" smtClean="0"/>
              <a:t>microgrids</a:t>
            </a:r>
            <a:r>
              <a:rPr lang="en-US" sz="2800" dirty="0" smtClean="0"/>
              <a:t>, hardening, communications;  redundancy; new technologies</a:t>
            </a:r>
          </a:p>
          <a:p>
            <a:r>
              <a:rPr lang="en-US" sz="2800" dirty="0" smtClean="0"/>
              <a:t>Are we regulating, overseeing  and operating for the 21st</a:t>
            </a:r>
          </a:p>
          <a:p>
            <a:pPr marL="0" indent="0">
              <a:buNone/>
            </a:pPr>
            <a:r>
              <a:rPr lang="en-US" sz="2800" dirty="0" smtClean="0"/>
              <a:t>     century?</a:t>
            </a:r>
            <a:r>
              <a:rPr lang="en-US" sz="2800" baseline="30000" dirty="0" smtClean="0"/>
              <a:t>   </a:t>
            </a:r>
            <a:r>
              <a:rPr lang="en-US" sz="2800" dirty="0" smtClean="0"/>
              <a:t>Key question </a:t>
            </a:r>
            <a:endParaRPr lang="en-US" sz="2800" baseline="30000" dirty="0" smtClean="0"/>
          </a:p>
          <a:p>
            <a:endParaRPr lang="en-US" sz="2800" baseline="30000" dirty="0" smtClean="0"/>
          </a:p>
          <a:p>
            <a:endParaRPr lang="en-US" sz="2800" baseline="300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76500" y="6324601"/>
            <a:ext cx="4191000" cy="304800"/>
          </a:xfrm>
        </p:spPr>
        <p:txBody>
          <a:bodyPr/>
          <a:lstStyle/>
          <a:p>
            <a:r>
              <a:rPr lang="en-US" dirty="0" smtClean="0"/>
              <a:t>Executive Office Of Energy and Environmental Affairs</a:t>
            </a:r>
            <a:endParaRPr lang="en-US" dirty="0"/>
          </a:p>
        </p:txBody>
      </p:sp>
      <p:pic>
        <p:nvPicPr>
          <p:cNvPr id="9" name="Picture 8" descr="state sea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15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Today’s Presentation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Overview of Storm MA Orders</a:t>
            </a:r>
          </a:p>
          <a:p>
            <a:r>
              <a:rPr lang="en-US" dirty="0" smtClean="0"/>
              <a:t>Government: Utility Nexus:  MA, NY, NJ</a:t>
            </a:r>
          </a:p>
          <a:p>
            <a:r>
              <a:rPr lang="en-US" dirty="0" smtClean="0"/>
              <a:t>Lessons Learned: Moving Forward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218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Setting the Stage: Customer Impacts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# of Customer Impacts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 Grid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NSTAR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WMECo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# of Customers Served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 million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 million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210,000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Tropical Storm</a:t>
                      </a:r>
                      <a:r>
                        <a:rPr lang="en-US" baseline="0" dirty="0" smtClean="0"/>
                        <a:t> Irene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478,814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506,000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Snowstorm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519,894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227,000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Hurricane Sandy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374,771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374,567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610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Setting the Stage: Duration of Storms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r>
                        <a:rPr lang="en-US" baseline="0" dirty="0" smtClean="0"/>
                        <a:t> Duration – </a:t>
                      </a:r>
                    </a:p>
                    <a:p>
                      <a:r>
                        <a:rPr lang="en-US" baseline="0" dirty="0" smtClean="0"/>
                        <a:t># of days/ (Restoration Day)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 Grid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NSTAR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WMECo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Tropical Storm Irene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days/ (9/3/11)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days (9/2/11)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Snowstorm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days/</a:t>
                      </a:r>
                      <a:r>
                        <a:rPr lang="en-US" baseline="0" dirty="0" smtClean="0"/>
                        <a:t> (11/6/11)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days/ (11/3/11)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days/ (11/6/11)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Hurricane Sandy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days/ (11/4/12)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days/ (11/2/12)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days/ (11/1/12)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288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228600"/>
            <a:ext cx="8610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state sea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5638800"/>
          </a:xfrm>
          <a:prstGeom prst="rect">
            <a:avLst/>
          </a:prstGeom>
          <a:noFill/>
        </p:spPr>
      </p:pic>
      <p:sp>
        <p:nvSpPr>
          <p:cNvPr id="3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state sea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 Storm Orders: the Overview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 smtClean="0"/>
              <a:t>Legislature sets the stage</a:t>
            </a:r>
          </a:p>
          <a:p>
            <a:pPr lvl="1"/>
            <a:r>
              <a:rPr lang="en-US" sz="2200" dirty="0" smtClean="0"/>
              <a:t>2009 Act: DPU to promulgate rules establishing acceptable performance for emergency preparation and storm restoration/enhances penalties of up to $250k for each violation for each day and maximum penalty set at $20 million</a:t>
            </a:r>
          </a:p>
          <a:p>
            <a:pPr lvl="1"/>
            <a:r>
              <a:rPr lang="en-US" sz="2200" dirty="0" smtClean="0"/>
              <a:t>Also requires an annual Emergency Response Plan and authorizes DPU investigations to review performance during an emergency</a:t>
            </a:r>
          </a:p>
          <a:p>
            <a:r>
              <a:rPr lang="en-US" sz="2200" b="1" dirty="0" smtClean="0"/>
              <a:t>DPU establishes performance standards</a:t>
            </a:r>
          </a:p>
          <a:p>
            <a:pPr lvl="1"/>
            <a:r>
              <a:rPr lang="en-US" sz="2200" dirty="0" smtClean="0"/>
              <a:t>Emergency Preparation</a:t>
            </a:r>
          </a:p>
          <a:p>
            <a:pPr lvl="1"/>
            <a:r>
              <a:rPr lang="en-US" sz="2200" dirty="0" smtClean="0"/>
              <a:t>Restoration of Service</a:t>
            </a:r>
          </a:p>
          <a:p>
            <a:pPr lvl="1"/>
            <a:r>
              <a:rPr lang="en-US" sz="2200" dirty="0" smtClean="0"/>
              <a:t>Reporting Requirements</a:t>
            </a:r>
          </a:p>
          <a:p>
            <a:r>
              <a:rPr lang="en-US" sz="2200" b="1" dirty="0" smtClean="0"/>
              <a:t>Penalties </a:t>
            </a:r>
            <a:r>
              <a:rPr lang="en-US" sz="2200" dirty="0" smtClean="0"/>
              <a:t>based on performance go back to ratepayer ( Section 3 of Chapter 216, August 6, 2012) but utilities also allowed to recover for prudent storm restoration efforts</a:t>
            </a:r>
            <a:endParaRPr lang="en-US" sz="2200" b="1" dirty="0" smtClean="0"/>
          </a:p>
          <a:p>
            <a:pPr lvl="1"/>
            <a:endParaRPr lang="en-US" sz="2000" b="1" dirty="0" smtClean="0"/>
          </a:p>
          <a:p>
            <a:pPr marL="457200" lvl="1" indent="0" algn="ctr">
              <a:buNone/>
            </a:pPr>
            <a:endParaRPr lang="en-US" sz="2000" b="1" dirty="0" smtClean="0"/>
          </a:p>
          <a:p>
            <a:endParaRPr lang="en-US" sz="24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53487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Storm Orders: Systematic Review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Issued on December 11, 2012</a:t>
            </a:r>
          </a:p>
          <a:p>
            <a:r>
              <a:rPr lang="en-US" sz="2800" dirty="0" smtClean="0"/>
              <a:t>Divided storm preparation into several parts</a:t>
            </a:r>
          </a:p>
          <a:p>
            <a:pPr lvl="1"/>
            <a:r>
              <a:rPr lang="en-US" sz="2400" dirty="0" smtClean="0"/>
              <a:t>Planning and Training: vegetation management</a:t>
            </a:r>
          </a:p>
          <a:p>
            <a:pPr lvl="1"/>
            <a:r>
              <a:rPr lang="en-US" sz="2400" dirty="0" smtClean="0"/>
              <a:t>Actual restoration of service: weather and event classification/resource deployment/outage management/emergency response and </a:t>
            </a:r>
            <a:r>
              <a:rPr lang="en-US" sz="2400" b="1" dirty="0" smtClean="0"/>
              <a:t>wires down </a:t>
            </a:r>
            <a:r>
              <a:rPr lang="en-US" sz="2400" dirty="0" smtClean="0"/>
              <a:t>damage assessment/</a:t>
            </a:r>
            <a:r>
              <a:rPr lang="en-US" sz="2400" b="1" dirty="0" smtClean="0"/>
              <a:t>communication</a:t>
            </a:r>
          </a:p>
          <a:p>
            <a:pPr lvl="1"/>
            <a:r>
              <a:rPr lang="en-US" sz="2400" dirty="0" smtClean="0"/>
              <a:t>Reporting</a:t>
            </a:r>
          </a:p>
          <a:p>
            <a:r>
              <a:rPr lang="en-US" sz="2800" dirty="0" smtClean="0"/>
              <a:t>Legislative Imperative Plus Public Expectation, Technology, Communication, Political drivers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5877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An Interdependent Fuel Network: Ensuring  Supply: DOER and DEP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Sandy triggers infrastructure emergency on entire energy delivery chain</a:t>
            </a:r>
          </a:p>
          <a:p>
            <a:r>
              <a:rPr lang="en-US" sz="2600" dirty="0" smtClean="0"/>
              <a:t>MA depends on a regional petroleum system with terminals in NYH and NJ serving NE; MA serves neighbors – NH and RI</a:t>
            </a:r>
          </a:p>
          <a:p>
            <a:r>
              <a:rPr lang="en-US" sz="2600" dirty="0" smtClean="0"/>
              <a:t>Port Closures in NYH; restrictions for NE ports</a:t>
            </a:r>
          </a:p>
          <a:p>
            <a:r>
              <a:rPr lang="en-US" sz="2600" dirty="0" smtClean="0"/>
              <a:t>DOER in daily contact with MA oil terminals</a:t>
            </a:r>
          </a:p>
          <a:p>
            <a:r>
              <a:rPr lang="en-US" sz="2600" dirty="0" smtClean="0"/>
              <a:t>Actions– driver waivers, lightering of vessels, EPA lessens vapor requirements, Jones Act waiver, MEMA assists NJ Police with diesel oil, waivers of weight restrictions on trucks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F566B-EE9B-4F6F-9AFB-8199F91394A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Footer Placeholder 6"/>
          <p:cNvSpPr txBox="1">
            <a:spLocks/>
          </p:cNvSpPr>
          <p:nvPr/>
        </p:nvSpPr>
        <p:spPr>
          <a:xfrm>
            <a:off x="2476500" y="6324601"/>
            <a:ext cx="419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Executive Office Of Energy and Environmental Affairs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state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867400"/>
            <a:ext cx="7905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891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809</Words>
  <Application>Microsoft Office PowerPoint</Application>
  <PresentationFormat>On-screen Show (4:3)</PresentationFormat>
  <Paragraphs>139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Bracing for Storms:  Challenges and Opportunities</vt:lpstr>
      <vt:lpstr>Today’s Presentation </vt:lpstr>
      <vt:lpstr>Setting the Stage: Customer Impacts</vt:lpstr>
      <vt:lpstr>Setting the Stage: Duration of Storms</vt:lpstr>
      <vt:lpstr>Slide 5</vt:lpstr>
      <vt:lpstr>Slide 6</vt:lpstr>
      <vt:lpstr>MA Storm Orders: the Overview   </vt:lpstr>
      <vt:lpstr>The Storm Orders: Systematic Review</vt:lpstr>
      <vt:lpstr>An Interdependent Fuel Network: Ensuring  Supply: DOER and DEP</vt:lpstr>
      <vt:lpstr>New York and New Jersey: Sandy Triggers Review</vt:lpstr>
      <vt:lpstr>Concepts for Rebuilding: Reliability and Growth </vt:lpstr>
      <vt:lpstr>Beyond Sandy: What Are the Lessons Learned? </vt:lpstr>
      <vt:lpstr>How Do We Move Ahead?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Bracing for Storms: Challenges and Opportunities</dc:title>
  <dc:creator>Bobbi</dc:creator>
  <cp:lastModifiedBy> sr</cp:lastModifiedBy>
  <cp:revision>33</cp:revision>
  <dcterms:created xsi:type="dcterms:W3CDTF">2012-12-19T02:24:22Z</dcterms:created>
  <dcterms:modified xsi:type="dcterms:W3CDTF">2012-12-20T19:29:25Z</dcterms:modified>
</cp:coreProperties>
</file>