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8095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2038" autoAdjust="0"/>
  </p:normalViewPr>
  <p:slideViewPr>
    <p:cSldViewPr snapToGrid="0">
      <p:cViewPr varScale="1">
        <p:scale>
          <a:sx n="56" d="100"/>
          <a:sy n="56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84E6-82E3-4A5A-B78D-FFECA5A7799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9E651-5713-4FE0-A808-6D28420F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8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EF26202-E161-4B3D-978B-75C7DA102CA7}" type="slidenum">
              <a:rPr kumimoji="0" lang="en-GB" sz="1200" b="1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6F91-6152-41D7-AFF9-C2A08503BEB3}"/>
              </a:ext>
            </a:extLst>
          </p:cNvPr>
          <p:cNvSpPr txBox="1"/>
          <p:nvPr userDrawn="1"/>
        </p:nvSpPr>
        <p:spPr bwMode="auto">
          <a:xfrm>
            <a:off x="5082902" y="55413"/>
            <a:ext cx="15340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457081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419152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691049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9242506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86667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19713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0"/>
            <a:ext cx="2250019" cy="1159420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0"/>
            <a:ext cx="2250019" cy="1159420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0"/>
            <a:ext cx="2250019" cy="1159420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52190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7480" t="27066" r="32612"/>
          <a:stretch/>
        </p:blipFill>
        <p:spPr>
          <a:xfrm rot="16200000" flipV="1">
            <a:off x="6262073" y="928073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3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971129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1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8972651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646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184" y="1416668"/>
            <a:ext cx="5424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608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301" y="1416051"/>
            <a:ext cx="5402583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193714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975311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59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776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9291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7392828" cy="2503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1709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A88A16-3F9E-4223-B3F6-C7833E5054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8630502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A88A16-3F9E-4223-B3F6-C7833E505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E87E04A-5806-4F7C-86E7-941F263F1D8B}"/>
              </a:ext>
            </a:extLst>
          </p:cNvPr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600"/>
              </a:spcAft>
            </a:pPr>
            <a:endParaRPr lang="en-US" sz="3200" b="1" i="0" baseline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endParaRPr lang="fr-FR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en-GB" sz="1467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5878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53D997E-08E6-4BB6-A663-B21E9E6141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685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53D997E-08E6-4BB6-A663-B21E9E614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95391B5-C6AD-4B2C-935E-083B52675E0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</a:pPr>
            <a:endParaRPr kumimoji="0" lang="en-US" sz="2400" b="1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60678B-47F0-4BC6-94B8-F6E12E4A3A7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A1497-6F1C-4CA6-8E24-65080311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67" y="291740"/>
            <a:ext cx="11181935" cy="574516"/>
          </a:xfrm>
        </p:spPr>
        <p:txBody>
          <a:bodyPr vert="horz"/>
          <a:lstStyle/>
          <a:p>
            <a:r>
              <a:rPr lang="en-US" sz="2400" dirty="0"/>
              <a:t>Green Hydrogen</a:t>
            </a:r>
            <a:endParaRPr lang="en-GB" sz="2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AFE1385-88AB-406E-9554-6FB26126AF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2600" r="3884" b="3409"/>
          <a:stretch/>
        </p:blipFill>
        <p:spPr>
          <a:xfrm>
            <a:off x="2508354" y="1383030"/>
            <a:ext cx="6749945" cy="406908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96FB81F-176F-4E52-A683-9E23DA6AA62A}"/>
              </a:ext>
            </a:extLst>
          </p:cNvPr>
          <p:cNvSpPr/>
          <p:nvPr/>
        </p:nvSpPr>
        <p:spPr bwMode="auto">
          <a:xfrm>
            <a:off x="9051656" y="3101332"/>
            <a:ext cx="2108528" cy="643486"/>
          </a:xfrm>
          <a:prstGeom prst="wedgeRectCallout">
            <a:avLst>
              <a:gd name="adj1" fmla="val 27394"/>
              <a:gd name="adj2" fmla="val 40801"/>
            </a:avLst>
          </a:prstGeom>
          <a:solidFill>
            <a:schemeClr val="bg1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600" b="1" dirty="0">
                <a:solidFill>
                  <a:schemeClr val="accent1"/>
                </a:solidFill>
                <a:cs typeface="Arial"/>
              </a:rPr>
              <a:t>Hydrogen storage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ED6AA96-779F-491C-9D95-97BB6B7F619E}"/>
              </a:ext>
            </a:extLst>
          </p:cNvPr>
          <p:cNvSpPr/>
          <p:nvPr/>
        </p:nvSpPr>
        <p:spPr bwMode="auto">
          <a:xfrm>
            <a:off x="9051656" y="4190435"/>
            <a:ext cx="2108529" cy="610974"/>
          </a:xfrm>
          <a:prstGeom prst="wedgeRectCallout">
            <a:avLst>
              <a:gd name="adj1" fmla="val -16054"/>
              <a:gd name="adj2" fmla="val -46551"/>
            </a:avLst>
          </a:prstGeom>
          <a:solidFill>
            <a:schemeClr val="bg1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50"/>
              </a:spcAft>
            </a:pPr>
            <a:r>
              <a:rPr lang="en-US" sz="1600" b="1" dirty="0">
                <a:solidFill>
                  <a:schemeClr val="accent1"/>
                </a:solidFill>
                <a:cs typeface="Arial"/>
              </a:rPr>
              <a:t>  Hydrogen supply</a:t>
            </a:r>
          </a:p>
          <a:p>
            <a:pPr>
              <a:spcAft>
                <a:spcPts val="450"/>
              </a:spcAft>
            </a:pPr>
            <a:endParaRPr lang="en-US" sz="1600" b="1" dirty="0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18EC40-03C3-4F16-A409-AAF08264A8B4}"/>
              </a:ext>
            </a:extLst>
          </p:cNvPr>
          <p:cNvCxnSpPr>
            <a:cxnSpLocks/>
          </p:cNvCxnSpPr>
          <p:nvPr/>
        </p:nvCxnSpPr>
        <p:spPr bwMode="auto">
          <a:xfrm>
            <a:off x="8654946" y="4397707"/>
            <a:ext cx="872455" cy="26320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AE76882-C56C-4B04-B3CC-BEB8EE9579B6}"/>
              </a:ext>
            </a:extLst>
          </p:cNvPr>
          <p:cNvSpPr/>
          <p:nvPr/>
        </p:nvSpPr>
        <p:spPr bwMode="auto">
          <a:xfrm>
            <a:off x="9051656" y="1935170"/>
            <a:ext cx="2500630" cy="964287"/>
          </a:xfrm>
          <a:prstGeom prst="wedgeRectCallout">
            <a:avLst>
              <a:gd name="adj1" fmla="val 14819"/>
              <a:gd name="adj2" fmla="val -42837"/>
            </a:avLst>
          </a:prstGeom>
          <a:solidFill>
            <a:schemeClr val="bg1"/>
          </a:solidFill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  <a:cs typeface="Arial"/>
              </a:rPr>
              <a:t>Peaker plants transformed to run on 100% Hydrogen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D1B0E2-1CDB-40F4-9479-56DAC604D32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2301" y="2775547"/>
            <a:ext cx="2555102" cy="5164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73BC4AB5-A89D-4673-BA2D-AFE10DE6410F}"/>
              </a:ext>
            </a:extLst>
          </p:cNvPr>
          <p:cNvSpPr/>
          <p:nvPr/>
        </p:nvSpPr>
        <p:spPr bwMode="auto">
          <a:xfrm>
            <a:off x="430373" y="2338277"/>
            <a:ext cx="2319666" cy="501410"/>
          </a:xfrm>
          <a:prstGeom prst="wedgeRectCallout">
            <a:avLst>
              <a:gd name="adj1" fmla="val 27394"/>
              <a:gd name="adj2" fmla="val 40801"/>
            </a:avLst>
          </a:prstGeom>
          <a:solidFill>
            <a:schemeClr val="bg1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600" b="1" dirty="0">
                <a:solidFill>
                  <a:schemeClr val="accent1"/>
                </a:solidFill>
                <a:cs typeface="Arial"/>
              </a:rPr>
              <a:t>Hydrogen transport</a:t>
            </a:r>
          </a:p>
          <a:p>
            <a:r>
              <a:rPr lang="en-US" sz="1200" dirty="0">
                <a:solidFill>
                  <a:schemeClr val="accent1"/>
                </a:solidFill>
                <a:cs typeface="Arial"/>
              </a:rPr>
              <a:t>	</a:t>
            </a:r>
            <a:endParaRPr lang="en-US" sz="1200" b="0" dirty="0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1BC847-DFBF-41E4-B8D3-491A5274ECDC}"/>
              </a:ext>
            </a:extLst>
          </p:cNvPr>
          <p:cNvCxnSpPr>
            <a:cxnSpLocks/>
          </p:cNvCxnSpPr>
          <p:nvPr/>
        </p:nvCxnSpPr>
        <p:spPr bwMode="auto">
          <a:xfrm flipV="1">
            <a:off x="2395183" y="2536500"/>
            <a:ext cx="1904262" cy="16347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67D29A-3F77-4ACE-8253-FF7522B6356D}"/>
              </a:ext>
            </a:extLst>
          </p:cNvPr>
          <p:cNvSpPr/>
          <p:nvPr/>
        </p:nvSpPr>
        <p:spPr>
          <a:xfrm>
            <a:off x="11115083" y="32999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A49C9-5090-4843-A391-3BE70D7AF59B}"/>
              </a:ext>
            </a:extLst>
          </p:cNvPr>
          <p:cNvSpPr/>
          <p:nvPr/>
        </p:nvSpPr>
        <p:spPr>
          <a:xfrm>
            <a:off x="430372" y="688276"/>
            <a:ext cx="11384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 neue lt w01"/>
              </a:rPr>
              <a:t>National Grid envisions an integrated net zero energy system with </a:t>
            </a:r>
            <a:r>
              <a:rPr lang="en-US" b="1" dirty="0">
                <a:solidFill>
                  <a:schemeClr val="accent1"/>
                </a:solidFill>
                <a:latin typeface="helvetica neue lt w01"/>
              </a:rPr>
              <a:t>clean electricity </a:t>
            </a:r>
            <a:r>
              <a:rPr lang="en-US" dirty="0">
                <a:solidFill>
                  <a:schemeClr val="accent1"/>
                </a:solidFill>
                <a:latin typeface="helvetica neue lt w01"/>
              </a:rPr>
              <a:t>and </a:t>
            </a:r>
            <a:r>
              <a:rPr lang="en-US" b="1" dirty="0">
                <a:solidFill>
                  <a:schemeClr val="accent1"/>
                </a:solidFill>
                <a:latin typeface="helvetica neue lt w01"/>
              </a:rPr>
              <a:t>clean fuels </a:t>
            </a:r>
            <a:r>
              <a:rPr lang="en-US" dirty="0">
                <a:solidFill>
                  <a:schemeClr val="accent1"/>
                </a:solidFill>
                <a:latin typeface="helvetica neue lt w01"/>
              </a:rPr>
              <a:t>like hydrogen meeting demand for </a:t>
            </a:r>
            <a:r>
              <a:rPr lang="en-US" b="1" dirty="0">
                <a:solidFill>
                  <a:schemeClr val="accent1"/>
                </a:solidFill>
                <a:latin typeface="helvetica neue lt w01"/>
              </a:rPr>
              <a:t>power</a:t>
            </a:r>
            <a:r>
              <a:rPr lang="en-US" dirty="0">
                <a:solidFill>
                  <a:schemeClr val="accent1"/>
                </a:solidFill>
                <a:latin typeface="helvetica neue lt w01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helvetica neue lt w01"/>
              </a:rPr>
              <a:t>heat</a:t>
            </a:r>
            <a:r>
              <a:rPr lang="en-US" dirty="0">
                <a:solidFill>
                  <a:schemeClr val="accent1"/>
                </a:solidFill>
                <a:latin typeface="helvetica neue lt w01"/>
              </a:rPr>
              <a:t> and </a:t>
            </a:r>
            <a:r>
              <a:rPr lang="en-US" b="1" dirty="0">
                <a:solidFill>
                  <a:schemeClr val="accent1"/>
                </a:solidFill>
                <a:latin typeface="helvetica neue lt w01"/>
              </a:rPr>
              <a:t>transport</a:t>
            </a:r>
            <a:r>
              <a:rPr lang="en-US" dirty="0">
                <a:solidFill>
                  <a:schemeClr val="accent1"/>
                </a:solidFill>
                <a:latin typeface="helvetica neue lt w01"/>
              </a:rPr>
              <a:t>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C8B245-7724-46C8-9911-9678A7464B25}"/>
              </a:ext>
            </a:extLst>
          </p:cNvPr>
          <p:cNvSpPr/>
          <p:nvPr/>
        </p:nvSpPr>
        <p:spPr>
          <a:xfrm>
            <a:off x="430372" y="5578536"/>
            <a:ext cx="11265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chemeClr val="accent1"/>
                </a:solidFill>
                <a:latin typeface="helvetica neue lt w01"/>
              </a:rPr>
              <a:t>Long Island is well-positioned to become a “Hydrogen Hub” given the high energy demand in the New York City metro area, limited transmission connections, and large offshore wind potential, which could be used to produce green hydrogen. 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700DBB-AC1B-43D1-B315-CDADBABE3A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2631" y="2815918"/>
            <a:ext cx="3124772" cy="71171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1832D39-1DD7-48B1-A8BD-905625141109}"/>
              </a:ext>
            </a:extLst>
          </p:cNvPr>
          <p:cNvSpPr/>
          <p:nvPr/>
        </p:nvSpPr>
        <p:spPr bwMode="auto">
          <a:xfrm>
            <a:off x="430373" y="3660877"/>
            <a:ext cx="2319666" cy="501410"/>
          </a:xfrm>
          <a:prstGeom prst="wedgeRectCallout">
            <a:avLst>
              <a:gd name="adj1" fmla="val 27394"/>
              <a:gd name="adj2" fmla="val 40801"/>
            </a:avLst>
          </a:prstGeom>
          <a:solidFill>
            <a:schemeClr val="bg1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US" sz="1600" b="1" dirty="0">
                <a:solidFill>
                  <a:schemeClr val="accent1"/>
                </a:solidFill>
                <a:cs typeface="Arial"/>
              </a:rPr>
              <a:t>Hydrogen heat</a:t>
            </a:r>
          </a:p>
          <a:p>
            <a:r>
              <a:rPr lang="en-US" sz="1200" dirty="0">
                <a:solidFill>
                  <a:schemeClr val="accent1"/>
                </a:solidFill>
                <a:cs typeface="Arial"/>
              </a:rPr>
              <a:t>	</a:t>
            </a:r>
            <a:endParaRPr lang="en-US" sz="1200" b="0" dirty="0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2F5625-5434-41F5-89E4-0FDCFE95496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39684" y="3720647"/>
            <a:ext cx="778674" cy="27030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4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lxd.gvQv39egJgPJ2J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WubnC1Ou33OW7kINwh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lJ2oFl8GgUuh2OtFiqEg"/>
</p:tagLst>
</file>

<file path=ppt/theme/theme1.xml><?xml version="1.0" encoding="utf-8"?>
<a:theme xmlns:a="http://schemas.openxmlformats.org/drawingml/2006/main" name="1_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PT EnergyLines 16x9" id="{02A2C634-F83B-4667-9013-9940280A62A9}" vid="{5009B880-53A3-441F-8D33-BFBDCF9468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92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 lt w01</vt:lpstr>
      <vt:lpstr>1_US NG_2018 PPT__EnergyLines Template 16x9</vt:lpstr>
      <vt:lpstr>think-cell Slide</vt:lpstr>
      <vt:lpstr>Green Hydrogen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Island is well positioned to become a hydrogen hub</dc:title>
  <dc:creator>Eichhorst, Courtney</dc:creator>
  <cp:lastModifiedBy>Judson, Judith</cp:lastModifiedBy>
  <cp:revision>9</cp:revision>
  <dcterms:created xsi:type="dcterms:W3CDTF">2021-12-08T18:47:58Z</dcterms:created>
  <dcterms:modified xsi:type="dcterms:W3CDTF">2021-12-09T14:25:55Z</dcterms:modified>
</cp:coreProperties>
</file>