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6" r:id="rId5"/>
    <p:sldId id="262" r:id="rId6"/>
    <p:sldId id="263" r:id="rId7"/>
    <p:sldId id="264" r:id="rId8"/>
    <p:sldId id="265" r:id="rId9"/>
    <p:sldId id="267" r:id="rId10"/>
    <p:sldId id="269" r:id="rId11"/>
    <p:sldId id="271" r:id="rId12"/>
    <p:sldId id="272" r:id="rId13"/>
    <p:sldId id="273" r:id="rId14"/>
    <p:sldId id="260" r:id="rId15"/>
    <p:sldId id="268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8247" autoAdjust="0"/>
  </p:normalViewPr>
  <p:slideViewPr>
    <p:cSldViewPr snapToGrid="0"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A3580-2A78-B244-9C9A-12E90AACA296}" type="datetimeFigureOut">
              <a:rPr lang="en-US" smtClean="0"/>
              <a:pPr/>
              <a:t>9/15/11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1F185-7E60-5141-97EA-17877413C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9B427-38CC-2442-953C-7DC88773F5F9}" type="datetimeFigureOut">
              <a:rPr lang="en-US" smtClean="0"/>
              <a:pPr/>
              <a:t>9/15/11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6E7B5-E906-1241-B86A-276BC5B5E3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6E7B5-E906-1241-B86A-276BC5B5E39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FEB3-80C2-744C-B7C8-7D98D0B69912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5F7C-0B76-4E42-A467-B666651A6021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6E2C-E8A8-4146-B424-D87F5900BC4D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CE5C-DC0A-2A48-BF83-567F0169B3B1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EDA-9355-DF41-B351-305B95E338BF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1660E8-2AC9-F841-8E73-20FB0BD6F7ED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CBA8-92C4-4044-A8D9-B688DDC66255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990F-875A-F74F-AE02-92547C5F1481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F63-F556-F746-9379-84993731F36C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BA4E-7470-7F41-B1AE-16202655DBBC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4C90F1F-AF44-EA4C-8458-506F7D7AF334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D54FC8-4127-A046-957F-93A28F3AF715}" type="datetime1">
              <a:rPr lang="en-US" smtClean="0"/>
              <a:pPr/>
              <a:t>9/15/11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C9E432-F4D8-4C43-9541-09E9D947E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nesco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NESCO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267" y="2819399"/>
            <a:ext cx="8348133" cy="3259668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800" dirty="0" smtClean="0"/>
              <a:t>New England States </a:t>
            </a:r>
          </a:p>
          <a:p>
            <a:r>
              <a:rPr lang="en-US" sz="2800" dirty="0" smtClean="0"/>
              <a:t>Committee ON electricity </a:t>
            </a:r>
          </a:p>
          <a:p>
            <a:r>
              <a:rPr lang="en-US" sz="2000" dirty="0" smtClean="0"/>
              <a:t>On</a:t>
            </a:r>
          </a:p>
          <a:p>
            <a:r>
              <a:rPr lang="en-US" sz="2800" dirty="0" smtClean="0"/>
              <a:t>FERC Order 1000 </a:t>
            </a:r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889" b="1" dirty="0" smtClean="0"/>
              <a:t>Restructuring Roundtable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667" dirty="0" smtClean="0"/>
              <a:t>September 16,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Look Back: Coordinated Procurement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1752" y="1477344"/>
            <a:ext cx="85343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 Governors’ direction, began exploring -  in Blueprint &amp; Coordinated Procurement Report - potential for regionally coordinated renewable procurement </a:t>
            </a:r>
          </a:p>
          <a:p>
            <a:endParaRPr lang="en-US" sz="2400" dirty="0" smtClean="0"/>
          </a:p>
          <a:p>
            <a:r>
              <a:rPr lang="en-US" sz="2400" dirty="0" smtClean="0"/>
              <a:t>Interest in understanding potential to help meet the region’s renewable energy goals at lowest “all in” cost</a:t>
            </a:r>
          </a:p>
          <a:p>
            <a:endParaRPr lang="en-US" sz="2400" dirty="0" smtClean="0"/>
          </a:p>
          <a:p>
            <a:r>
              <a:rPr lang="en-US" sz="2400" dirty="0" smtClean="0"/>
              <a:t>2011 Request for Information sought info on size &amp; location of potential projects</a:t>
            </a:r>
          </a:p>
          <a:p>
            <a:pPr lvl="1"/>
            <a:r>
              <a:rPr lang="en-US" sz="2400" dirty="0" smtClean="0"/>
              <a:t> </a:t>
            </a:r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   </a:t>
            </a:r>
            <a:r>
              <a:rPr lang="en-US" sz="2000" dirty="0" smtClean="0"/>
              <a:t>Identified large generation potential &amp; representative transmission</a:t>
            </a:r>
          </a:p>
          <a:p>
            <a:pPr lvl="2">
              <a:buFont typeface="Wingdings" charset="2"/>
              <a:buChar char=""/>
            </a:pPr>
            <a:r>
              <a:rPr lang="en-US" sz="2000" dirty="0" smtClean="0"/>
              <a:t>  	 Potential benefits from coordinated development</a:t>
            </a:r>
          </a:p>
          <a:p>
            <a:pPr lvl="2">
              <a:buFont typeface="Wingdings" charset="2"/>
              <a:buChar char=""/>
            </a:pPr>
            <a:r>
              <a:rPr lang="en-US" sz="2000" dirty="0" smtClean="0"/>
              <a:t>     Did not collect cost information 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Recently  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money.jpg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301752" y="1477345"/>
            <a:ext cx="8534400" cy="46186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01752" y="1477344"/>
            <a:ext cx="853439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July 2011, Governors expressed continued interest in exploring coordinated procurement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1"/>
                </a:solidFill>
              </a:rPr>
              <a:t>States interested in understanding broadly indicative costs for:</a:t>
            </a:r>
          </a:p>
          <a:p>
            <a:endParaRPr lang="en-US" sz="2400" dirty="0" smtClean="0"/>
          </a:p>
          <a:p>
            <a:pPr lvl="1">
              <a:buFont typeface="Wingdings" charset="2"/>
              <a:buChar char=""/>
            </a:pPr>
            <a:r>
              <a:rPr lang="en-US" sz="2400" dirty="0" smtClean="0"/>
              <a:t>Resources that could supply renewable energy to New England</a:t>
            </a:r>
          </a:p>
          <a:p>
            <a:pPr lvl="2"/>
            <a:r>
              <a:rPr lang="en-US" sz="2400" i="1" dirty="0" smtClean="0"/>
              <a:t>and</a:t>
            </a:r>
            <a:r>
              <a:rPr lang="en-US" sz="2400" dirty="0" smtClean="0"/>
              <a:t> </a:t>
            </a:r>
          </a:p>
          <a:p>
            <a:pPr lvl="1">
              <a:buFont typeface="Wingdings" charset="2"/>
              <a:buChar char=""/>
            </a:pPr>
            <a:r>
              <a:rPr lang="en-US" sz="2400" dirty="0" smtClean="0"/>
              <a:t>Transmission projects that could integrate those projects</a:t>
            </a:r>
          </a:p>
          <a:p>
            <a:pPr lvl="1">
              <a:buFont typeface="Wingdings" charset="2"/>
              <a:buChar char=""/>
            </a:pPr>
            <a:endParaRPr lang="en-US" sz="2400" dirty="0" smtClean="0"/>
          </a:p>
          <a:p>
            <a:endParaRPr lang="en-US" sz="2400" dirty="0" smtClean="0"/>
          </a:p>
          <a:p>
            <a:pPr lvl="1"/>
            <a:r>
              <a:rPr lang="en-US" sz="3200" dirty="0" smtClean="0">
                <a:solidFill>
                  <a:schemeClr val="accent1"/>
                </a:solidFill>
              </a:rPr>
              <a:t>indicative cost information ≠ resource plan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Developing </a:t>
            </a:r>
            <a:r>
              <a:rPr lang="en-US" b="1" i="1" dirty="0" smtClean="0"/>
              <a:t>Broadly Indicative </a:t>
            </a:r>
            <a:r>
              <a:rPr lang="en-US" b="1" dirty="0" smtClean="0"/>
              <a:t>Cost Information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1753" y="1036020"/>
            <a:ext cx="853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lvl="1"/>
            <a:endParaRPr lang="en-US" sz="2400" b="1" dirty="0" smtClean="0"/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Generation </a:t>
            </a:r>
            <a:r>
              <a:rPr lang="en-US" sz="2400" b="1" dirty="0" smtClean="0"/>
              <a:t>(Sustainable Energy Advantages)</a:t>
            </a:r>
            <a:endParaRPr lang="en-US" sz="2400" dirty="0" smtClean="0"/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Developing </a:t>
            </a:r>
            <a:r>
              <a:rPr lang="en-US" sz="2400" b="1" dirty="0" smtClean="0">
                <a:solidFill>
                  <a:schemeClr val="accent1"/>
                </a:solidFill>
              </a:rPr>
              <a:t>cost estimates for renewable resources – on &amp; off shore wind - </a:t>
            </a:r>
            <a:r>
              <a:rPr lang="en-US" sz="2400" dirty="0" smtClean="0"/>
              <a:t>that could supply energy to New England</a:t>
            </a:r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 Independently estimate resource potential to yield “renewable supply curve” for 2 study years - </a:t>
            </a:r>
            <a:r>
              <a:rPr lang="en-US" sz="2400" b="1" dirty="0" smtClean="0">
                <a:solidFill>
                  <a:schemeClr val="accent1"/>
                </a:solidFill>
              </a:rPr>
              <a:t>2016 &amp; 2020</a:t>
            </a:r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 Initial focus on wind potential in </a:t>
            </a:r>
            <a:r>
              <a:rPr lang="en-US" sz="2400" b="1" dirty="0" smtClean="0">
                <a:solidFill>
                  <a:schemeClr val="accent1"/>
                </a:solidFill>
              </a:rPr>
              <a:t>New England &amp; NY</a:t>
            </a:r>
          </a:p>
          <a:p>
            <a:pPr lvl="2">
              <a:buFont typeface="Wingdings" charset="2"/>
              <a:buChar char=""/>
            </a:pPr>
            <a:endParaRPr lang="en-US" sz="2400" dirty="0" smtClean="0"/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Transmission </a:t>
            </a:r>
            <a:r>
              <a:rPr lang="en-US" sz="2400" b="1" dirty="0" smtClean="0"/>
              <a:t>(RLC Engineering)</a:t>
            </a:r>
            <a:endParaRPr lang="en-US" sz="2400" dirty="0" smtClean="0"/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Developing </a:t>
            </a:r>
            <a:r>
              <a:rPr lang="en-US" sz="2400" b="1" dirty="0" smtClean="0">
                <a:solidFill>
                  <a:schemeClr val="accent1"/>
                </a:solidFill>
              </a:rPr>
              <a:t>cost estimates for transmission </a:t>
            </a:r>
            <a:r>
              <a:rPr lang="en-US" sz="2400" dirty="0" smtClean="0"/>
              <a:t>that could help integrate energy from such projects</a:t>
            </a:r>
          </a:p>
          <a:p>
            <a:pPr lvl="2">
              <a:buFont typeface="Wingdings" charset="2"/>
              <a:buChar char=""/>
            </a:pPr>
            <a:r>
              <a:rPr lang="en-US" sz="2400" dirty="0" smtClean="0"/>
              <a:t>Initial focus on transmission options in </a:t>
            </a:r>
            <a:r>
              <a:rPr lang="en-US" sz="2400" b="1" dirty="0" smtClean="0">
                <a:solidFill>
                  <a:schemeClr val="accent1"/>
                </a:solidFill>
              </a:rPr>
              <a:t>northern New England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3202" y="211671"/>
            <a:ext cx="873839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>
              <a:solidFill>
                <a:schemeClr val="accent1"/>
              </a:solidFill>
            </a:endParaRPr>
          </a:p>
          <a:p>
            <a:r>
              <a:rPr lang="en-US" sz="3600" b="1" dirty="0" smtClean="0">
                <a:solidFill>
                  <a:schemeClr val="accent1"/>
                </a:solidFill>
              </a:rPr>
              <a:t>This Is Not A Plan.</a:t>
            </a:r>
            <a:endParaRPr lang="en-US" sz="3600" b="1" dirty="0" smtClean="0"/>
          </a:p>
          <a:p>
            <a:endParaRPr lang="en-US" sz="24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What analysis will </a:t>
            </a:r>
            <a:r>
              <a:rPr lang="en-US" sz="2800" b="1" dirty="0" smtClean="0">
                <a:solidFill>
                  <a:schemeClr val="accent1"/>
                </a:solidFill>
              </a:rPr>
              <a:t>not </a:t>
            </a:r>
            <a:r>
              <a:rPr lang="en-US" sz="2800" b="1" dirty="0" smtClean="0"/>
              <a:t>indicate</a:t>
            </a:r>
            <a:r>
              <a:rPr lang="en-US" sz="2800" dirty="0" smtClean="0"/>
              <a:t>:</a:t>
            </a:r>
          </a:p>
          <a:p>
            <a:pPr lvl="1">
              <a:buFont typeface="Wingdings" charset="2"/>
              <a:buChar char=""/>
            </a:pPr>
            <a:r>
              <a:rPr lang="en-US" sz="2800" dirty="0" smtClean="0"/>
              <a:t>   A best or preferred set of generation or transmission projects</a:t>
            </a:r>
          </a:p>
          <a:p>
            <a:pPr lvl="1"/>
            <a:endParaRPr lang="en-US" sz="2800" dirty="0" smtClean="0"/>
          </a:p>
          <a:p>
            <a:r>
              <a:rPr lang="en-US" sz="2800" b="1" dirty="0" smtClean="0"/>
              <a:t>What analysis will indicate</a:t>
            </a:r>
            <a:r>
              <a:rPr lang="en-US" sz="2800" dirty="0" smtClean="0"/>
              <a:t>:</a:t>
            </a:r>
          </a:p>
          <a:p>
            <a:pPr lvl="1">
              <a:buFont typeface="Wingdings" charset="2"/>
              <a:buChar char=""/>
            </a:pPr>
            <a:r>
              <a:rPr lang="en-US" sz="2800" dirty="0" smtClean="0"/>
              <a:t> 	Relative costs of various wind resources in New England, NY – on &amp; off shore</a:t>
            </a:r>
          </a:p>
          <a:p>
            <a:pPr lvl="1">
              <a:buFont typeface="Wingdings" charset="2"/>
              <a:buChar char=""/>
            </a:pPr>
            <a:r>
              <a:rPr lang="en-US" sz="2800" dirty="0" smtClean="0"/>
              <a:t>   Cost of transmission to interconnect on-shore wind in northern New England</a:t>
            </a:r>
          </a:p>
          <a:p>
            <a:pPr lvl="1"/>
            <a:endParaRPr lang="en-US" sz="2400" dirty="0" smtClean="0"/>
          </a:p>
          <a:p>
            <a:pPr lvl="1">
              <a:buFont typeface="Wingdings" charset="2"/>
              <a:buChar char=""/>
            </a:pPr>
            <a:endParaRPr lang="en-US" sz="2000" dirty="0" smtClean="0"/>
          </a:p>
          <a:p>
            <a:pPr lvl="1">
              <a:buFont typeface="Wingdings" charset="2"/>
              <a:buChar char=""/>
            </a:pPr>
            <a:endParaRPr lang="en-US" sz="2000" dirty="0" smtClean="0"/>
          </a:p>
          <a:p>
            <a:pPr lvl="1">
              <a:buFont typeface="Wingdings" charset="2"/>
              <a:buChar char=""/>
            </a:pPr>
            <a:endParaRPr lang="en-US" sz="2000" dirty="0" smtClean="0"/>
          </a:p>
          <a:p>
            <a:pPr lvl="1">
              <a:buFont typeface="Wingdings" charset="2"/>
              <a:buChar char=""/>
            </a:pPr>
            <a:endParaRPr lang="en-US" sz="2000" dirty="0" smtClean="0"/>
          </a:p>
        </p:txBody>
      </p:sp>
      <p:pic>
        <p:nvPicPr>
          <p:cNvPr id="9" name="Picture 8" descr="pl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933" y="595154"/>
            <a:ext cx="2575467" cy="2033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&quot;No&quot; Symbol 9"/>
          <p:cNvSpPr/>
          <p:nvPr/>
        </p:nvSpPr>
        <p:spPr>
          <a:xfrm>
            <a:off x="7196667" y="948267"/>
            <a:ext cx="914400" cy="914400"/>
          </a:xfrm>
          <a:prstGeom prst="noSmoking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Interstate Transmission </a:t>
            </a:r>
            <a:r>
              <a:rPr lang="en-US" b="1" dirty="0" err="1" smtClean="0"/>
              <a:t>Siting</a:t>
            </a:r>
            <a:r>
              <a:rPr lang="en-US" b="1" dirty="0" smtClean="0"/>
              <a:t> Collaborative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Tra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1477345"/>
            <a:ext cx="8534399" cy="47879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1752" y="1477345"/>
            <a:ext cx="853439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New England does not have a </a:t>
            </a:r>
            <a:r>
              <a:rPr lang="en-US" sz="2400" b="1" dirty="0" err="1" smtClean="0">
                <a:solidFill>
                  <a:schemeClr val="accent1"/>
                </a:solidFill>
              </a:rPr>
              <a:t>siting</a:t>
            </a:r>
            <a:r>
              <a:rPr lang="en-US" sz="2400" b="1" dirty="0" smtClean="0">
                <a:solidFill>
                  <a:schemeClr val="accent1"/>
                </a:solidFill>
              </a:rPr>
              <a:t> problem to solve – we’ve sited $4 B since 2002, with more than that on horizon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the Blueprint identified that coordinating </a:t>
            </a:r>
            <a:r>
              <a:rPr lang="en-US" sz="2400" dirty="0" err="1" smtClean="0"/>
              <a:t>siting</a:t>
            </a:r>
            <a:r>
              <a:rPr lang="en-US" sz="2400" dirty="0" smtClean="0"/>
              <a:t> could help facilitate development of renewable &amp; other resources </a:t>
            </a:r>
          </a:p>
          <a:p>
            <a:endParaRPr lang="en-US" sz="2400" dirty="0" smtClean="0"/>
          </a:p>
          <a:p>
            <a:r>
              <a:rPr lang="en-US" sz="2400" dirty="0" smtClean="0"/>
              <a:t>Looking at coordination opportunities possible under </a:t>
            </a:r>
            <a:r>
              <a:rPr lang="en-US" sz="2400" b="1" dirty="0" smtClean="0">
                <a:solidFill>
                  <a:schemeClr val="accent1"/>
                </a:solidFill>
              </a:rPr>
              <a:t>current law</a:t>
            </a:r>
          </a:p>
          <a:p>
            <a:endParaRPr lang="en-US" sz="2400" dirty="0" smtClean="0"/>
          </a:p>
          <a:p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Step: </a:t>
            </a:r>
            <a:r>
              <a:rPr lang="en-US" sz="2400" b="1" dirty="0" smtClean="0">
                <a:solidFill>
                  <a:schemeClr val="accent1"/>
                </a:solidFill>
              </a:rPr>
              <a:t>Listening</a:t>
            </a:r>
            <a:r>
              <a:rPr lang="en-US" sz="2400" dirty="0" smtClean="0"/>
              <a:t> to New England’s transmission owners &amp; developers to identify </a:t>
            </a:r>
            <a:r>
              <a:rPr lang="en-US" sz="2400" b="1" dirty="0" smtClean="0">
                <a:solidFill>
                  <a:schemeClr val="accent1"/>
                </a:solidFill>
              </a:rPr>
              <a:t>what the states could do better in the short &amp; long term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Who’s Who: </a:t>
            </a:r>
            <a:r>
              <a:rPr lang="en-US" b="1" dirty="0" err="1" smtClean="0"/>
              <a:t>Siting</a:t>
            </a:r>
            <a:r>
              <a:rPr lang="en-US" b="1" dirty="0" smtClean="0"/>
              <a:t> Collaborative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Tra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" y="1477345"/>
            <a:ext cx="8534399" cy="47879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1752" y="1477345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Connecticut</a:t>
            </a:r>
            <a:r>
              <a:rPr lang="en-US" sz="2000" dirty="0" smtClean="0"/>
              <a:t>: 	Kevin </a:t>
            </a:r>
            <a:r>
              <a:rPr lang="en-US" sz="2000" dirty="0" err="1" smtClean="0"/>
              <a:t>DelGobbo</a:t>
            </a:r>
            <a:r>
              <a:rPr lang="en-US" sz="2000" dirty="0" smtClean="0"/>
              <a:t>, Chairman, PURA</a:t>
            </a:r>
          </a:p>
          <a:p>
            <a:endParaRPr lang="en-US" sz="2000" dirty="0" smtClean="0"/>
          </a:p>
          <a:p>
            <a:r>
              <a:rPr lang="en-US" sz="2000" b="1" dirty="0" smtClean="0"/>
              <a:t>Maine</a:t>
            </a:r>
            <a:r>
              <a:rPr lang="en-US" sz="2000" dirty="0" smtClean="0"/>
              <a:t>: 			Thomas L. Welch, Chairman, PUC</a:t>
            </a:r>
          </a:p>
          <a:p>
            <a:endParaRPr lang="en-US" sz="2000" dirty="0" smtClean="0"/>
          </a:p>
          <a:p>
            <a:r>
              <a:rPr lang="en-US" sz="2000" b="1" dirty="0" smtClean="0"/>
              <a:t>Massachusetts</a:t>
            </a:r>
            <a:r>
              <a:rPr lang="en-US" sz="2000" dirty="0" smtClean="0"/>
              <a:t>: 	Rebecca </a:t>
            </a:r>
            <a:r>
              <a:rPr lang="en-US" sz="2000" dirty="0" err="1" smtClean="0"/>
              <a:t>Tepper</a:t>
            </a:r>
            <a:r>
              <a:rPr lang="en-US" sz="2000" dirty="0" smtClean="0"/>
              <a:t>, General Counsel, DPU, former Executive    				Director Energy Facility </a:t>
            </a:r>
            <a:r>
              <a:rPr lang="en-US" sz="2000" dirty="0" err="1" smtClean="0"/>
              <a:t>Siting</a:t>
            </a:r>
            <a:r>
              <a:rPr lang="en-US" sz="2000" dirty="0" smtClean="0"/>
              <a:t> Board</a:t>
            </a:r>
          </a:p>
          <a:p>
            <a:endParaRPr lang="en-US" sz="2000" dirty="0" smtClean="0"/>
          </a:p>
          <a:p>
            <a:r>
              <a:rPr lang="en-US" sz="2000" b="1" dirty="0" smtClean="0"/>
              <a:t>New Hampshire</a:t>
            </a:r>
            <a:r>
              <a:rPr lang="en-US" sz="2000" dirty="0" smtClean="0"/>
              <a:t>: Thomas Getz, Chairman, PUC</a:t>
            </a:r>
          </a:p>
          <a:p>
            <a:endParaRPr lang="en-US" sz="2000" dirty="0" smtClean="0"/>
          </a:p>
          <a:p>
            <a:r>
              <a:rPr lang="en-US" sz="2000" b="1" dirty="0" smtClean="0"/>
              <a:t>Rhode Island</a:t>
            </a:r>
            <a:r>
              <a:rPr lang="en-US" sz="2000" dirty="0" smtClean="0"/>
              <a:t>: 	Nick </a:t>
            </a:r>
            <a:r>
              <a:rPr lang="en-US" sz="2000" dirty="0" err="1" smtClean="0"/>
              <a:t>Ucci</a:t>
            </a:r>
            <a:r>
              <a:rPr lang="en-US" sz="2000" dirty="0" smtClean="0"/>
              <a:t>, Principal Policy Analyst, PUC &amp; Coordinator, Energy 				Facility </a:t>
            </a:r>
            <a:r>
              <a:rPr lang="en-US" sz="2000" dirty="0" err="1" smtClean="0"/>
              <a:t>Siting</a:t>
            </a:r>
            <a:r>
              <a:rPr lang="en-US" sz="2000" dirty="0" smtClean="0"/>
              <a:t> Board</a:t>
            </a:r>
          </a:p>
          <a:p>
            <a:endParaRPr lang="en-US" sz="2000" dirty="0" smtClean="0"/>
          </a:p>
          <a:p>
            <a:r>
              <a:rPr lang="en-US" sz="2000" b="1" dirty="0" smtClean="0"/>
              <a:t>Vermont</a:t>
            </a:r>
            <a:r>
              <a:rPr lang="en-US" sz="2000" dirty="0" smtClean="0"/>
              <a:t>:		 John </a:t>
            </a:r>
            <a:r>
              <a:rPr lang="en-US" sz="2000" dirty="0" err="1" smtClean="0"/>
              <a:t>Beling</a:t>
            </a:r>
            <a:r>
              <a:rPr lang="en-US" sz="2000" dirty="0" smtClean="0"/>
              <a:t>, Attorney, Department of Public</a:t>
            </a:r>
          </a:p>
          <a:p>
            <a:r>
              <a:rPr lang="en-US" sz="2000" dirty="0" smtClean="0"/>
              <a:t>				Service</a:t>
            </a:r>
            <a:endParaRPr lang="en-US" sz="20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7889" y="2016059"/>
            <a:ext cx="767644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Thanks.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2400" dirty="0" smtClean="0"/>
              <a:t>More information: </a:t>
            </a:r>
            <a:r>
              <a:rPr lang="en-US" sz="2400" dirty="0" smtClean="0">
                <a:hlinkClick r:id="rId2"/>
              </a:rPr>
              <a:t>www.nescoe.com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Or on </a:t>
            </a:r>
            <a:r>
              <a:rPr lang="en-US" sz="2400" dirty="0" err="1" smtClean="0"/>
              <a:t>Facebook</a:t>
            </a:r>
            <a:r>
              <a:rPr lang="en-US" sz="2400" dirty="0" smtClean="0"/>
              <a:t>:</a:t>
            </a:r>
          </a:p>
          <a:p>
            <a:pPr algn="ctr"/>
            <a:r>
              <a:rPr lang="en-US" sz="2400" dirty="0" smtClean="0"/>
              <a:t>https://www.facebook.com/pages/New-England-States-Committee-on-Electricity/100576639985710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NESCOE?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66405" y="1527175"/>
            <a:ext cx="7937833" cy="457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New England’s Regional State Committee</a:t>
            </a:r>
          </a:p>
          <a:p>
            <a:r>
              <a:rPr lang="en-US" sz="3200" dirty="0" smtClean="0"/>
              <a:t>New England Governors appoint Board</a:t>
            </a:r>
          </a:p>
          <a:p>
            <a:r>
              <a:rPr lang="en-US" sz="3200" dirty="0" smtClean="0"/>
              <a:t>Complicated voting structure, but states seek - &amp; have succeeded in reaching - consensus</a:t>
            </a:r>
          </a:p>
          <a:p>
            <a:r>
              <a:rPr lang="en-US" sz="3200" dirty="0" smtClean="0"/>
              <a:t>Focus: System Planning &amp; Expansion, Resource Adequacy</a:t>
            </a:r>
          </a:p>
          <a:p>
            <a:r>
              <a:rPr lang="en-US" sz="3200" dirty="0" smtClean="0"/>
              <a:t>Information, communications at </a:t>
            </a:r>
            <a:r>
              <a:rPr lang="en-US" sz="3200" dirty="0" smtClean="0">
                <a:hlinkClick r:id="rId2"/>
              </a:rPr>
              <a:t>www.NESCOE.com</a:t>
            </a:r>
            <a:r>
              <a:rPr lang="en-US" sz="3200" dirty="0" smtClean="0"/>
              <a:t>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We’ll Talk About Today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66404" y="1527175"/>
            <a:ext cx="8269748" cy="4572000"/>
          </a:xfrm>
        </p:spPr>
        <p:txBody>
          <a:bodyPr>
            <a:normAutofit fontScale="92500" lnSpcReduction="20000"/>
          </a:bodyPr>
          <a:lstStyle/>
          <a:p>
            <a:endParaRPr lang="en-US" sz="2800" b="1" dirty="0" smtClean="0">
              <a:solidFill>
                <a:schemeClr val="accent1"/>
              </a:solidFill>
            </a:endParaRPr>
          </a:p>
          <a:p>
            <a:r>
              <a:rPr lang="en-US" sz="2800" b="1" dirty="0" smtClean="0">
                <a:solidFill>
                  <a:schemeClr val="accent1"/>
                </a:solidFill>
              </a:rPr>
              <a:t>Preliminary</a:t>
            </a:r>
            <a:r>
              <a:rPr lang="en-US" sz="2800" dirty="0" smtClean="0"/>
              <a:t> thoughts on Order 1000 </a:t>
            </a:r>
          </a:p>
          <a:p>
            <a:pPr lvl="2"/>
            <a:r>
              <a:rPr lang="en-US" sz="2800" dirty="0" smtClean="0"/>
              <a:t>It’s really early in the Order 1000 process</a:t>
            </a:r>
          </a:p>
          <a:p>
            <a:pPr lvl="2"/>
            <a:r>
              <a:rPr lang="en-US" sz="2800" dirty="0" smtClean="0"/>
              <a:t>States have a lot of talking to do </a:t>
            </a:r>
          </a:p>
          <a:p>
            <a:pPr lvl="2"/>
            <a:r>
              <a:rPr lang="en-US" sz="2800" dirty="0" smtClean="0"/>
              <a:t>More info: http://www.iso-ne.com/committees/comm_wkgrps/trans_comm/tariff_comm/mtrls/2011/order/index.html </a:t>
            </a:r>
          </a:p>
          <a:p>
            <a:pPr lvl="2"/>
            <a:endParaRPr lang="en-US" sz="2800" dirty="0" smtClean="0"/>
          </a:p>
          <a:p>
            <a:pPr lvl="2">
              <a:buNone/>
            </a:pPr>
            <a:endParaRPr lang="en-US" sz="2800" dirty="0" smtClean="0"/>
          </a:p>
          <a:p>
            <a:r>
              <a:rPr lang="en-US" sz="2800" dirty="0" smtClean="0"/>
              <a:t>Quick updates on  </a:t>
            </a:r>
          </a:p>
          <a:p>
            <a:pPr lvl="2"/>
            <a:r>
              <a:rPr lang="en-US" sz="2600" dirty="0" smtClean="0"/>
              <a:t>Renewable resource development work</a:t>
            </a:r>
          </a:p>
          <a:p>
            <a:pPr lvl="2"/>
            <a:r>
              <a:rPr lang="en-US" sz="2600" dirty="0" smtClean="0"/>
              <a:t>Interstate Transmission </a:t>
            </a:r>
            <a:r>
              <a:rPr lang="en-US" sz="2600" dirty="0" err="1" smtClean="0"/>
              <a:t>Siting</a:t>
            </a:r>
            <a:r>
              <a:rPr lang="en-US" sz="2600" dirty="0" smtClean="0"/>
              <a:t> Collaborative </a:t>
            </a: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Identification of Public Policies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law book.jpg"/>
          <p:cNvPicPr>
            <a:picLocks noChangeAspect="1"/>
          </p:cNvPicPr>
          <p:nvPr/>
        </p:nvPicPr>
        <p:blipFill>
          <a:blip r:embed="rId2">
            <a:alphaModFix amt="31000"/>
          </a:blip>
          <a:stretch>
            <a:fillRect/>
          </a:stretch>
        </p:blipFill>
        <p:spPr>
          <a:xfrm>
            <a:off x="301753" y="1477345"/>
            <a:ext cx="8534400" cy="4889588"/>
          </a:xfrm>
          <a:prstGeom prst="rect">
            <a:avLst/>
          </a:prstGeom>
          <a:solidFill>
            <a:srgbClr val="CC8D60">
              <a:alpha val="6000"/>
            </a:srgbClr>
          </a:solidFill>
        </p:spPr>
      </p:pic>
      <p:sp>
        <p:nvSpPr>
          <p:cNvPr id="9" name="TextBox 8"/>
          <p:cNvSpPr txBox="1"/>
          <p:nvPr/>
        </p:nvSpPr>
        <p:spPr>
          <a:xfrm>
            <a:off x="301754" y="1477346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Threshold, not so simple question: </a:t>
            </a:r>
          </a:p>
          <a:p>
            <a:pPr algn="ctr"/>
            <a:r>
              <a:rPr lang="en-US" sz="2800" b="1" dirty="0" smtClean="0"/>
              <a:t>	What laws &amp; regulations drive transmission?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pPr algn="ctr"/>
            <a:r>
              <a:rPr lang="en-US" sz="2800" b="1" dirty="0" smtClean="0"/>
              <a:t>States intend to – </a:t>
            </a:r>
          </a:p>
          <a:p>
            <a:pPr algn="ctr"/>
            <a:endParaRPr lang="en-US" sz="2800" b="1" dirty="0" smtClean="0"/>
          </a:p>
          <a:p>
            <a:pPr algn="ctr">
              <a:buFont typeface="Wingdings" charset="2"/>
              <a:buChar char=""/>
            </a:pPr>
            <a:r>
              <a:rPr lang="en-US" sz="2800" b="1" dirty="0" smtClean="0"/>
              <a:t>	 identify their </a:t>
            </a:r>
            <a:r>
              <a:rPr lang="en-US" sz="2800" b="1" dirty="0" smtClean="0">
                <a:solidFill>
                  <a:schemeClr val="accent1"/>
                </a:solidFill>
              </a:rPr>
              <a:t>collective</a:t>
            </a:r>
            <a:r>
              <a:rPr lang="en-US" sz="2800" b="1" dirty="0" smtClean="0"/>
              <a:t> view of statutes &amp; regulations  		appropriate to consider in planning </a:t>
            </a:r>
          </a:p>
          <a:p>
            <a:pPr algn="ctr"/>
            <a:endParaRPr lang="en-US" sz="2800" b="1" dirty="0" smtClean="0"/>
          </a:p>
          <a:p>
            <a:pPr algn="ctr">
              <a:buFont typeface="Wingdings" charset="2"/>
              <a:buChar char=""/>
            </a:pPr>
            <a:r>
              <a:rPr lang="en-US" sz="2400" b="1" i="1" dirty="0" smtClean="0"/>
              <a:t>	</a:t>
            </a:r>
            <a:r>
              <a:rPr lang="en-US" sz="2800" b="1" dirty="0" smtClean="0"/>
              <a:t>take stakeholder input to inform states’ views </a:t>
            </a:r>
            <a:endParaRPr lang="en-US" sz="2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Following Stakeholder Input...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0" y="1527175"/>
            <a:ext cx="8836152" cy="4781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States will provide ISO-</a:t>
            </a:r>
            <a:r>
              <a:rPr lang="en-US" dirty="0" smtClean="0"/>
              <a:t>NE, stakeholders </a:t>
            </a:r>
            <a:r>
              <a:rPr lang="en-US" dirty="0" smtClean="0"/>
              <a:t>states’ collective view of those statutes &amp; regulations that are </a:t>
            </a:r>
          </a:p>
          <a:p>
            <a:pPr lvl="5">
              <a:buClr>
                <a:schemeClr val="accent1"/>
              </a:buClr>
              <a:buFont typeface="Wingdings" charset="2"/>
              <a:buChar char=""/>
            </a:pPr>
            <a:r>
              <a:rPr lang="en-US" sz="2800" dirty="0" smtClean="0">
                <a:solidFill>
                  <a:schemeClr val="accent1"/>
                </a:solidFill>
              </a:rPr>
              <a:t>appropriate to consider in planning </a:t>
            </a:r>
          </a:p>
          <a:p>
            <a:pPr lvl="5">
              <a:buClr>
                <a:schemeClr val="accent1"/>
              </a:buClr>
              <a:buFont typeface="Wingdings" charset="2"/>
              <a:buChar char=""/>
            </a:pPr>
            <a:r>
              <a:rPr lang="en-US" sz="2800" dirty="0" smtClean="0">
                <a:solidFill>
                  <a:schemeClr val="accent1"/>
                </a:solidFill>
              </a:rPr>
              <a:t>those that are </a:t>
            </a:r>
            <a:r>
              <a:rPr lang="en-US" sz="2800" dirty="0" smtClean="0">
                <a:solidFill>
                  <a:schemeClr val="accent1"/>
                </a:solidFill>
              </a:rPr>
              <a:t>not </a:t>
            </a:r>
            <a:r>
              <a:rPr lang="en-US" sz="2800" dirty="0" smtClean="0">
                <a:solidFill>
                  <a:schemeClr val="accent1"/>
                </a:solidFill>
              </a:rPr>
              <a:t>&amp; </a:t>
            </a:r>
          </a:p>
          <a:p>
            <a:pPr lvl="5">
              <a:buClr>
                <a:schemeClr val="accent1"/>
              </a:buClr>
              <a:buFont typeface="Wingdings" charset="2"/>
              <a:buChar char=""/>
            </a:pPr>
            <a:r>
              <a:rPr lang="en-US" sz="2800" dirty="0" smtClean="0">
                <a:solidFill>
                  <a:schemeClr val="accent1"/>
                </a:solidFill>
              </a:rPr>
              <a:t>the states’ rationale for both</a:t>
            </a:r>
            <a:r>
              <a:rPr lang="en-US" sz="2800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Identify any transmission needs states believe are driven by public policy requirements &amp; merit evaluation for potential solutions in the planning process (&amp; those that do not)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 of Potential Solutions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34527" cy="50085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FERC</a:t>
            </a:r>
            <a:r>
              <a:rPr lang="en-US" dirty="0" smtClean="0"/>
              <a:t>: many ways transmission upgrades can be evaluated – scenario analyses, production cost, etc.</a:t>
            </a:r>
          </a:p>
          <a:p>
            <a:endParaRPr lang="en-US" dirty="0" smtClean="0"/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States interested in consumer impact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&amp; in identifying projects that can serve customers reliably</a:t>
            </a:r>
            <a:r>
              <a:rPr lang="en-US" dirty="0" smtClean="0"/>
              <a:t> at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lowest over all cost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States will look for consumer impact analysis - from ISO-NE, done by states, or from info obtained through competitive process </a:t>
            </a:r>
            <a:endParaRPr lang="en-US" dirty="0"/>
          </a:p>
        </p:txBody>
      </p:sp>
      <p:pic>
        <p:nvPicPr>
          <p:cNvPr id="5" name="Picture 4" descr="consumer 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267" y="2169863"/>
            <a:ext cx="2807885" cy="1640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Cost Allocation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829732" y="2878666"/>
            <a:ext cx="7653867" cy="26585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shak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111" y="3400777"/>
            <a:ext cx="4261556" cy="1665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93889" y="1477345"/>
            <a:ext cx="8342262" cy="5539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FERC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chemeClr val="accent1"/>
                </a:solidFill>
              </a:rPr>
              <a:t>agreement among states </a:t>
            </a:r>
            <a:r>
              <a:rPr lang="en-US" sz="2800" dirty="0" smtClean="0"/>
              <a:t>on cost allocation particularly important for transmission driven by public policy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States agree. </a:t>
            </a:r>
            <a:r>
              <a:rPr lang="en-US" sz="2800" b="1" dirty="0" smtClean="0">
                <a:solidFill>
                  <a:schemeClr val="accent1"/>
                </a:solidFill>
              </a:rPr>
              <a:t>Projects need to satisfy states </a:t>
            </a:r>
            <a:r>
              <a:rPr lang="en-US" sz="2800" dirty="0" smtClean="0"/>
              <a:t>to be </a:t>
            </a:r>
            <a:r>
              <a:rPr lang="en-US" sz="2800" dirty="0" smtClean="0"/>
              <a:t>sited 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States’ Goal: Consensus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652222" y="1527175"/>
            <a:ext cx="7852015" cy="4873625"/>
          </a:xfrm>
        </p:spPr>
        <p:txBody>
          <a:bodyPr/>
          <a:lstStyle/>
          <a:p>
            <a:r>
              <a:rPr lang="en-US" dirty="0" smtClean="0"/>
              <a:t>Per FERC principle - costs not assigned to those that receive no benefit -  states anticipate </a:t>
            </a:r>
            <a:r>
              <a:rPr lang="en-US" b="1" dirty="0" smtClean="0">
                <a:solidFill>
                  <a:schemeClr val="accent1"/>
                </a:solidFill>
              </a:rPr>
              <a:t>agreement to be achieved by consensus</a:t>
            </a: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Lots of open questions: </a:t>
            </a:r>
          </a:p>
          <a:p>
            <a:pPr lvl="1">
              <a:buClr>
                <a:schemeClr val="accent1"/>
              </a:buClr>
              <a:buFont typeface="Wingdings" charset="2"/>
              <a:buChar char=""/>
            </a:pPr>
            <a:r>
              <a:rPr lang="en-US" dirty="0" smtClean="0"/>
              <a:t>	What does consensus means in this context? </a:t>
            </a:r>
          </a:p>
          <a:p>
            <a:pPr lvl="1">
              <a:buClr>
                <a:schemeClr val="accent1"/>
              </a:buClr>
              <a:buFont typeface="Wingdings" charset="2"/>
              <a:buChar char=""/>
            </a:pPr>
            <a:r>
              <a:rPr lang="en-US" dirty="0" smtClean="0"/>
              <a:t>     What are the means to achieve final determinations about       	projects proposed to satisfy state laws &amp; regulations?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Preserve ability to select &amp; pay for projects following competitive </a:t>
            </a:r>
            <a:r>
              <a:rPr lang="en-US" b="1" dirty="0" err="1" smtClean="0">
                <a:solidFill>
                  <a:schemeClr val="accent1"/>
                </a:solidFill>
              </a:rPr>
              <a:t>process(es</a:t>
            </a:r>
            <a:r>
              <a:rPr lang="en-US" b="1" dirty="0" smtClean="0">
                <a:solidFill>
                  <a:schemeClr val="accent1"/>
                </a:solidFill>
              </a:rPr>
              <a:t>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17725" y="2743200"/>
            <a:ext cx="8287663" cy="167322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Renewable Resource Development </a:t>
            </a:r>
          </a:p>
          <a:p>
            <a:endParaRPr lang="en-US" sz="2400" dirty="0" smtClean="0"/>
          </a:p>
          <a:p>
            <a:r>
              <a:rPr lang="en-US" sz="2400" dirty="0" smtClean="0"/>
              <a:t>Interstate </a:t>
            </a:r>
            <a:r>
              <a:rPr lang="en-US" sz="2400" dirty="0" err="1" smtClean="0"/>
              <a:t>Siting</a:t>
            </a:r>
            <a:r>
              <a:rPr lang="en-US" sz="2400" dirty="0" smtClean="0"/>
              <a:t> Collaborative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9E432-F4D8-4C43-9541-09E9D947E1B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Updates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www.nescoe.com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414D78"/>
      </a:dk2>
      <a:lt2>
        <a:srgbClr val="C5D1D7"/>
      </a:lt2>
      <a:accent1>
        <a:srgbClr val="7E0C12"/>
      </a:accent1>
      <a:accent2>
        <a:srgbClr val="CC8D60"/>
      </a:accent2>
      <a:accent3>
        <a:srgbClr val="4C5387"/>
      </a:accent3>
      <a:accent4>
        <a:srgbClr val="8C7B70"/>
      </a:accent4>
      <a:accent5>
        <a:srgbClr val="343A70"/>
      </a:accent5>
      <a:accent6>
        <a:srgbClr val="D19049"/>
      </a:accent6>
      <a:hlink>
        <a:srgbClr val="6477D6"/>
      </a:hlink>
      <a:folHlink>
        <a:srgbClr val="694F07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885</TotalTime>
  <Words>959</Words>
  <Application>Microsoft Macintosh PowerPoint</Application>
  <PresentationFormat>On-screen Show (4:3)</PresentationFormat>
  <Paragraphs>179</Paragraphs>
  <Slides>16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            Restructuring Roundtable September 16, 2011</vt:lpstr>
      <vt:lpstr>What is NESCOE? </vt:lpstr>
      <vt:lpstr>What We’ll Talk About Today</vt:lpstr>
      <vt:lpstr>Identification of Public Policies </vt:lpstr>
      <vt:lpstr>Following Stakeholder Input...</vt:lpstr>
      <vt:lpstr>Evaluation of Potential Solutions </vt:lpstr>
      <vt:lpstr>Cost Allocation </vt:lpstr>
      <vt:lpstr>States’ Goal: Consensus </vt:lpstr>
      <vt:lpstr>Quick Updates</vt:lpstr>
      <vt:lpstr>Look Back: Coordinated Procurement </vt:lpstr>
      <vt:lpstr>More Recently  </vt:lpstr>
      <vt:lpstr>   Developing Broadly Indicative Cost Information</vt:lpstr>
      <vt:lpstr>Slide 13</vt:lpstr>
      <vt:lpstr>Interstate Transmission Siting Collaborative </vt:lpstr>
      <vt:lpstr>Who’s Who: Siting Collaborative </vt:lpstr>
      <vt:lpstr>Slide 16</vt:lpstr>
    </vt:vector>
  </TitlesOfParts>
  <Company>NESCOE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Heather Hunt </dc:creator>
  <cp:lastModifiedBy>Heather Hunt </cp:lastModifiedBy>
  <cp:revision>235</cp:revision>
  <dcterms:created xsi:type="dcterms:W3CDTF">2011-09-15T15:53:40Z</dcterms:created>
  <dcterms:modified xsi:type="dcterms:W3CDTF">2011-09-15T16:02:01Z</dcterms:modified>
</cp:coreProperties>
</file>