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428" r:id="rId2"/>
    <p:sldId id="433" r:id="rId3"/>
    <p:sldId id="438" r:id="rId4"/>
    <p:sldId id="429" r:id="rId5"/>
    <p:sldId id="440" r:id="rId6"/>
    <p:sldId id="425" r:id="rId7"/>
    <p:sldId id="435" r:id="rId8"/>
    <p:sldId id="436" r:id="rId9"/>
    <p:sldId id="434" r:id="rId10"/>
    <p:sldId id="423" r:id="rId11"/>
    <p:sldId id="437" r:id="rId12"/>
    <p:sldId id="432" r:id="rId13"/>
    <p:sldId id="431" r:id="rId14"/>
    <p:sldId id="441" r:id="rId15"/>
    <p:sldId id="407" r:id="rId16"/>
    <p:sldId id="419" r:id="rId17"/>
    <p:sldId id="43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ather Hunt " initials="H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bw"/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9829" autoAdjust="0"/>
  </p:normalViewPr>
  <p:slideViewPr>
    <p:cSldViewPr>
      <p:cViewPr>
        <p:scale>
          <a:sx n="100" d="100"/>
          <a:sy n="100" d="100"/>
        </p:scale>
        <p:origin x="-47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128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713C8D-EE9D-E24F-B50F-AE9F0528FAF1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BE1493E0-B9CB-DD4A-9C72-DE3C5EFAF07F}">
      <dgm:prSet phldrT="[Text]"/>
      <dgm:spPr/>
      <dgm:t>
        <a:bodyPr/>
        <a:lstStyle/>
        <a:p>
          <a:r>
            <a:rPr lang="en-US" dirty="0" smtClean="0"/>
            <a:t>Phase I:</a:t>
          </a:r>
          <a:br>
            <a:rPr lang="en-US" dirty="0" smtClean="0"/>
          </a:br>
          <a:r>
            <a:rPr lang="en-US" dirty="0" smtClean="0"/>
            <a:t>Literature Review and Independent Verification</a:t>
          </a:r>
          <a:endParaRPr lang="en-US" dirty="0"/>
        </a:p>
      </dgm:t>
    </dgm:pt>
    <dgm:pt modelId="{7B0E713D-E993-894B-A1F7-F68BAC0AF86D}" type="parTrans" cxnId="{E30040D8-33B1-084C-86D4-F8C9368DD19A}">
      <dgm:prSet/>
      <dgm:spPr/>
      <dgm:t>
        <a:bodyPr/>
        <a:lstStyle/>
        <a:p>
          <a:endParaRPr lang="en-US"/>
        </a:p>
      </dgm:t>
    </dgm:pt>
    <dgm:pt modelId="{0FD22C45-A7B9-8F44-91B1-20D2CC77C5E6}" type="sibTrans" cxnId="{E30040D8-33B1-084C-86D4-F8C9368DD19A}">
      <dgm:prSet/>
      <dgm:spPr/>
      <dgm:t>
        <a:bodyPr/>
        <a:lstStyle/>
        <a:p>
          <a:endParaRPr lang="en-US" dirty="0"/>
        </a:p>
      </dgm:t>
    </dgm:pt>
    <dgm:pt modelId="{1E1775AE-045C-7D4A-B0F2-E8AB14A8920A}">
      <dgm:prSet phldrT="[Text]"/>
      <dgm:spPr/>
      <dgm:t>
        <a:bodyPr/>
        <a:lstStyle/>
        <a:p>
          <a:r>
            <a:rPr lang="en-US" dirty="0" smtClean="0"/>
            <a:t>Phase II:</a:t>
          </a:r>
          <a:br>
            <a:rPr lang="en-US" dirty="0" smtClean="0"/>
          </a:br>
          <a:r>
            <a:rPr lang="en-US" dirty="0" smtClean="0"/>
            <a:t>Develop Study Scope, Approach, and Assumptions</a:t>
          </a:r>
          <a:endParaRPr lang="en-US" dirty="0"/>
        </a:p>
      </dgm:t>
    </dgm:pt>
    <dgm:pt modelId="{3E063FFC-8E4F-A544-BF45-B4234FF12328}" type="parTrans" cxnId="{94028516-769B-4E48-97F7-22155DA1C971}">
      <dgm:prSet/>
      <dgm:spPr/>
      <dgm:t>
        <a:bodyPr/>
        <a:lstStyle/>
        <a:p>
          <a:endParaRPr lang="en-US"/>
        </a:p>
      </dgm:t>
    </dgm:pt>
    <dgm:pt modelId="{6DC83503-DEA3-6949-951F-CF4365240B32}" type="sibTrans" cxnId="{94028516-769B-4E48-97F7-22155DA1C971}">
      <dgm:prSet/>
      <dgm:spPr/>
      <dgm:t>
        <a:bodyPr/>
        <a:lstStyle/>
        <a:p>
          <a:endParaRPr lang="en-US" dirty="0"/>
        </a:p>
      </dgm:t>
    </dgm:pt>
    <dgm:pt modelId="{F0B0585A-DA18-654A-801F-644E697838DD}">
      <dgm:prSet phldrT="[Text]"/>
      <dgm:spPr/>
      <dgm:t>
        <a:bodyPr/>
        <a:lstStyle/>
        <a:p>
          <a:r>
            <a:rPr lang="en-US" dirty="0" smtClean="0"/>
            <a:t>Phase III:</a:t>
          </a:r>
          <a:br>
            <a:rPr lang="en-US" dirty="0" smtClean="0"/>
          </a:br>
          <a:r>
            <a:rPr lang="en-US" dirty="0" smtClean="0"/>
            <a:t>Perform Computer Modeling and Cost-Benefit Analyses</a:t>
          </a:r>
          <a:endParaRPr lang="en-US" dirty="0"/>
        </a:p>
      </dgm:t>
    </dgm:pt>
    <dgm:pt modelId="{C5C7F9F8-2C6F-7B47-966E-8D9362873F7C}" type="parTrans" cxnId="{3FDBB2F1-AFF9-5946-8ACA-2E8A32C9F466}">
      <dgm:prSet/>
      <dgm:spPr/>
      <dgm:t>
        <a:bodyPr/>
        <a:lstStyle/>
        <a:p>
          <a:endParaRPr lang="en-US"/>
        </a:p>
      </dgm:t>
    </dgm:pt>
    <dgm:pt modelId="{C16135AA-9279-EB4A-9724-73A9956A8056}" type="sibTrans" cxnId="{3FDBB2F1-AFF9-5946-8ACA-2E8A32C9F466}">
      <dgm:prSet/>
      <dgm:spPr/>
      <dgm:t>
        <a:bodyPr/>
        <a:lstStyle/>
        <a:p>
          <a:endParaRPr lang="en-US"/>
        </a:p>
      </dgm:t>
    </dgm:pt>
    <dgm:pt modelId="{401C9567-AADB-3E46-B6A1-E32C6600E2ED}" type="pres">
      <dgm:prSet presAssocID="{A3713C8D-EE9D-E24F-B50F-AE9F0528FAF1}" presName="Name0" presStyleCnt="0">
        <dgm:presLayoutVars>
          <dgm:dir/>
          <dgm:resizeHandles val="exact"/>
        </dgm:presLayoutVars>
      </dgm:prSet>
      <dgm:spPr/>
    </dgm:pt>
    <dgm:pt modelId="{FBC33DEF-26DA-8C45-A527-1F08EE37B7CE}" type="pres">
      <dgm:prSet presAssocID="{BE1493E0-B9CB-DD4A-9C72-DE3C5EFAF07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128E07-28CE-B341-BCA8-8F7119361BB5}" type="pres">
      <dgm:prSet presAssocID="{0FD22C45-A7B9-8F44-91B1-20D2CC77C5E6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2153B42-3A95-5F4F-9C14-6A3A79567B9E}" type="pres">
      <dgm:prSet presAssocID="{0FD22C45-A7B9-8F44-91B1-20D2CC77C5E6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3D528B89-21CD-534C-8BB3-89A710C36BBD}" type="pres">
      <dgm:prSet presAssocID="{1E1775AE-045C-7D4A-B0F2-E8AB14A892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9D6B67-F3EF-2045-A9FC-C444CF0FF46A}" type="pres">
      <dgm:prSet presAssocID="{6DC83503-DEA3-6949-951F-CF4365240B3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AF3CB39-6456-074B-8D88-BA419E5C0F32}" type="pres">
      <dgm:prSet presAssocID="{6DC83503-DEA3-6949-951F-CF4365240B3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7842A05-88FB-474F-96D5-24CC5753F203}" type="pres">
      <dgm:prSet presAssocID="{F0B0585A-DA18-654A-801F-644E697838D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6366F9-4702-3E4D-BC7C-F5703354ECA6}" type="presOf" srcId="{A3713C8D-EE9D-E24F-B50F-AE9F0528FAF1}" destId="{401C9567-AADB-3E46-B6A1-E32C6600E2ED}" srcOrd="0" destOrd="0" presId="urn:microsoft.com/office/officeart/2005/8/layout/process1"/>
    <dgm:cxn modelId="{E1798F2F-132E-084A-9354-46166971E724}" type="presOf" srcId="{6DC83503-DEA3-6949-951F-CF4365240B32}" destId="{939D6B67-F3EF-2045-A9FC-C444CF0FF46A}" srcOrd="0" destOrd="0" presId="urn:microsoft.com/office/officeart/2005/8/layout/process1"/>
    <dgm:cxn modelId="{E30040D8-33B1-084C-86D4-F8C9368DD19A}" srcId="{A3713C8D-EE9D-E24F-B50F-AE9F0528FAF1}" destId="{BE1493E0-B9CB-DD4A-9C72-DE3C5EFAF07F}" srcOrd="0" destOrd="0" parTransId="{7B0E713D-E993-894B-A1F7-F68BAC0AF86D}" sibTransId="{0FD22C45-A7B9-8F44-91B1-20D2CC77C5E6}"/>
    <dgm:cxn modelId="{3FDBB2F1-AFF9-5946-8ACA-2E8A32C9F466}" srcId="{A3713C8D-EE9D-E24F-B50F-AE9F0528FAF1}" destId="{F0B0585A-DA18-654A-801F-644E697838DD}" srcOrd="2" destOrd="0" parTransId="{C5C7F9F8-2C6F-7B47-966E-8D9362873F7C}" sibTransId="{C16135AA-9279-EB4A-9724-73A9956A8056}"/>
    <dgm:cxn modelId="{297777D6-9CFF-404C-8367-444DC1A7610C}" type="presOf" srcId="{F0B0585A-DA18-654A-801F-644E697838DD}" destId="{F7842A05-88FB-474F-96D5-24CC5753F203}" srcOrd="0" destOrd="0" presId="urn:microsoft.com/office/officeart/2005/8/layout/process1"/>
    <dgm:cxn modelId="{42B41D14-FCC1-BF45-8AF2-D49D136C89CA}" type="presOf" srcId="{1E1775AE-045C-7D4A-B0F2-E8AB14A8920A}" destId="{3D528B89-21CD-534C-8BB3-89A710C36BBD}" srcOrd="0" destOrd="0" presId="urn:microsoft.com/office/officeart/2005/8/layout/process1"/>
    <dgm:cxn modelId="{12E1D695-06D8-E241-852C-9B492CA5E584}" type="presOf" srcId="{BE1493E0-B9CB-DD4A-9C72-DE3C5EFAF07F}" destId="{FBC33DEF-26DA-8C45-A527-1F08EE37B7CE}" srcOrd="0" destOrd="0" presId="urn:microsoft.com/office/officeart/2005/8/layout/process1"/>
    <dgm:cxn modelId="{49CE192F-0026-2844-B86B-95F062B24AF2}" type="presOf" srcId="{0FD22C45-A7B9-8F44-91B1-20D2CC77C5E6}" destId="{92153B42-3A95-5F4F-9C14-6A3A79567B9E}" srcOrd="1" destOrd="0" presId="urn:microsoft.com/office/officeart/2005/8/layout/process1"/>
    <dgm:cxn modelId="{0A088B6C-42FE-224A-A838-7FB34DEC564C}" type="presOf" srcId="{0FD22C45-A7B9-8F44-91B1-20D2CC77C5E6}" destId="{5A128E07-28CE-B341-BCA8-8F7119361BB5}" srcOrd="0" destOrd="0" presId="urn:microsoft.com/office/officeart/2005/8/layout/process1"/>
    <dgm:cxn modelId="{94028516-769B-4E48-97F7-22155DA1C971}" srcId="{A3713C8D-EE9D-E24F-B50F-AE9F0528FAF1}" destId="{1E1775AE-045C-7D4A-B0F2-E8AB14A8920A}" srcOrd="1" destOrd="0" parTransId="{3E063FFC-8E4F-A544-BF45-B4234FF12328}" sibTransId="{6DC83503-DEA3-6949-951F-CF4365240B32}"/>
    <dgm:cxn modelId="{09E23B31-78CD-F74F-81E2-D9B6BF335DD0}" type="presOf" srcId="{6DC83503-DEA3-6949-951F-CF4365240B32}" destId="{2AF3CB39-6456-074B-8D88-BA419E5C0F32}" srcOrd="1" destOrd="0" presId="urn:microsoft.com/office/officeart/2005/8/layout/process1"/>
    <dgm:cxn modelId="{1071E79F-3788-7244-A218-E51BFF7028CE}" type="presParOf" srcId="{401C9567-AADB-3E46-B6A1-E32C6600E2ED}" destId="{FBC33DEF-26DA-8C45-A527-1F08EE37B7CE}" srcOrd="0" destOrd="0" presId="urn:microsoft.com/office/officeart/2005/8/layout/process1"/>
    <dgm:cxn modelId="{5CC59B2E-38FD-1340-B1EA-B5EB52129EC1}" type="presParOf" srcId="{401C9567-AADB-3E46-B6A1-E32C6600E2ED}" destId="{5A128E07-28CE-B341-BCA8-8F7119361BB5}" srcOrd="1" destOrd="0" presId="urn:microsoft.com/office/officeart/2005/8/layout/process1"/>
    <dgm:cxn modelId="{CF31972B-3DBF-FF40-B311-BED41CA97405}" type="presParOf" srcId="{5A128E07-28CE-B341-BCA8-8F7119361BB5}" destId="{92153B42-3A95-5F4F-9C14-6A3A79567B9E}" srcOrd="0" destOrd="0" presId="urn:microsoft.com/office/officeart/2005/8/layout/process1"/>
    <dgm:cxn modelId="{8A6A2FF4-1CE9-504D-8EB0-21A0EFD56890}" type="presParOf" srcId="{401C9567-AADB-3E46-B6A1-E32C6600E2ED}" destId="{3D528B89-21CD-534C-8BB3-89A710C36BBD}" srcOrd="2" destOrd="0" presId="urn:microsoft.com/office/officeart/2005/8/layout/process1"/>
    <dgm:cxn modelId="{557CE70D-F03F-EA45-AF67-77539227654E}" type="presParOf" srcId="{401C9567-AADB-3E46-B6A1-E32C6600E2ED}" destId="{939D6B67-F3EF-2045-A9FC-C444CF0FF46A}" srcOrd="3" destOrd="0" presId="urn:microsoft.com/office/officeart/2005/8/layout/process1"/>
    <dgm:cxn modelId="{5C2CCB1E-099F-6547-8CD5-B5CAC986BFFA}" type="presParOf" srcId="{939D6B67-F3EF-2045-A9FC-C444CF0FF46A}" destId="{2AF3CB39-6456-074B-8D88-BA419E5C0F32}" srcOrd="0" destOrd="0" presId="urn:microsoft.com/office/officeart/2005/8/layout/process1"/>
    <dgm:cxn modelId="{8F6EE8D2-4514-9E48-AEFE-3BB860FEF14D}" type="presParOf" srcId="{401C9567-AADB-3E46-B6A1-E32C6600E2ED}" destId="{F7842A05-88FB-474F-96D5-24CC5753F20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C33DEF-26DA-8C45-A527-1F08EE37B7CE}">
      <dsp:nvSpPr>
        <dsp:cNvPr id="0" name=""/>
        <dsp:cNvSpPr/>
      </dsp:nvSpPr>
      <dsp:spPr>
        <a:xfrm>
          <a:off x="6831" y="416168"/>
          <a:ext cx="2041773" cy="12250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Phase I:</a:t>
          </a:r>
          <a:br>
            <a:rPr lang="en-US" sz="1800" kern="1200" dirty="0" smtClean="0"/>
          </a:br>
          <a:r>
            <a:rPr lang="en-US" sz="1800" kern="1200" dirty="0" smtClean="0"/>
            <a:t>Literature Review and Independent Verification</a:t>
          </a:r>
          <a:endParaRPr lang="en-US" sz="1800" kern="1200" dirty="0"/>
        </a:p>
      </dsp:txBody>
      <dsp:txXfrm>
        <a:off x="6831" y="416168"/>
        <a:ext cx="2041773" cy="1225063"/>
      </dsp:txXfrm>
    </dsp:sp>
    <dsp:sp modelId="{5A128E07-28CE-B341-BCA8-8F7119361BB5}">
      <dsp:nvSpPr>
        <dsp:cNvPr id="0" name=""/>
        <dsp:cNvSpPr/>
      </dsp:nvSpPr>
      <dsp:spPr>
        <a:xfrm>
          <a:off x="2252781" y="775520"/>
          <a:ext cx="432855" cy="5063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2252781" y="775520"/>
        <a:ext cx="432855" cy="506359"/>
      </dsp:txXfrm>
    </dsp:sp>
    <dsp:sp modelId="{3D528B89-21CD-534C-8BB3-89A710C36BBD}">
      <dsp:nvSpPr>
        <dsp:cNvPr id="0" name=""/>
        <dsp:cNvSpPr/>
      </dsp:nvSpPr>
      <dsp:spPr>
        <a:xfrm>
          <a:off x="2865313" y="416168"/>
          <a:ext cx="2041773" cy="12250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Phase II:</a:t>
          </a:r>
          <a:br>
            <a:rPr lang="en-US" sz="1800" kern="1200" dirty="0" smtClean="0"/>
          </a:br>
          <a:r>
            <a:rPr lang="en-US" sz="1800" kern="1200" dirty="0" smtClean="0"/>
            <a:t>Develop Study Scope, Approach, and Assumptions</a:t>
          </a:r>
          <a:endParaRPr lang="en-US" sz="1800" kern="1200" dirty="0"/>
        </a:p>
      </dsp:txBody>
      <dsp:txXfrm>
        <a:off x="2865313" y="416168"/>
        <a:ext cx="2041773" cy="1225063"/>
      </dsp:txXfrm>
    </dsp:sp>
    <dsp:sp modelId="{939D6B67-F3EF-2045-A9FC-C444CF0FF46A}">
      <dsp:nvSpPr>
        <dsp:cNvPr id="0" name=""/>
        <dsp:cNvSpPr/>
      </dsp:nvSpPr>
      <dsp:spPr>
        <a:xfrm>
          <a:off x="5111263" y="775520"/>
          <a:ext cx="432855" cy="5063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5111263" y="775520"/>
        <a:ext cx="432855" cy="506359"/>
      </dsp:txXfrm>
    </dsp:sp>
    <dsp:sp modelId="{F7842A05-88FB-474F-96D5-24CC5753F203}">
      <dsp:nvSpPr>
        <dsp:cNvPr id="0" name=""/>
        <dsp:cNvSpPr/>
      </dsp:nvSpPr>
      <dsp:spPr>
        <a:xfrm>
          <a:off x="5723795" y="416168"/>
          <a:ext cx="2041773" cy="12250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Phase III:</a:t>
          </a:r>
          <a:br>
            <a:rPr lang="en-US" sz="1800" kern="1200" dirty="0" smtClean="0"/>
          </a:br>
          <a:r>
            <a:rPr lang="en-US" sz="1800" kern="1200" dirty="0" smtClean="0"/>
            <a:t>Perform Computer Modeling and Cost-Benefit Analyses</a:t>
          </a:r>
          <a:endParaRPr lang="en-US" sz="1800" kern="1200" dirty="0"/>
        </a:p>
      </dsp:txBody>
      <dsp:txXfrm>
        <a:off x="5723795" y="416168"/>
        <a:ext cx="2041773" cy="1225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23F82-4DE5-9B45-B781-E07636672E2A}" type="datetimeFigureOut">
              <a:rPr lang="en-US" smtClean="0"/>
              <a:pPr/>
              <a:t>11/14/13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D1B1A-55B1-C341-96E1-33608F78D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585461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64E48-4CA8-4BF7-9532-D2EACDD89492}" type="datetimeFigureOut">
              <a:rPr lang="en-US" smtClean="0"/>
              <a:pPr/>
              <a:t>11/14/13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469E-F27D-4B9A-B559-344838B529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406426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CB4D-D5AA-1C4A-97FB-FB925184E9B5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8F40-D2C4-AA4A-A69F-D9945D4765F4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C0CE-9C12-F04D-808E-AB40007D398C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87509-155C-5845-A21A-C4FA382F5EA2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F351-B8EA-E247-9C8C-C0D074EDAE84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64E3-6C54-C24D-867E-913B3C5F3217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119C-DE35-C64A-A068-1411BCBAB931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C70B-C944-4946-A3B0-FEE7A5F16E91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A316-5449-4D4F-9C0B-8DCA9F346AA2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5D0F-83CD-2F42-B29C-F21E6D3D5059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9810-EA05-8D42-BC3F-6C34BAC38BA5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2149-A147-3F42-8CF5-9E368B82F145}" type="datetime1">
              <a:rPr lang="en-US" smtClean="0"/>
              <a:pPr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2481A-4381-498B-8A4E-EB06C002D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1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nesco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nescoe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nescoe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8001000" cy="9143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Goudy Old Style"/>
                <a:cs typeface="Goudy Old Style"/>
              </a:rPr>
              <a:t>Restructuring Roundtable </a:t>
            </a:r>
            <a:br>
              <a:rPr lang="en-US" sz="3200" dirty="0" smtClean="0">
                <a:solidFill>
                  <a:schemeClr val="tx2"/>
                </a:solidFill>
                <a:latin typeface="Goudy Old Style"/>
                <a:cs typeface="Goudy Old Style"/>
              </a:rPr>
            </a:br>
            <a:r>
              <a:rPr lang="en-US" sz="2667" b="0" dirty="0" smtClean="0">
                <a:solidFill>
                  <a:schemeClr val="tx2"/>
                </a:solidFill>
                <a:latin typeface="Goudy Old Style"/>
                <a:cs typeface="Goudy Old Style"/>
              </a:rPr>
              <a:t>November 15, 2013 </a:t>
            </a:r>
            <a:endParaRPr lang="en-US" sz="2667" b="0" dirty="0">
              <a:solidFill>
                <a:schemeClr val="tx2"/>
              </a:solidFill>
              <a:latin typeface="Goudy Old Style"/>
              <a:cs typeface="Goudy Old Style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772400" cy="1828800"/>
          </a:xfrm>
          <a:solidFill>
            <a:schemeClr val="accent1"/>
          </a:solidFill>
          <a:ln w="57150" cmpd="thinThick">
            <a:solidFill>
              <a:schemeClr val="tx2"/>
            </a:solidFill>
          </a:ln>
        </p:spPr>
        <p:txBody>
          <a:bodyPr anchor="ctr">
            <a:normAutofit/>
          </a:bodyPr>
          <a:lstStyle/>
          <a:p>
            <a:r>
              <a:rPr lang="en-US" sz="2800" b="0" dirty="0" smtClean="0">
                <a:solidFill>
                  <a:schemeClr val="bg1"/>
                </a:solidFill>
              </a:rPr>
              <a:t>Natural Gas &amp; Electricity Interface Challenges </a:t>
            </a:r>
          </a:p>
          <a:p>
            <a:r>
              <a:rPr lang="en-US" sz="2800" b="0" dirty="0" smtClean="0">
                <a:solidFill>
                  <a:schemeClr val="bg1"/>
                </a:solidFill>
              </a:rPr>
              <a:t>in New England </a:t>
            </a:r>
            <a:endParaRPr lang="en-US" sz="2800" b="0" i="1" dirty="0" smtClean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66801" y="5579934"/>
            <a:ext cx="7315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latin typeface="Goudy Old Style"/>
                <a:cs typeface="Goudy Old Style"/>
              </a:rPr>
              <a:t>New England States Committee on Electricity </a:t>
            </a:r>
            <a:endParaRPr 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dirty="0" smtClean="0">
                <a:latin typeface="Arial Narrow"/>
                <a:cs typeface="Arial Narrow"/>
              </a:rPr>
              <a:t>In the </a:t>
            </a:r>
            <a:r>
              <a:rPr lang="en-US" sz="2000" dirty="0" smtClean="0">
                <a:latin typeface="Arial Narrow"/>
                <a:cs typeface="Arial Narrow"/>
              </a:rPr>
              <a:t>absence of infrastructure or demand reduction solutions</a:t>
            </a:r>
            <a:r>
              <a:rPr lang="en-US" sz="2000" b="0" dirty="0" smtClean="0">
                <a:latin typeface="Arial Narrow"/>
                <a:cs typeface="Arial Narrow"/>
              </a:rPr>
              <a:t>, </a:t>
            </a:r>
            <a:br>
              <a:rPr lang="en-US" sz="2000" b="0" dirty="0" smtClean="0">
                <a:latin typeface="Arial Narrow"/>
                <a:cs typeface="Arial Narrow"/>
              </a:rPr>
            </a:br>
            <a:r>
              <a:rPr lang="en-US" sz="2000" b="0" dirty="0" smtClean="0">
                <a:latin typeface="Arial Narrow"/>
                <a:cs typeface="Arial Narrow"/>
              </a:rPr>
              <a:t>New England will experience capacity constraints that will result in </a:t>
            </a:r>
            <a:r>
              <a:rPr lang="en-US" sz="2000" dirty="0" smtClean="0">
                <a:latin typeface="Arial Narrow"/>
                <a:cs typeface="Arial Narrow"/>
              </a:rPr>
              <a:t>high natural gas &amp; electric prices</a:t>
            </a:r>
          </a:p>
          <a:p>
            <a:pPr lvl="0">
              <a:spcBef>
                <a:spcPts val="0"/>
              </a:spcBef>
              <a:buNone/>
            </a:pPr>
            <a:endParaRPr lang="en-US" sz="2000" dirty="0" smtClean="0">
              <a:latin typeface="Arial Narrow"/>
              <a:cs typeface="Arial Narrow"/>
            </a:endParaRPr>
          </a:p>
          <a:p>
            <a:pPr lvl="0">
              <a:spcBef>
                <a:spcPts val="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dirty="0" smtClean="0">
                <a:latin typeface="Arial Narrow"/>
                <a:cs typeface="Arial Narrow"/>
              </a:rPr>
              <a:t>Gas-supply requirements driven by episodes of extremely cold weather can be very costly &amp; create significant reliability risks</a:t>
            </a:r>
          </a:p>
          <a:p>
            <a:pPr lvl="0">
              <a:spcBef>
                <a:spcPts val="0"/>
              </a:spcBef>
              <a:buNone/>
            </a:pPr>
            <a:endParaRPr lang="en-US" sz="2000" b="0" dirty="0" smtClean="0">
              <a:latin typeface="Arial Narrow"/>
              <a:cs typeface="Arial Narrow"/>
            </a:endParaRPr>
          </a:p>
          <a:p>
            <a:pPr lvl="0">
              <a:spcBef>
                <a:spcPts val="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2000" dirty="0" smtClean="0">
                <a:latin typeface="Arial Narrow"/>
                <a:cs typeface="Arial Narrow"/>
              </a:rPr>
              <a:t>Short- &amp; long-term solutions are needed </a:t>
            </a:r>
            <a:r>
              <a:rPr lang="en-US" sz="2000" b="0" dirty="0" smtClean="0">
                <a:latin typeface="Arial Narrow"/>
                <a:cs typeface="Arial Narrow"/>
              </a:rPr>
              <a:t>to relieve the natural gas market constraints </a:t>
            </a:r>
            <a:r>
              <a:rPr lang="en-US" sz="2000" dirty="0" smtClean="0">
                <a:latin typeface="Arial Narrow"/>
                <a:cs typeface="Arial Narrow"/>
              </a:rPr>
              <a:t>under the Base Case &amp; High Demand </a:t>
            </a:r>
            <a:r>
              <a:rPr lang="en-US" sz="2000" b="0" dirty="0" smtClean="0">
                <a:latin typeface="Arial Narrow"/>
                <a:cs typeface="Arial Narrow"/>
              </a:rPr>
              <a:t>Scenarios</a:t>
            </a:r>
          </a:p>
          <a:p>
            <a:pPr lvl="0">
              <a:spcBef>
                <a:spcPts val="0"/>
              </a:spcBef>
              <a:buNone/>
            </a:pPr>
            <a:r>
              <a:rPr lang="en-US" sz="2000" b="0" dirty="0" smtClean="0">
                <a:latin typeface="Arial Narrow"/>
                <a:cs typeface="Arial Narrow"/>
              </a:rPr>
              <a:t> </a:t>
            </a:r>
            <a:endParaRPr lang="en-US" sz="2000" dirty="0" smtClean="0">
              <a:latin typeface="Arial Narrow"/>
              <a:cs typeface="Arial Narrow"/>
            </a:endParaRPr>
          </a:p>
          <a:p>
            <a:pPr lvl="0">
              <a:spcBef>
                <a:spcPts val="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2000" dirty="0" smtClean="0">
                <a:latin typeface="Arial Narrow"/>
                <a:cs typeface="Arial Narrow"/>
              </a:rPr>
              <a:t>No long-term infrastructure </a:t>
            </a:r>
            <a:r>
              <a:rPr lang="en-US" sz="2000" b="0" dirty="0" smtClean="0">
                <a:latin typeface="Arial Narrow"/>
                <a:cs typeface="Arial Narrow"/>
              </a:rPr>
              <a:t>solutions are </a:t>
            </a:r>
            <a:r>
              <a:rPr lang="en-US" sz="2000" dirty="0" smtClean="0">
                <a:latin typeface="Arial Narrow"/>
                <a:cs typeface="Arial Narrow"/>
              </a:rPr>
              <a:t>necessary</a:t>
            </a:r>
            <a:r>
              <a:rPr lang="en-US" sz="2000" b="0" dirty="0" smtClean="0">
                <a:latin typeface="Arial Narrow"/>
                <a:cs typeface="Arial Narrow"/>
              </a:rPr>
              <a:t> under the </a:t>
            </a:r>
            <a:r>
              <a:rPr lang="en-US" sz="2000" dirty="0" smtClean="0">
                <a:latin typeface="Arial Narrow"/>
                <a:cs typeface="Arial Narrow"/>
              </a:rPr>
              <a:t>Low Demand Scenario</a:t>
            </a:r>
            <a:r>
              <a:rPr lang="en-US" sz="2000" b="0" dirty="0" smtClean="0">
                <a:latin typeface="Arial Narrow"/>
                <a:cs typeface="Arial Narrow"/>
              </a:rPr>
              <a:t>; The costs of measures that could bring about the Low Demand Scenario, an additional alternative, would require study</a:t>
            </a:r>
          </a:p>
          <a:p>
            <a:pPr lvl="0">
              <a:spcBef>
                <a:spcPts val="0"/>
              </a:spcBef>
              <a:buNone/>
            </a:pPr>
            <a:endParaRPr lang="en-US" sz="2000" dirty="0" smtClean="0">
              <a:latin typeface="Arial Narrow"/>
              <a:cs typeface="Arial Narrow"/>
            </a:endParaRPr>
          </a:p>
          <a:p>
            <a:pPr>
              <a:spcBef>
                <a:spcPts val="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2000" dirty="0" smtClean="0">
                <a:latin typeface="Arial Narrow"/>
                <a:cs typeface="Arial Narrow"/>
              </a:rPr>
              <a:t>In the absence of demand reduction solutions</a:t>
            </a:r>
            <a:r>
              <a:rPr lang="en-US" sz="2000" b="0" dirty="0" smtClean="0">
                <a:latin typeface="Arial Narrow"/>
                <a:cs typeface="Arial Narrow"/>
              </a:rPr>
              <a:t>, a Cross-Regional Natural Gas </a:t>
            </a:r>
            <a:r>
              <a:rPr lang="en-US" sz="2000" dirty="0" smtClean="0">
                <a:latin typeface="Arial Narrow"/>
                <a:cs typeface="Arial Narrow"/>
              </a:rPr>
              <a:t>Pipeline solution</a:t>
            </a:r>
            <a:r>
              <a:rPr lang="en-US" sz="2000" b="0" dirty="0" smtClean="0">
                <a:latin typeface="Arial Narrow"/>
                <a:cs typeface="Arial Narrow"/>
              </a:rPr>
              <a:t>, after construction and operational costs, presents </a:t>
            </a:r>
            <a:r>
              <a:rPr lang="en-US" sz="2000" dirty="0" smtClean="0">
                <a:latin typeface="Arial Narrow"/>
                <a:cs typeface="Arial Narrow"/>
              </a:rPr>
              <a:t>higher net economic benefits </a:t>
            </a:r>
            <a:r>
              <a:rPr lang="en-US" sz="2000" b="0" dirty="0" smtClean="0">
                <a:latin typeface="Arial Narrow"/>
                <a:cs typeface="Arial Narrow"/>
              </a:rPr>
              <a:t>to New England consumers t</a:t>
            </a:r>
            <a:r>
              <a:rPr lang="en-US" sz="2000" dirty="0" smtClean="0">
                <a:latin typeface="Arial Narrow"/>
                <a:cs typeface="Arial Narrow"/>
              </a:rPr>
              <a:t>han</a:t>
            </a:r>
            <a:r>
              <a:rPr lang="en-US" sz="2000" b="0" dirty="0" smtClean="0">
                <a:latin typeface="Arial Narrow"/>
                <a:cs typeface="Arial Narrow"/>
              </a:rPr>
              <a:t> do </a:t>
            </a:r>
            <a:r>
              <a:rPr lang="en-US" sz="2000" dirty="0" smtClean="0">
                <a:latin typeface="Arial Narrow"/>
                <a:cs typeface="Arial Narrow"/>
              </a:rPr>
              <a:t>alternative long-term solutions </a:t>
            </a:r>
            <a:r>
              <a:rPr lang="en-US" sz="2000" b="0" dirty="0" smtClean="0">
                <a:latin typeface="Arial Narrow"/>
                <a:cs typeface="Arial Narrow"/>
              </a:rPr>
              <a:t>studied </a:t>
            </a:r>
            <a:endParaRPr lang="en-US" sz="2400" dirty="0" smtClean="0">
              <a:latin typeface="Arial Narrow"/>
              <a:cs typeface="Arial Narrow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82000" cy="717550"/>
          </a:xfrm>
        </p:spPr>
        <p:txBody>
          <a:bodyPr anchor="ctr">
            <a:noAutofit/>
          </a:bodyPr>
          <a:lstStyle/>
          <a:p>
            <a:pPr algn="ctr"/>
            <a:r>
              <a:rPr lang="en-US" sz="2600" dirty="0" smtClean="0">
                <a:solidFill>
                  <a:schemeClr val="tx2"/>
                </a:solidFill>
              </a:rPr>
              <a:t>Black &amp; Veatch Findings</a:t>
            </a:r>
            <a:endParaRPr lang="en-US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8674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>
              <a:latin typeface="Arial Narrow"/>
              <a:cs typeface="Arial Narrow"/>
            </a:endParaRPr>
          </a:p>
          <a:p>
            <a:pPr lvl="1">
              <a:buClr>
                <a:schemeClr val="tx2"/>
              </a:buClr>
              <a:buFont typeface="Wingdings" charset="2"/>
              <a:buChar char="Ø"/>
            </a:pPr>
            <a:r>
              <a:rPr lang="en-US" sz="2000" dirty="0" smtClean="0">
                <a:latin typeface="Arial Narrow"/>
                <a:cs typeface="Arial Narrow"/>
              </a:rPr>
              <a:t>A </a:t>
            </a:r>
            <a:r>
              <a:rPr lang="en-US" sz="2000" b="1" dirty="0" smtClean="0">
                <a:latin typeface="Arial Narrow"/>
                <a:cs typeface="Arial Narrow"/>
              </a:rPr>
              <a:t>new natural gas pipeline currently in process </a:t>
            </a:r>
            <a:r>
              <a:rPr lang="en-US" sz="2000" dirty="0" smtClean="0">
                <a:latin typeface="Arial Narrow"/>
                <a:cs typeface="Arial Narrow"/>
              </a:rPr>
              <a:t>toward operation </a:t>
            </a:r>
            <a:r>
              <a:rPr lang="en-US" sz="2000" b="1" dirty="0" smtClean="0">
                <a:latin typeface="Arial Narrow"/>
                <a:cs typeface="Arial Narrow"/>
              </a:rPr>
              <a:t>provides significant economic benefits </a:t>
            </a:r>
            <a:r>
              <a:rPr lang="en-US" sz="2000" dirty="0" smtClean="0">
                <a:latin typeface="Arial Narrow"/>
                <a:cs typeface="Arial Narrow"/>
              </a:rPr>
              <a:t>to </a:t>
            </a:r>
            <a:r>
              <a:rPr lang="en-US" sz="2000" b="1" dirty="0" smtClean="0">
                <a:latin typeface="Arial Narrow"/>
                <a:cs typeface="Arial Narrow"/>
              </a:rPr>
              <a:t>electricity customers under all scenarios </a:t>
            </a:r>
            <a:r>
              <a:rPr lang="en-US" sz="2000" dirty="0" smtClean="0">
                <a:latin typeface="Arial Narrow"/>
                <a:cs typeface="Arial Narrow"/>
              </a:rPr>
              <a:t>studied. </a:t>
            </a:r>
          </a:p>
          <a:p>
            <a:pPr lvl="1">
              <a:buClr>
                <a:schemeClr val="tx2"/>
              </a:buClr>
              <a:buNone/>
            </a:pPr>
            <a:endParaRPr lang="en-US" sz="2000" dirty="0" smtClean="0">
              <a:latin typeface="Arial Narrow"/>
              <a:cs typeface="Arial Narrow"/>
            </a:endParaRPr>
          </a:p>
          <a:p>
            <a:pPr lvl="1">
              <a:buClr>
                <a:schemeClr val="tx2"/>
              </a:buClr>
              <a:buFont typeface="Wingdings" charset="2"/>
              <a:buChar char="Ø"/>
            </a:pPr>
            <a:r>
              <a:rPr lang="en-US" sz="2000" dirty="0" smtClean="0">
                <a:latin typeface="Arial Narrow"/>
                <a:cs typeface="Arial Narrow"/>
              </a:rPr>
              <a:t>An </a:t>
            </a:r>
            <a:r>
              <a:rPr lang="en-US" sz="2000" b="1" i="1" dirty="0" smtClean="0">
                <a:latin typeface="Arial Narrow"/>
                <a:cs typeface="Arial Narrow"/>
              </a:rPr>
              <a:t>additional </a:t>
            </a:r>
            <a:r>
              <a:rPr lang="en-US" sz="2000" b="1" dirty="0" smtClean="0">
                <a:latin typeface="Arial Narrow"/>
                <a:cs typeface="Arial Narrow"/>
              </a:rPr>
              <a:t>hypothetical pipeline provides </a:t>
            </a:r>
            <a:r>
              <a:rPr lang="en-US" sz="2000" dirty="0" smtClean="0">
                <a:latin typeface="Arial Narrow"/>
                <a:cs typeface="Arial Narrow"/>
              </a:rPr>
              <a:t>the </a:t>
            </a:r>
            <a:r>
              <a:rPr lang="en-US" sz="2000" b="1" dirty="0" smtClean="0">
                <a:latin typeface="Arial Narrow"/>
                <a:cs typeface="Arial Narrow"/>
              </a:rPr>
              <a:t>most</a:t>
            </a:r>
            <a:r>
              <a:rPr lang="en-US" sz="2000" dirty="0" smtClean="0">
                <a:latin typeface="Arial Narrow"/>
                <a:cs typeface="Arial Narrow"/>
              </a:rPr>
              <a:t> substantial economic </a:t>
            </a:r>
            <a:r>
              <a:rPr lang="en-US" sz="2000" b="1" dirty="0" smtClean="0">
                <a:latin typeface="Arial Narrow"/>
                <a:cs typeface="Arial Narrow"/>
              </a:rPr>
              <a:t>net benefits </a:t>
            </a:r>
            <a:r>
              <a:rPr lang="en-US" sz="2000" dirty="0" smtClean="0">
                <a:latin typeface="Arial Narrow"/>
                <a:cs typeface="Arial Narrow"/>
              </a:rPr>
              <a:t>to electricity consumers of all solutions studied </a:t>
            </a:r>
            <a:r>
              <a:rPr lang="en-US" sz="2000" b="1" dirty="0" smtClean="0">
                <a:latin typeface="Arial Narrow"/>
                <a:cs typeface="Arial Narrow"/>
              </a:rPr>
              <a:t>under the Base Case &amp; High Demand Case</a:t>
            </a:r>
            <a:r>
              <a:rPr lang="en-US" sz="2000" dirty="0" smtClean="0">
                <a:latin typeface="Arial Narrow"/>
                <a:cs typeface="Arial Narrow"/>
              </a:rPr>
              <a:t>.</a:t>
            </a:r>
          </a:p>
          <a:p>
            <a:pPr lvl="1">
              <a:buClr>
                <a:schemeClr val="tx2"/>
              </a:buClr>
              <a:buNone/>
            </a:pPr>
            <a:endParaRPr lang="en-US" sz="2000" dirty="0" smtClean="0">
              <a:latin typeface="Arial Narrow"/>
              <a:cs typeface="Arial Narrow"/>
            </a:endParaRPr>
          </a:p>
          <a:p>
            <a:pPr lvl="1">
              <a:buClr>
                <a:schemeClr val="tx2"/>
              </a:buClr>
              <a:buFont typeface="Wingdings" charset="2"/>
              <a:buChar char="Ø"/>
            </a:pPr>
            <a:r>
              <a:rPr lang="en-US" sz="2000" dirty="0" smtClean="0">
                <a:latin typeface="Arial Narrow"/>
                <a:cs typeface="Arial Narrow"/>
              </a:rPr>
              <a:t>The </a:t>
            </a:r>
            <a:r>
              <a:rPr lang="en-US" sz="2000" b="1" dirty="0" smtClean="0">
                <a:latin typeface="Arial Narrow"/>
                <a:cs typeface="Arial Narrow"/>
              </a:rPr>
              <a:t>actual cost</a:t>
            </a:r>
            <a:r>
              <a:rPr lang="en-US" sz="2000" dirty="0" smtClean="0">
                <a:latin typeface="Arial Narrow"/>
                <a:cs typeface="Arial Narrow"/>
              </a:rPr>
              <a:t> to consumers for </a:t>
            </a:r>
            <a:r>
              <a:rPr lang="en-US" sz="2000" b="1" dirty="0" smtClean="0">
                <a:latin typeface="Arial Narrow"/>
                <a:cs typeface="Arial Narrow"/>
              </a:rPr>
              <a:t>incremental hydroelectric power </a:t>
            </a:r>
            <a:r>
              <a:rPr lang="en-US" sz="2000" dirty="0" smtClean="0">
                <a:latin typeface="Arial Narrow"/>
                <a:cs typeface="Arial Narrow"/>
              </a:rPr>
              <a:t>is currently </a:t>
            </a:r>
            <a:r>
              <a:rPr lang="en-US" sz="2000" b="1" dirty="0" smtClean="0">
                <a:latin typeface="Arial Narrow"/>
                <a:cs typeface="Arial Narrow"/>
              </a:rPr>
              <a:t>unknown</a:t>
            </a:r>
            <a:r>
              <a:rPr lang="en-US" sz="2000" dirty="0" smtClean="0">
                <a:latin typeface="Arial Narrow"/>
                <a:cs typeface="Arial Narrow"/>
              </a:rPr>
              <a:t>.  Study assumes cost of service based pricing.</a:t>
            </a:r>
          </a:p>
          <a:p>
            <a:pPr lvl="1">
              <a:buClr>
                <a:schemeClr val="tx2"/>
              </a:buClr>
              <a:buNone/>
            </a:pPr>
            <a:endParaRPr lang="en-US" sz="2000" dirty="0" smtClean="0">
              <a:latin typeface="Arial Narrow"/>
              <a:cs typeface="Arial Narrow"/>
            </a:endParaRPr>
          </a:p>
          <a:p>
            <a:pPr lvl="1">
              <a:buClr>
                <a:schemeClr val="tx2"/>
              </a:buClr>
              <a:buFont typeface="Wingdings" charset="2"/>
              <a:buChar char="Ø"/>
            </a:pPr>
            <a:r>
              <a:rPr lang="en-US" sz="2000" b="1" dirty="0" smtClean="0">
                <a:latin typeface="Arial Narrow"/>
                <a:cs typeface="Arial Narrow"/>
              </a:rPr>
              <a:t>Reducing consumers’ demand for electricity &amp; natural gas to the extent assumed in the Low Demand Case eliminates the need for consumers to invest in infrastructure</a:t>
            </a:r>
            <a:r>
              <a:rPr lang="en-US" sz="2000" dirty="0" smtClean="0">
                <a:latin typeface="Arial Narrow"/>
                <a:cs typeface="Arial Narrow"/>
              </a:rPr>
              <a:t>. Further analysis would be required to determine whether policies that would result in a Low Demand Scenario are cost-competitive with infrastructure investments. </a:t>
            </a:r>
          </a:p>
          <a:p>
            <a:pPr lvl="1">
              <a:buFont typeface="Arial"/>
              <a:buChar char="•"/>
            </a:pPr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82000" cy="717550"/>
          </a:xfrm>
        </p:spPr>
        <p:txBody>
          <a:bodyPr anchor="ctr">
            <a:noAutofit/>
          </a:bodyPr>
          <a:lstStyle/>
          <a:p>
            <a:pPr algn="ctr"/>
            <a:r>
              <a:rPr lang="en-US" sz="2600" dirty="0" smtClean="0">
                <a:solidFill>
                  <a:schemeClr val="tx2"/>
                </a:solidFill>
              </a:rPr>
              <a:t>Some State Observations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br>
              <a:rPr lang="en-US" sz="2600" dirty="0" smtClean="0">
                <a:solidFill>
                  <a:schemeClr val="tx2"/>
                </a:solidFill>
              </a:rPr>
            </a:br>
            <a:endParaRPr lang="en-US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Hydro Solution Analysis in the Gas-Electric Study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5334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Economic Based Imports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63725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000" b="0" dirty="0" smtClean="0"/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dirty="0" smtClean="0"/>
              <a:t>Assumes import levels determined by energy needs &amp; price differentials in New England &amp; other markets </a:t>
            </a:r>
          </a:p>
          <a:p>
            <a:pPr lvl="1">
              <a:buClr>
                <a:schemeClr val="accent1"/>
              </a:buClr>
              <a:buFont typeface="Wingdings" charset="2"/>
              <a:buChar char="Ø"/>
            </a:pPr>
            <a:endParaRPr lang="en-US" sz="2400" dirty="0" smtClean="0"/>
          </a:p>
          <a:p>
            <a:pPr lvl="1">
              <a:buClr>
                <a:schemeClr val="accent1"/>
              </a:buClr>
              <a:buFont typeface="Wingdings" charset="2"/>
              <a:buChar char="Ø"/>
            </a:pPr>
            <a:endParaRPr lang="en-US" sz="2400" dirty="0" smtClean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"/>
          </p:nvPr>
        </p:nvSpPr>
        <p:spPr>
          <a:xfrm>
            <a:off x="4645025" y="1295401"/>
            <a:ext cx="4041775" cy="5334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Firm Imports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68525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/>
              </a:buClr>
              <a:buFont typeface="Wingdings" charset="2"/>
              <a:buChar char="Ø"/>
            </a:pPr>
            <a:endParaRPr lang="en-US" sz="2000" b="0" dirty="0" smtClean="0"/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dirty="0" smtClean="0"/>
              <a:t>Assumes firm import levels by contract (24/7/365)</a:t>
            </a:r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i="1" dirty="0" smtClean="0"/>
              <a:t>Assumes additional cost of new dam at cost of service</a:t>
            </a:r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dirty="0" smtClean="0"/>
              <a:t>Enables imports even during Canadian winter peak </a:t>
            </a:r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" y="1785180"/>
            <a:ext cx="8229600" cy="6771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dirty="0" smtClean="0"/>
          </a:p>
          <a:p>
            <a:pPr algn="ctr"/>
            <a:r>
              <a:rPr lang="en-US" sz="2000" b="1" dirty="0" smtClean="0">
                <a:latin typeface="Arial"/>
                <a:cs typeface="Arial"/>
              </a:rPr>
              <a:t>Both assume cost of a new 1200 MW line 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" y="4289495"/>
            <a:ext cx="8229600" cy="707886"/>
          </a:xfrm>
          <a:prstGeom prst="rect">
            <a:avLst/>
          </a:prstGeom>
          <a:noFill/>
          <a:ln w="57150" cmpd="thinThick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>
                <a:latin typeface="Arial"/>
                <a:cs typeface="Arial"/>
              </a:rPr>
              <a:t>Both reduce natural gas demand in New England </a:t>
            </a:r>
          </a:p>
          <a:p>
            <a:pPr algn="ctr"/>
            <a:r>
              <a:rPr lang="en-US" sz="2000" b="1" dirty="0" smtClean="0">
                <a:latin typeface="Arial"/>
                <a:cs typeface="Arial"/>
              </a:rPr>
              <a:t>Both lower regional electric prices in New England 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1" name="Content Placeholder 18"/>
          <p:cNvSpPr txBox="1">
            <a:spLocks/>
          </p:cNvSpPr>
          <p:nvPr/>
        </p:nvSpPr>
        <p:spPr>
          <a:xfrm>
            <a:off x="4721225" y="4765675"/>
            <a:ext cx="4041775" cy="216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charset="2"/>
              <a:buChar char="Ø"/>
              <a:tabLst/>
              <a:defRPr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Greater reduction in gas demand during winter peaks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charset="2"/>
              <a:buChar char="Ø"/>
              <a:tabLst/>
              <a:defRPr/>
            </a:pPr>
            <a:r>
              <a:rPr kumimoji="0" lang="en-US" sz="19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Greater reduction in electric prices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Hydro </a:t>
            </a:r>
            <a:r>
              <a:rPr lang="en-US" sz="2800" dirty="0" smtClean="0"/>
              <a:t>Analysis</a:t>
            </a:r>
            <a:endParaRPr lang="en-US" sz="2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83820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ctr">
            <a:normAutofit fontScale="25000" lnSpcReduction="20000"/>
          </a:bodyPr>
          <a:lstStyle/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sz="11200" dirty="0" smtClean="0">
                <a:solidFill>
                  <a:schemeClr val="bg1"/>
                </a:solidFill>
              </a:rPr>
              <a:t>Hydro </a:t>
            </a:r>
            <a:r>
              <a:rPr lang="en-US" sz="11200" dirty="0" smtClean="0">
                <a:solidFill>
                  <a:schemeClr val="bg1"/>
                </a:solidFill>
              </a:rPr>
              <a:t>Whitepaper</a:t>
            </a:r>
            <a:endParaRPr lang="en-US" sz="11200" dirty="0" smtClean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648199"/>
          </a:xfrm>
        </p:spPr>
        <p:txBody>
          <a:bodyPr anchor="t">
            <a:normAutofit fontScale="25000" lnSpcReduction="20000"/>
          </a:bodyPr>
          <a:lstStyle/>
          <a:p>
            <a:pPr>
              <a:spcBef>
                <a:spcPts val="120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Context for policymakers </a:t>
            </a:r>
          </a:p>
          <a:p>
            <a:pPr>
              <a:spcBef>
                <a:spcPts val="120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Overview of New England’s competitive energy markets, New England &amp; Eastern Canadian Provinces’ generation resource mixes </a:t>
            </a:r>
          </a:p>
          <a:p>
            <a:pPr>
              <a:spcBef>
                <a:spcPts val="120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Power system synergies between Eastern Canadian Provinces &amp; New England</a:t>
            </a:r>
          </a:p>
          <a:p>
            <a:pPr>
              <a:spcBef>
                <a:spcPts val="120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Potential benefits &amp; risks associated with increasing hydro imports, need for resource tracking system</a:t>
            </a:r>
          </a:p>
          <a:p>
            <a:pPr>
              <a:spcBef>
                <a:spcPts val="1200"/>
              </a:spcBef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Options for increasing hydro imports &amp; implications for further consideration</a:t>
            </a:r>
          </a:p>
          <a:p>
            <a:pPr>
              <a:buFont typeface="Wingdings" charset="2"/>
              <a:buChar char="Ø"/>
            </a:pPr>
            <a:endParaRPr lang="en-US" sz="2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194175" cy="83820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ctr">
            <a:normAutofit fontScale="40000" lnSpcReduction="20000"/>
          </a:bodyPr>
          <a:lstStyle/>
          <a:p>
            <a:pPr algn="ctr"/>
            <a:endParaRPr lang="en-US" sz="5895" dirty="0" smtClean="0">
              <a:solidFill>
                <a:schemeClr val="bg1"/>
              </a:solidFill>
            </a:endParaRPr>
          </a:p>
          <a:p>
            <a:pPr algn="ctr"/>
            <a:r>
              <a:rPr lang="en-US" sz="5895" dirty="0" smtClean="0">
                <a:solidFill>
                  <a:schemeClr val="bg1"/>
                </a:solidFill>
              </a:rPr>
              <a:t>Hydro </a:t>
            </a:r>
            <a:r>
              <a:rPr lang="en-US" sz="5895" dirty="0" smtClean="0">
                <a:solidFill>
                  <a:schemeClr val="bg1"/>
                </a:solidFill>
              </a:rPr>
              <a:t>Imports</a:t>
            </a:r>
            <a:r>
              <a:rPr lang="en-US" sz="5895" dirty="0" smtClean="0">
                <a:solidFill>
                  <a:schemeClr val="bg1"/>
                </a:solidFill>
              </a:rPr>
              <a:t> </a:t>
            </a:r>
            <a:r>
              <a:rPr lang="en-US" sz="5895" dirty="0" smtClean="0">
                <a:solidFill>
                  <a:schemeClr val="bg1"/>
                </a:solidFill>
              </a:rPr>
              <a:t>Analysis </a:t>
            </a:r>
            <a:endParaRPr lang="en-US" sz="5895" dirty="0" smtClean="0">
              <a:solidFill>
                <a:schemeClr val="bg1"/>
              </a:solidFill>
            </a:endParaRPr>
          </a:p>
          <a:p>
            <a:pPr algn="ctr"/>
            <a:endParaRPr lang="en-US" sz="3368" b="0" i="1" dirty="0">
              <a:solidFill>
                <a:schemeClr val="bg1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648200"/>
          </a:xfrm>
        </p:spPr>
        <p:txBody>
          <a:bodyPr anchor="t">
            <a:normAutofit fontScale="25000" lnSpcReduction="20000"/>
          </a:bodyPr>
          <a:lstStyle/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High level view of economic </a:t>
            </a:r>
            <a:r>
              <a:rPr lang="en-US" sz="6400" b="0" dirty="0" smtClean="0"/>
              <a:t>&amp;</a:t>
            </a:r>
            <a:r>
              <a:rPr lang="en-US" sz="6400" b="0" dirty="0" smtClean="0"/>
              <a:t> environmental impacts of incremental hydr</a:t>
            </a:r>
            <a:r>
              <a:rPr lang="en-US" sz="6400" b="0" dirty="0" smtClean="0"/>
              <a:t>o imports </a:t>
            </a:r>
            <a:endParaRPr lang="en-US" sz="6400" b="0" dirty="0" smtClean="0"/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Assumes imports </a:t>
            </a:r>
            <a:r>
              <a:rPr lang="en-US" sz="6400" b="0" dirty="0" smtClean="0"/>
              <a:t>via 3 new </a:t>
            </a:r>
            <a:r>
              <a:rPr lang="en-US" sz="6400" b="0" i="1" dirty="0" smtClean="0"/>
              <a:t>hypothetica</a:t>
            </a:r>
            <a:r>
              <a:rPr lang="en-US" sz="6400" b="0" dirty="0" smtClean="0"/>
              <a:t>l1200 MW lines from different points in Canada into different areas in New England</a:t>
            </a:r>
          </a:p>
          <a:p>
            <a:pPr>
              <a:buClr>
                <a:schemeClr val="accent5"/>
              </a:buClr>
              <a:buNone/>
            </a:pPr>
            <a:r>
              <a:rPr lang="en-US" sz="6400" b="0" dirty="0" smtClean="0"/>
              <a:t>			</a:t>
            </a:r>
            <a:r>
              <a:rPr lang="en-US" sz="6400" b="0" dirty="0" smtClean="0">
                <a:solidFill>
                  <a:schemeClr val="accent1"/>
                </a:solidFill>
              </a:rPr>
              <a:t>1. New Brunswick to MA 		</a:t>
            </a:r>
          </a:p>
          <a:p>
            <a:pPr>
              <a:buClr>
                <a:schemeClr val="accent5"/>
              </a:buClr>
              <a:buNone/>
            </a:pPr>
            <a:r>
              <a:rPr lang="en-US" sz="6400" b="0" dirty="0" smtClean="0">
                <a:solidFill>
                  <a:schemeClr val="accent1"/>
                </a:solidFill>
              </a:rPr>
              <a:t>			2. Quebec through NY to CT 	   </a:t>
            </a:r>
          </a:p>
          <a:p>
            <a:pPr>
              <a:buClr>
                <a:schemeClr val="accent5"/>
              </a:buClr>
              <a:buNone/>
            </a:pPr>
            <a:r>
              <a:rPr lang="en-US" sz="6400" b="0" dirty="0" smtClean="0">
                <a:solidFill>
                  <a:schemeClr val="accent1"/>
                </a:solidFill>
              </a:rPr>
              <a:t>			3. Quebec to VT </a:t>
            </a:r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Assumes </a:t>
            </a:r>
            <a:r>
              <a:rPr lang="en-US" sz="6400" b="0" dirty="0" smtClean="0"/>
              <a:t>2 hydro supply outlooks</a:t>
            </a:r>
          </a:p>
          <a:p>
            <a:pPr>
              <a:buNone/>
            </a:pPr>
            <a:r>
              <a:rPr lang="en-US" sz="6400" b="0" dirty="0" smtClean="0"/>
              <a:t>			</a:t>
            </a:r>
            <a:r>
              <a:rPr lang="en-US" sz="6400" b="0" dirty="0" smtClean="0">
                <a:solidFill>
                  <a:schemeClr val="accent1"/>
                </a:solidFill>
              </a:rPr>
              <a:t>1.  Base Supply Case: 				existing, under construction </a:t>
            </a:r>
          </a:p>
          <a:p>
            <a:pPr>
              <a:buNone/>
            </a:pPr>
            <a:r>
              <a:rPr lang="en-US" sz="6400" b="0" dirty="0" smtClean="0">
                <a:solidFill>
                  <a:schemeClr val="accent1"/>
                </a:solidFill>
              </a:rPr>
              <a:t>			2.  Alternative Supply Case: 			Base Case + 5000 MW 				 (permitted and proposed) </a:t>
            </a:r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6400" b="0" dirty="0" smtClean="0"/>
              <a:t>Cost of Service basis.</a:t>
            </a:r>
            <a:r>
              <a:rPr lang="en-US" sz="6400" b="0" dirty="0" smtClean="0"/>
              <a:t> Does </a:t>
            </a:r>
            <a:r>
              <a:rPr lang="en-US" sz="6400" b="0" i="1" dirty="0" smtClean="0"/>
              <a:t>not</a:t>
            </a:r>
            <a:r>
              <a:rPr lang="en-US" sz="6400" b="0" dirty="0" smtClean="0"/>
              <a:t> reflect prices that would emerge in an RFP or via negotiations </a:t>
            </a:r>
            <a:endParaRPr lang="en-US" sz="6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96962"/>
          </a:xfrm>
        </p:spPr>
        <p:txBody>
          <a:bodyPr>
            <a:normAutofit fontScale="90000"/>
          </a:bodyPr>
          <a:lstStyle/>
          <a:p>
            <a:r>
              <a:rPr lang="en-US" sz="2667" dirty="0" smtClean="0">
                <a:solidFill>
                  <a:schemeClr val="tx2"/>
                </a:solidFill>
              </a:rPr>
              <a:t/>
            </a:r>
            <a:br>
              <a:rPr lang="en-US" sz="2667" dirty="0" smtClean="0">
                <a:solidFill>
                  <a:schemeClr val="tx2"/>
                </a:solidFill>
              </a:rPr>
            </a:br>
            <a:r>
              <a:rPr lang="en-US" sz="2667" dirty="0" smtClean="0">
                <a:solidFill>
                  <a:schemeClr val="tx2"/>
                </a:solidFill>
              </a:rPr>
              <a:t>NESCOE Hydro Imports Whitepaper Observation:</a:t>
            </a:r>
            <a:br>
              <a:rPr lang="en-US" sz="2667" dirty="0" smtClean="0">
                <a:solidFill>
                  <a:schemeClr val="tx2"/>
                </a:solidFill>
              </a:rPr>
            </a:br>
            <a:r>
              <a:rPr lang="en-US" altLang="ja-JP" sz="2667" dirty="0" smtClean="0">
                <a:solidFill>
                  <a:schemeClr val="tx2"/>
                </a:solidFill>
              </a:rPr>
              <a:t>Need to Validate Import Source </a:t>
            </a:r>
            <a:br>
              <a:rPr lang="en-US" altLang="ja-JP" sz="2667" dirty="0" smtClean="0">
                <a:solidFill>
                  <a:schemeClr val="tx2"/>
                </a:solidFill>
              </a:rPr>
            </a:br>
            <a:r>
              <a:rPr lang="en-US" altLang="ja-JP" sz="2667" dirty="0" smtClean="0">
                <a:solidFill>
                  <a:schemeClr val="tx2"/>
                </a:solidFill>
              </a:rPr>
              <a:t>To Confirm Carbon Benefits </a:t>
            </a:r>
            <a:r>
              <a:rPr lang="en-US" altLang="ja-JP" i="1" dirty="0" smtClean="0"/>
              <a:t/>
            </a:r>
            <a:br>
              <a:rPr lang="en-US" altLang="ja-JP" i="1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525489"/>
            <a:ext cx="8229600" cy="28315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altLang="ja-JP" b="1" i="1" dirty="0" smtClean="0"/>
          </a:p>
          <a:p>
            <a:pPr algn="just">
              <a:buClr>
                <a:schemeClr val="accent1"/>
              </a:buClr>
              <a:buFont typeface="Wingdings" charset="2"/>
              <a:buChar char="Ø"/>
            </a:pPr>
            <a:r>
              <a:rPr lang="en-US" altLang="ja-JP" sz="2000" dirty="0" smtClean="0">
                <a:latin typeface="Arial"/>
                <a:cs typeface="Arial"/>
              </a:rPr>
              <a:t> Increased imports of Canadian power have potential to help New England states achieve carbon reduction requirements or goals </a:t>
            </a:r>
          </a:p>
          <a:p>
            <a:pPr algn="just"/>
            <a:endParaRPr lang="en-US" altLang="ja-JP" sz="2000" dirty="0" smtClean="0">
              <a:latin typeface="Arial"/>
              <a:cs typeface="Arial"/>
            </a:endParaRPr>
          </a:p>
          <a:p>
            <a:pPr algn="just">
              <a:buClr>
                <a:schemeClr val="accent1"/>
              </a:buClr>
              <a:buFont typeface="Wingdings" charset="2"/>
              <a:buChar char="Ø"/>
            </a:pPr>
            <a:r>
              <a:rPr lang="en-US" altLang="ja-JP" sz="2000" dirty="0" smtClean="0">
                <a:latin typeface="Arial"/>
                <a:cs typeface="Arial"/>
              </a:rPr>
              <a:t>  To satisfy statutory mandates and objectives, imports must be from low-carbon resource generating units and validated as such</a:t>
            </a:r>
            <a:r>
              <a:rPr lang="en-US" altLang="ja-JP" sz="2000" dirty="0" smtClean="0">
                <a:latin typeface="Arial"/>
                <a:cs typeface="Arial"/>
              </a:rPr>
              <a:t> </a:t>
            </a:r>
            <a:endParaRPr lang="en-US" altLang="ja-JP" sz="2000" dirty="0" smtClean="0">
              <a:latin typeface="Arial"/>
              <a:cs typeface="Arial"/>
            </a:endParaRPr>
          </a:p>
          <a:p>
            <a:pPr algn="ctr">
              <a:buClr>
                <a:schemeClr val="accent1"/>
              </a:buClr>
            </a:pPr>
            <a:r>
              <a:rPr lang="en-US" altLang="ja-JP" sz="2000" dirty="0" smtClean="0">
                <a:solidFill>
                  <a:schemeClr val="accent1"/>
                </a:solidFill>
                <a:latin typeface="Arial"/>
                <a:cs typeface="Arial"/>
              </a:rPr>
              <a:t>same </a:t>
            </a:r>
            <a:r>
              <a:rPr lang="en-US" altLang="ja-JP" sz="2000" dirty="0" smtClean="0">
                <a:solidFill>
                  <a:schemeClr val="accent1"/>
                </a:solidFill>
                <a:latin typeface="Arial"/>
                <a:cs typeface="Arial"/>
              </a:rPr>
              <a:t>way New England</a:t>
            </a:r>
            <a:r>
              <a:rPr lang="en-US" altLang="ja-JP" sz="2000" dirty="0" smtClean="0">
                <a:solidFill>
                  <a:schemeClr val="accent1"/>
                </a:solidFill>
                <a:latin typeface="Arial"/>
                <a:cs typeface="Arial"/>
              </a:rPr>
              <a:t> validates </a:t>
            </a:r>
            <a:r>
              <a:rPr lang="en-US" altLang="ja-JP" sz="2000" dirty="0" smtClean="0">
                <a:solidFill>
                  <a:schemeClr val="accent1"/>
                </a:solidFill>
                <a:latin typeface="Arial"/>
                <a:cs typeface="Arial"/>
              </a:rPr>
              <a:t>clean energy</a:t>
            </a:r>
            <a:r>
              <a:rPr lang="en-US" altLang="ja-JP" sz="2000" dirty="0" smtClean="0">
                <a:solidFill>
                  <a:schemeClr val="accent1"/>
                </a:solidFill>
                <a:latin typeface="Arial"/>
                <a:cs typeface="Arial"/>
              </a:rPr>
              <a:t> attributes</a:t>
            </a:r>
          </a:p>
          <a:p>
            <a:endParaRPr lang="en-US" altLang="ja-JP" sz="2000" dirty="0" smtClean="0">
              <a:latin typeface="Arial"/>
              <a:cs typeface="Arial"/>
            </a:endParaRPr>
          </a:p>
          <a:p>
            <a:endParaRPr lang="en-US" altLang="ja-JP" sz="20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4028459"/>
            <a:ext cx="7467600" cy="2523768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altLang="ja-JP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altLang="ja-JP" sz="2000" b="1" dirty="0" smtClean="0">
                <a:solidFill>
                  <a:schemeClr val="bg1"/>
                </a:solidFill>
                <a:latin typeface="Arial"/>
                <a:cs typeface="Arial"/>
              </a:rPr>
              <a:t>Unit specific hydro validation </a:t>
            </a:r>
            <a:r>
              <a:rPr lang="en-US" altLang="ja-JP" sz="2000" b="1" dirty="0" smtClean="0">
                <a:solidFill>
                  <a:schemeClr val="bg1"/>
                </a:solidFill>
                <a:latin typeface="Arial"/>
                <a:cs typeface="Arial"/>
              </a:rPr>
              <a:t>requires</a:t>
            </a:r>
          </a:p>
          <a:p>
            <a:pPr algn="ctr"/>
            <a:endParaRPr lang="en-US" altLang="ja-JP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buFont typeface="Wingdings" charset="2"/>
              <a:buChar char="ü"/>
            </a:pPr>
            <a:r>
              <a:rPr lang="en-US" altLang="ja-JP" sz="2000" dirty="0" smtClean="0">
                <a:solidFill>
                  <a:schemeClr val="bg1"/>
                </a:solidFill>
                <a:latin typeface="Arial"/>
                <a:cs typeface="Arial"/>
              </a:rPr>
              <a:t>	  New England to make system changes</a:t>
            </a:r>
          </a:p>
          <a:p>
            <a:pPr algn="ctr"/>
            <a:r>
              <a:rPr lang="en-US" altLang="ja-JP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 algn="ctr">
              <a:buFont typeface="Wingdings" charset="2"/>
              <a:buChar char="ü"/>
            </a:pPr>
            <a:r>
              <a:rPr lang="en-US" altLang="ja-JP" sz="2000" dirty="0" smtClean="0">
                <a:solidFill>
                  <a:schemeClr val="bg1"/>
                </a:solidFill>
                <a:latin typeface="Arial"/>
                <a:cs typeface="Arial"/>
              </a:rPr>
              <a:t> Eastern Canadian provinces to create &amp; implement tracking &amp; reporting systems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 anchor="ctr"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New England Gas-Electric Focus Group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1424717"/>
            <a:ext cx="8229600" cy="49552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latin typeface="Arial Narrow"/>
                <a:cs typeface="Arial Narrow"/>
              </a:rPr>
              <a:t>Purpose and Scope </a:t>
            </a:r>
          </a:p>
          <a:p>
            <a:endParaRPr lang="en-US" dirty="0" smtClean="0">
              <a:latin typeface="Arial Narrow"/>
              <a:cs typeface="Arial Narrow"/>
            </a:endParaRPr>
          </a:p>
          <a:p>
            <a:pPr>
              <a:buFont typeface="Wingdings" charset="2"/>
              <a:buChar char="ü"/>
            </a:pPr>
            <a:r>
              <a:rPr lang="en-US" dirty="0" smtClean="0">
                <a:latin typeface="Arial Narrow"/>
                <a:cs typeface="Arial Narrow"/>
              </a:rPr>
              <a:t>Bridge communication gaps between electric industry, gas industry, states</a:t>
            </a:r>
          </a:p>
          <a:p>
            <a:r>
              <a:rPr lang="en-US" dirty="0" smtClean="0">
                <a:latin typeface="Arial Narrow"/>
                <a:cs typeface="Arial Narrow"/>
              </a:rPr>
              <a:t> 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latin typeface="Arial Narrow"/>
                <a:cs typeface="Arial Narrow"/>
              </a:rPr>
              <a:t>Identify</a:t>
            </a:r>
            <a:r>
              <a:rPr lang="en-US" dirty="0" smtClean="0">
                <a:latin typeface="Arial Narrow"/>
                <a:cs typeface="Arial Narrow"/>
              </a:rPr>
              <a:t> &amp; </a:t>
            </a:r>
            <a:r>
              <a:rPr lang="en-US" dirty="0" smtClean="0">
                <a:latin typeface="Arial Narrow"/>
                <a:cs typeface="Arial Narrow"/>
              </a:rPr>
              <a:t>evaluate challenges based on informed input from all interested </a:t>
            </a:r>
            <a:r>
              <a:rPr lang="en-US" dirty="0" smtClean="0">
                <a:latin typeface="Arial Narrow"/>
                <a:cs typeface="Arial Narrow"/>
              </a:rPr>
              <a:t>stakeholders</a:t>
            </a:r>
          </a:p>
          <a:p>
            <a:r>
              <a:rPr lang="en-US" dirty="0" smtClean="0">
                <a:latin typeface="Arial Narrow"/>
                <a:cs typeface="Arial Narrow"/>
              </a:rPr>
              <a:t> </a:t>
            </a:r>
          </a:p>
          <a:p>
            <a:pPr lvl="0">
              <a:buFont typeface="Wingdings" charset="2"/>
              <a:buChar char="ü"/>
            </a:pPr>
            <a:r>
              <a:rPr lang="en-US" dirty="0" smtClean="0">
                <a:latin typeface="Arial Narrow"/>
                <a:cs typeface="Arial Narrow"/>
              </a:rPr>
              <a:t>Analyze, discuss</a:t>
            </a:r>
            <a:r>
              <a:rPr lang="en-US" dirty="0" smtClean="0">
                <a:latin typeface="Arial Narrow"/>
                <a:cs typeface="Arial Narrow"/>
              </a:rPr>
              <a:t> &amp; </a:t>
            </a:r>
            <a:r>
              <a:rPr lang="en-US" dirty="0" smtClean="0">
                <a:latin typeface="Arial Narrow"/>
                <a:cs typeface="Arial Narrow"/>
              </a:rPr>
              <a:t>exchange viewpoints and facts regarding challenges and their </a:t>
            </a:r>
            <a:r>
              <a:rPr lang="en-US" dirty="0" smtClean="0">
                <a:latin typeface="Arial Narrow"/>
                <a:cs typeface="Arial Narrow"/>
              </a:rPr>
              <a:t>solutions</a:t>
            </a:r>
          </a:p>
          <a:p>
            <a:pPr lvl="0"/>
            <a:r>
              <a:rPr lang="en-US" dirty="0" smtClean="0">
                <a:latin typeface="Arial Narrow"/>
                <a:cs typeface="Arial Narrow"/>
              </a:rPr>
              <a:t> </a:t>
            </a:r>
          </a:p>
          <a:p>
            <a:pPr>
              <a:buFont typeface="Wingdings" charset="2"/>
              <a:buChar char="ü"/>
            </a:pPr>
            <a:r>
              <a:rPr lang="en-US" b="1" dirty="0" smtClean="0">
                <a:latin typeface="Arial Narrow"/>
                <a:cs typeface="Arial Narrow"/>
              </a:rPr>
              <a:t>Issue a </a:t>
            </a:r>
            <a:r>
              <a:rPr lang="en-US" b="1" dirty="0" smtClean="0">
                <a:latin typeface="Arial Narrow"/>
                <a:cs typeface="Arial Narrow"/>
              </a:rPr>
              <a:t>Report – Forthcoming </a:t>
            </a:r>
          </a:p>
          <a:p>
            <a:endParaRPr lang="en-US" dirty="0" smtClean="0">
              <a:latin typeface="Arial Narrow"/>
              <a:cs typeface="Arial Narrow"/>
            </a:endParaRPr>
          </a:p>
          <a:p>
            <a:pPr lvl="1">
              <a:buFont typeface="Wingdings" charset="2"/>
              <a:buChar char="ü"/>
            </a:pPr>
            <a:endParaRPr lang="en-US" dirty="0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pPr lvl="1">
              <a:buFont typeface="Wingdings" charset="2"/>
              <a:buChar char="ü"/>
            </a:pPr>
            <a:r>
              <a:rPr lang="en-US" dirty="0" smtClean="0">
                <a:solidFill>
                  <a:schemeClr val="tx2"/>
                </a:solidFill>
                <a:latin typeface="Arial Narrow"/>
                <a:cs typeface="Arial Narrow"/>
              </a:rPr>
              <a:t>Any recommendations in the Report will be in the form of </a:t>
            </a:r>
            <a:r>
              <a:rPr lang="en-US" b="1" dirty="0" smtClean="0">
                <a:solidFill>
                  <a:schemeClr val="tx2"/>
                </a:solidFill>
                <a:latin typeface="Arial Narrow"/>
                <a:cs typeface="Arial Narrow"/>
              </a:rPr>
              <a:t>advisory recommendations for consideration</a:t>
            </a:r>
            <a:r>
              <a:rPr lang="en-US" dirty="0" smtClean="0">
                <a:solidFill>
                  <a:schemeClr val="tx2"/>
                </a:solidFill>
                <a:latin typeface="Arial Narrow"/>
                <a:cs typeface="Arial Narrow"/>
              </a:rPr>
              <a:t> by entities with responsibility/authority for implementing such solutions </a:t>
            </a:r>
            <a:endParaRPr lang="en-US" sz="2000" dirty="0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pPr lvl="1"/>
            <a:endParaRPr lang="en-US" sz="2000" dirty="0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pPr lvl="1">
              <a:buFont typeface="Wingdings" charset="2"/>
              <a:buChar char="ü"/>
            </a:pPr>
            <a:r>
              <a:rPr lang="en-US" b="1" dirty="0" smtClean="0">
                <a:solidFill>
                  <a:schemeClr val="tx2"/>
                </a:solidFill>
                <a:latin typeface="Arial Narrow"/>
                <a:cs typeface="Arial Narrow"/>
              </a:rPr>
              <a:t>Focus Group to act by consensus and disclose views of participants who do not support consensus recommendations (if there are opposing views)</a:t>
            </a:r>
            <a:r>
              <a:rPr lang="en-US" dirty="0" smtClean="0">
                <a:solidFill>
                  <a:schemeClr val="tx2"/>
                </a:solidFill>
                <a:latin typeface="Arial Narrow"/>
                <a:cs typeface="Arial Narrow"/>
              </a:rPr>
              <a:t> </a:t>
            </a:r>
            <a:endParaRPr lang="en-US" sz="2000" dirty="0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pPr lvl="1"/>
            <a:endParaRPr lang="en-US" dirty="0">
              <a:solidFill>
                <a:schemeClr val="tx2"/>
              </a:solidFill>
              <a:latin typeface="Arial Narrow"/>
              <a:cs typeface="Arial Narro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3400" y="4419600"/>
            <a:ext cx="807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486400"/>
          </a:xfrm>
        </p:spPr>
        <p:txBody>
          <a:bodyPr>
            <a:noAutofit/>
          </a:bodyPr>
          <a:lstStyle/>
          <a:p>
            <a:pPr>
              <a:buClr>
                <a:schemeClr val="accent5"/>
              </a:buClr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Arial Narrow"/>
                <a:cs typeface="Arial Narrow"/>
              </a:rPr>
              <a:t>Describe</a:t>
            </a:r>
            <a:r>
              <a:rPr lang="en-US" sz="2000" b="0" dirty="0" smtClean="0">
                <a:latin typeface="Arial Narrow"/>
                <a:cs typeface="Arial Narrow"/>
              </a:rPr>
              <a:t> </a:t>
            </a:r>
            <a:r>
              <a:rPr lang="en-US" sz="2000" dirty="0" smtClean="0">
                <a:latin typeface="Arial Narrow"/>
                <a:cs typeface="Arial Narrow"/>
              </a:rPr>
              <a:t>agreed-upon challenges </a:t>
            </a:r>
            <a:r>
              <a:rPr lang="en-US" sz="2000" b="0" dirty="0" smtClean="0">
                <a:latin typeface="Arial Narrow"/>
                <a:cs typeface="Arial Narrow"/>
              </a:rPr>
              <a:t>that </a:t>
            </a:r>
            <a:r>
              <a:rPr lang="en-US" sz="2000" b="0" dirty="0" smtClean="0">
                <a:latin typeface="Arial Narrow"/>
                <a:cs typeface="Arial Narrow"/>
              </a:rPr>
              <a:t>emerged </a:t>
            </a:r>
            <a:r>
              <a:rPr lang="en-US" sz="2000" b="0" dirty="0" smtClean="0">
                <a:latin typeface="Arial Narrow"/>
                <a:cs typeface="Arial Narrow"/>
              </a:rPr>
              <a:t>in Focus </a:t>
            </a:r>
            <a:r>
              <a:rPr lang="en-US" sz="2000" b="0" dirty="0" smtClean="0">
                <a:latin typeface="Arial Narrow"/>
                <a:cs typeface="Arial Narrow"/>
              </a:rPr>
              <a:t>Group</a:t>
            </a:r>
            <a:endParaRPr lang="en-US" sz="2000" dirty="0" smtClean="0">
              <a:latin typeface="Arial Narrow"/>
              <a:cs typeface="Arial Narrow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Arial Narrow"/>
                <a:cs typeface="Arial Narrow"/>
              </a:rPr>
              <a:t>List</a:t>
            </a:r>
            <a:r>
              <a:rPr lang="en-US" sz="2000" b="0" dirty="0" smtClean="0">
                <a:latin typeface="Arial Narrow"/>
                <a:cs typeface="Arial Narrow"/>
              </a:rPr>
              <a:t> </a:t>
            </a:r>
            <a:r>
              <a:rPr lang="en-US" sz="2000" dirty="0" smtClean="0">
                <a:latin typeface="Arial Narrow"/>
                <a:cs typeface="Arial Narrow"/>
              </a:rPr>
              <a:t>electric </a:t>
            </a:r>
            <a:r>
              <a:rPr lang="en-US" sz="2000" dirty="0" smtClean="0">
                <a:latin typeface="Arial Narrow"/>
                <a:cs typeface="Arial Narrow"/>
              </a:rPr>
              <a:t>market-related </a:t>
            </a:r>
            <a:r>
              <a:rPr lang="en-US" sz="2000" b="0" dirty="0" smtClean="0">
                <a:latin typeface="Arial Narrow"/>
                <a:cs typeface="Arial Narrow"/>
              </a:rPr>
              <a:t>solutions ISO-NE is </a:t>
            </a:r>
            <a:r>
              <a:rPr lang="en-US" sz="2000" dirty="0" smtClean="0">
                <a:latin typeface="Arial Narrow"/>
                <a:cs typeface="Arial Narrow"/>
              </a:rPr>
              <a:t>on course to </a:t>
            </a:r>
            <a:r>
              <a:rPr lang="en-US" sz="2000" dirty="0" smtClean="0">
                <a:latin typeface="Arial Narrow"/>
                <a:cs typeface="Arial Narrow"/>
              </a:rPr>
              <a:t>implement</a:t>
            </a:r>
            <a:endParaRPr lang="en-US" sz="2000" b="0" dirty="0" smtClean="0">
              <a:latin typeface="Arial Narrow"/>
              <a:cs typeface="Arial Narrow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Arial Narrow"/>
                <a:cs typeface="Arial Narrow"/>
              </a:rPr>
              <a:t>List</a:t>
            </a:r>
            <a:r>
              <a:rPr lang="en-US" sz="2000" b="0" dirty="0" smtClean="0">
                <a:latin typeface="Arial Narrow"/>
                <a:cs typeface="Arial Narrow"/>
              </a:rPr>
              <a:t> </a:t>
            </a:r>
            <a:r>
              <a:rPr lang="en-US" sz="2000" dirty="0" smtClean="0">
                <a:latin typeface="Arial Narrow"/>
                <a:cs typeface="Arial Narrow"/>
              </a:rPr>
              <a:t>gas </a:t>
            </a:r>
            <a:r>
              <a:rPr lang="en-US" sz="2000" dirty="0" smtClean="0">
                <a:latin typeface="Arial Narrow"/>
                <a:cs typeface="Arial Narrow"/>
              </a:rPr>
              <a:t>system and/or gas market</a:t>
            </a:r>
            <a:r>
              <a:rPr lang="en-US" sz="2000" b="0" dirty="0" smtClean="0">
                <a:latin typeface="Arial Narrow"/>
                <a:cs typeface="Arial Narrow"/>
              </a:rPr>
              <a:t>-</a:t>
            </a:r>
            <a:r>
              <a:rPr lang="en-US" sz="2000" dirty="0" smtClean="0">
                <a:latin typeface="Arial Narrow"/>
                <a:cs typeface="Arial Narrow"/>
              </a:rPr>
              <a:t>related solutions </a:t>
            </a:r>
            <a:r>
              <a:rPr lang="en-US" sz="2000" b="0" dirty="0" smtClean="0">
                <a:latin typeface="Arial Narrow"/>
                <a:cs typeface="Arial Narrow"/>
              </a:rPr>
              <a:t>the gas industry is </a:t>
            </a:r>
            <a:r>
              <a:rPr lang="en-US" sz="2000" dirty="0" smtClean="0">
                <a:latin typeface="Arial Narrow"/>
                <a:cs typeface="Arial Narrow"/>
              </a:rPr>
              <a:t>on course to </a:t>
            </a:r>
            <a:r>
              <a:rPr lang="en-US" sz="2000" dirty="0" smtClean="0">
                <a:latin typeface="Arial Narrow"/>
                <a:cs typeface="Arial Narrow"/>
              </a:rPr>
              <a:t>implement</a:t>
            </a:r>
            <a:endParaRPr lang="en-US" sz="2000" b="0" dirty="0" smtClean="0">
              <a:latin typeface="Arial Narrow"/>
              <a:cs typeface="Arial Narrow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Arial Narrow"/>
                <a:cs typeface="Arial Narrow"/>
              </a:rPr>
              <a:t>Identify</a:t>
            </a:r>
            <a:r>
              <a:rPr lang="en-US" sz="2000" dirty="0" smtClean="0">
                <a:latin typeface="Arial Narrow"/>
                <a:cs typeface="Arial Narrow"/>
              </a:rPr>
              <a:t> potential </a:t>
            </a:r>
            <a:r>
              <a:rPr lang="en-US" sz="2000" dirty="0" smtClean="0">
                <a:latin typeface="Arial Narrow"/>
                <a:cs typeface="Arial Narrow"/>
              </a:rPr>
              <a:t>solutions </a:t>
            </a:r>
            <a:r>
              <a:rPr lang="en-US" sz="2000" b="0" dirty="0" smtClean="0">
                <a:latin typeface="Arial Narrow"/>
                <a:cs typeface="Arial Narrow"/>
              </a:rPr>
              <a:t>that may have </a:t>
            </a:r>
            <a:r>
              <a:rPr lang="en-US" sz="2000" dirty="0" smtClean="0">
                <a:latin typeface="Arial Narrow"/>
                <a:cs typeface="Arial Narrow"/>
              </a:rPr>
              <a:t>appeal to some </a:t>
            </a:r>
            <a:r>
              <a:rPr lang="en-US" sz="2000" b="0" dirty="0" smtClean="0">
                <a:latin typeface="Arial Narrow"/>
                <a:cs typeface="Arial Narrow"/>
              </a:rPr>
              <a:t>stakeholders and/or states </a:t>
            </a:r>
            <a:r>
              <a:rPr lang="en-US" sz="2000" dirty="0" smtClean="0">
                <a:latin typeface="Arial Narrow"/>
                <a:cs typeface="Arial Narrow"/>
              </a:rPr>
              <a:t>but that require further analysis </a:t>
            </a:r>
            <a:r>
              <a:rPr lang="en-US" sz="2000" b="0" dirty="0" smtClean="0">
                <a:latin typeface="Arial Narrow"/>
                <a:cs typeface="Arial Narrow"/>
              </a:rPr>
              <a:t>before implications can be fully understood and judgments can be formed.  Identify the appropriate entity able and/or willing to develop such analysis to inform future </a:t>
            </a:r>
            <a:r>
              <a:rPr lang="en-US" sz="2000" b="0" dirty="0" smtClean="0">
                <a:latin typeface="Arial Narrow"/>
                <a:cs typeface="Arial Narrow"/>
              </a:rPr>
              <a:t>decisions.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Arial Narrow"/>
                <a:cs typeface="Arial Narrow"/>
              </a:rPr>
              <a:t>Identify those potential solutions </a:t>
            </a:r>
            <a:r>
              <a:rPr lang="en-US" sz="2000" b="0" dirty="0" smtClean="0">
                <a:latin typeface="Arial Narrow"/>
                <a:cs typeface="Arial Narrow"/>
              </a:rPr>
              <a:t>about which market participants and states broadly believe there is </a:t>
            </a:r>
            <a:r>
              <a:rPr lang="en-US" sz="2000" dirty="0" smtClean="0">
                <a:latin typeface="Arial Narrow"/>
                <a:cs typeface="Arial Narrow"/>
              </a:rPr>
              <a:t>adequate information available </a:t>
            </a:r>
            <a:r>
              <a:rPr lang="en-US" sz="2000" b="0" dirty="0" smtClean="0">
                <a:latin typeface="Arial Narrow"/>
                <a:cs typeface="Arial Narrow"/>
              </a:rPr>
              <a:t>and about which there is </a:t>
            </a:r>
            <a:r>
              <a:rPr lang="en-US" sz="2000" i="1" dirty="0" smtClean="0">
                <a:latin typeface="Arial Narrow"/>
                <a:cs typeface="Arial Narrow"/>
              </a:rPr>
              <a:t>no </a:t>
            </a:r>
            <a:r>
              <a:rPr lang="en-US" sz="2000" i="1" dirty="0" smtClean="0">
                <a:latin typeface="Arial Narrow"/>
                <a:cs typeface="Arial Narrow"/>
              </a:rPr>
              <a:t>consensus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Arial Narrow"/>
                <a:cs typeface="Arial Narrow"/>
              </a:rPr>
              <a:t>Identify those potential solutions </a:t>
            </a:r>
            <a:r>
              <a:rPr lang="en-US" sz="2000" b="0" dirty="0" smtClean="0">
                <a:latin typeface="Arial Narrow"/>
                <a:cs typeface="Arial Narrow"/>
              </a:rPr>
              <a:t>about which there is </a:t>
            </a:r>
            <a:r>
              <a:rPr lang="en-US" sz="2000" dirty="0" smtClean="0">
                <a:latin typeface="Arial Narrow"/>
                <a:cs typeface="Arial Narrow"/>
              </a:rPr>
              <a:t>adequate information </a:t>
            </a:r>
            <a:r>
              <a:rPr lang="en-US" sz="2000" b="0" dirty="0" smtClean="0">
                <a:latin typeface="Arial Narrow"/>
                <a:cs typeface="Arial Narrow"/>
              </a:rPr>
              <a:t>available for decision-making and about which there is </a:t>
            </a:r>
            <a:r>
              <a:rPr lang="en-US" sz="2000" i="1" dirty="0" smtClean="0">
                <a:latin typeface="Arial Narrow"/>
                <a:cs typeface="Arial Narrow"/>
              </a:rPr>
              <a:t>consensus</a:t>
            </a:r>
            <a:r>
              <a:rPr lang="en-US" sz="2000" b="0" dirty="0" smtClean="0">
                <a:latin typeface="Arial Narrow"/>
                <a:cs typeface="Arial Narrow"/>
              </a:rPr>
              <a:t>. Include information about next steps, authority to implement,</a:t>
            </a:r>
            <a:r>
              <a:rPr lang="en-US" sz="2000" b="0" dirty="0" smtClean="0">
                <a:latin typeface="Arial Narrow"/>
                <a:cs typeface="Arial Narrow"/>
              </a:rPr>
              <a:t> forward</a:t>
            </a:r>
            <a:r>
              <a:rPr lang="en-US" sz="2000" b="0" dirty="0" smtClean="0">
                <a:latin typeface="Arial Narrow"/>
                <a:cs typeface="Arial Narrow"/>
              </a:rPr>
              <a:t>-looking process. </a:t>
            </a:r>
            <a:endParaRPr lang="en-US" sz="2000" b="0" dirty="0" smtClean="0">
              <a:latin typeface="Arial Narrow"/>
              <a:cs typeface="Arial Narrow"/>
            </a:endParaRPr>
          </a:p>
          <a:p>
            <a:pPr lvl="0">
              <a:buNone/>
            </a:pPr>
            <a:endParaRPr lang="en-US" sz="2000" b="0" dirty="0" smtClean="0">
              <a:latin typeface="Arial Narrow"/>
              <a:cs typeface="Arial Narrow"/>
            </a:endParaRPr>
          </a:p>
          <a:p>
            <a:pPr lvl="0"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Clr>
                <a:schemeClr val="accent5"/>
              </a:buClr>
            </a:pPr>
            <a:endParaRPr lang="en-US" sz="2000" dirty="0" smtClean="0"/>
          </a:p>
          <a:p>
            <a:pPr>
              <a:buClr>
                <a:schemeClr val="accent5"/>
              </a:buClr>
            </a:pPr>
            <a:endParaRPr lang="en-US" sz="2000" dirty="0" smtClean="0"/>
          </a:p>
          <a:p>
            <a:pPr>
              <a:buClr>
                <a:schemeClr val="accent5"/>
              </a:buClr>
            </a:pPr>
            <a:endParaRPr lang="en-US" sz="2000" dirty="0" smtClean="0"/>
          </a:p>
          <a:p>
            <a:pPr>
              <a:buClr>
                <a:schemeClr val="accent5"/>
              </a:buClr>
              <a:buNone/>
            </a:pPr>
            <a:r>
              <a:rPr lang="en-US" sz="2000" dirty="0" smtClean="0"/>
              <a:t>	</a:t>
            </a:r>
            <a:endParaRPr lang="en-US" sz="2000" i="1" dirty="0" smtClean="0"/>
          </a:p>
          <a:p>
            <a:pPr>
              <a:buClr>
                <a:schemeClr val="accent5"/>
              </a:buClr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lvl="1">
              <a:buFont typeface="Arial"/>
              <a:buChar char="•"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05800" cy="1162050"/>
          </a:xfrm>
        </p:spPr>
        <p:txBody>
          <a:bodyPr anchor="ctr">
            <a:normAutofit/>
          </a:bodyPr>
          <a:lstStyle/>
          <a:p>
            <a:pPr algn="ctr"/>
            <a:r>
              <a:rPr lang="en-US" sz="2600" dirty="0" smtClean="0">
                <a:solidFill>
                  <a:schemeClr val="tx2"/>
                </a:solidFill>
              </a:rPr>
              <a:t>Report Approach Preview – </a:t>
            </a:r>
            <a:r>
              <a:rPr lang="en-US" sz="2600" dirty="0" smtClean="0">
                <a:solidFill>
                  <a:schemeClr val="tx2"/>
                </a:solidFill>
              </a:rPr>
              <a:t>Solution Discussion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endParaRPr lang="en-US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2755900"/>
            <a:ext cx="853440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Thanks. </a:t>
            </a:r>
          </a:p>
          <a:p>
            <a:pPr algn="ctr"/>
            <a:endParaRPr lang="en-US" dirty="0" smtClean="0">
              <a:latin typeface="Arial"/>
              <a:cs typeface="Arial"/>
            </a:endParaRPr>
          </a:p>
          <a:p>
            <a:pPr algn="ctr"/>
            <a:r>
              <a:rPr lang="en-US" dirty="0" smtClean="0">
                <a:latin typeface="Arial"/>
                <a:cs typeface="Arial"/>
              </a:rPr>
              <a:t>More information</a:t>
            </a:r>
            <a:r>
              <a:rPr lang="en-US" dirty="0" smtClean="0">
                <a:latin typeface="Arial"/>
                <a:cs typeface="Arial"/>
              </a:rPr>
              <a:t> at </a:t>
            </a:r>
            <a:r>
              <a:rPr lang="en-US" dirty="0" smtClean="0">
                <a:latin typeface="Arial"/>
                <a:cs typeface="Arial"/>
                <a:hlinkClick r:id="rId2"/>
              </a:rPr>
              <a:t>www.nescoe.com</a:t>
            </a: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8077200" cy="9143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New England States Committee on Electricity 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048001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endParaRPr lang="en-US" sz="2000" b="1" dirty="0" smtClean="0">
              <a:latin typeface="Arial Narrow"/>
              <a:cs typeface="Arial Narrow"/>
            </a:endParaRPr>
          </a:p>
          <a:p>
            <a:pPr>
              <a:buNone/>
            </a:pPr>
            <a:endParaRPr lang="en-US" sz="2000" b="1" dirty="0" smtClean="0">
              <a:latin typeface="Arial Narrow"/>
              <a:cs typeface="Arial Narrow"/>
            </a:endParaRPr>
          </a:p>
          <a:p>
            <a:pPr>
              <a:buFont typeface="Wingdings" charset="2"/>
              <a:buChar char="ü"/>
            </a:pPr>
            <a:endParaRPr lang="en-US" sz="2000" dirty="0" smtClean="0">
              <a:latin typeface="Arial Narrow"/>
              <a:cs typeface="Arial Narrow"/>
            </a:endParaRPr>
          </a:p>
          <a:p>
            <a:pPr>
              <a:buClr>
                <a:schemeClr val="tx2"/>
              </a:buClr>
              <a:buFont typeface="Wingdings" charset="2"/>
              <a:buChar char="Ø"/>
            </a:pPr>
            <a:r>
              <a:rPr lang="en-US" sz="2000" b="1" dirty="0" smtClean="0">
                <a:latin typeface="Arial Narrow"/>
                <a:cs typeface="Arial Narrow"/>
              </a:rPr>
              <a:t> Focus</a:t>
            </a:r>
            <a:r>
              <a:rPr lang="en-US" sz="2000" dirty="0" smtClean="0">
                <a:latin typeface="Arial Narrow"/>
                <a:cs typeface="Arial Narrow"/>
              </a:rPr>
              <a:t>: Resource Adequacy, System Planning &amp; Expansion</a:t>
            </a:r>
          </a:p>
          <a:p>
            <a:pPr>
              <a:buFont typeface="Wingdings" charset="2"/>
              <a:buChar char="Ø"/>
            </a:pPr>
            <a:endParaRPr lang="en-US" sz="2000" dirty="0" smtClean="0">
              <a:latin typeface="Arial Narrow"/>
              <a:cs typeface="Arial Narrow"/>
            </a:endParaRPr>
          </a:p>
          <a:p>
            <a:pPr>
              <a:buClr>
                <a:schemeClr val="tx2"/>
              </a:buClr>
              <a:buFont typeface="Wingdings" charset="2"/>
              <a:buChar char="Ø"/>
            </a:pPr>
            <a:r>
              <a:rPr lang="en-US" sz="2000" b="1" dirty="0" smtClean="0">
                <a:latin typeface="Arial Narrow"/>
                <a:cs typeface="Arial Narrow"/>
              </a:rPr>
              <a:t> Resources</a:t>
            </a:r>
            <a:r>
              <a:rPr lang="en-US" sz="2000" dirty="0" smtClean="0">
                <a:latin typeface="Arial Narrow"/>
                <a:cs typeface="Arial Narrow"/>
              </a:rPr>
              <a:t>: 6 full-time staff with diverse disciplines &amp; experience. Consultants,</a:t>
            </a:r>
            <a:r>
              <a:rPr lang="en-US" sz="2000" dirty="0" smtClean="0">
                <a:latin typeface="Arial Narrow"/>
                <a:cs typeface="Arial Narrow"/>
              </a:rPr>
              <a:t> </a:t>
            </a:r>
            <a:r>
              <a:rPr lang="en-US" sz="2000" dirty="0" smtClean="0">
                <a:latin typeface="Arial Narrow"/>
                <a:cs typeface="Arial Narrow"/>
              </a:rPr>
              <a:t>enabling </a:t>
            </a:r>
            <a:r>
              <a:rPr lang="en-US" sz="2000" dirty="0" smtClean="0">
                <a:latin typeface="Arial Narrow"/>
                <a:cs typeface="Arial Narrow"/>
              </a:rPr>
              <a:t>independent analysis &amp; studies</a:t>
            </a:r>
            <a:endParaRPr lang="en-US" sz="2000" dirty="0" smtClean="0">
              <a:latin typeface="Arial Narrow"/>
              <a:cs typeface="Arial Narrow"/>
            </a:endParaRPr>
          </a:p>
          <a:p>
            <a:pPr>
              <a:buFont typeface="Wingdings" charset="2"/>
              <a:buChar char="Ø"/>
            </a:pPr>
            <a:endParaRPr lang="en-US" sz="2000" dirty="0" smtClean="0">
              <a:latin typeface="Arial Narrow"/>
              <a:cs typeface="Arial Narrow"/>
            </a:endParaRPr>
          </a:p>
          <a:p>
            <a:pPr>
              <a:buClr>
                <a:schemeClr val="tx2"/>
              </a:buClr>
              <a:buFont typeface="Wingdings" charset="2"/>
              <a:buChar char="Ø"/>
            </a:pPr>
            <a:r>
              <a:rPr lang="en-US" sz="2000" b="1" dirty="0" smtClean="0">
                <a:latin typeface="Arial Narrow"/>
                <a:cs typeface="Arial Narrow"/>
              </a:rPr>
              <a:t> More information</a:t>
            </a:r>
            <a:r>
              <a:rPr lang="en-US" sz="2000" dirty="0" smtClean="0">
                <a:latin typeface="Arial Narrow"/>
                <a:cs typeface="Arial Narrow"/>
              </a:rPr>
              <a:t>: including all filings &amp; comments  at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www.nescoe.com</a:t>
            </a:r>
            <a:endParaRPr lang="en-US" sz="2000" dirty="0" smtClean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524000"/>
            <a:ext cx="7696200" cy="2185214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buNone/>
            </a:pPr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chemeClr val="bg1"/>
                </a:solidFill>
                <a:latin typeface="Arial Narrow"/>
                <a:cs typeface="Arial Narrow"/>
              </a:rPr>
              <a:t>New England’s Regional State Committee governed by a Board of Managers appointed by each of the New England Governors to represent the collective views of the six New England states on regional electricity matters </a:t>
            </a:r>
          </a:p>
          <a:p>
            <a:pPr algn="just">
              <a:buNone/>
            </a:pPr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8001000" cy="9143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Overview 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1828800"/>
            <a:ext cx="77724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  <a:buFont typeface="Wingdings" charset="2"/>
              <a:buChar char="Ø"/>
            </a:pPr>
            <a:r>
              <a:rPr lang="en-US" sz="2400" b="1" dirty="0" smtClean="0">
                <a:latin typeface="Arial Narrow"/>
                <a:cs typeface="Arial Narrow"/>
              </a:rPr>
              <a:t> Gas-Electric Study Phase III Report </a:t>
            </a:r>
          </a:p>
          <a:p>
            <a:pPr lvl="1">
              <a:buClr>
                <a:schemeClr val="tx2"/>
              </a:buClr>
              <a:buFont typeface="Arial"/>
              <a:buChar char="•"/>
            </a:pPr>
            <a:r>
              <a:rPr lang="en-US" sz="2400" dirty="0" smtClean="0">
                <a:latin typeface="Arial Narrow"/>
                <a:cs typeface="Arial Narrow"/>
              </a:rPr>
              <a:t> Phase III Study Report, detailed back-up slides, &amp;</a:t>
            </a:r>
            <a:r>
              <a:rPr lang="en-US" sz="2400" dirty="0" smtClean="0">
                <a:latin typeface="Arial Narrow"/>
                <a:cs typeface="Arial Narrow"/>
              </a:rPr>
              <a:t> Notice </a:t>
            </a:r>
            <a:r>
              <a:rPr lang="en-US" sz="2400" dirty="0" smtClean="0">
                <a:latin typeface="Arial Narrow"/>
                <a:cs typeface="Arial Narrow"/>
              </a:rPr>
              <a:t>of Issuance</a:t>
            </a:r>
            <a:r>
              <a:rPr lang="en-US" sz="2400" dirty="0" smtClean="0">
                <a:latin typeface="Arial Narrow"/>
                <a:cs typeface="Arial Narrow"/>
              </a:rPr>
              <a:t> at </a:t>
            </a:r>
            <a:r>
              <a:rPr lang="en-US" sz="2400" dirty="0" smtClean="0">
                <a:latin typeface="Arial Narrow"/>
                <a:cs typeface="Arial Narrow"/>
                <a:hlinkClick r:id="rId2"/>
              </a:rPr>
              <a:t>www.nescoe.com</a:t>
            </a:r>
            <a:r>
              <a:rPr lang="en-US" sz="2400" dirty="0" smtClean="0">
                <a:latin typeface="Arial Narrow"/>
                <a:cs typeface="Arial Narrow"/>
              </a:rPr>
              <a:t> </a:t>
            </a:r>
          </a:p>
          <a:p>
            <a:pPr lvl="1">
              <a:buClr>
                <a:schemeClr val="tx2"/>
              </a:buClr>
            </a:pPr>
            <a:endParaRPr lang="en-US" sz="2400" dirty="0" smtClean="0">
              <a:latin typeface="Arial Narrow"/>
              <a:cs typeface="Arial Narrow"/>
            </a:endParaRPr>
          </a:p>
          <a:p>
            <a:pPr>
              <a:buClr>
                <a:schemeClr val="tx2"/>
              </a:buClr>
              <a:buFont typeface="Wingdings" charset="2"/>
              <a:buChar char="Ø"/>
            </a:pPr>
            <a:r>
              <a:rPr lang="en-US" sz="2400" b="1" dirty="0" smtClean="0">
                <a:latin typeface="Arial Narrow"/>
                <a:cs typeface="Arial Narrow"/>
              </a:rPr>
              <a:t>Hydro</a:t>
            </a:r>
            <a:r>
              <a:rPr lang="en-US" sz="2400" b="1" dirty="0" smtClean="0">
                <a:latin typeface="Arial Narrow"/>
                <a:cs typeface="Arial Narrow"/>
              </a:rPr>
              <a:t>-related analysis</a:t>
            </a:r>
            <a:r>
              <a:rPr lang="en-US" sz="2400" b="1" dirty="0" smtClean="0">
                <a:latin typeface="Arial Narrow"/>
                <a:cs typeface="Arial Narrow"/>
              </a:rPr>
              <a:t> </a:t>
            </a:r>
          </a:p>
          <a:p>
            <a:pPr lvl="1">
              <a:buClr>
                <a:schemeClr val="tx2"/>
              </a:buClr>
              <a:buFont typeface="Arial"/>
              <a:buChar char="•"/>
            </a:pPr>
            <a:r>
              <a:rPr lang="en-US" sz="2400" dirty="0" smtClean="0">
                <a:latin typeface="Arial Narrow"/>
                <a:cs typeface="Arial Narrow"/>
              </a:rPr>
              <a:t> NESCOE </a:t>
            </a:r>
            <a:r>
              <a:rPr lang="en-US" sz="2400" i="1" dirty="0" smtClean="0">
                <a:latin typeface="Arial Narrow"/>
                <a:cs typeface="Arial Narrow"/>
              </a:rPr>
              <a:t>Hydro Imports </a:t>
            </a:r>
            <a:r>
              <a:rPr lang="en-US" sz="2400" i="1" dirty="0" smtClean="0">
                <a:latin typeface="Arial Narrow"/>
                <a:cs typeface="Arial Narrow"/>
              </a:rPr>
              <a:t>Whitepaper</a:t>
            </a:r>
          </a:p>
          <a:p>
            <a:pPr lvl="1">
              <a:buClr>
                <a:schemeClr val="tx2"/>
              </a:buClr>
              <a:buFont typeface="Arial"/>
              <a:buChar char="•"/>
            </a:pPr>
            <a:r>
              <a:rPr lang="en-US" sz="2400" dirty="0" smtClean="0">
                <a:latin typeface="Arial Narrow"/>
                <a:cs typeface="Arial Narrow"/>
              </a:rPr>
              <a:t> Hydro </a:t>
            </a:r>
            <a:r>
              <a:rPr lang="en-US" sz="2400" dirty="0" smtClean="0">
                <a:latin typeface="Arial Narrow"/>
                <a:cs typeface="Arial Narrow"/>
              </a:rPr>
              <a:t>Imports Analysis </a:t>
            </a:r>
          </a:p>
          <a:p>
            <a:pPr lvl="1">
              <a:buClr>
                <a:schemeClr val="tx2"/>
              </a:buClr>
            </a:pPr>
            <a:endParaRPr lang="en-US" sz="2400" dirty="0" smtClean="0">
              <a:latin typeface="Arial Narrow"/>
              <a:cs typeface="Arial Narrow"/>
            </a:endParaRPr>
          </a:p>
          <a:p>
            <a:pPr>
              <a:buClr>
                <a:schemeClr val="tx2"/>
              </a:buClr>
              <a:buFont typeface="Wingdings" charset="2"/>
              <a:buChar char="Ø"/>
            </a:pPr>
            <a:r>
              <a:rPr lang="en-US" sz="2400" b="1" dirty="0" smtClean="0">
                <a:latin typeface="Arial Narrow"/>
                <a:cs typeface="Arial Narrow"/>
              </a:rPr>
              <a:t> New England Gas-Electric Focus Group</a:t>
            </a:r>
          </a:p>
          <a:p>
            <a:pPr lvl="1">
              <a:buClr>
                <a:schemeClr val="tx2"/>
              </a:buClr>
              <a:buFont typeface="Arial"/>
              <a:buChar char="•"/>
            </a:pPr>
            <a:r>
              <a:rPr lang="en-US" sz="2400" b="1" dirty="0" smtClean="0">
                <a:latin typeface="Arial Narrow"/>
                <a:cs typeface="Arial Narrow"/>
              </a:rPr>
              <a:t> </a:t>
            </a:r>
            <a:r>
              <a:rPr lang="en-US" sz="2400" dirty="0" smtClean="0">
                <a:latin typeface="Arial Narrow"/>
                <a:cs typeface="Arial Narrow"/>
              </a:rPr>
              <a:t>Purpose </a:t>
            </a:r>
          </a:p>
          <a:p>
            <a:pPr lvl="1">
              <a:buClr>
                <a:schemeClr val="tx2"/>
              </a:buClr>
              <a:buFont typeface="Arial"/>
              <a:buChar char="•"/>
            </a:pPr>
            <a:r>
              <a:rPr lang="en-US" sz="2400" dirty="0" smtClean="0">
                <a:latin typeface="Arial Narrow"/>
                <a:cs typeface="Arial Narrow"/>
              </a:rPr>
              <a:t> Preview of Report Approach to Solution Discussion</a:t>
            </a:r>
            <a:endParaRPr lang="en-US" sz="2400" dirty="0" smtClean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Black </a:t>
            </a:r>
            <a:r>
              <a:rPr lang="en-US" sz="2800" dirty="0" smtClean="0"/>
              <a:t>&amp; Veatch Gas-Electric </a:t>
            </a:r>
            <a:r>
              <a:rPr lang="en-US" sz="2800" dirty="0" smtClean="0"/>
              <a:t>Study – Purpose, Limits</a:t>
            </a:r>
            <a:br>
              <a:rPr lang="en-US" sz="2800" dirty="0" smtClean="0"/>
            </a:br>
            <a:r>
              <a:rPr lang="en-US" sz="1778" b="0" dirty="0" smtClean="0"/>
              <a:t>Study </a:t>
            </a:r>
            <a:r>
              <a:rPr lang="en-US" sz="1778" b="0" dirty="0" smtClean="0"/>
              <a:t>Period: 2014 - </a:t>
            </a:r>
            <a:r>
              <a:rPr lang="en-US" sz="1778" b="0" dirty="0" smtClean="0"/>
              <a:t>2029 </a:t>
            </a:r>
            <a:r>
              <a:rPr lang="en-US" sz="1778" dirty="0" smtClean="0"/>
              <a:t>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Purpose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8153400" cy="9906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dirty="0" smtClean="0"/>
              <a:t>Assess sufficiency of gas infrastructure to support power generation</a:t>
            </a:r>
          </a:p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sz="2000" b="0" dirty="0" smtClean="0"/>
              <a:t>Identify</a:t>
            </a:r>
            <a:r>
              <a:rPr lang="en-US" sz="2000" dirty="0" smtClean="0"/>
              <a:t> </a:t>
            </a:r>
            <a:r>
              <a:rPr lang="en-US" sz="2000" b="0" dirty="0" smtClean="0"/>
              <a:t>cost-benefit of solutions that could alleviate gas </a:t>
            </a:r>
            <a:r>
              <a:rPr lang="en-US" sz="2000" b="0" dirty="0" smtClean="0"/>
              <a:t>constraint</a:t>
            </a:r>
          </a:p>
          <a:p>
            <a:pPr>
              <a:buClr>
                <a:schemeClr val="accent1"/>
              </a:buClr>
              <a:buNone/>
            </a:pPr>
            <a:r>
              <a:rPr lang="en-US" sz="2000" b="0" dirty="0" smtClean="0"/>
              <a:t>					</a:t>
            </a:r>
            <a:r>
              <a:rPr lang="en-US" sz="2000" b="0" dirty="0" smtClean="0"/>
              <a:t>	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9600" y="2667001"/>
            <a:ext cx="8001000" cy="3539431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Limitations </a:t>
            </a:r>
            <a:endParaRPr lang="en-US" sz="24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The study is </a:t>
            </a: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not a plan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.  It is based on hypothetical assumptions, any one or more of which history may prove wrong.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tudy </a:t>
            </a: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results are directional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and indicative. Studies are </a:t>
            </a:r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not predictions of costs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that would emerge in a competitive solicitation, as the result of a negotiation, or that could be identified when a project becomes operational.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The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study does not pretend to have perfect foresight.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It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assumes policymakers will apply their judgment to the assumptions in each of the hypothetical scenarios studied, and their relation to policymakers’ beliefs about of the future.  The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study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should be viewed accordingly, and critically. 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 algn="just"/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Gas-Electric Three Phase Study Overview </a:t>
            </a:r>
            <a:endParaRPr lang="en-US" dirty="0"/>
          </a:p>
        </p:txBody>
      </p:sp>
      <p:graphicFrame>
        <p:nvGraphicFramePr>
          <p:cNvPr id="12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5707711"/>
              </p:ext>
            </p:extLst>
          </p:nvPr>
        </p:nvGraphicFramePr>
        <p:xfrm>
          <a:off x="762000" y="838200"/>
          <a:ext cx="7772400" cy="20574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57200" y="25146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latin typeface="Arial Narrow"/>
                <a:cs typeface="Arial Narrow"/>
              </a:rPr>
              <a:t>Phase I</a:t>
            </a:r>
            <a:r>
              <a:rPr lang="en-US" dirty="0" smtClean="0">
                <a:latin typeface="Arial Narrow"/>
                <a:cs typeface="Arial Narrow"/>
              </a:rPr>
              <a:t>: Black &amp; Veatch </a:t>
            </a:r>
            <a:r>
              <a:rPr lang="en-US" dirty="0">
                <a:latin typeface="Arial Narrow"/>
                <a:cs typeface="Arial Narrow"/>
              </a:rPr>
              <a:t>concluded that the </a:t>
            </a:r>
            <a:r>
              <a:rPr lang="en-US" b="1" dirty="0">
                <a:latin typeface="Arial Narrow"/>
                <a:cs typeface="Arial Narrow"/>
              </a:rPr>
              <a:t>New England natural gas infrastructure will be increasingly under pressure from demand growth from the power </a:t>
            </a:r>
            <a:r>
              <a:rPr lang="en-US" b="1" dirty="0" smtClean="0">
                <a:latin typeface="Arial Narrow"/>
                <a:cs typeface="Arial Narrow"/>
              </a:rPr>
              <a:t>sector </a:t>
            </a:r>
            <a:r>
              <a:rPr lang="en-US" dirty="0" smtClean="0">
                <a:latin typeface="Arial Narrow"/>
                <a:cs typeface="Arial Narrow"/>
              </a:rPr>
              <a:t>and that other previous efforts to study the issue had significant information gaps</a:t>
            </a:r>
          </a:p>
          <a:p>
            <a:pPr marL="342900" indent="-342900"/>
            <a:endParaRPr lang="en-US" dirty="0" smtClean="0">
              <a:latin typeface="Arial Narrow"/>
              <a:cs typeface="Arial Narrow"/>
            </a:endParaRPr>
          </a:p>
          <a:p>
            <a:pPr marL="342900" indent="-342900"/>
            <a:r>
              <a:rPr lang="en-US" dirty="0" smtClean="0">
                <a:latin typeface="Arial Narrow"/>
                <a:cs typeface="Arial Narrow"/>
              </a:rPr>
              <a:t>In </a:t>
            </a:r>
            <a:r>
              <a:rPr lang="en-US" b="1" dirty="0" smtClean="0">
                <a:latin typeface="Arial Narrow"/>
                <a:cs typeface="Arial Narrow"/>
              </a:rPr>
              <a:t>Phase II</a:t>
            </a:r>
            <a:r>
              <a:rPr lang="en-US" dirty="0" smtClean="0">
                <a:latin typeface="Arial Narrow"/>
                <a:cs typeface="Arial Narrow"/>
              </a:rPr>
              <a:t>, </a:t>
            </a:r>
            <a:r>
              <a:rPr lang="en-US" dirty="0">
                <a:latin typeface="Arial Narrow"/>
                <a:cs typeface="Arial Narrow"/>
              </a:rPr>
              <a:t>Black &amp; </a:t>
            </a:r>
            <a:r>
              <a:rPr lang="en-US" dirty="0" smtClean="0">
                <a:latin typeface="Arial Narrow"/>
                <a:cs typeface="Arial Narrow"/>
              </a:rPr>
              <a:t>Veatch: </a:t>
            </a:r>
            <a:endParaRPr lang="en-US" dirty="0">
              <a:latin typeface="Arial Narrow"/>
              <a:cs typeface="Arial Narrow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Arial Narrow"/>
                <a:cs typeface="Arial Narrow"/>
              </a:rPr>
              <a:t>Concluded that for </a:t>
            </a:r>
            <a:r>
              <a:rPr lang="en-US" dirty="0">
                <a:latin typeface="Arial Narrow"/>
                <a:cs typeface="Arial Narrow"/>
              </a:rPr>
              <a:t>the 14 New England sub-regions analyzed, 11 will exceed the </a:t>
            </a:r>
            <a:r>
              <a:rPr lang="en-US" dirty="0" smtClean="0">
                <a:latin typeface="Arial Narrow"/>
                <a:cs typeface="Arial Narrow"/>
              </a:rPr>
              <a:t>constraint </a:t>
            </a:r>
            <a:r>
              <a:rPr lang="en-US" dirty="0">
                <a:latin typeface="Arial Narrow"/>
                <a:cs typeface="Arial Narrow"/>
              </a:rPr>
              <a:t>capacity level by more than 30 days/year under current </a:t>
            </a:r>
            <a:r>
              <a:rPr lang="en-US" dirty="0" smtClean="0">
                <a:latin typeface="Arial Narrow"/>
                <a:cs typeface="Arial Narrow"/>
              </a:rPr>
              <a:t>infrastructure; and </a:t>
            </a:r>
            <a:endParaRPr lang="en-US" dirty="0">
              <a:latin typeface="Arial Narrow"/>
              <a:cs typeface="Arial Narrow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Arial Narrow"/>
                <a:cs typeface="Arial Narrow"/>
              </a:rPr>
              <a:t>In consultation with the states, </a:t>
            </a:r>
            <a:r>
              <a:rPr lang="en-US" b="1" dirty="0" smtClean="0">
                <a:latin typeface="Arial Narrow"/>
                <a:cs typeface="Arial Narrow"/>
              </a:rPr>
              <a:t>identified </a:t>
            </a:r>
            <a:r>
              <a:rPr lang="en-US" b="1" dirty="0">
                <a:latin typeface="Arial Narrow"/>
                <a:cs typeface="Arial Narrow"/>
              </a:rPr>
              <a:t>scenarios and sensitivities </a:t>
            </a:r>
            <a:r>
              <a:rPr lang="en-US" dirty="0">
                <a:latin typeface="Arial Narrow"/>
                <a:cs typeface="Arial Narrow"/>
              </a:rPr>
              <a:t>for</a:t>
            </a:r>
            <a:r>
              <a:rPr lang="en-US" dirty="0" smtClean="0">
                <a:latin typeface="Arial Narrow"/>
                <a:cs typeface="Arial Narrow"/>
              </a:rPr>
              <a:t> analysis </a:t>
            </a:r>
            <a:endParaRPr lang="en-US" dirty="0" smtClean="0">
              <a:latin typeface="Arial Narrow"/>
              <a:cs typeface="Arial Narrow"/>
            </a:endParaRPr>
          </a:p>
          <a:p>
            <a:pPr marL="800100" lvl="1" indent="-342900"/>
            <a:endParaRPr lang="en-US" dirty="0" smtClean="0">
              <a:latin typeface="Arial Narrow"/>
              <a:cs typeface="Arial Narrow"/>
            </a:endParaRPr>
          </a:p>
          <a:p>
            <a:pPr marL="342900" indent="-342900"/>
            <a:r>
              <a:rPr lang="en-US" dirty="0" smtClean="0">
                <a:latin typeface="Arial Narrow"/>
                <a:cs typeface="Arial Narrow"/>
              </a:rPr>
              <a:t>In </a:t>
            </a:r>
            <a:r>
              <a:rPr lang="en-US" b="1" dirty="0" smtClean="0">
                <a:latin typeface="Arial Narrow"/>
                <a:cs typeface="Arial Narrow"/>
              </a:rPr>
              <a:t>Phase III</a:t>
            </a:r>
            <a:r>
              <a:rPr lang="en-US" dirty="0" smtClean="0">
                <a:latin typeface="Arial Narrow"/>
                <a:cs typeface="Arial Narrow"/>
              </a:rPr>
              <a:t>, Black &amp; Veatch: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Arial Narrow"/>
                <a:cs typeface="Arial Narrow"/>
              </a:rPr>
              <a:t>Refined cost estimates associated with potential solutions; and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Arial Narrow"/>
                <a:cs typeface="Arial Narrow"/>
              </a:rPr>
              <a:t>Performed computer simulations to </a:t>
            </a:r>
            <a:r>
              <a:rPr lang="en-US" b="1" dirty="0" smtClean="0">
                <a:latin typeface="Arial Narrow"/>
                <a:cs typeface="Arial Narrow"/>
              </a:rPr>
              <a:t>estimate benefits of potential solutions</a:t>
            </a:r>
            <a:r>
              <a:rPr lang="en-US" dirty="0" smtClean="0">
                <a:latin typeface="Arial Narrow"/>
                <a:cs typeface="Arial Narrow"/>
              </a:rPr>
              <a:t>, the market price effects of extreme cold weather, and </a:t>
            </a:r>
            <a:r>
              <a:rPr lang="en-US" b="1" dirty="0" smtClean="0">
                <a:latin typeface="Arial Narrow"/>
                <a:cs typeface="Arial Narrow"/>
              </a:rPr>
              <a:t>customer cost savings associated with various levels of gas and electricity demand</a:t>
            </a:r>
            <a:r>
              <a:rPr lang="en-US" dirty="0" smtClean="0">
                <a:latin typeface="Arial Narrow"/>
                <a:cs typeface="Arial Narrow"/>
              </a:rPr>
              <a:t> </a:t>
            </a:r>
            <a:endParaRPr lang="en-US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82000" cy="793750"/>
          </a:xfrm>
        </p:spPr>
        <p:txBody>
          <a:bodyPr anchor="ctr"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Gas-Electric Study: Three Possible Futures &amp; Solutions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79918526"/>
              </p:ext>
            </p:extLst>
          </p:nvPr>
        </p:nvGraphicFramePr>
        <p:xfrm>
          <a:off x="228600" y="2743200"/>
          <a:ext cx="8534400" cy="3395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908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 Case Scenario  </a:t>
                      </a:r>
                    </a:p>
                    <a:p>
                      <a:pPr algn="ctr"/>
                      <a:r>
                        <a:rPr lang="en-US" dirty="0" smtClean="0"/>
                        <a:t>5 Solutions Studied </a:t>
                      </a:r>
                    </a:p>
                    <a:p>
                      <a:pPr algn="ctr"/>
                      <a:r>
                        <a:rPr lang="en-US" dirty="0" smtClean="0"/>
                        <a:t>(2, 3, 4a, 4b,  5)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Demand Scenario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en-US" dirty="0" smtClean="0"/>
                        <a:t>3 Solutions Studied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en-US" baseline="0" dirty="0" smtClean="0"/>
                        <a:t>(7, 8, 9)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Demand Scenario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Solutions Studied </a:t>
                      </a:r>
                    </a:p>
                    <a:p>
                      <a:pPr algn="ctr"/>
                      <a:r>
                        <a:rPr lang="en-US" dirty="0" smtClean="0"/>
                        <a:t>(12, 13, 14) </a:t>
                      </a:r>
                      <a:endParaRPr lang="en-US" dirty="0"/>
                    </a:p>
                  </a:txBody>
                  <a:tcPr/>
                </a:tc>
              </a:tr>
              <a:tr h="387663">
                <a:tc>
                  <a:txBody>
                    <a:bodyPr/>
                    <a:lstStyle/>
                    <a:p>
                      <a:r>
                        <a:rPr lang="en-US" dirty="0" smtClean="0"/>
                        <a:t>1. No</a:t>
                      </a:r>
                      <a:r>
                        <a:rPr lang="en-US" baseline="0" dirty="0" smtClean="0"/>
                        <a:t> New Infrastructure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 No New</a:t>
                      </a:r>
                      <a:r>
                        <a:rPr lang="en-US" baseline="0" dirty="0" smtClean="0"/>
                        <a:t> Infrastructure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 No New Infrastructure</a:t>
                      </a:r>
                      <a:endParaRPr lang="en-US" dirty="0"/>
                    </a:p>
                  </a:txBody>
                  <a:tcPr/>
                </a:tc>
              </a:tr>
              <a:tr h="387663">
                <a:tc>
                  <a:txBody>
                    <a:bodyPr/>
                    <a:lstStyle/>
                    <a:p>
                      <a:r>
                        <a:rPr lang="en-US" dirty="0" smtClean="0"/>
                        <a:t>2. Pipeline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</a:t>
                      </a:r>
                      <a:r>
                        <a:rPr lang="en-US" baseline="0" dirty="0" smtClean="0"/>
                        <a:t> Pipeline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</a:t>
                      </a:r>
                      <a:r>
                        <a:rPr lang="en-US" baseline="0" dirty="0" smtClean="0"/>
                        <a:t> LNG Peak Shaving</a:t>
                      </a:r>
                      <a:endParaRPr lang="en-US" dirty="0"/>
                    </a:p>
                  </a:txBody>
                  <a:tcPr/>
                </a:tc>
              </a:tr>
              <a:tr h="387663">
                <a:tc>
                  <a:txBody>
                    <a:bodyPr/>
                    <a:lstStyle/>
                    <a:p>
                      <a:r>
                        <a:rPr lang="en-US" dirty="0" smtClean="0"/>
                        <a:t>3. LNG Import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 LNG Import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</a:t>
                      </a:r>
                      <a:r>
                        <a:rPr lang="en-US" baseline="0" dirty="0" smtClean="0"/>
                        <a:t> Imported Firm Canadian</a:t>
                      </a:r>
                    </a:p>
                  </a:txBody>
                  <a:tcPr/>
                </a:tc>
              </a:tr>
              <a:tr h="636006">
                <a:tc>
                  <a:txBody>
                    <a:bodyPr/>
                    <a:lstStyle/>
                    <a:p>
                      <a:r>
                        <a:rPr lang="en-US" dirty="0" smtClean="0"/>
                        <a:t>4. Imported Canadian:</a:t>
                      </a:r>
                    </a:p>
                    <a:p>
                      <a:pPr marL="640080" indent="-457200"/>
                      <a:r>
                        <a:rPr lang="en-US" dirty="0" smtClean="0"/>
                        <a:t>a.) Economic* &amp; b.) Firm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 Imported Firm Canadian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 Dual Fuel and</a:t>
                      </a:r>
                      <a:r>
                        <a:rPr lang="en-US" baseline="0" dirty="0" smtClean="0"/>
                        <a:t> Demand Response</a:t>
                      </a:r>
                      <a:endParaRPr lang="en-US" dirty="0"/>
                    </a:p>
                  </a:txBody>
                  <a:tcPr/>
                </a:tc>
              </a:tr>
              <a:tr h="678411">
                <a:tc>
                  <a:txBody>
                    <a:bodyPr/>
                    <a:lstStyle/>
                    <a:p>
                      <a:r>
                        <a:rPr lang="en-US" dirty="0" smtClean="0"/>
                        <a:t>5. Dual Fuel and Demand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 Weather (Design Day)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 Negative</a:t>
                      </a:r>
                      <a:r>
                        <a:rPr lang="en-US" baseline="0" dirty="0" smtClean="0"/>
                        <a:t> Demand Growth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1485900"/>
            <a:ext cx="1905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Base Case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1066800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Future with higher gas demand, reduced availability of other power sources 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1066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Future with low growth in demand for power &amp; gas 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06500" y="2209801"/>
            <a:ext cx="31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Wingdings"/>
                <a:ea typeface="Wingdings"/>
                <a:cs typeface="Wingdings"/>
              </a:rPr>
              <a:t>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39000" y="220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Wingdings"/>
                <a:ea typeface="Wingdings"/>
                <a:cs typeface="Wingdings"/>
              </a:rPr>
              <a:t>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67200" y="2286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Wingdings"/>
                <a:ea typeface="Wingdings"/>
                <a:cs typeface="Wingdings"/>
              </a:rPr>
              <a:t>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6172200"/>
            <a:ext cx="861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200" dirty="0" smtClean="0">
                <a:latin typeface="Arial"/>
                <a:cs typeface="Arial"/>
              </a:rPr>
              <a:t>Amount of Canadian imports varies with market prices (economic), rather than a set amount of imports equal to the maximum capacity of infrastructure (firm)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22008" y="225741"/>
            <a:ext cx="8107032" cy="718822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/>
              <a:t>Major Assumptions: Electric Power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03252714"/>
              </p:ext>
            </p:extLst>
          </p:nvPr>
        </p:nvGraphicFramePr>
        <p:xfrm>
          <a:off x="304798" y="990600"/>
          <a:ext cx="85344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018"/>
                <a:gridCol w="2687983"/>
                <a:gridCol w="2717799"/>
                <a:gridCol w="1625600"/>
              </a:tblGrid>
              <a:tr h="532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Assumption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Base Case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 Demand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 Demand</a:t>
                      </a:r>
                      <a:endParaRPr lang="en-US" sz="1400" dirty="0"/>
                    </a:p>
                  </a:txBody>
                  <a:tcPr/>
                </a:tc>
              </a:tr>
              <a:tr h="9122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Load</a:t>
                      </a:r>
                      <a:r>
                        <a:rPr lang="en-US" sz="1400" baseline="0" dirty="0" smtClean="0"/>
                        <a:t> Growth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2013 ISO-NE Capacity, Energy, Loads and Transmission 2013 – 2022 (CELT)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Limited demand growth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881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Energy Efficiency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projected by the </a:t>
                      </a:r>
                      <a:b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ISO-NE CELT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Efficiency declines slightly from the Base Case, leading to slightly higher load growth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Completely offsets load growth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13645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Renewable Portfolio</a:t>
                      </a:r>
                      <a:r>
                        <a:rPr lang="en-US" sz="1400" baseline="0" dirty="0" smtClean="0"/>
                        <a:t> Standards (RPS)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New England state meets 100% of its RPS target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stricter regulations on hydraulic fracturing; Federal GHG emissions program in 2020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New England state meets 75% of its RPS target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8829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Environmental Policy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stricter regulations on hydraulic fracturing; Fed.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GHG emissions program in 2020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989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Generation</a:t>
                      </a:r>
                      <a:r>
                        <a:rPr lang="en-US" sz="1400" baseline="0" dirty="0" smtClean="0"/>
                        <a:t> Capacity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Nuclear deactivation occurs between 2032-2035; Later period capacity additions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Nuclear deactivation occurs between 2027-2030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04800" y="228600"/>
            <a:ext cx="8524240" cy="381000"/>
          </a:xfrm>
          <a:prstGeom prst="rect">
            <a:avLst/>
          </a:prstGeom>
        </p:spPr>
        <p:txBody>
          <a:bodyPr bIns="91440" anchor="ctr" anchorCtr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Major Assumptions: Natural Gas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70209992"/>
              </p:ext>
            </p:extLst>
          </p:nvPr>
        </p:nvGraphicFramePr>
        <p:xfrm>
          <a:off x="228600" y="716376"/>
          <a:ext cx="8610600" cy="591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593"/>
                <a:gridCol w="3083019"/>
                <a:gridCol w="2774362"/>
                <a:gridCol w="1418626"/>
              </a:tblGrid>
              <a:tr h="53180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Assumption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Base Case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 Demand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 Demand</a:t>
                      </a:r>
                      <a:endParaRPr lang="en-US" sz="1400" dirty="0"/>
                    </a:p>
                  </a:txBody>
                  <a:tcPr/>
                </a:tc>
              </a:tr>
              <a:tr h="7507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Demand </a:t>
                      </a:r>
                      <a:r>
                        <a:rPr lang="en-US" sz="1400" baseline="0" dirty="0" smtClean="0"/>
                        <a:t>Growth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Residential, Commercial and Industrial (R-C-I) demand growth of 1.6% per year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R-C-I  demand growth, at 2.2%, with policy incentives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demand growth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18620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LNG Exports and Imports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Exports from Gulf Coast and West Coast;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Imports -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Everett MA (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Distrigas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supplies will sharply decline relative to 2011 but gradually increase starting in 2019; Saint John NB Canada (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Canaport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supplies will decline after firm supply contract expires in Oct 2013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4 Bcf/d of  export from the Gulf Coast and West Coast; Imports Same as Bas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1360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Pipeline Infrastructure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Algonquin Incremental Market  (AIM) expansion in-service by 2016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AIM in-service by 2016</a:t>
                      </a:r>
                    </a:p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Maritimes &amp; Northeast Pipeline (M&amp;NP) can reverse flow on an economic basis to meet demand growth from Maine  and Maritimes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14077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Natural</a:t>
                      </a:r>
                      <a:r>
                        <a:rPr lang="en-US" sz="1400" baseline="0" dirty="0" smtClean="0"/>
                        <a:t> Gas Supply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Marcellus grows at 6% per year; Eastern Canadian production increases sharply in 2014 to &gt;350 MMcf/d and then gradually declines through 2020</a:t>
                      </a:r>
                      <a:r>
                        <a:rPr lang="en-US" sz="1400" dirty="0" smtClean="0">
                          <a:effectLst/>
                        </a:rPr>
                        <a:t> 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as Base Case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8" name="Text Placeholder 1"/>
          <p:cNvSpPr txBox="1">
            <a:spLocks/>
          </p:cNvSpPr>
          <p:nvPr/>
        </p:nvSpPr>
        <p:spPr>
          <a:xfrm>
            <a:off x="609600" y="1676400"/>
            <a:ext cx="3733800" cy="76200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High Demand Scenario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 Placeholder 3"/>
          <p:cNvSpPr txBox="1">
            <a:spLocks/>
          </p:cNvSpPr>
          <p:nvPr/>
        </p:nvSpPr>
        <p:spPr>
          <a:xfrm>
            <a:off x="4876800" y="1676400"/>
            <a:ext cx="3733800" cy="76200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Low Demand Scenario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 t="-21622" b="-21622"/>
          <a:stretch>
            <a:fillRect/>
          </a:stretch>
        </p:blipFill>
        <p:spPr bwMode="auto">
          <a:xfrm>
            <a:off x="4572000" y="1524000"/>
            <a:ext cx="457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 t="-21622" b="-21622"/>
          <a:stretch>
            <a:fillRect/>
          </a:stretch>
        </p:blipFill>
        <p:spPr bwMode="auto">
          <a:xfrm>
            <a:off x="152400" y="1524000"/>
            <a:ext cx="441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533400" y="128141"/>
            <a:ext cx="81534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</a:rPr>
              <a:t>Scenario Analysis: </a:t>
            </a:r>
            <a:br>
              <a:rPr lang="en-US" sz="3200" b="1" dirty="0" smtClean="0">
                <a:solidFill>
                  <a:schemeClr val="tx2"/>
                </a:solidFill>
                <a:latin typeface="+mj-lt"/>
              </a:rPr>
            </a:br>
            <a:r>
              <a:rPr lang="en-US" sz="3200" b="1" dirty="0" smtClean="0">
                <a:solidFill>
                  <a:schemeClr val="tx2"/>
                </a:solidFill>
                <a:latin typeface="+mj-lt"/>
              </a:rPr>
              <a:t>High and Low Gas Demand Forecasts</a:t>
            </a:r>
            <a:endParaRPr lang="en-US" sz="32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11064</TotalTime>
  <Words>2048</Words>
  <Application>Microsoft Macintosh PowerPoint</Application>
  <PresentationFormat>On-screen Show (4:3)</PresentationFormat>
  <Paragraphs>253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Restructuring Roundtable  November 15, 2013 </vt:lpstr>
      <vt:lpstr>New England States Committee on Electricity </vt:lpstr>
      <vt:lpstr>Overview </vt:lpstr>
      <vt:lpstr> Black &amp; Veatch Gas-Electric Study – Purpose, Limits Study Period: 2014 - 2029     Purpose</vt:lpstr>
      <vt:lpstr>Gas-Electric Three Phase Study Overview </vt:lpstr>
      <vt:lpstr>  Gas-Electric Study: Three Possible Futures &amp; Solutions   </vt:lpstr>
      <vt:lpstr>Major Assumptions: Electric Power</vt:lpstr>
      <vt:lpstr>Slide 8</vt:lpstr>
      <vt:lpstr>Slide 9</vt:lpstr>
      <vt:lpstr>Black &amp; Veatch Findings</vt:lpstr>
      <vt:lpstr>Some State Observations  </vt:lpstr>
      <vt:lpstr>Hydro Solution Analysis in the Gas-Electric Study</vt:lpstr>
      <vt:lpstr>Hydro Analysis</vt:lpstr>
      <vt:lpstr> NESCOE Hydro Imports Whitepaper Observation: Need to Validate Import Source  To Confirm Carbon Benefits  </vt:lpstr>
      <vt:lpstr>New England Gas-Electric Focus Group </vt:lpstr>
      <vt:lpstr>Report Approach Preview – Solution Discussion </vt:lpstr>
      <vt:lpstr>Slide 17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England Governors’ Renewable Energy Blueprint</dc:title>
  <dc:creator>hfhunt</dc:creator>
  <cp:lastModifiedBy>Heather Hunt </cp:lastModifiedBy>
  <cp:revision>3348</cp:revision>
  <cp:lastPrinted>2013-01-12T17:37:04Z</cp:lastPrinted>
  <dcterms:created xsi:type="dcterms:W3CDTF">2013-11-14T19:20:01Z</dcterms:created>
  <dcterms:modified xsi:type="dcterms:W3CDTF">2013-11-14T21:15:15Z</dcterms:modified>
</cp:coreProperties>
</file>